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3" r:id="rId3"/>
    <p:sldId id="307" r:id="rId4"/>
    <p:sldId id="330" r:id="rId5"/>
    <p:sldId id="329" r:id="rId6"/>
    <p:sldId id="308" r:id="rId7"/>
    <p:sldId id="310" r:id="rId8"/>
    <p:sldId id="293" r:id="rId9"/>
    <p:sldId id="302" r:id="rId10"/>
    <p:sldId id="311" r:id="rId11"/>
    <p:sldId id="312" r:id="rId12"/>
    <p:sldId id="326" r:id="rId13"/>
    <p:sldId id="327" r:id="rId14"/>
    <p:sldId id="328" r:id="rId15"/>
    <p:sldId id="313" r:id="rId16"/>
    <p:sldId id="331" r:id="rId17"/>
    <p:sldId id="314" r:id="rId18"/>
    <p:sldId id="315" r:id="rId19"/>
    <p:sldId id="316" r:id="rId20"/>
    <p:sldId id="317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00" r:id="rId30"/>
    <p:sldId id="340" r:id="rId31"/>
    <p:sldId id="341" r:id="rId32"/>
    <p:sldId id="304" r:id="rId33"/>
    <p:sldId id="305" r:id="rId34"/>
  </p:sldIdLst>
  <p:sldSz cx="12192000" cy="6858000"/>
  <p:notesSz cx="6797675" cy="9928225"/>
  <p:embeddedFontLs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6586" autoAdjust="0"/>
  </p:normalViewPr>
  <p:slideViewPr>
    <p:cSldViewPr snapToGrid="0">
      <p:cViewPr varScale="1">
        <p:scale>
          <a:sx n="114" d="100"/>
          <a:sy n="114" d="100"/>
        </p:scale>
        <p:origin x="4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9915-21BE-4532-B82B-1EE44C3CFE01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E0D36-CD00-45AD-B04D-E7A57A595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72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4D79-E81E-4AC5-9FB5-A33B0B71D3AD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653A-EEB9-41EF-A514-06CC779DA6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8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87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6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6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4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4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61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0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9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1BFC-AEBC-43CB-9853-25CA234B4B64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6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-3907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7501" y="2984701"/>
            <a:ext cx="11597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Spotkanie informacyjne</a:t>
            </a:r>
          </a:p>
          <a:p>
            <a:pPr algn="ctr"/>
            <a:r>
              <a:rPr lang="pl-PL" sz="3200" b="1" dirty="0" smtClean="0"/>
              <a:t>Konkurs POWR.02.18.00-IP.01-00-002/21</a:t>
            </a:r>
            <a:endParaRPr lang="pl-PL" sz="3200" b="1" dirty="0" smtClean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7" y="5082271"/>
            <a:ext cx="11109571" cy="142533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  <a:br>
              <a:rPr lang="pl-PL" altLang="en-US" sz="2800" b="1" dirty="0" smtClean="0">
                <a:solidFill>
                  <a:schemeClr val="tx1"/>
                </a:solidFill>
              </a:rPr>
            </a:br>
            <a:r>
              <a:rPr lang="pl-PL" altLang="en-US" sz="2000" b="1" dirty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54101" y="1619307"/>
            <a:ext cx="99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algn="just"/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095375" y="1595021"/>
            <a:ext cx="100012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Zabezpieczeniem prawidłowej realizacji umowy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będzie jedna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z form wskazana w Rozporządzeniu w sprawie zaliczek w ramach programów finansowanych z udziałem środków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europejskich (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np.: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weksla in blanco, poręczenia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bankowego, gwarancji bankowej, gwarancji ubezpieczeniowej, weksla z poręczeniem wekslowym banku,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hipoteki).</a:t>
            </a:r>
          </a:p>
          <a:p>
            <a:pPr algn="just"/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Beneficjent wnosi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zabezpieczenie w ciągu 15 dni roboczych od daty podpisania umowy. </a:t>
            </a:r>
            <a:endParaRPr lang="pl-PL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W </a:t>
            </a:r>
            <a:r>
              <a:rPr lang="pl-PL" sz="2400" dirty="0"/>
              <a:t>przypadku beneficjentów będących stroną umów z IOK, dla których łączna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wartość realizowanych projektów przekroczy kwotę 10 mln zł, wymagane będzie złożenie zabezpieczenia prawidłowej realizacji umowy, w formie gwarancji bankowej lub ubezpieczeniowej, na pełną wartość projektu dofinansowanego w konkursie.</a:t>
            </a:r>
          </a:p>
        </p:txBody>
      </p:sp>
    </p:spTree>
    <p:extLst>
      <p:ext uri="{BB962C8B-B14F-4D97-AF65-F5344CB8AC3E}">
        <p14:creationId xmlns:p14="http://schemas.microsoft.com/office/powerpoint/2010/main" val="1526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98924" y="2105426"/>
            <a:ext cx="99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algn="just"/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00150" y="2422089"/>
            <a:ext cx="10001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Zwrot dokumentu stanowiącego zabezpieczenie umowy następuje na wniosek wnioskodawcy po ostatecznym rozliczeniu umowy, tj. po zatwierdzeniu końcowego wniosku o płatność w projekcie oraz – jeśli dotyczy – zwrocie środków niewykorzystanych przez wnioskodawcę.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Koszt zabezpieczenia prawidłowej realizacji umowy jako koszt pośredni stanowi wydatek kwalifikowalny w projekcie.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Na podstawie art. 206 ust. 4 ustawy o finansach publicznych z obowiązku wniesienia zabezpieczenia zwolniony jest wnioskodawca będący jednostką sektora finansów publicznych albo fundacją, której jedynym fundatorem jest Skarb Państwa, a także do Banku Gospodarstwa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Krajowego (…). 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98924" y="2105426"/>
            <a:ext cx="99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algn="just"/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00150" y="2422089"/>
            <a:ext cx="10001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Budżet</a:t>
            </a:r>
          </a:p>
          <a:p>
            <a:pPr algn="just"/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Wnioskodawca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przedstawia w budżecie planowane koszty projektu z podziałem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koszty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bezpośrednie – koszty dotyczące realizacji poszczególnych zadań merytorycznych w projekcie oraz </a:t>
            </a:r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koszty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pośrednie – koszty administracyjne związane z funkcjonowaniem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wnioskodawcy.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98924" y="2105426"/>
            <a:ext cx="99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algn="just"/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00150" y="2422089"/>
            <a:ext cx="100012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Budżet (cd.)</a:t>
            </a:r>
          </a:p>
          <a:p>
            <a:pPr algn="just"/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Koszty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bezpośrednie w projekcie rozliczane są na podstawie rzeczywiście poniesionych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wydatków.</a:t>
            </a:r>
          </a:p>
        </p:txBody>
      </p:sp>
    </p:spTree>
    <p:extLst>
      <p:ext uri="{BB962C8B-B14F-4D97-AF65-F5344CB8AC3E}">
        <p14:creationId xmlns:p14="http://schemas.microsoft.com/office/powerpoint/2010/main" val="42797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98924" y="2105426"/>
            <a:ext cx="99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algn="just"/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00150" y="2422089"/>
            <a:ext cx="100012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Budżet (cd.)</a:t>
            </a:r>
          </a:p>
          <a:p>
            <a:pPr algn="just"/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Koszty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pośrednie stanowią koszty administracyjne związane z obsługą projektu. </a:t>
            </a:r>
          </a:p>
          <a:p>
            <a:pPr algn="just"/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Wszystkie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wydatki administracyjne związane z rekrutacją grantobiorców do projektu ponoszone są w ramach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kosztów pośrednich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9857" y="1920760"/>
            <a:ext cx="11103429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KRYTERIA DOSTĘPU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Podmiotem uprawnionym do złożenia wniosku jest: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	samorząd województwa;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	stowarzyszenie jednostek samorządu terytorialnego;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	organizacja pozarządowa;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	instytucja szkoleniowa.</a:t>
            </a:r>
          </a:p>
        </p:txBody>
      </p:sp>
    </p:spTree>
    <p:extLst>
      <p:ext uri="{BB962C8B-B14F-4D97-AF65-F5344CB8AC3E}">
        <p14:creationId xmlns:p14="http://schemas.microsoft.com/office/powerpoint/2010/main" val="30959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5010" y="3364077"/>
            <a:ext cx="11103429" cy="101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DOSTĘPU</a:t>
            </a: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Wnioskodawca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lub partner występuje najwyżej w jednym projekcie.</a:t>
            </a:r>
          </a:p>
        </p:txBody>
      </p:sp>
    </p:spTree>
    <p:extLst>
      <p:ext uri="{BB962C8B-B14F-4D97-AF65-F5344CB8AC3E}">
        <p14:creationId xmlns:p14="http://schemas.microsoft.com/office/powerpoint/2010/main" val="25501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2492260"/>
            <a:ext cx="11103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 algn="just"/>
            <a:r>
              <a:rPr lang="pl-PL" sz="2400" dirty="0" smtClean="0"/>
              <a:t>W </a:t>
            </a:r>
            <a:r>
              <a:rPr lang="pl-PL" sz="2400" dirty="0"/>
              <a:t>przypadku projektu partnerskiego </a:t>
            </a:r>
            <a:r>
              <a:rPr lang="pl-PL" sz="2400" dirty="0" smtClean="0"/>
              <a:t>muszą zostać spełnione </a:t>
            </a:r>
            <a:r>
              <a:rPr lang="pl-PL" sz="2400" dirty="0"/>
              <a:t>wymogi dotyczące: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400" dirty="0"/>
              <a:t>wyboru partnerów, o których mowa w art. 33 ust. 2-4a Ustawy </a:t>
            </a:r>
            <a:r>
              <a:rPr lang="pl-PL" sz="2400" dirty="0" smtClean="0"/>
              <a:t>wdrożeniowej (o </a:t>
            </a:r>
            <a:r>
              <a:rPr lang="pl-PL" sz="2400" dirty="0"/>
              <a:t>ile dotyczy</a:t>
            </a:r>
            <a:r>
              <a:rPr lang="pl-PL" sz="2400" dirty="0" smtClean="0"/>
              <a:t>) tj. czy podmiot</a:t>
            </a:r>
            <a:r>
              <a:rPr lang="pl-PL" sz="2400" dirty="0"/>
              <a:t>, o którym mowa w art. 3 ust. 1 ustawy </a:t>
            </a:r>
            <a:r>
              <a:rPr lang="pl-PL" sz="2400" dirty="0" smtClean="0"/>
              <a:t>- </a:t>
            </a:r>
            <a:r>
              <a:rPr lang="pl-PL" sz="2400" dirty="0"/>
              <a:t>Prawo zamówień </a:t>
            </a:r>
            <a:r>
              <a:rPr lang="pl-PL" sz="2400" dirty="0" smtClean="0"/>
              <a:t>publicznych, </a:t>
            </a:r>
            <a:r>
              <a:rPr lang="pl-PL" sz="2400" dirty="0"/>
              <a:t>inicjujący projekt partnerski, </a:t>
            </a:r>
            <a:r>
              <a:rPr lang="pl-PL" sz="2400" dirty="0" smtClean="0"/>
              <a:t>dokonał </a:t>
            </a:r>
            <a:r>
              <a:rPr lang="pl-PL" sz="2400" dirty="0"/>
              <a:t>wyboru partnerów spośród podmiotów innych niż wymienione w art. 3 ust. 1 pkt 1-3a tej ustawy, z zachowaniem zasady przejrzystości i równego traktowania. 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7945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16378" y="1602657"/>
            <a:ext cx="111034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lvl="0" algn="just"/>
            <a:r>
              <a:rPr lang="pl-PL" sz="2400" dirty="0" smtClean="0"/>
              <a:t>	Podmiot </a:t>
            </a:r>
            <a:r>
              <a:rPr lang="pl-PL" sz="2400" dirty="0"/>
              <a:t>ten, dokonując wyboru, jest obowiązany w szczególności do:</a:t>
            </a:r>
          </a:p>
          <a:p>
            <a:pPr lvl="1" algn="just"/>
            <a:r>
              <a:rPr lang="pl-PL" sz="2400" dirty="0" smtClean="0"/>
              <a:t>	1</a:t>
            </a:r>
            <a:r>
              <a:rPr lang="pl-PL" sz="2400" dirty="0"/>
              <a:t>) ogłoszenia otwartego naboru partnerów na swojej stronie internetowej wraz </a:t>
            </a:r>
            <a:r>
              <a:rPr lang="pl-PL" sz="2400" dirty="0" smtClean="0"/>
              <a:t>	ze </a:t>
            </a:r>
            <a:r>
              <a:rPr lang="pl-PL" sz="2400" dirty="0"/>
              <a:t>wskazaniem co najmniej 21-dniowego terminu na zgłaszanie się partnerów;</a:t>
            </a:r>
          </a:p>
          <a:p>
            <a:pPr lvl="1" algn="just"/>
            <a:r>
              <a:rPr lang="pl-PL" sz="2400" dirty="0" smtClean="0"/>
              <a:t>	2</a:t>
            </a:r>
            <a:r>
              <a:rPr lang="pl-PL" sz="2400" dirty="0"/>
              <a:t>) uwzględnienia przy wyborze </a:t>
            </a:r>
            <a:r>
              <a:rPr lang="pl-PL" sz="2400" dirty="0" smtClean="0"/>
              <a:t>partnerów</a:t>
            </a:r>
            <a:r>
              <a:rPr lang="pl-PL" sz="2400" dirty="0"/>
              <a:t>: zgodności działania potencjalnego </a:t>
            </a:r>
            <a:r>
              <a:rPr lang="pl-PL" sz="2400" dirty="0" smtClean="0"/>
              <a:t>	partnera </a:t>
            </a:r>
            <a:r>
              <a:rPr lang="pl-PL" sz="2400" dirty="0"/>
              <a:t>z celami partnerstwa, deklarowanego wkładu potencjalnego partnera w </a:t>
            </a:r>
            <a:r>
              <a:rPr lang="pl-PL" sz="2400" dirty="0" smtClean="0"/>
              <a:t>	realizację </a:t>
            </a:r>
            <a:r>
              <a:rPr lang="pl-PL" sz="2400" dirty="0"/>
              <a:t>celu partnerstwa, doświadczenia w realizacji projektów o podobnym </a:t>
            </a:r>
            <a:r>
              <a:rPr lang="pl-PL" sz="2400" dirty="0" smtClean="0"/>
              <a:t>	charakterze</a:t>
            </a:r>
            <a:r>
              <a:rPr lang="pl-PL" sz="2400" dirty="0"/>
              <a:t>;</a:t>
            </a:r>
          </a:p>
          <a:p>
            <a:pPr lvl="1" algn="just"/>
            <a:r>
              <a:rPr lang="pl-PL" sz="2400" dirty="0" smtClean="0"/>
              <a:t>	3</a:t>
            </a:r>
            <a:r>
              <a:rPr lang="pl-PL" sz="2400" dirty="0"/>
              <a:t>) podania do publicznej wiadomości na swojej stronie internetowej informacji o </a:t>
            </a:r>
            <a:r>
              <a:rPr lang="pl-PL" sz="2400" dirty="0" smtClean="0"/>
              <a:t>	podmiotach </a:t>
            </a:r>
            <a:r>
              <a:rPr lang="pl-PL" sz="2400" dirty="0"/>
              <a:t>wybranych do pełnienia funkcji partnera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385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4542" y="2876285"/>
            <a:ext cx="111034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utworzenia </a:t>
            </a:r>
            <a:r>
              <a:rPr lang="pl-PL" sz="2400" dirty="0"/>
              <a:t>albo zainicjowania partnerstwa w terminie zgodnym z art. 33 ust. 3 i </a:t>
            </a:r>
            <a:r>
              <a:rPr lang="pl-PL" sz="2400" dirty="0" err="1"/>
              <a:t>SzOOP</a:t>
            </a:r>
            <a:r>
              <a:rPr lang="pl-PL" sz="2400" dirty="0"/>
              <a:t>, tj. przed złożeniem wniosku o dofinansowanie albo przed rozpoczęciem realizacji projektu, o ile data ta jest wcześniejsza od daty złożenia wniosku o dofinansowanie</a:t>
            </a:r>
            <a:r>
              <a:rPr lang="pl-PL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1320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en-US" sz="2800" b="1" dirty="0" smtClean="0"/>
              <a:t>PO WER</a:t>
            </a:r>
            <a:br>
              <a:rPr lang="pl-PL" altLang="en-US" sz="2800" b="1" dirty="0" smtClean="0"/>
            </a:br>
            <a:r>
              <a:rPr lang="pl-PL" altLang="en-US" sz="2000" b="1" dirty="0">
                <a:solidFill>
                  <a:prstClr val="white"/>
                </a:solidFill>
              </a:rPr>
              <a:t>Działanie 2.18 Wysokiej jakości usługi administracyjne</a:t>
            </a:r>
            <a:endParaRPr lang="pl-PL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b="1" dirty="0" smtClean="0">
                <a:solidFill>
                  <a:schemeClr val="tx1"/>
                </a:solidFill>
              </a:rPr>
              <a:t>Cel konkursu</a:t>
            </a:r>
          </a:p>
          <a:p>
            <a:pPr marL="0" lvl="0" indent="0" algn="just">
              <a:buNone/>
            </a:pPr>
            <a:r>
              <a:rPr lang="pl-PL" dirty="0"/>
              <a:t>Przedmiotem konkursu jest wyłonienie projektów, które w największym stopniu przyczynią się do osiągnięcia, w ramach Priorytetu Inwestycyjnego 11i, celu szczegółowego nr 4: </a:t>
            </a:r>
            <a:r>
              <a:rPr lang="pl-PL" i="1" dirty="0"/>
              <a:t>Doskonalenie jakości oraz monitorowanie procesu świadczenia usług administracyjnych istotnych dla prowadzenia działalności gospodarczej </a:t>
            </a:r>
            <a:r>
              <a:rPr lang="pl-PL" dirty="0"/>
              <a:t>w ramach PO </a:t>
            </a:r>
            <a:r>
              <a:rPr lang="pl-PL" dirty="0" smtClean="0"/>
              <a:t>WER, </a:t>
            </a:r>
          </a:p>
          <a:p>
            <a:pPr marL="0" lvl="0" indent="0" algn="just">
              <a:buNone/>
            </a:pPr>
            <a:r>
              <a:rPr lang="pl-PL" dirty="0" smtClean="0"/>
              <a:t>w zakresie wsparcia JST w obszarach:</a:t>
            </a:r>
          </a:p>
          <a:p>
            <a:pPr lvl="0"/>
            <a:r>
              <a:rPr lang="pl-PL" dirty="0" smtClean="0"/>
              <a:t>podatków </a:t>
            </a:r>
            <a:r>
              <a:rPr lang="pl-PL" dirty="0"/>
              <a:t>i opłat lokalnych lub</a:t>
            </a:r>
          </a:p>
          <a:p>
            <a:pPr lvl="0"/>
            <a:r>
              <a:rPr lang="pl-PL" dirty="0"/>
              <a:t>zarządzania </a:t>
            </a:r>
            <a:r>
              <a:rPr lang="pl-PL" dirty="0" smtClean="0"/>
              <a:t>nieruchomościami.</a:t>
            </a:r>
            <a:endParaRPr lang="pl-PL" dirty="0"/>
          </a:p>
          <a:p>
            <a:pPr marL="0" lvl="0" indent="0" algn="just">
              <a:buNone/>
            </a:pPr>
            <a:endParaRPr lang="pl-PL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3"/>
            </a:pPr>
            <a:r>
              <a:rPr lang="pl-PL" sz="2400" dirty="0"/>
              <a:t>Wnioskodawca posiada co najmniej 2-letnie doświadczenie w realizacji szkoleń lub doradztwa przy modernizacji systemów zarządczych dla pracowników samorządowych, o łącznej wartości powyżej 2,5 mln zł, osiągnięte po 2015 r.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8693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4"/>
            </a:pPr>
            <a:r>
              <a:rPr lang="pl-PL" sz="2400" dirty="0"/>
              <a:t>Wnioskodawca lub partner posiada co najmniej 2-letnie doświadczenie we wspieraniu JST w obszarach podatków i opłat lokalnych lub zarządzania nieruchomościami, osiągnięte po 2015 r.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068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5"/>
            </a:pPr>
            <a:r>
              <a:rPr lang="pl-PL" sz="2400" dirty="0"/>
              <a:t>Okres realizacji projektu -  nie dłuższy niż do 30 czerwca 2023, chyba że Instytucja Pośrednicząca w trakcie realizacji projektu wyrazi zgodę na wydłużenie okresu realizacji.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5419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6"/>
            </a:pPr>
            <a:r>
              <a:rPr lang="pl-PL" sz="2400" dirty="0"/>
              <a:t>Grupę docelową w projekcie stanowią:</a:t>
            </a:r>
          </a:p>
          <a:p>
            <a:pPr lvl="0" algn="just"/>
            <a:r>
              <a:rPr lang="pl-PL" sz="2400" dirty="0"/>
              <a:t>a)	gminy i powiaty, które nie zostały objęte wsparciem jako beneficjent albo partner w projekcie, który uzyskał dofinansowanie w ramach konkursów nr: POWR.02.18.00-IP.01-00-005/15; POWR.02.18.00-IP.01-00-002/17; POWR.02.18.00-IP.01-00-001/18,</a:t>
            </a:r>
          </a:p>
          <a:p>
            <a:pPr lvl="0" algn="just"/>
            <a:r>
              <a:rPr lang="pl-PL" sz="2400" dirty="0"/>
              <a:t>b)	pracownicy:</a:t>
            </a:r>
          </a:p>
          <a:p>
            <a:pPr lvl="0" algn="just"/>
            <a:r>
              <a:rPr lang="pl-PL" sz="2400" dirty="0"/>
              <a:t>-	JST objętych wsparciem w ramach projektu - w rozumieniu ustawy z dnia 21 listopada 2008 r. o pracownikach samorządowych;</a:t>
            </a:r>
          </a:p>
          <a:p>
            <a:pPr lvl="0" algn="just"/>
            <a:r>
              <a:rPr lang="pl-PL" sz="2400" dirty="0"/>
              <a:t>-	komunalnych osób prawnych wykonujących zadania z zakresu zarządzania nieruchomościami komunalnymi.</a:t>
            </a:r>
          </a:p>
        </p:txBody>
      </p:sp>
    </p:spTree>
    <p:extLst>
      <p:ext uri="{BB962C8B-B14F-4D97-AF65-F5344CB8AC3E}">
        <p14:creationId xmlns:p14="http://schemas.microsoft.com/office/powerpoint/2010/main" val="9442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7"/>
            </a:pPr>
            <a:r>
              <a:rPr lang="pl-PL" sz="2400" dirty="0"/>
              <a:t>JST uzyskuje wsparcie w jednym projekcie</a:t>
            </a:r>
            <a:r>
              <a:rPr lang="pl-PL" sz="2400" dirty="0" smtClean="0"/>
              <a:t>.</a:t>
            </a:r>
          </a:p>
          <a:p>
            <a:pPr marL="457200" lvl="0" indent="-457200" algn="just">
              <a:buFont typeface="+mj-lt"/>
              <a:buAutoNum type="arabicPeriod" startAt="7"/>
            </a:pPr>
            <a:endParaRPr lang="pl-PL" sz="2400" dirty="0"/>
          </a:p>
          <a:p>
            <a:pPr lvl="0" algn="just"/>
            <a:r>
              <a:rPr lang="pl-PL" sz="2400" dirty="0" smtClean="0"/>
              <a:t>We wniosku o dofinansowanie należy złożyć deklarację, że w trakcie rekrutacji JST do projektu będą zbierane oświadczenia o niekorzystaniu ze wsparcia w innym projekcie wybranym do dofinansowania w Konkursie.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129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8"/>
            </a:pPr>
            <a:r>
              <a:rPr lang="pl-PL" sz="2400" dirty="0"/>
              <a:t>Maksymalną wartość kosztów ogółem projektu stanowi suma iloczynów:</a:t>
            </a:r>
          </a:p>
          <a:p>
            <a:pPr lvl="0" algn="just"/>
            <a:r>
              <a:rPr lang="pl-PL" sz="2400" dirty="0"/>
              <a:t>a)	liczby JST objętych wsparciem w obszarze podatków i opłat lokalnych i kwoty 10 tys. zł;</a:t>
            </a:r>
          </a:p>
          <a:p>
            <a:pPr lvl="0" algn="just"/>
            <a:r>
              <a:rPr lang="pl-PL" sz="2400" dirty="0"/>
              <a:t>b)	liczby JST objętych wsparciem w obszarze zarządzania nieruchomościami i kwoty 10 tys. zł.</a:t>
            </a:r>
          </a:p>
        </p:txBody>
      </p:sp>
    </p:spTree>
    <p:extLst>
      <p:ext uri="{BB962C8B-B14F-4D97-AF65-F5344CB8AC3E}">
        <p14:creationId xmlns:p14="http://schemas.microsoft.com/office/powerpoint/2010/main" val="854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994543"/>
            <a:ext cx="111034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9"/>
            </a:pPr>
            <a:r>
              <a:rPr lang="pl-PL" sz="2400" dirty="0"/>
              <a:t>Projekt złożony w odpowiedzi na konkurs obejmuje wsparciem od 200 do 500 JST.</a:t>
            </a:r>
          </a:p>
        </p:txBody>
      </p:sp>
    </p:spTree>
    <p:extLst>
      <p:ext uri="{BB962C8B-B14F-4D97-AF65-F5344CB8AC3E}">
        <p14:creationId xmlns:p14="http://schemas.microsoft.com/office/powerpoint/2010/main" val="9434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5" y="1602657"/>
            <a:ext cx="111034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10"/>
            </a:pPr>
            <a:r>
              <a:rPr lang="pl-PL" sz="2400" dirty="0"/>
              <a:t>Dla każdej JST objętej wsparciem projekt zakłada realizację co najmniej jednego zadania w zakresie wspieranych obszarów przewidzianych do realizacji w ramach konkursu tj.:</a:t>
            </a:r>
          </a:p>
          <a:p>
            <a:pPr lvl="0" algn="just"/>
            <a:r>
              <a:rPr lang="pl-PL" sz="2400" dirty="0"/>
              <a:t>a)	podatków i opłat lokalnych lub</a:t>
            </a:r>
          </a:p>
          <a:p>
            <a:pPr lvl="0" algn="just"/>
            <a:r>
              <a:rPr lang="pl-PL" sz="2400" dirty="0"/>
              <a:t>b)	zarządzania nieruchomościami,</a:t>
            </a:r>
          </a:p>
          <a:p>
            <a:pPr lvl="0" algn="just"/>
            <a:r>
              <a:rPr lang="pl-PL" sz="2400" dirty="0"/>
              <a:t>przy czym co najmniej 25% JST uczestniczących w projekcie uzyska wsparcie w obszarze zarządzania nieruchomościami.</a:t>
            </a:r>
          </a:p>
          <a:p>
            <a:pPr lvl="0" algn="just"/>
            <a:endParaRPr lang="pl-PL" sz="2400" dirty="0"/>
          </a:p>
          <a:p>
            <a:pPr lvl="0" algn="just"/>
            <a:r>
              <a:rPr lang="pl-PL" sz="2400" dirty="0"/>
              <a:t>Na etapie zamykania projektu Instytucja Pośrednicząca w uzasadnionych sytuacjach może uznać kryterium za spełnione w przypadku nieznacznego odstępstwa od  limitu udziału w projekcie 25% JST wspartych w obszarze zarzadzania nieruchomościami.</a:t>
            </a:r>
          </a:p>
        </p:txBody>
      </p:sp>
    </p:spTree>
    <p:extLst>
      <p:ext uri="{BB962C8B-B14F-4D97-AF65-F5344CB8AC3E}">
        <p14:creationId xmlns:p14="http://schemas.microsoft.com/office/powerpoint/2010/main" val="210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4284" y="2212257"/>
            <a:ext cx="11103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KRYTERIA </a:t>
            </a:r>
            <a:r>
              <a:rPr lang="pl-PL" sz="2400" b="1" dirty="0" smtClean="0"/>
              <a:t>DOSTĘPU (cd.)</a:t>
            </a:r>
          </a:p>
          <a:p>
            <a:pPr lvl="0"/>
            <a:endParaRPr lang="pl-PL" dirty="0" smtClean="0"/>
          </a:p>
          <a:p>
            <a:pPr marL="457200" lvl="0" indent="-457200" algn="just">
              <a:buFont typeface="+mj-lt"/>
              <a:buAutoNum type="arabicPeriod" startAt="11"/>
            </a:pPr>
            <a:r>
              <a:rPr lang="pl-PL" sz="2400" dirty="0"/>
              <a:t>W obszarze zarządzania nieruchomościami wsparcie może uzyskać JST dysponująca zasobem lokali użytkowych w minimalnej liczbie 10.</a:t>
            </a:r>
          </a:p>
        </p:txBody>
      </p:sp>
    </p:spTree>
    <p:extLst>
      <p:ext uri="{BB962C8B-B14F-4D97-AF65-F5344CB8AC3E}">
        <p14:creationId xmlns:p14="http://schemas.microsoft.com/office/powerpoint/2010/main" val="33715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5478" y="2516553"/>
            <a:ext cx="11058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Kryteria premiujące:</a:t>
            </a:r>
          </a:p>
          <a:p>
            <a:pPr algn="ctr"/>
            <a:endParaRPr lang="pl-PL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Wnioskodawca zatrudni lub zaangażuje do realizacji projektu osobę z niepełnosprawnością w wymiarze co najmniej ½ etatu.</a:t>
            </a:r>
          </a:p>
        </p:txBody>
      </p:sp>
    </p:spTree>
    <p:extLst>
      <p:ext uri="{BB962C8B-B14F-4D97-AF65-F5344CB8AC3E}">
        <p14:creationId xmlns:p14="http://schemas.microsoft.com/office/powerpoint/2010/main" val="41616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9527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en-US" sz="2800" b="1" dirty="0" smtClean="0"/>
              <a:t>PO WER</a:t>
            </a:r>
            <a:br>
              <a:rPr lang="pl-PL" altLang="en-US" sz="2800" b="1" dirty="0" smtClean="0"/>
            </a:br>
            <a:r>
              <a:rPr lang="pl-PL" altLang="en-US" sz="2000" b="1" dirty="0">
                <a:solidFill>
                  <a:prstClr val="white"/>
                </a:solidFill>
              </a:rPr>
              <a:t>Działanie 2.18 Wysokiej jakości usługi administracyjne</a:t>
            </a:r>
            <a:endParaRPr lang="pl-PL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Alokacja przewidziana na konkurs </a:t>
            </a:r>
            <a:r>
              <a:rPr lang="pl-PL" b="1" dirty="0" smtClean="0"/>
              <a:t>wynosi:</a:t>
            </a:r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accent2">
                    <a:lumMod val="75000"/>
                  </a:schemeClr>
                </a:solidFill>
              </a:rPr>
              <a:t>10 390 </a:t>
            </a:r>
            <a: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  <a:t>000 zł</a:t>
            </a:r>
          </a:p>
          <a:p>
            <a:endParaRPr lang="pl-PL" b="1" dirty="0"/>
          </a:p>
          <a:p>
            <a:pPr marL="0" indent="0">
              <a:buNone/>
            </a:pPr>
            <a:r>
              <a:rPr lang="pl-PL" dirty="0"/>
              <a:t>źródła finansowania:</a:t>
            </a:r>
          </a:p>
          <a:p>
            <a:r>
              <a:rPr lang="pl-PL" dirty="0"/>
              <a:t>EFS – 8 756 </a:t>
            </a:r>
            <a:r>
              <a:rPr lang="pl-PL" dirty="0" smtClean="0"/>
              <a:t>692 zł </a:t>
            </a:r>
            <a:r>
              <a:rPr lang="pl-PL" sz="2400" dirty="0"/>
              <a:t>(max. 84,28%)</a:t>
            </a:r>
            <a:r>
              <a:rPr lang="pl-PL" dirty="0"/>
              <a:t>;</a:t>
            </a:r>
          </a:p>
          <a:p>
            <a:r>
              <a:rPr lang="pl-PL" dirty="0"/>
              <a:t>Śr. krajowe –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1 633 308 zł (wkład własny – min. 15,72%)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0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5478" y="2516553"/>
            <a:ext cx="11058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Kryteria premiujące:</a:t>
            </a:r>
          </a:p>
          <a:p>
            <a:pPr algn="ctr"/>
            <a:endParaRPr lang="pl-PL" sz="2800" b="1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400" dirty="0"/>
              <a:t>Wnioskodawca zaproponował zakres szkoleń, który uwzględnia tematykę tworzenia i zarządzania mieszkaniami chronionymi, o których mowa w art. 53 ustawy o pomocy społecznej.</a:t>
            </a:r>
          </a:p>
        </p:txBody>
      </p:sp>
    </p:spTree>
    <p:extLst>
      <p:ext uri="{BB962C8B-B14F-4D97-AF65-F5344CB8AC3E}">
        <p14:creationId xmlns:p14="http://schemas.microsoft.com/office/powerpoint/2010/main" val="7163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5478" y="2516553"/>
            <a:ext cx="11058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Kryteria premiujące:</a:t>
            </a:r>
          </a:p>
          <a:p>
            <a:pPr algn="ctr"/>
            <a:endParaRPr lang="pl-PL" sz="2800" b="1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2400" dirty="0"/>
              <a:t>Wnioskodawca lub partner mają status stowarzyszenia jednostek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36261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06178" y="2282158"/>
            <a:ext cx="9605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Źródła informacji</a:t>
            </a:r>
          </a:p>
          <a:p>
            <a:pPr algn="ctr"/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Strona IP</a:t>
            </a:r>
            <a:r>
              <a:rPr lang="pl-PL" sz="2400" dirty="0" smtClean="0"/>
              <a:t> – </a:t>
            </a:r>
            <a:r>
              <a:rPr lang="pl-PL" sz="2400" i="1" dirty="0" smtClean="0"/>
              <a:t>ip.mswia.gov.pl</a:t>
            </a:r>
          </a:p>
          <a:p>
            <a:r>
              <a:rPr lang="pl-PL" sz="2400" dirty="0" smtClean="0"/>
              <a:t>	(zakładka – PO WER – konkursy – konkurs I 2021);</a:t>
            </a:r>
          </a:p>
          <a:p>
            <a:r>
              <a:rPr lang="pl-PL" sz="2400" dirty="0" smtClean="0"/>
              <a:t>2. </a:t>
            </a:r>
            <a:r>
              <a:rPr lang="pl-PL" sz="2400" b="1" dirty="0" smtClean="0"/>
              <a:t>mail</a:t>
            </a:r>
            <a:r>
              <a:rPr lang="pl-PL" sz="2400" dirty="0" smtClean="0"/>
              <a:t>: </a:t>
            </a:r>
            <a:r>
              <a:rPr lang="pl-PL" sz="2400" i="1" dirty="0" smtClean="0"/>
              <a:t>2.18power@mswia.gov.pl;</a:t>
            </a:r>
          </a:p>
          <a:p>
            <a:r>
              <a:rPr lang="pl-PL" sz="2400" i="1" dirty="0" smtClean="0"/>
              <a:t>3. </a:t>
            </a:r>
            <a:r>
              <a:rPr lang="pl-PL" sz="2400" b="1" dirty="0" smtClean="0"/>
              <a:t>tel.</a:t>
            </a:r>
            <a:r>
              <a:rPr lang="pl-PL" sz="2400" dirty="0" smtClean="0"/>
              <a:t> </a:t>
            </a:r>
            <a:r>
              <a:rPr lang="pl-PL" sz="2400" i="1" dirty="0"/>
              <a:t>	(22) 60 119 </a:t>
            </a:r>
            <a:r>
              <a:rPr lang="pl-PL" sz="2400" i="1" dirty="0" smtClean="0"/>
              <a:t>11</a:t>
            </a:r>
            <a:r>
              <a:rPr lang="pl-PL" sz="2400" i="1" dirty="0"/>
              <a:t>.</a:t>
            </a:r>
            <a:r>
              <a:rPr lang="pl-PL" sz="2400" i="1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2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06178" y="3442447"/>
            <a:ext cx="960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26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9527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en-US" sz="2800" b="1" dirty="0" smtClean="0"/>
              <a:t>PO WER</a:t>
            </a:r>
            <a:br>
              <a:rPr lang="pl-PL" altLang="en-US" sz="2800" b="1" dirty="0" smtClean="0"/>
            </a:br>
            <a:r>
              <a:rPr lang="pl-PL" altLang="en-US" sz="2000" b="1" dirty="0">
                <a:solidFill>
                  <a:prstClr val="white"/>
                </a:solidFill>
              </a:rPr>
              <a:t>Działanie 2.18 Wysokiej jakości usługi administracyjne</a:t>
            </a:r>
            <a:endParaRPr lang="pl-PL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Alokacja c.d.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celu osiągnięcia wskaźników produktu i rezultatu, określonych w PO WER dla Działania 2.18, IOK przewiduje możliwość zwiększenia alokacji na konkurs przy spełnieniu poniższych warunków:</a:t>
            </a:r>
          </a:p>
          <a:p>
            <a:pPr marL="0" indent="0" algn="just">
              <a:buNone/>
            </a:pPr>
            <a:r>
              <a:rPr lang="pl-PL" dirty="0"/>
              <a:t>- w Działaniu 2.18 będą wolne środki oraz</a:t>
            </a:r>
          </a:p>
          <a:p>
            <a:pPr marL="0" indent="0" algn="just">
              <a:buNone/>
            </a:pPr>
            <a:r>
              <a:rPr lang="pl-PL" dirty="0"/>
              <a:t>- po zakończeniu oceny wszystkich złożonych w konkursie wniosków, będą takie, które spełniły kryteria wyborów i uzyskały kolejno największą liczbę punktów ale nie zostały rekomendowane do dofinansowania ze względu na niewystarczającą kwotę przeznaczoną na dofinansowanie projektów w konkursie.</a:t>
            </a:r>
          </a:p>
        </p:txBody>
      </p:sp>
    </p:spTree>
    <p:extLst>
      <p:ext uri="{BB962C8B-B14F-4D97-AF65-F5344CB8AC3E}">
        <p14:creationId xmlns:p14="http://schemas.microsoft.com/office/powerpoint/2010/main" val="1528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757082"/>
            <a:ext cx="12192000" cy="465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-35859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en-US" sz="2800" b="1" dirty="0" smtClean="0"/>
              <a:t>PO WER</a:t>
            </a:r>
            <a:br>
              <a:rPr lang="pl-PL" altLang="en-US" sz="2800" b="1" dirty="0" smtClean="0"/>
            </a:br>
            <a:r>
              <a:rPr lang="pl-PL" altLang="en-US" sz="2000" b="1" dirty="0">
                <a:solidFill>
                  <a:prstClr val="white"/>
                </a:solidFill>
              </a:rPr>
              <a:t>Działanie 2.18 Wysokiej jakości usługi administracyjne</a:t>
            </a:r>
            <a:endParaRPr lang="pl-PL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25625"/>
            <a:ext cx="10966622" cy="436290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pl-PL" b="1" dirty="0" smtClean="0">
                <a:solidFill>
                  <a:schemeClr val="tx1"/>
                </a:solidFill>
              </a:rPr>
              <a:t>Cel konkursu</a:t>
            </a:r>
          </a:p>
          <a:p>
            <a:pPr marL="0" lvl="0" indent="0" algn="ctr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pl-PL" b="1" dirty="0"/>
          </a:p>
          <a:p>
            <a:pPr marL="0" lvl="0" indent="0" algn="ctr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pl-PL" b="1" dirty="0"/>
          </a:p>
          <a:p>
            <a:pPr marL="0" lvl="0" indent="0" algn="just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2400" i="1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wskaźnik programowy.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i="1" baseline="30000" dirty="0"/>
              <a:t>2.</a:t>
            </a:r>
            <a:r>
              <a:rPr lang="pl-PL" dirty="0"/>
              <a:t>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Wskaźnik konkursowy jest obligatoryjny dla wszystkich wnioskodawców i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wymaga samodzielnego wprowadzenia do wniosku o dofinansowanie w przywołanym brzmieniu. </a:t>
            </a:r>
          </a:p>
          <a:p>
            <a:pPr marL="0" lvl="0" indent="0" algn="just">
              <a:buNone/>
            </a:pPr>
            <a:endParaRPr lang="pl-PL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55217"/>
              </p:ext>
            </p:extLst>
          </p:nvPr>
        </p:nvGraphicFramePr>
        <p:xfrm>
          <a:off x="1016205" y="2267518"/>
          <a:ext cx="10610611" cy="2300313"/>
        </p:xfrm>
        <a:graphic>
          <a:graphicData uri="http://schemas.openxmlformats.org/drawingml/2006/table">
            <a:tbl>
              <a:tblPr/>
              <a:tblGrid>
                <a:gridCol w="4021151"/>
                <a:gridCol w="1766352"/>
                <a:gridCol w="2411554"/>
                <a:gridCol w="2411554"/>
              </a:tblGrid>
              <a:tr h="2605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WSKAŹNIKI PRODUKTU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66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Nazwa wskaźnika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Wartość docelowa wskaźnika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36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Kobiety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Mężczyźni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Ogółem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jednostek samorządu terytorialnego, objętych wsparciem w zakresie obsługi podatkowej przedsiębiorców</a:t>
                      </a:r>
                      <a:r>
                        <a:rPr lang="pl-PL" sz="1100" b="1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000" b="1" i="1" baseline="30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d.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d.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jednostek samorządu terytorialnego, objętych wsparciem w zakresie modernizacji zarządzania nieruchomościami.</a:t>
                      </a:r>
                      <a:r>
                        <a:rPr lang="pl-PL" sz="1100" b="1" i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d.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d.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4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pracowników samorządowych objętych wsparciem szkoleniowym w zakresie podatków i opłat lokalnych oraz zarządzania nieruchomościami</a:t>
                      </a:r>
                      <a:r>
                        <a:rPr lang="pl-PL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000" b="1" i="1" baseline="30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d.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d.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3 400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0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9527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en-US" sz="2800" b="1" dirty="0" smtClean="0"/>
              <a:t>PO WER</a:t>
            </a:r>
            <a:br>
              <a:rPr lang="pl-PL" altLang="en-US" sz="2800" b="1" dirty="0" smtClean="0"/>
            </a:br>
            <a:r>
              <a:rPr lang="pl-PL" altLang="en-US" sz="2000" b="1" dirty="0">
                <a:solidFill>
                  <a:prstClr val="white"/>
                </a:solidFill>
              </a:rPr>
              <a:t>Działanie 2.18 Wysokiej jakości usługi administracyjne</a:t>
            </a:r>
            <a:endParaRPr lang="pl-PL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25625"/>
            <a:ext cx="10966622" cy="4362904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pl-PL" b="1" dirty="0" smtClean="0">
                <a:solidFill>
                  <a:schemeClr val="tx1"/>
                </a:solidFill>
              </a:rPr>
              <a:t>Cel konkursu</a:t>
            </a:r>
          </a:p>
          <a:p>
            <a:pPr marL="0" lvl="0" indent="0" algn="ctr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pl-PL" b="1" dirty="0"/>
          </a:p>
          <a:p>
            <a:pPr marL="0" lvl="0" indent="0" algn="ctr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pl-PL" b="1" dirty="0"/>
          </a:p>
          <a:p>
            <a:pPr marL="0" lvl="0" indent="0" algn="ctr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l-PL" i="1" baseline="30000" dirty="0" smtClean="0"/>
              <a:t>2</a:t>
            </a:r>
            <a:r>
              <a:rPr lang="pl-PL" i="1" baseline="30000" dirty="0"/>
              <a:t>.</a:t>
            </a:r>
            <a:r>
              <a:rPr lang="pl-PL" dirty="0"/>
              <a:t> </a:t>
            </a:r>
            <a:r>
              <a:rPr lang="pl-PL" dirty="0" smtClean="0"/>
              <a:t>Wskaźnik konkursowy jest obligatoryjny </a:t>
            </a:r>
            <a:r>
              <a:rPr lang="pl-PL" dirty="0"/>
              <a:t>dla wszystkich wnioskodawców </a:t>
            </a:r>
            <a:r>
              <a:rPr lang="pl-PL" dirty="0" smtClean="0"/>
              <a:t>i </a:t>
            </a:r>
            <a:r>
              <a:rPr lang="pl-PL" dirty="0">
                <a:solidFill>
                  <a:srgbClr val="FF0000"/>
                </a:solidFill>
              </a:rPr>
              <a:t>wymaga samodzielnego wprowadzenia do wniosku o dofinansowanie w przywołanym </a:t>
            </a:r>
            <a:r>
              <a:rPr lang="pl-PL" dirty="0" smtClean="0">
                <a:solidFill>
                  <a:srgbClr val="FF0000"/>
                </a:solidFill>
              </a:rPr>
              <a:t>brzmieniu.</a:t>
            </a:r>
            <a:endParaRPr lang="pl-PL" dirty="0"/>
          </a:p>
          <a:p>
            <a:pPr marL="0" lvl="0" indent="0" algn="just">
              <a:buNone/>
            </a:pPr>
            <a:r>
              <a:rPr lang="pl-PL" dirty="0"/>
              <a:t>Wnioskodawca </a:t>
            </a:r>
            <a:r>
              <a:rPr lang="pl-PL" dirty="0" smtClean="0"/>
              <a:t>deklarując </a:t>
            </a:r>
            <a:r>
              <a:rPr lang="pl-PL" dirty="0"/>
              <a:t>określone wartości we wniosku, musi pamiętać o tym, że podpisując umowę o dofinansowanie zobowiązuje się do osiągnięcia wskazanej w niej wartości </a:t>
            </a:r>
            <a:r>
              <a:rPr lang="pl-PL" dirty="0" smtClean="0"/>
              <a:t>wskaźników.</a:t>
            </a:r>
            <a:endParaRPr lang="pl-PL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22087"/>
              </p:ext>
            </p:extLst>
          </p:nvPr>
        </p:nvGraphicFramePr>
        <p:xfrm>
          <a:off x="1039826" y="2482671"/>
          <a:ext cx="10610611" cy="1638987"/>
        </p:xfrm>
        <a:graphic>
          <a:graphicData uri="http://schemas.openxmlformats.org/drawingml/2006/table">
            <a:tbl>
              <a:tblPr/>
              <a:tblGrid>
                <a:gridCol w="4021151"/>
                <a:gridCol w="1766352"/>
                <a:gridCol w="2411554"/>
                <a:gridCol w="2411554"/>
              </a:tblGrid>
              <a:tr h="3666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WSKAŹNIK REZULTATU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73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Nazwa wskaźnika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Wartość docelowa wskaźnika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6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Kobiety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Mężczyźni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Ogółem w konkursie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4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Liczba pracowników samorządowych, którzy podnieśli poziom wiedzy w zakresie podatków i opłat lokalnych oraz zarządzania nieruchomościami.</a:t>
                      </a:r>
                      <a:r>
                        <a:rPr lang="pl-PL" sz="1100" b="1" baseline="30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100" b="1" spc="-2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2 720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>
                <a:solidFill>
                  <a:schemeClr val="tx1"/>
                </a:solidFill>
              </a:rPr>
              <a:t>PO WER</a:t>
            </a:r>
          </a:p>
          <a:p>
            <a:pPr algn="ctr"/>
            <a:r>
              <a:rPr lang="pl-PL" altLang="en-US" sz="2000" b="1" dirty="0" smtClean="0">
                <a:solidFill>
                  <a:schemeClr val="tx1"/>
                </a:solidFill>
              </a:rPr>
              <a:t>Działanie 2.18 Wysokiej jakości usługi administracyjne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90760" y="1525762"/>
            <a:ext cx="994314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/>
              <a:t>Wnioski o dofinansowanie będą </a:t>
            </a:r>
            <a:r>
              <a:rPr lang="pl-PL" sz="2400" dirty="0"/>
              <a:t>przyjmowane w </a:t>
            </a:r>
            <a:r>
              <a:rPr lang="pl-PL" sz="2400" dirty="0" smtClean="0"/>
              <a:t>okresie: </a:t>
            </a:r>
          </a:p>
          <a:p>
            <a:pPr algn="ctr"/>
            <a:endParaRPr lang="pl-PL" sz="1100" b="1" dirty="0" smtClean="0"/>
          </a:p>
          <a:p>
            <a:pPr algn="ctr"/>
            <a:r>
              <a:rPr lang="pl-PL" sz="2400" b="1" dirty="0" smtClean="0"/>
              <a:t>od 18 września 2021 r. do 29 września 2021 r. do godz. 15:00;</a:t>
            </a:r>
          </a:p>
          <a:p>
            <a:pPr algn="ctr"/>
            <a:endParaRPr lang="pl-PL" sz="1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Wnioski </a:t>
            </a:r>
            <a:r>
              <a:rPr lang="pl-PL" sz="2400" dirty="0"/>
              <a:t>złożone zarówno przed terminem, jak i po terminie ich składania lub do niewłaściwej instytucji nie będą </a:t>
            </a:r>
            <a:r>
              <a:rPr lang="pl-PL" sz="2400" dirty="0" smtClean="0"/>
              <a:t>rozpatrywane;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Wnioski należy składać w formie </a:t>
            </a:r>
            <a:r>
              <a:rPr lang="pl-PL" sz="2400" dirty="0" smtClean="0"/>
              <a:t>elektronicznej </a:t>
            </a:r>
            <a:r>
              <a:rPr lang="pl-PL" sz="2400" dirty="0"/>
              <a:t>za pośrednictwem Systemu SOWA (</a:t>
            </a:r>
            <a:r>
              <a:rPr lang="pl-PL" sz="2400" b="1" dirty="0"/>
              <a:t>https://</a:t>
            </a:r>
            <a:r>
              <a:rPr lang="pl-PL" sz="2400" b="1" dirty="0" smtClean="0"/>
              <a:t>www.sowa.efs.gov.pl</a:t>
            </a:r>
            <a:r>
              <a:rPr lang="pl-PL" sz="2400" dirty="0" smtClean="0"/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W przypadku oceny nie więcej niż 200 projektów, termin na </a:t>
            </a:r>
            <a:r>
              <a:rPr lang="pl-PL" sz="2400" dirty="0" smtClean="0"/>
              <a:t>przeprowadzenie oceny merytorycznej, </a:t>
            </a:r>
            <a:r>
              <a:rPr lang="pl-PL" sz="2400" dirty="0"/>
              <a:t>rozumiany jako okres od dnia przekazania oceniającym w ramach KOP wylosowanych wniosków do oceny do momentu podpisania przez oceniających kart oceny merytorycznej wszystkich projektów ocenianych w ramach KOP, wynosi nie więcej niż 60 </a:t>
            </a:r>
            <a:r>
              <a:rPr lang="pl-PL" sz="2400" dirty="0" smtClean="0"/>
              <a:t>dni.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/>
              <a:t>Przewidywany termin rozstrzygnięcia konkursu  – listopad </a:t>
            </a:r>
            <a:r>
              <a:rPr lang="pl-PL" sz="2400" b="1" dirty="0" smtClean="0"/>
              <a:t>2021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2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35667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Ocena wniosków o dofinansowanie będzie się składać z </a:t>
            </a:r>
            <a:r>
              <a:rPr lang="pl-PL" b="1" dirty="0" smtClean="0">
                <a:solidFill>
                  <a:schemeClr val="tx1"/>
                </a:solidFill>
              </a:rPr>
              <a:t>dwóch etapów: </a:t>
            </a:r>
            <a:r>
              <a:rPr lang="pl-PL" b="1" dirty="0">
                <a:solidFill>
                  <a:schemeClr val="tx1"/>
                </a:solidFill>
              </a:rPr>
              <a:t>oceny merytorycznej </a:t>
            </a:r>
            <a:r>
              <a:rPr lang="pl-PL" b="1" dirty="0" smtClean="0">
                <a:solidFill>
                  <a:schemeClr val="tx1"/>
                </a:solidFill>
              </a:rPr>
              <a:t>oraz negocjacji i dokonywana </a:t>
            </a:r>
            <a:r>
              <a:rPr lang="pl-PL" b="1" dirty="0">
                <a:solidFill>
                  <a:schemeClr val="tx1"/>
                </a:solidFill>
              </a:rPr>
              <a:t>będzie w oparciu o kryteria wyboru projektów: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pl-PL" sz="2400" b="1" dirty="0" smtClean="0">
                <a:solidFill>
                  <a:schemeClr val="tx1"/>
                </a:solidFill>
              </a:rPr>
              <a:t>horyzontalne</a:t>
            </a:r>
            <a:r>
              <a:rPr lang="pl-PL" sz="2400" b="1" dirty="0">
                <a:solidFill>
                  <a:schemeClr val="tx1"/>
                </a:solidFill>
              </a:rPr>
              <a:t>, merytoryczne, dostępu oraz premiujące </a:t>
            </a:r>
            <a:r>
              <a:rPr lang="pl-PL" sz="2400" b="1" dirty="0" smtClean="0">
                <a:solidFill>
                  <a:schemeClr val="tx1"/>
                </a:solidFill>
              </a:rPr>
              <a:t>– </a:t>
            </a:r>
            <a:r>
              <a:rPr lang="pl-PL" sz="2400" dirty="0" smtClean="0">
                <a:solidFill>
                  <a:schemeClr val="tx1"/>
                </a:solidFill>
              </a:rPr>
              <a:t>na </a:t>
            </a:r>
            <a:r>
              <a:rPr lang="pl-PL" sz="2400" dirty="0">
                <a:solidFill>
                  <a:schemeClr val="tx1"/>
                </a:solidFill>
              </a:rPr>
              <a:t>etapie oceny </a:t>
            </a:r>
            <a:r>
              <a:rPr lang="pl-PL" sz="2400" dirty="0" smtClean="0">
                <a:solidFill>
                  <a:schemeClr val="tx1"/>
                </a:solidFill>
              </a:rPr>
              <a:t>merytorycznej;</a:t>
            </a:r>
          </a:p>
          <a:p>
            <a:pPr lvl="0" algn="just"/>
            <a:r>
              <a:rPr lang="pl-PL" sz="2400" b="1" dirty="0" smtClean="0">
                <a:solidFill>
                  <a:schemeClr val="tx1"/>
                </a:solidFill>
              </a:rPr>
              <a:t>negocjacje</a:t>
            </a:r>
            <a:r>
              <a:rPr lang="pl-PL" sz="2400" dirty="0" smtClean="0">
                <a:solidFill>
                  <a:schemeClr val="tx1"/>
                </a:solidFill>
              </a:rPr>
              <a:t> - obejmują </a:t>
            </a:r>
            <a:r>
              <a:rPr lang="pl-PL" sz="2400" dirty="0">
                <a:solidFill>
                  <a:schemeClr val="tx1"/>
                </a:solidFill>
              </a:rPr>
              <a:t>wszystkie kwestie wskazane przez oceniających w kartach oceny projektu związane z oceną kryteriów wyboru projektów oraz ewentualnie dodatkowe kwestie wskazane przez przewodniczącego KOP związane z oceną kryteriów wyboru projektów. W ramach etapu negocjacji oceniane jest zerojedynkowe kryterium wyboru projektów w zakresie spełnienia warunków postawionych przez oceniających lub przewodniczącego KOP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66497"/>
            <a:ext cx="10515600" cy="365301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Jeżeli w trakcie negocjacji: </a:t>
            </a:r>
          </a:p>
          <a:p>
            <a:pPr lvl="1" algn="just"/>
            <a:r>
              <a:rPr lang="pl-PL" sz="2600" dirty="0">
                <a:solidFill>
                  <a:schemeClr val="tx1"/>
                </a:solidFill>
              </a:rPr>
              <a:t>do wniosku nie zostaną wprowadzone korekty wskazane przez oceniających </a:t>
            </a:r>
            <a:br>
              <a:rPr lang="pl-PL" sz="2600" dirty="0">
                <a:solidFill>
                  <a:schemeClr val="tx1"/>
                </a:solidFill>
              </a:rPr>
            </a:br>
            <a:r>
              <a:rPr lang="pl-PL" sz="2600" dirty="0">
                <a:solidFill>
                  <a:schemeClr val="tx1"/>
                </a:solidFill>
              </a:rPr>
              <a:t>w kartach oceny projektu lub przez przewodniczącego KOP lub inne zmiany wynikające </a:t>
            </a:r>
            <a:r>
              <a:rPr lang="pl-PL" sz="2600" dirty="0" smtClean="0">
                <a:solidFill>
                  <a:schemeClr val="tx1"/>
                </a:solidFill>
              </a:rPr>
              <a:t>z </a:t>
            </a:r>
            <a:r>
              <a:rPr lang="pl-PL" sz="2600" dirty="0">
                <a:solidFill>
                  <a:schemeClr val="tx1"/>
                </a:solidFill>
              </a:rPr>
              <a:t>ustaleń dokonanych podczas negocjacji lub; </a:t>
            </a:r>
          </a:p>
          <a:p>
            <a:pPr lvl="1" algn="just"/>
            <a:r>
              <a:rPr lang="pl-PL" sz="2600" dirty="0">
                <a:solidFill>
                  <a:schemeClr val="tx1"/>
                </a:solidFill>
              </a:rPr>
              <a:t>KOP nie uzyska od wnioskodawcy informacji i wyjaśnień dotyczących określonych zapisów we wniosku, wskazanych przez oceniających w kartach oceny projektu lub przewodniczącego KOP lub;</a:t>
            </a:r>
          </a:p>
          <a:p>
            <a:pPr lvl="1" algn="just"/>
            <a:r>
              <a:rPr lang="pl-PL" sz="2600" dirty="0">
                <a:solidFill>
                  <a:schemeClr val="tx1"/>
                </a:solidFill>
              </a:rPr>
              <a:t>do wniosku zostały wprowadzone inne zmiany nie wynikające z kart oceny merytorycznej lub uwag przewodniczącego KOP lub ustaleń wynikających z procesu negocjacji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negocjacje kończą się z wynikiem negatywnym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2254</TotalTime>
  <Words>1558</Words>
  <Application>Microsoft Office PowerPoint</Application>
  <PresentationFormat>Panoramiczny</PresentationFormat>
  <Paragraphs>254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Times New Roman</vt:lpstr>
      <vt:lpstr>Calibri Light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DO SPRAW CYFRYZACJI</dc:title>
  <dc:creator>Anczykowski Dariusz</dc:creator>
  <cp:lastModifiedBy>Misiuwianiec Adam</cp:lastModifiedBy>
  <cp:revision>305</cp:revision>
  <cp:lastPrinted>2020-03-05T14:30:24Z</cp:lastPrinted>
  <dcterms:created xsi:type="dcterms:W3CDTF">2014-06-23T08:35:53Z</dcterms:created>
  <dcterms:modified xsi:type="dcterms:W3CDTF">2021-09-17T09:31:12Z</dcterms:modified>
</cp:coreProperties>
</file>