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9" r:id="rId1"/>
  </p:sldMasterIdLst>
  <p:notesMasterIdLst>
    <p:notesMasterId r:id="rId68"/>
  </p:notesMasterIdLst>
  <p:handoutMasterIdLst>
    <p:handoutMasterId r:id="rId69"/>
  </p:handoutMasterIdLst>
  <p:sldIdLst>
    <p:sldId id="865" r:id="rId2"/>
    <p:sldId id="859" r:id="rId3"/>
    <p:sldId id="866" r:id="rId4"/>
    <p:sldId id="989" r:id="rId5"/>
    <p:sldId id="858" r:id="rId6"/>
    <p:sldId id="868" r:id="rId7"/>
    <p:sldId id="863" r:id="rId8"/>
    <p:sldId id="984" r:id="rId9"/>
    <p:sldId id="986" r:id="rId10"/>
    <p:sldId id="987" r:id="rId11"/>
    <p:sldId id="985" r:id="rId12"/>
    <p:sldId id="988" r:id="rId13"/>
    <p:sldId id="981" r:id="rId14"/>
    <p:sldId id="1109" r:id="rId15"/>
    <p:sldId id="1096" r:id="rId16"/>
    <p:sldId id="1097" r:id="rId17"/>
    <p:sldId id="1099" r:id="rId18"/>
    <p:sldId id="1101" r:id="rId19"/>
    <p:sldId id="1102" r:id="rId20"/>
    <p:sldId id="1103" r:id="rId21"/>
    <p:sldId id="982" r:id="rId22"/>
    <p:sldId id="874" r:id="rId23"/>
    <p:sldId id="1420" r:id="rId24"/>
    <p:sldId id="1431" r:id="rId25"/>
    <p:sldId id="1458" r:id="rId26"/>
    <p:sldId id="1419" r:id="rId27"/>
    <p:sldId id="1432" r:id="rId28"/>
    <p:sldId id="1430" r:id="rId29"/>
    <p:sldId id="1410" r:id="rId30"/>
    <p:sldId id="1437" r:id="rId31"/>
    <p:sldId id="1459" r:id="rId32"/>
    <p:sldId id="1465" r:id="rId33"/>
    <p:sldId id="1461" r:id="rId34"/>
    <p:sldId id="1439" r:id="rId35"/>
    <p:sldId id="1466" r:id="rId36"/>
    <p:sldId id="1462" r:id="rId37"/>
    <p:sldId id="1440" r:id="rId38"/>
    <p:sldId id="1467" r:id="rId39"/>
    <p:sldId id="1463" r:id="rId40"/>
    <p:sldId id="1441" r:id="rId41"/>
    <p:sldId id="1468" r:id="rId42"/>
    <p:sldId id="1464" r:id="rId43"/>
    <p:sldId id="1442" r:id="rId44"/>
    <p:sldId id="1443" r:id="rId45"/>
    <p:sldId id="1444" r:id="rId46"/>
    <p:sldId id="1445" r:id="rId47"/>
    <p:sldId id="1434" r:id="rId48"/>
    <p:sldId id="1446" r:id="rId49"/>
    <p:sldId id="1447" r:id="rId50"/>
    <p:sldId id="1475" r:id="rId51"/>
    <p:sldId id="1470" r:id="rId52"/>
    <p:sldId id="1449" r:id="rId53"/>
    <p:sldId id="1469" r:id="rId54"/>
    <p:sldId id="1450" r:id="rId55"/>
    <p:sldId id="1471" r:id="rId56"/>
    <p:sldId id="1451" r:id="rId57"/>
    <p:sldId id="1472" r:id="rId58"/>
    <p:sldId id="1452" r:id="rId59"/>
    <p:sldId id="1473" r:id="rId60"/>
    <p:sldId id="1454" r:id="rId61"/>
    <p:sldId id="1457" r:id="rId62"/>
    <p:sldId id="1455" r:id="rId63"/>
    <p:sldId id="1456" r:id="rId64"/>
    <p:sldId id="1474" r:id="rId65"/>
    <p:sldId id="870" r:id="rId66"/>
    <p:sldId id="871" r:id="rId6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8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55" y="5304908"/>
            <a:ext cx="1569952" cy="15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kulturabezbarier.org/wp-content/uploads/2019/12/Napisy-dla-nieslyszacych_zasady-tworzenia_2019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audiodeskrypcja.org.pl/standardy-tworzenia-audiodeskrypcji/do-produkcji-audiowizualnych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cyfra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38" y="2706719"/>
            <a:ext cx="11010523" cy="2308901"/>
          </a:xfrm>
        </p:spPr>
        <p:txBody>
          <a:bodyPr anchor="t">
            <a:noAutofit/>
          </a:bodyPr>
          <a:lstStyle/>
          <a:p>
            <a:pPr algn="l"/>
            <a:r>
              <a:rPr lang="pl-PL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elementów graficznych i multimediów</a:t>
            </a:r>
            <a:endParaRPr lang="pl-PL" sz="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0738" y="4325029"/>
            <a:ext cx="9144000" cy="1469715"/>
          </a:xfrm>
        </p:spPr>
        <p:txBody>
          <a:bodyPr>
            <a:normAutofit/>
          </a:bodyPr>
          <a:lstStyle/>
          <a:p>
            <a:pPr algn="l"/>
            <a:r>
              <a:rPr lang="pl-PL" alt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Wydział Dostępności Cyfrowej</a:t>
            </a:r>
          </a:p>
          <a:p>
            <a:pPr algn="l"/>
            <a:r>
              <a:rPr lang="pl-PL" alt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</a:t>
            </a:r>
          </a:p>
          <a:p>
            <a:pPr algn="l"/>
            <a:r>
              <a:rPr lang="pl-PL" alt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Ministerstwo Cyfryzacji</a:t>
            </a:r>
          </a:p>
        </p:txBody>
      </p:sp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słabosłyszące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6637" y="2585690"/>
            <a:ext cx="6889864" cy="168661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„oczywista” grupa osób, które potrzebują dostępności cyfrowej;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ich potrzeby są zazwyczaj nieźle rozumiane.</a:t>
            </a:r>
          </a:p>
        </p:txBody>
      </p:sp>
      <p:pic>
        <p:nvPicPr>
          <p:cNvPr id="4" name="Obraz 3" descr="Kadr film z napisami dla osób niesłyszących"/>
          <p:cNvPicPr>
            <a:picLocks noChangeAspect="1"/>
          </p:cNvPicPr>
          <p:nvPr/>
        </p:nvPicPr>
        <p:blipFill rotWithShape="1">
          <a:blip r:embed="rId2"/>
          <a:srcRect l="12447" t="32286" r="46413" b="18205"/>
          <a:stretch/>
        </p:blipFill>
        <p:spPr>
          <a:xfrm>
            <a:off x="7988970" y="2231603"/>
            <a:ext cx="3503784" cy="2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niesłyszące / Głusi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38374"/>
            <a:ext cx="6889864" cy="218125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„zapominana” grupa osób, które potrzebują dostępności cyfrowej;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ich potrzeby są zazwyczaj lekceważone lub błędnie zrównywane z potrzebami osób słabosłyszących.</a:t>
            </a:r>
          </a:p>
        </p:txBody>
      </p:sp>
      <p:pic>
        <p:nvPicPr>
          <p:cNvPr id="1026" name="Picture 2" descr="zbliżenie na dłonie migającej kobi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76" y="2340373"/>
            <a:ext cx="3271878" cy="21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niepełnosprawnością ruchową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247362"/>
            <a:ext cx="6889864" cy="236327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kontekście architektury ich potrzeby są zrozumiałe, przy cyfrowych rozwiązaniach bywa różnie;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nawigują samą myszką, samą klawiaturą, głosowo, ruchem gałek ocznych lub nawet oddechem.</a:t>
            </a:r>
          </a:p>
        </p:txBody>
      </p:sp>
      <p:pic>
        <p:nvPicPr>
          <p:cNvPr id="6" name="Obraz 5" descr="klawiatura z powiększonymi i kontrastowymi przyciskam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463" y="1510131"/>
            <a:ext cx="2891276" cy="2072509"/>
          </a:xfrm>
          <a:prstGeom prst="rect">
            <a:avLst/>
          </a:prstGeom>
        </p:spPr>
      </p:pic>
      <p:pic>
        <p:nvPicPr>
          <p:cNvPr id="7" name="Obraz 6" descr="Chłopiec z założonym na głowę kontrolerem do nawigacji komputerem przez oddech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61" y="3744436"/>
            <a:ext cx="2625278" cy="21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1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Inni użytkownicy, którzy korzystają z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zaburzeniami postrzegania kolorów;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zaburzeniami poznawczymi;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dysleksją;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depresją;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podstawowym wykształceniem;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nieposługujące się biegle językiem polskim;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seniorzy.</a:t>
            </a:r>
            <a:endParaRPr lang="pl-PL" sz="2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8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2240470"/>
          </a:xfrm>
        </p:spPr>
        <p:txBody>
          <a:bodyPr>
            <a:noAutofit/>
          </a:bodyPr>
          <a:lstStyle/>
          <a:p>
            <a:r>
              <a:rPr lang="pl-PL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Ustawa z dnia 4 kwietnia 2019 r. </a:t>
            </a:r>
            <a:br>
              <a:rPr lang="pl-PL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dostępności cyfrowej stron internetowych i aplikacji mobilnych podmiotów publicznych</a:t>
            </a:r>
          </a:p>
        </p:txBody>
      </p:sp>
    </p:spTree>
    <p:extLst>
      <p:ext uri="{BB962C8B-B14F-4D97-AF65-F5344CB8AC3E}">
        <p14:creationId xmlns:p14="http://schemas.microsoft.com/office/powerpoint/2010/main" val="192382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Kontekst regulacji 1/2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176337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Dyrektywa Parlamentu Europejskiego i Rady (UE) 2016/2102 </a:t>
            </a:r>
            <a:b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dnia 26 października 2016 r. w sprawie dostępności stron internetowych i mobilnych aplikacji organów sektora publicznego;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Uchwała Rady Ministrów z dnia 17 lipca 2018 r. w sprawie ustanowienia Rządowego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Programu Dostępność Plus;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Ustawa z dnia 19 lipca 2019 r. o zapewnianiu dostępności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osobom ze szczególnymi potrzebami;</a:t>
            </a:r>
          </a:p>
        </p:txBody>
      </p:sp>
    </p:spTree>
    <p:extLst>
      <p:ext uri="{BB962C8B-B14F-4D97-AF65-F5344CB8AC3E}">
        <p14:creationId xmlns:p14="http://schemas.microsoft.com/office/powerpoint/2010/main" val="175848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Kontekst regulacji 2/2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1763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realizacja postanowień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Konwencji o prawach osób niepełnosprawnych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dnia 13 grudnia 2006 r., ratyfikowanej przez Polskę w dniu 6 września 2012</a:t>
            </a:r>
            <a:r>
              <a:rPr lang="pl-PL" sz="2300" kern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rozporządzenie Rady Ministrów z dnia 12 kwietnia 2012 r. w sprawie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Krajowych Ram Interoperacyjności (…)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ustawy o informatyzacji podmiotów realizujących zadania publiczne.</a:t>
            </a:r>
          </a:p>
        </p:txBody>
      </p:sp>
    </p:spTree>
    <p:extLst>
      <p:ext uri="{BB962C8B-B14F-4D97-AF65-F5344CB8AC3E}">
        <p14:creationId xmlns:p14="http://schemas.microsoft.com/office/powerpoint/2010/main" val="89910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Kogo dotyczy — przykładowe podmioty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5"/>
            <a:ext cx="10560424" cy="4158113"/>
          </a:xfrm>
        </p:spPr>
        <p:txBody>
          <a:bodyPr numCol="2"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ministerstwa;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szkoły publiczne;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biblioteki publiczne;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szpitale i przychodnie;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urzędy miast, gmin, województw;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uczelnie publiczne;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ośrodki pomocy społecznej;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domy kultury;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zakłady karne;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instytucje typu ZUS, KRUS, NFZ;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NGO, które prowadzą działalność na rzecz ochrony i promocji zdrowia osób niepełnosprawnych i seniorów.</a:t>
            </a:r>
          </a:p>
        </p:txBody>
      </p:sp>
    </p:spTree>
    <p:extLst>
      <p:ext uri="{BB962C8B-B14F-4D97-AF65-F5344CB8AC3E}">
        <p14:creationId xmlns:p14="http://schemas.microsoft.com/office/powerpoint/2010/main" val="706836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reguluje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6"/>
            <a:ext cx="10560424" cy="3380146"/>
          </a:xfrm>
        </p:spPr>
        <p:txBody>
          <a:bodyPr numCol="1"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wymagania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dostępności cyfrowej stron internetowych i aplikacji mobilnych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podmiotów publicznych;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obowiązek umieszczania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deklaracji dostępności;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kompetencje ministra cyfryzacji w zakresie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monitoringu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stron www i aplikacji mobilnych oraz jego zasady;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postępowanie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wypadku nieprzestrzegania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dostępności cyfrowej.</a:t>
            </a:r>
          </a:p>
        </p:txBody>
      </p:sp>
    </p:spTree>
    <p:extLst>
      <p:ext uri="{BB962C8B-B14F-4D97-AF65-F5344CB8AC3E}">
        <p14:creationId xmlns:p14="http://schemas.microsoft.com/office/powerpoint/2010/main" val="3407260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Deklaracja dostępności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6"/>
            <a:ext cx="10560424" cy="3305718"/>
          </a:xfrm>
        </p:spPr>
        <p:txBody>
          <a:bodyPr numCol="1"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przede wszystkim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opisem stanu dostępności podmiotu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adresowanym dla osób z niepełnosprawnościami;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też dowodem tego, że podmiot publiczny interesuje się i dba o dostępność cyfrową;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musi być aktualizowana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przynajmniej raz w roku;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struktura dokumentu oraz kodu HTML są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dokładnie określone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276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szkolenia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615004"/>
            <a:ext cx="10691101" cy="3627991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Wprowadzenie do idei dostępności, do ustawy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dostępności cyfrowej i WCAG 2.1.</a:t>
            </a:r>
          </a:p>
          <a:p>
            <a:pPr marL="571500" indent="-571500"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Najważniejsze aspekty dostępności elementów graficznych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multimediów.</a:t>
            </a:r>
          </a:p>
          <a:p>
            <a:pPr marL="571500" indent="-571500"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Rozwiązania, które tworzą dostępność cyfrową multimediów;</a:t>
            </a:r>
          </a:p>
          <a:p>
            <a:pPr marL="571500" indent="-571500"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Rozwiązania, które tworzą dostępność cyfrową elementów graficznych.</a:t>
            </a:r>
          </a:p>
          <a:p>
            <a:pPr marL="571500" indent="-571500"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planować i wdrażać dostępność cyfrową multimediów i elementów graficznych.</a:t>
            </a:r>
          </a:p>
        </p:txBody>
      </p:sp>
    </p:spTree>
    <p:extLst>
      <p:ext uri="{BB962C8B-B14F-4D97-AF65-F5344CB8AC3E}">
        <p14:creationId xmlns:p14="http://schemas.microsoft.com/office/powerpoint/2010/main" val="2047276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Definicja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6"/>
            <a:ext cx="10560424" cy="2168034"/>
          </a:xfrm>
        </p:spPr>
        <p:txBody>
          <a:bodyPr numCol="1"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zgodność z wymaganiami określonymi w załączniku do ustawy, które odpowiadają faktycznie wytycznym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WCAG 2.1 na poziomie AA;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zgodność z wymaganiami określonymi w pkt 9, 10 i 11 normy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301 549.</a:t>
            </a:r>
          </a:p>
        </p:txBody>
      </p:sp>
    </p:spTree>
    <p:extLst>
      <p:ext uri="{BB962C8B-B14F-4D97-AF65-F5344CB8AC3E}">
        <p14:creationId xmlns:p14="http://schemas.microsoft.com/office/powerpoint/2010/main" val="1376895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Wytyczne Web Content Accessibility </a:t>
            </a:r>
            <a:r>
              <a:rPr lang="pl-PL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Guidelines</a:t>
            </a:r>
            <a:r>
              <a:rPr lang="pl-PL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(WCAG)</a:t>
            </a:r>
          </a:p>
        </p:txBody>
      </p:sp>
    </p:spTree>
    <p:extLst>
      <p:ext uri="{BB962C8B-B14F-4D97-AF65-F5344CB8AC3E}">
        <p14:creationId xmlns:p14="http://schemas.microsoft.com/office/powerpoint/2010/main" val="878089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Wytyczne WCAG</a:t>
            </a:r>
            <a:b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300106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jeden ze standardów sieciowych stworzonych przez </a:t>
            </a:r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W3C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opisuje, </a:t>
            </a:r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tworzyć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dostępne cyfrowo rozwiązania cyfrowe;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podmioty publiczne obowiązuje wersja </a:t>
            </a:r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WCAG 2.1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zawiera </a:t>
            </a:r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informacje i wskazówki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webmasterów, ale również dla redaktorów </a:t>
            </a:r>
            <a:b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grafików. 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7340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multimediów </a:t>
            </a:r>
            <a:br>
              <a:rPr lang="pl-PL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elementów graficznych jest ważna</a:t>
            </a:r>
            <a:endParaRPr lang="pl-PL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37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Elementy graficzne i multimedia są niemal wszędzie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96109" cy="288676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Zdjęcia,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grafiki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filmy, animacje pomagają przekazywać informacje na różne sposoby.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Jednocześnie sprawiają, że strony internetowe, aplikacje i dokumenty są bardziej atrakcyjne.</a:t>
            </a:r>
          </a:p>
        </p:txBody>
      </p:sp>
    </p:spTree>
    <p:extLst>
      <p:ext uri="{BB962C8B-B14F-4D97-AF65-F5344CB8AC3E}">
        <p14:creationId xmlns:p14="http://schemas.microsoft.com/office/powerpoint/2010/main" val="113470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00393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Elementy graficzne i multimedia wspierają dostępność cyfrową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96109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Wyłącznie tekstowe strony internetowe lub aplikacje mogą być mniej zrozumiałe i mniej funkcjonalne dla niektórych użytkowników. 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Grafiki ułatwiają rozumienie tekstu przez osoby z niepełnosprawnością intelektualną.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Filmy z tłumaczeniem na polski język migowy skomplikowanych treści np. przepisów prawa, to najlepszy sposób, aby zapewnić dostępność dla Głuchych. </a:t>
            </a:r>
          </a:p>
        </p:txBody>
      </p:sp>
    </p:spTree>
    <p:extLst>
      <p:ext uri="{BB962C8B-B14F-4D97-AF65-F5344CB8AC3E}">
        <p14:creationId xmlns:p14="http://schemas.microsoft.com/office/powerpoint/2010/main" val="38816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Konieczność dla niektórych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317317"/>
            <a:ext cx="10074760" cy="494247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niewidome i część osób słabowidzących potrzebują tekstowego opisu elementów graficznych (tzw.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alternatywny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słabosłyszące potrzebują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napisów (tzw. rozszerzonych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które przekazują całą ścieżkę dźwiękową filmu, oraz dodatkowe ważne informacje o dźwiękach np. kto mówi.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Część osób głuchoniewidomych potrzebuje tekstu, który opisuje wygląd scen i przekazuje zawartość ścieżki dźwiękowej  (tzw.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niewidome oglądają filmy, ale potrzebują opisu poszczególnych scen (tzw.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Osoby, które nawigują tylko klawiaturą, potrzebują w pełni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obsługiwalnych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ten sposób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odtwarzaczy multimediów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28202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Przydatność dla wszystkich</a:t>
            </a:r>
          </a:p>
        </p:txBody>
      </p:sp>
      <p:sp>
        <p:nvSpPr>
          <p:cNvPr id="4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281594"/>
            <a:ext cx="10296109" cy="43744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napisów do filmów korzystają osoby, które oglądają film w głośnym miejscu (np. na dworcu) lub które na co dzień posługują się innym językiem niż polski.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 pozwala szybko przejrzeć treść np.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podcastu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bez przesłuchiwania materiału i czasem trudnego przewijania nagrania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odtwarzaczu.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Grafiki i zdjęcia z odpowiednimi tekstami alternatywnymi łatwiej wyszukać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Internecie.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razie problemów z łączem internetowym w miejscu zdjęć i grafik pojawią się ich teksty alternatywne.</a:t>
            </a:r>
          </a:p>
        </p:txBody>
      </p:sp>
    </p:spTree>
    <p:extLst>
      <p:ext uri="{BB962C8B-B14F-4D97-AF65-F5344CB8AC3E}">
        <p14:creationId xmlns:p14="http://schemas.microsoft.com/office/powerpoint/2010/main" val="4274468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Rozwiązania, które tworzą dostępność cyfrową multimediów</a:t>
            </a:r>
            <a:endParaRPr lang="pl-PL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44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Główna zasada dostępności cyfrowej multimediów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3039398"/>
            <a:ext cx="10154770" cy="1634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obraz lub sam dźwięk nie może być jedynym sposobem przekazywania informacji. </a:t>
            </a:r>
          </a:p>
        </p:txBody>
      </p:sp>
    </p:spTree>
    <p:extLst>
      <p:ext uri="{BB962C8B-B14F-4D97-AF65-F5344CB8AC3E}">
        <p14:creationId xmlns:p14="http://schemas.microsoft.com/office/powerpoint/2010/main" val="117698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Czym jest dostępność cyfrowa?</a:t>
            </a:r>
          </a:p>
        </p:txBody>
      </p:sp>
    </p:spTree>
    <p:extLst>
      <p:ext uri="{BB962C8B-B14F-4D97-AF65-F5344CB8AC3E}">
        <p14:creationId xmlns:p14="http://schemas.microsoft.com/office/powerpoint/2010/main" val="3422786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Różne rozwiązania dla różnych użytkowników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wiele sposobów, zapewniania dostępności cyfrowej multimediów.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Rozwiązania te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mogą być stosowane zamiennie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bo są dla różnych odbiorców.</a:t>
            </a:r>
          </a:p>
        </p:txBody>
      </p:sp>
    </p:spTree>
    <p:extLst>
      <p:ext uri="{BB962C8B-B14F-4D97-AF65-F5344CB8AC3E}">
        <p14:creationId xmlns:p14="http://schemas.microsoft.com/office/powerpoint/2010/main" val="2901115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Napisy rozszerzone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497423"/>
            <a:ext cx="10443882" cy="3863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Napisy rozszerzone zapewniają dostępność cyfrową filmów dla osób słabosłyszących i niesłyszących, które znają język polski.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Określenie „rozszerzone” oznacza, że oprócz dialogów i lektora napisy takie opisują dodatkowe informacje. Informują one np. kto mówi dane słowa, jeśli tej osoby nie widać oraz jakie ważne dźwięki słychać w tle.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Napisy rozszerzone muszą być w materiale, którego dotyczą — najlepiej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formie, która umożliwia ich włączanie i wyłączanie.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Napisy rozszerzone można tworzyć i dodawać samodzielnie.  </a:t>
            </a:r>
          </a:p>
        </p:txBody>
      </p:sp>
    </p:spTree>
    <p:extLst>
      <p:ext uri="{BB962C8B-B14F-4D97-AF65-F5344CB8AC3E}">
        <p14:creationId xmlns:p14="http://schemas.microsoft.com/office/powerpoint/2010/main" val="2219639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Napisy rozszerzone — zasady tworzenia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6"/>
            <a:ext cx="10560424" cy="4178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Między innymi: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jednym wersie napisów do 40 znaków;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jednym ekranie do dwóch, maksymalnie trzech wersów napisów;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informacje o ważnych dźwiękach w nawiasach kwadratowych np. [warkot włączanego silnika];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skracanie wypowiedzi na poziomie napisów tylko, gdy to niezbędne.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Zasady tworzenia napisów rozszerzonych przygotowane przez Fundację Kultury bez Barier (dokument PDF)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64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Kiedy napisy rozszerzone są wymagane?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Zawsze, gdy film lub animacja zawiera informacje dźwiękowe potrzebne do zrozumienia treści.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Nie trzeba dodawać napisów tam gdzie cała ścieżka dźwiękowa prezentowana jest też wizualnie — np. animacja w formie plansz z tekstem, który to tekst czyta lektor.</a:t>
            </a:r>
          </a:p>
        </p:txBody>
      </p:sp>
    </p:spTree>
    <p:extLst>
      <p:ext uri="{BB962C8B-B14F-4D97-AF65-F5344CB8AC3E}">
        <p14:creationId xmlns:p14="http://schemas.microsoft.com/office/powerpoint/2010/main" val="1286670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Audiodeskrypcja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Audiodeskrypcja to dodatkowa ścieżka lektorska. Opisuje istotne informacje wizualne, których nie przekazuje podstawowa ścieżka dźwiękowa (np. układ scen, zachowanie postaci).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rozwiązanie, dzięki któremu osoby niewidome i słabowidzące mogą mieć pełen dostęp do filmów i animacji.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Audiodeskrypcja musi być dodana do materiału wideo, którego dotyczy. Dopuszczalne jest oddzielne publikowanie wersji z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audiodeskrypcją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Audiodeskrypcję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najlepiej powierzyć specjalistom. </a:t>
            </a:r>
          </a:p>
        </p:txBody>
      </p:sp>
    </p:spTree>
    <p:extLst>
      <p:ext uri="{BB962C8B-B14F-4D97-AF65-F5344CB8AC3E}">
        <p14:creationId xmlns:p14="http://schemas.microsoft.com/office/powerpoint/2010/main" val="3271469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Audiodeskrypcja</a:t>
            </a:r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— zasady tworzenia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Między innymi: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skupianie się na obrazowym opisaniu najważniejszych elementów (audiodeskrypcja powinna w miarę możliwości mieścić się w przerwach podstawowej ścieżki dźwiękowej),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używanie zrozumiałych słów i opisów — brak założenia, że odbiorcy audiodeskrypcji mają wiedzę na temat prezentowany w filmie.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Standardy tworzenia audiodeskrypcji przygotowane przez Fundację Audiodeskrypcja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66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Kiedy audiodeskrypcja jest wymagana?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Zawsze, gdy w filmie lub animacji są informacje wizualne potrzebne do zrozumienia treści.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Jeśli film lub animacja ma charakter statyczny, np. wywiad telewizyjny, orędzie prezydenta, wówczas wystarczy audiodeskrypcja na początku z opisem układu sceny, wyglądu osób i tła lub pomieszczenia.</a:t>
            </a:r>
          </a:p>
        </p:txBody>
      </p:sp>
    </p:spTree>
    <p:extLst>
      <p:ext uri="{BB962C8B-B14F-4D97-AF65-F5344CB8AC3E}">
        <p14:creationId xmlns:p14="http://schemas.microsoft.com/office/powerpoint/2010/main" val="3778059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 to tekstowy zapis treści filmu lub materiału audio.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 umożliwia zapoznanie się z treścią nagrań osobom nieposługującym się słuchem.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 filmów, która zawiera także opisy poszczególnych scen, zapewnia dostępność tych multimediów dla osób głuchoniewidomych.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 powinna być umieszczona obok samego materiału multimedialnego. Można też umieścić tam jedynie link do takiej transkrypcji zamieszczonej w innym miejscu.</a:t>
            </a:r>
          </a:p>
        </p:txBody>
      </p:sp>
    </p:spTree>
    <p:extLst>
      <p:ext uri="{BB962C8B-B14F-4D97-AF65-F5344CB8AC3E}">
        <p14:creationId xmlns:p14="http://schemas.microsoft.com/office/powerpoint/2010/main" val="4226056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Transkrypcja — zasady tworzenia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Między innymi: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zawiera pełną treść ścieżki lektorskiej i dialogowej z materiału wideo lub audio.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przekazuje informacje o ważnych dla zrozumienia sytuacji dźwiękach np. [śmiech] oraz wskazuje osoby, które wypowiadają słowa lub zdania.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dodanie dodatkowych śródtytułów (nagłówków) w transkrypcji ułatwia nawigację w tekście, zwłaszcza gdy jest on obszerny.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5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Kiedy transkrypcja jest wymagana?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wszystkich materiałów audio transkrypcja jest niezbędna.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materiałów wideo bez dźwięku transkrypcja może być stosowana zamiennie z audiodeskrypcją. Przy czy transkrypcja jest wygodniejsza dla części osób głuchoniewidomych, a audiodeskrypcja dla osób niewidomych.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materiałach wideo z dźwiękiem transkrypcja nie jest wymagana, ale warto ją stosować w miarę możliwości.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0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Czym jest dostępność cyfrowa 1/2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7339800" cy="3721521"/>
          </a:xfrm>
        </p:spPr>
        <p:txBody>
          <a:bodyPr>
            <a:noAutofit/>
          </a:bodyPr>
          <a:lstStyle/>
          <a:p>
            <a:pPr fontAlgn="base"/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Przyjazność dla osób z niepełnosprawnościami</a:t>
            </a:r>
          </a:p>
          <a:p>
            <a:pPr fontAlgn="base">
              <a:spcAft>
                <a:spcPts val="3600"/>
              </a:spcAft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Dzięki dostępności cyfrowej z serwisów internetowych i aplikacji mobilnych mogą wygodnie korzystać osoby z niepełnosprawnościami.</a:t>
            </a:r>
            <a:endParaRPr lang="pl-PL" sz="2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Obowiązek i szansa dla podmiotów publicznych</a:t>
            </a:r>
          </a:p>
          <a:p>
            <a:pPr fontAlgn="base"/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to obowiązek prawny, ale też szansa, aby dotrzeć do wszystkich użytkowników,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osób z niepełnosprawnościami.</a:t>
            </a:r>
            <a:endParaRPr lang="pl-PL" sz="2300" dirty="0"/>
          </a:p>
        </p:txBody>
      </p:sp>
      <p:pic>
        <p:nvPicPr>
          <p:cNvPr id="4" name="Obraz 3" descr="Ikona, która symbolizuje dostępność cyfrową — w okręgu człowiek z rozpostartymi rękami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33" y="1281594"/>
            <a:ext cx="3498921" cy="34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28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Tłumaczenie na język migowy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Tłumaczenie na język migowy jest jedynym sposobem zapewniania dostępności cyfrowej filmów dla osób niesłyszących, które nie posługują się językiem polskim oraz Głuchych.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Treść napisana w języku polskim, a więc też napisy rozszerzone, jest dla tych osób niezrozumiała. Ich naturalnym językiem jest polski język migowy (PJM).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Tłumaczenie na język migowy należy powierzyć specjalistom. </a:t>
            </a:r>
          </a:p>
        </p:txBody>
      </p:sp>
    </p:spTree>
    <p:extLst>
      <p:ext uri="{BB962C8B-B14F-4D97-AF65-F5344CB8AC3E}">
        <p14:creationId xmlns:p14="http://schemas.microsoft.com/office/powerpoint/2010/main" val="1459892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Tłumaczenie na język migowy — zasady tworzenia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Między innymi: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tłumaczenie powinno być wykonane w polskim języku migowym (PJM), a nie w systemie językowo migowym (SJM);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tłumacz powinien być dobrze widoczny na ekranie — minimum 1/12 ekranu, w miarę możliwości 1/8 ekranu lub więcej. </a:t>
            </a:r>
          </a:p>
        </p:txBody>
      </p:sp>
    </p:spTree>
    <p:extLst>
      <p:ext uri="{BB962C8B-B14F-4D97-AF65-F5344CB8AC3E}">
        <p14:creationId xmlns:p14="http://schemas.microsoft.com/office/powerpoint/2010/main" val="2279453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Kiedy tłumaczenie na język migowy jest wymagane?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Ustawa o dostępności cyfrowej stron internetowych i aplikacji mobilnych podmiotów publicznych nie wymaga dodawania do multimediów tłumaczenia na polski język migowy.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to jednak bardzo dobra praktyka, którą warto i należy stosować.</a:t>
            </a:r>
          </a:p>
        </p:txBody>
      </p:sp>
    </p:spTree>
    <p:extLst>
      <p:ext uri="{BB962C8B-B14F-4D97-AF65-F5344CB8AC3E}">
        <p14:creationId xmlns:p14="http://schemas.microsoft.com/office/powerpoint/2010/main" val="4010241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Dostępny cyfrowo odtwarzacz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Odtwarzacze multimediów powinny umożliwiać obsługę funkcji ułatwień dostępu, np. napisów rozszerzonych oraz audiodeskrypcji.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Powinny także spełniać pozostałe zasady dostępności cyfrowej. Na przykład odtwarzacz powinien być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obsługiwalny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pomocą samej klawiatury, a jego przyciski powinny być opisane w sposób zrozumiały dla czytników ekranu,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których korzystają osoby niewidome.</a:t>
            </a:r>
          </a:p>
        </p:txBody>
      </p:sp>
    </p:spTree>
    <p:extLst>
      <p:ext uri="{BB962C8B-B14F-4D97-AF65-F5344CB8AC3E}">
        <p14:creationId xmlns:p14="http://schemas.microsoft.com/office/powerpoint/2010/main" val="3637902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treści, które migają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filmach i animacjach nie powinno być elementów migających części niż 3 razy na sekundę.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Takie efekty mogą u niektórych osób wywoływać atak padaczki.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nie można uniknąć tego typu treści, użytkownik powinien się o tym dowiedzieć zanim uruchomi film np. z opisu filmu. </a:t>
            </a:r>
          </a:p>
        </p:txBody>
      </p:sp>
    </p:spTree>
    <p:extLst>
      <p:ext uri="{BB962C8B-B14F-4D97-AF65-F5344CB8AC3E}">
        <p14:creationId xmlns:p14="http://schemas.microsoft.com/office/powerpoint/2010/main" val="4149193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Dobra jakość dźwięku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Dobra jakość dźwięku przekłada się na to, czy użytkownicy zrozumieją treść dźwiękową.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Dźwięki w tle nie powinny zakłócać usłyszenia treści na pierwszym planie, np. wypowiedzi osób lub lektora.</a:t>
            </a:r>
          </a:p>
        </p:txBody>
      </p:sp>
    </p:spTree>
    <p:extLst>
      <p:ext uri="{BB962C8B-B14F-4D97-AF65-F5344CB8AC3E}">
        <p14:creationId xmlns:p14="http://schemas.microsoft.com/office/powerpoint/2010/main" val="2073998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Dobre praktyki związane z multimediami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dane multimedia nie wymagają alternatywy, warto o tym poinformować użytkowników, np.  Film nie wymaga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audiodeskrypcji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— wszystkie informacje niezbędne do zrozumienia treści są w ścieżce dźwiękowej.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Osoba, która w filmie mówi, powinna być miarę możliwości dobrze widoczna i oświetlona — ułatwi to odbiór treści przez użytkowników, którzy czytają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ruchu warg.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Bezpośrednio obok filmu warto dodać opis skrócony zawartości (np. opis, w rozwijanym pod filmem panelu w serwisie YouTube). W opisie mogą być linki do powiązanych z filmem materiałów np. do wersji z audiodeskrypcją.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93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Rozwiązania tworzące dostępność cyfrową elementów graficznych</a:t>
            </a:r>
            <a:endParaRPr lang="pl-PL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529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b="1" dirty="0"/>
              <a:t>Główna zasada dostępności cyfrowej elementów graficznych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2914466"/>
            <a:ext cx="10560424" cy="155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obraz nie może być jednym sposobem przekazywania informacji.</a:t>
            </a:r>
          </a:p>
        </p:txBody>
      </p:sp>
    </p:spTree>
    <p:extLst>
      <p:ext uri="{BB962C8B-B14F-4D97-AF65-F5344CB8AC3E}">
        <p14:creationId xmlns:p14="http://schemas.microsoft.com/office/powerpoint/2010/main" val="3504356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Niezbędny człowiek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Pomimo rozwoju sztucznej inteligencji i coraz lepszego automatycznego rozpoznawania obrazów, wciąż do tworzenia alternatyw tekstowych potrzeba człowieka.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wiele różnych typów elementów graficznych, które pełnią różne funkcje. Tylko człowiek jest w stanie je w pełni zidentyfikować i zdecydować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odpowiedniej alternatywie tekstowej.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Czym jest dostępność cyfrowa 2/2</a:t>
            </a: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120450"/>
            <a:ext cx="6889864" cy="2337250"/>
          </a:xfrm>
        </p:spPr>
        <p:txBody>
          <a:bodyPr>
            <a:noAutofit/>
          </a:bodyPr>
          <a:lstStyle/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to dostęp: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samodzielny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wygodny i efektywny,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bezpieczny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4" name="Obraz 3" descr="Ikona, która symbolizuje dostępność cyfrową — w okręgu człowiek z rozpostartymi rękami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33" y="1281594"/>
            <a:ext cx="3498921" cy="34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76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Informacyjne elementy graficzne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Informacyjność elementów graficznych polega na przekazywaniu przez nie informacji, które nie są zaprezentowane w inny sposób.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Mogą mieć różną formę, np.: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zdjęć w artykule czy galerii;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grafik np. telefonu obok numeru;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ikon wskazujących na format pliku do pobrania;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logotypu instytucji czy organizacji.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06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Informacyjne elementy graficzne dostępne cyfrowo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Każdy taki element graficzny powinien mieć tekst alternatywny — najczęściej opisany w atrybucie &lt;alt&gt;.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ten powinien być: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zwięzły i skupiać się na najważniejszych informacjach; 	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zbędnych słów i wyrażeń, w stylu „grafika przedstawiająca…” — czytnik ekranu sam rozpozna, że dany element jest grafiką i informuje o tym użytkownika;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unikatowy i nie powtarzać treści prezentowanych obok w tekście,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alternatywny to nie to samo, co podpis — tekst alternatywny opisuje, co widać na elemencie graficznym.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444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Dekoracyjne elementy graficzne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Dekoracyjne elementy graficzne nie przekazują żadnych dodatkowych informacji do zawartości strony czy aplikacji.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Przekazywana przez nie treść jest już podana w inny sposób (np. w tekście obok elementu graficznego) lub nie wnosi nic dodatkowego do zrozumienia treści (np. ozdobna linia, która oddziela akapity).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dekoracyjne można także najczęściej uznać grafiki współtworzące linki blokowe (jednym linkiem jest tytuł, grafika i krótki opis artykułu — np. w listach aktualności). </a:t>
            </a:r>
          </a:p>
        </p:txBody>
      </p:sp>
    </p:spTree>
    <p:extLst>
      <p:ext uri="{BB962C8B-B14F-4D97-AF65-F5344CB8AC3E}">
        <p14:creationId xmlns:p14="http://schemas.microsoft.com/office/powerpoint/2010/main" val="2886305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Dekoracyjne elementy graficzne dostępne cyfrowo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Takie elementy graficzne powinny być niewidoczne dla czytników ekran, których używają osoby niewidome.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Podstawowy sposób takiego ukrycia na stronach internetowych to pusty tekst alternatywny (alt=””).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Tego typu elementy graficzne mogą być również dodawane za pomocą stylów kaskadowych CSS. Wówczas nie ma już konieczności (ani nawet możliwości) dodania pustego tekstu alternatywnego.</a:t>
            </a:r>
          </a:p>
        </p:txBody>
      </p:sp>
    </p:spTree>
    <p:extLst>
      <p:ext uri="{BB962C8B-B14F-4D97-AF65-F5344CB8AC3E}">
        <p14:creationId xmlns:p14="http://schemas.microsoft.com/office/powerpoint/2010/main" val="37855284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Funkcjonalne elementy graficzne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Funkcjonalne elementy graficzne służą głównie do wywołania działania, a nie przekazywania informacji.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Takie elementy mogą być przyciskami, linkami lub innymi interaktywnymi elementami. </a:t>
            </a:r>
          </a:p>
        </p:txBody>
      </p:sp>
    </p:spTree>
    <p:extLst>
      <p:ext uri="{BB962C8B-B14F-4D97-AF65-F5344CB8AC3E}">
        <p14:creationId xmlns:p14="http://schemas.microsoft.com/office/powerpoint/2010/main" val="3718872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Funkcyjne elementy graficzne dostępne cyfrowo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alternatywny dla takiego elementu powinien informować jaką akcję, wywołuje ten element, a nie jak wygląda.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ten, tak jak przy elementach informacyjnych najczęściej dodawany jest w atrybucie &lt;alt&gt; np. alt=”Powrót do strony głównej”.  </a:t>
            </a:r>
          </a:p>
        </p:txBody>
      </p:sp>
    </p:spTree>
    <p:extLst>
      <p:ext uri="{BB962C8B-B14F-4D97-AF65-F5344CB8AC3E}">
        <p14:creationId xmlns:p14="http://schemas.microsoft.com/office/powerpoint/2010/main" val="32640872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Obrazy tekstu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Obrazy tekstu to elementy graficzne, których elementem jest tekst. Tego typu tekst, choć może wyglądać atrakcyjnie, stwarza różne problemy np. rozmycie czcionki po powiększeniu widoku.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Formę obrazu tekstu mają najczęściej logotypy (logo + nazwa firmy/podmiotu).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Skrajnym przykładem obrazu tekstu są plakaty graficzne oraz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graficzne dokumentów. </a:t>
            </a:r>
          </a:p>
        </p:txBody>
      </p:sp>
    </p:spTree>
    <p:extLst>
      <p:ext uri="{BB962C8B-B14F-4D97-AF65-F5344CB8AC3E}">
        <p14:creationId xmlns:p14="http://schemas.microsoft.com/office/powerpoint/2010/main" val="31627701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Obrazy tekstu dostępne cyfrowo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Obrazy tekstu z założenia powinny być zastępowane tekstem, którego wygląd będzie tylko odpowiednio sformatowany.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Używanie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skanów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graficznych, poza skrajnymi wynikającymi z prawa sytuacjami, nie powinno mieć miejsca.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Tam, gdzie obrazy tekstu muszą być użyte (np. logotypy), tam powinny mieć tekst alternatywny (w atrybucie &lt;alt&gt;) lub inną alternatywę tekstową.</a:t>
            </a:r>
          </a:p>
        </p:txBody>
      </p:sp>
    </p:spTree>
    <p:extLst>
      <p:ext uri="{BB962C8B-B14F-4D97-AF65-F5344CB8AC3E}">
        <p14:creationId xmlns:p14="http://schemas.microsoft.com/office/powerpoint/2010/main" val="2869010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Złożone elementy graficzne 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Złożone elementy graficzne przekazują obrazem bardzo dużo informacji.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Takimi elementami są np.: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wykresy i schematy (np. organizacyjne);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Infografiki;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mapy np. pokazujące lokalizacje.</a:t>
            </a:r>
          </a:p>
        </p:txBody>
      </p:sp>
    </p:spTree>
    <p:extLst>
      <p:ext uri="{BB962C8B-B14F-4D97-AF65-F5344CB8AC3E}">
        <p14:creationId xmlns:p14="http://schemas.microsoft.com/office/powerpoint/2010/main" val="8048154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/>
              <a:t>Złożone elementy graficzne dostępne cyfrowo 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37598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alternatywny (w atrybucie &lt;alt&gt;) ma być zwięzły, więc nie zmieści całej treści przekazywanej przez złożoną grafikę.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Alternatywa tekstowa dla takich elementów jest dwuczęściowa: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alternatywny — krótki opis (np. w atrybucie &lt;alt&gt;),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poszerzony opis — przekazujący wszystkie istotne informacje przekazywane graficznie. Ten opis może mieć formę: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tekstu bezpośrednio obok elementu graficznego;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tekstu, do którego prowadzi link umieszczony bezpośrednio obok elementu graficznego;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Inną formę np. tabeli (najlepsza alternatywa dla wykresów).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6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684158" cy="2240470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Kto i jak korzysta z dostępności cyfrowej?</a:t>
            </a:r>
          </a:p>
        </p:txBody>
      </p:sp>
    </p:spTree>
    <p:extLst>
      <p:ext uri="{BB962C8B-B14F-4D97-AF65-F5344CB8AC3E}">
        <p14:creationId xmlns:p14="http://schemas.microsoft.com/office/powerpoint/2010/main" val="20969907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8550" y="26525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Planowanie i wdrażanie dostępności cyfrowej multimediów i elementów graficznych</a:t>
            </a:r>
            <a:endParaRPr lang="pl-PL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293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Wymogi prawne dotyczące multimediów i elementów graficznych 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398847"/>
            <a:ext cx="10560424" cy="4735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Multimedia i elementy graficzne powinny spełniać wymogi ustawy o dostępności cyfrowej stron internetowych i aplikacji mobilnych podmiotów publicznych.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Ustawy tej nie stosuje się jednak do np.: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multimediów nadawanych na żywo;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multimediów opublikowanych przed dniem 23 września 2020 r.;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dokumentów opublikowanych przed dniem 23 września 2018 r. i nieużywanych do bieżący działań,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Nadawane na żywo multimedia stają się nagraniami, gdy pozostają na stronie lub w aplikacji.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808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862293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Wymagane i możliwe alternatywy dla multimediów i elementów graficznych 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82175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Znajomość możliwych alternatyw pozwala dobierać je tak, aby zapewnić jak najlepszą przyjazność dla użytkowników danej strony lub aplikacji.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Pewne alternatywy są niezbędne ze względów prawa, ale inne mogą być niezbędne np. w realizowanym projekcie. Na przykład: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finansowane ze środków UE mogą stawiać dodatkowe wymagania dostępności cyfrowej;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rozwiązania dedykowane dla Głuchych powinny posiadać tłumaczenie na język migowy, choć nie wymaga go ustawa o dostępności cyfrowej.   </a:t>
            </a:r>
          </a:p>
        </p:txBody>
      </p:sp>
    </p:spTree>
    <p:extLst>
      <p:ext uri="{BB962C8B-B14F-4D97-AF65-F5344CB8AC3E}">
        <p14:creationId xmlns:p14="http://schemas.microsoft.com/office/powerpoint/2010/main" val="16354390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Wymagania dla wykonawców multimediów i elementów graficznych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4172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Jasno określone wymagania warto stawiać zarówno wykonawcom wewnętrznym, jak i zewnętrznym. </a:t>
            </a:r>
          </a:p>
          <a:p>
            <a:pPr marL="0" indent="0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 określić: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kto zapewnia alternatywę (np. kto redaguje teksty alternatywne zdjęć w mediach społecznościowych, kto dodaje napisy do filmów);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jaka alternatywa, w jakiej sytuacji jest wymagana (np. tylko audiodeskrypcja czy razem z transkrypcją);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Jakie wymagania ma spełniać alternatywa (np. standardy wewnętrzne podmiotu, standardy organizacji zajmujących się alternatywami). </a:t>
            </a:r>
          </a:p>
        </p:txBody>
      </p:sp>
    </p:spTree>
    <p:extLst>
      <p:ext uri="{BB962C8B-B14F-4D97-AF65-F5344CB8AC3E}">
        <p14:creationId xmlns:p14="http://schemas.microsoft.com/office/powerpoint/2010/main" val="10929526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Budżet na zapewnienia dostępności cyfrowej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932330" y="1524577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2300" dirty="0"/>
              <a:t>Przy większej liczbie stron internetowych i aplikacji mobilnych koszty wzrastają, ale nie proporcjonalnie. Część z rozwiązań będzie taka sama dla każdej z tych stron i aplikacji. </a:t>
            </a:r>
          </a:p>
          <a:p>
            <a:r>
              <a:rPr lang="pl-PL" sz="2300" dirty="0"/>
              <a:t>Koszty związane z dostępnością cyfrową to nie tylko zlecenie audytu czy zlecenie </a:t>
            </a:r>
            <a:r>
              <a:rPr lang="pl-PL" sz="2300" dirty="0" err="1"/>
              <a:t>audiodeskrypcji</a:t>
            </a:r>
            <a:r>
              <a:rPr lang="pl-PL" sz="2300" dirty="0"/>
              <a:t>. To także koszty: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codziennych działań pracowników podmiotu;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</a:t>
            </a:r>
            <a:r>
              <a:rPr lang="pl-PL" sz="2300"/>
              <a:t>zkoleń</a:t>
            </a:r>
            <a:r>
              <a:rPr lang="pl-PL" sz="23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oprogramowania i licencji itp.</a:t>
            </a:r>
          </a:p>
        </p:txBody>
      </p:sp>
    </p:spTree>
    <p:extLst>
      <p:ext uri="{BB962C8B-B14F-4D97-AF65-F5344CB8AC3E}">
        <p14:creationId xmlns:p14="http://schemas.microsoft.com/office/powerpoint/2010/main" val="27726844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9669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 na naszą stronę </a:t>
            </a: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Dostępność cyfrowa </a:t>
            </a: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serwisie Gov.pl </a:t>
            </a:r>
            <a:b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kontaktu: </a:t>
            </a: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dostepnosc.cyfrowa@cyfra.gov.pl</a:t>
            </a: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ma jednej, spójnej grupy: osoby z niepełnosprawnością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849" y="2548139"/>
            <a:ext cx="10560424" cy="2114395"/>
          </a:xfrm>
        </p:spPr>
        <p:txBody>
          <a:bodyPr>
            <a:normAutofit/>
          </a:bodyPr>
          <a:lstStyle/>
          <a:p>
            <a:pPr>
              <a:tabLst>
                <a:tab pos="1079500" algn="l"/>
              </a:tabLst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Nawet w podziale na dane rodzaje niepełnosprawności użytkownicy mocno różnią się między sobą i korzystają z różnych rozwiązań.</a:t>
            </a:r>
          </a:p>
        </p:txBody>
      </p:sp>
    </p:spTree>
    <p:extLst>
      <p:ext uri="{BB962C8B-B14F-4D97-AF65-F5344CB8AC3E}">
        <p14:creationId xmlns:p14="http://schemas.microsoft.com/office/powerpoint/2010/main" val="214588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niewidome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541263"/>
            <a:ext cx="6889864" cy="206407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najbardziej „oczywista” grupa osób, które potrzebują dostępności cyfrowej;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rozwiązania dla nich nie zawsze są tak „oczywiste”, jak mogłoby się wydawać.</a:t>
            </a:r>
            <a:endParaRPr lang="pl-PL" sz="2300" dirty="0"/>
          </a:p>
        </p:txBody>
      </p:sp>
      <p:pic>
        <p:nvPicPr>
          <p:cNvPr id="6" name="Obraz 5" descr="linijka braille'owska podłączona do tabletu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6396" y="1810693"/>
            <a:ext cx="3366358" cy="1608371"/>
          </a:xfrm>
          <a:prstGeom prst="rect">
            <a:avLst/>
          </a:prstGeom>
        </p:spPr>
      </p:pic>
      <p:pic>
        <p:nvPicPr>
          <p:cNvPr id="7" name="Obraz 6" descr="Mężczyzna w słuchawkach i z zasłoniętymi oczami siedzi przed dwoma monitorami komputera. 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6396" y="3573301"/>
            <a:ext cx="3366358" cy="21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Osoby słabowidzące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8023" y="2480605"/>
            <a:ext cx="6889864" cy="189679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„oczywista” grupa osób, które potrzebują dostępności cyfrowej;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ich potrzeby nie są jednak zazwyczaj dobrze rozumiane. </a:t>
            </a:r>
          </a:p>
        </p:txBody>
      </p:sp>
      <p:pic>
        <p:nvPicPr>
          <p:cNvPr id="8" name="Obraz 7" descr="ekran laptopa wyświetlający duże żółte litery na różowym t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84" y="1479052"/>
            <a:ext cx="3372670" cy="1896790"/>
          </a:xfrm>
          <a:prstGeom prst="rect">
            <a:avLst/>
          </a:prstGeom>
        </p:spPr>
      </p:pic>
      <p:pic>
        <p:nvPicPr>
          <p:cNvPr id="9" name="Obraz 8" descr="ekran laptopa wyświetlający duże białe litery na czarnym t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084" y="3698609"/>
            <a:ext cx="3372670" cy="18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3092</Words>
  <Application>Microsoft Office PowerPoint</Application>
  <PresentationFormat>Panoramiczny</PresentationFormat>
  <Paragraphs>264</Paragraphs>
  <Slides>66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Open Sans</vt:lpstr>
      <vt:lpstr>Office Theme</vt:lpstr>
      <vt:lpstr>Dostępność cyfrowa elementów graficznych i multimediów</vt:lpstr>
      <vt:lpstr>Plan szkolenia</vt:lpstr>
      <vt:lpstr>Czym jest dostępność cyfrowa?</vt:lpstr>
      <vt:lpstr>Czym jest dostępność cyfrowa 1/2</vt:lpstr>
      <vt:lpstr>Czym jest dostępność cyfrowa 2/2</vt:lpstr>
      <vt:lpstr>Kto i jak korzysta z dostępności cyfrowej?</vt:lpstr>
      <vt:lpstr>Nie ma jednej, spójnej grupy: osoby z niepełnosprawnością</vt:lpstr>
      <vt:lpstr>Osoby niewidome</vt:lpstr>
      <vt:lpstr>Osoby słabowidzące</vt:lpstr>
      <vt:lpstr>Osoby słabosłyszące</vt:lpstr>
      <vt:lpstr>Osoby niesłyszące / Głusi</vt:lpstr>
      <vt:lpstr>Osoby z niepełnosprawnością ruchową</vt:lpstr>
      <vt:lpstr>Inni użytkownicy, którzy korzystają z dostępności cyfrowej</vt:lpstr>
      <vt:lpstr>Ustawa z dnia 4 kwietnia 2019 r.  o dostępności cyfrowej stron internetowych i aplikacji mobilnych podmiotów publicznych</vt:lpstr>
      <vt:lpstr>Kontekst regulacji 1/2</vt:lpstr>
      <vt:lpstr>Kontekst regulacji 2/2</vt:lpstr>
      <vt:lpstr>Kogo dotyczy — przykładowe podmioty</vt:lpstr>
      <vt:lpstr>Co reguluje</vt:lpstr>
      <vt:lpstr>Deklaracja dostępności</vt:lpstr>
      <vt:lpstr>Definicja dostępności cyfrowej</vt:lpstr>
      <vt:lpstr>Wytyczne Web Content Accessibility Guidelines (WCAG)</vt:lpstr>
      <vt:lpstr>Wytyczne WCAG </vt:lpstr>
      <vt:lpstr>Dostępność cyfrowa multimediów  i elementów graficznych jest ważna</vt:lpstr>
      <vt:lpstr>Elementy graficzne i multimedia są niemal wszędzie</vt:lpstr>
      <vt:lpstr>Elementy graficzne i multimedia wspierają dostępność cyfrową </vt:lpstr>
      <vt:lpstr>Konieczność dla niektórych</vt:lpstr>
      <vt:lpstr>Przydatność dla wszystkich</vt:lpstr>
      <vt:lpstr>Rozwiązania, które tworzą dostępność cyfrową multimediów</vt:lpstr>
      <vt:lpstr>Główna zasada dostępności cyfrowej multimediów</vt:lpstr>
      <vt:lpstr>Różne rozwiązania dla różnych użytkowników</vt:lpstr>
      <vt:lpstr>Napisy rozszerzone</vt:lpstr>
      <vt:lpstr>Napisy rozszerzone — zasady tworzenia</vt:lpstr>
      <vt:lpstr>Kiedy napisy rozszerzone są wymagane?</vt:lpstr>
      <vt:lpstr>Audiodeskrypcja</vt:lpstr>
      <vt:lpstr>Audiodeskrypcja — zasady tworzenia</vt:lpstr>
      <vt:lpstr>Kiedy audiodeskrypcja jest wymagana?</vt:lpstr>
      <vt:lpstr>Transkrypcja</vt:lpstr>
      <vt:lpstr>Transkrypcja — zasady tworzenia</vt:lpstr>
      <vt:lpstr>Kiedy transkrypcja jest wymagana?</vt:lpstr>
      <vt:lpstr>Tłumaczenie na język migowy</vt:lpstr>
      <vt:lpstr>Tłumaczenie na język migowy — zasady tworzenia</vt:lpstr>
      <vt:lpstr>Kiedy tłumaczenie na język migowy jest wymagane?</vt:lpstr>
      <vt:lpstr>Dostępny cyfrowo odtwarzacz</vt:lpstr>
      <vt:lpstr>Brak treści, które migają</vt:lpstr>
      <vt:lpstr>Dobra jakość dźwięku</vt:lpstr>
      <vt:lpstr>Dobre praktyki związane z multimediami</vt:lpstr>
      <vt:lpstr>Rozwiązania tworzące dostępność cyfrową elementów graficznych</vt:lpstr>
      <vt:lpstr>Główna zasada dostępności cyfrowej elementów graficznych</vt:lpstr>
      <vt:lpstr>Niezbędny człowiek</vt:lpstr>
      <vt:lpstr>Informacyjne elementy graficzne</vt:lpstr>
      <vt:lpstr>Informacyjne elementy graficzne dostępne cyfrowo</vt:lpstr>
      <vt:lpstr>Dekoracyjne elementy graficzne</vt:lpstr>
      <vt:lpstr>Dekoracyjne elementy graficzne dostępne cyfrowo</vt:lpstr>
      <vt:lpstr>Funkcjonalne elementy graficzne</vt:lpstr>
      <vt:lpstr>Funkcyjne elementy graficzne dostępne cyfrowo</vt:lpstr>
      <vt:lpstr>Obrazy tekstu</vt:lpstr>
      <vt:lpstr>Obrazy tekstu dostępne cyfrowo</vt:lpstr>
      <vt:lpstr>Złożone elementy graficzne </vt:lpstr>
      <vt:lpstr>Złożone elementy graficzne dostępne cyfrowo </vt:lpstr>
      <vt:lpstr>Planowanie i wdrażanie dostępności cyfrowej multimediów i elementów graficznych</vt:lpstr>
      <vt:lpstr>Wymogi prawne dotyczące multimediów i elementów graficznych </vt:lpstr>
      <vt:lpstr>Wymagane i możliwe alternatywy dla multimediów i elementów graficznych </vt:lpstr>
      <vt:lpstr>Wymagania dla wykonawców multimediów i elementów graficznych</vt:lpstr>
      <vt:lpstr>Budżet na zapewnienia dostępności cyfrowej</vt:lpstr>
      <vt:lpstr>Pytania?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2023-05-08T12:38:49Z</dcterms:created>
  <dcterms:modified xsi:type="dcterms:W3CDTF">2024-07-01T10:08:16Z</dcterms:modified>
</cp:coreProperties>
</file>