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145" d="100"/>
          <a:sy n="145" d="100"/>
        </p:scale>
        <p:origin x="2706" y="12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4482739" y="4005064"/>
            <a:ext cx="1956905" cy="508951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482739" y="3448494"/>
            <a:ext cx="1956905" cy="501123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en-GB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367180" y="2169296"/>
            <a:ext cx="3924000" cy="246221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810904" y="2895820"/>
            <a:ext cx="93977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General Director’s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246956" y="4549682"/>
            <a:ext cx="922181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Paying Authority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246956" y="2343526"/>
            <a:ext cx="918671" cy="46942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State Budget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246956" y="3438834"/>
            <a:ext cx="924142" cy="48080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Economy Financing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246956" y="4006240"/>
            <a:ext cx="922181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Local Government Finances Department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3412745" y="4564655"/>
            <a:ext cx="92366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Goods and Services Tax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385814" y="3994199"/>
            <a:ext cx="885477" cy="48004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Economic Policy Support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815908" y="2340669"/>
            <a:ext cx="92976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Administrative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BAD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812161" y="4564655"/>
            <a:ext cx="92976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Finances and Accounting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2387555" y="3438834"/>
            <a:ext cx="883735" cy="462167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International Cooperation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7666661" y="5141746"/>
            <a:ext cx="990862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Customs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506136" y="5686267"/>
            <a:ext cx="927976" cy="457064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Collection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1329617" y="2342567"/>
            <a:ext cx="912342" cy="466101"/>
          </a:xfrm>
          <a:prstGeom prst="rect">
            <a:avLst/>
          </a:prstGeom>
          <a:noFill/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Finance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Discipline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806099" y="4006240"/>
            <a:ext cx="92976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Security and Data Protection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7669545" y="3445236"/>
            <a:ext cx="1002348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Audit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of Public Funds 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en-GB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4482739" y="4567205"/>
            <a:ext cx="942726" cy="468000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Department of Financial Information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246956" y="2879999"/>
            <a:ext cx="922181" cy="46584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Budget Zone Financing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3427207" y="2909831"/>
            <a:ext cx="923665" cy="45398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Excise Duty and Gambling </a:t>
            </a:r>
            <a:r>
              <a:rPr lang="pl-PL" altLang="pl-PL" sz="700" dirty="0" err="1">
                <a:latin typeface="Calibri" panose="020F0502020204030204" pitchFamily="34" charset="0"/>
              </a:rPr>
              <a:t>Tax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dirty="0">
                <a:latin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3418331" y="3447936"/>
            <a:ext cx="931674" cy="48596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Income Taxes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329359" y="3452758"/>
            <a:ext cx="91921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Debt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815908" y="1260000"/>
            <a:ext cx="934989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 General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Marta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Niżałowska-Pactwa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815908" y="5691543"/>
            <a:ext cx="929765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pl-PL" dirty="0"/>
              <a:t>Commissioner for Protection of Classified Information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2408328" y="2350779"/>
            <a:ext cx="865394" cy="46216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Guarantee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1335484" y="3999256"/>
            <a:ext cx="912342" cy="47611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Macroeconomic Policy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1324092" y="4564655"/>
            <a:ext cx="92447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Financial Market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Development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1329416" y="5112662"/>
            <a:ext cx="924477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en-GB" sz="700" i="1" dirty="0">
                <a:solidFill>
                  <a:schemeClr val="tx1"/>
                </a:solidFill>
                <a:latin typeface="Calibri" panose="020F0502020204030204" pitchFamily="34" charset="0"/>
              </a:rPr>
              <a:t>Accounting Standards Committee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1325557" y="2885235"/>
            <a:ext cx="918671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Value for Money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and Accounting Department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DWR</a:t>
            </a:r>
            <a:endParaRPr lang="en-GB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4460054" y="2344951"/>
            <a:ext cx="958485" cy="460993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en-GB" altLang="pl-PL" sz="700" dirty="0">
                <a:solidFill>
                  <a:schemeClr val="tx1"/>
                </a:solidFill>
              </a:rPr>
              <a:t>Minister' s Office</a:t>
            </a:r>
            <a:br>
              <a:rPr lang="en-GB" altLang="pl-PL" sz="700" dirty="0">
                <a:solidFill>
                  <a:schemeClr val="tx1"/>
                </a:solidFill>
              </a:rPr>
            </a:br>
            <a:r>
              <a:rPr lang="en-GB" altLang="pl-PL" sz="700" b="1" dirty="0">
                <a:solidFill>
                  <a:schemeClr val="tx1"/>
                </a:solidFill>
              </a:rPr>
              <a:t>BMI</a:t>
            </a:r>
            <a:endParaRPr lang="en-GB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2623220" y="201600"/>
            <a:ext cx="3672408" cy="6930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GB" altLang="pl-PL" sz="1100" dirty="0">
                <a:latin typeface="Calibri" panose="020F0502020204030204" pitchFamily="34" charset="0"/>
              </a:rPr>
              <a:t>Minister of Finance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>
                <a:latin typeface="Calibri" panose="020F0502020204030204" pitchFamily="34" charset="0"/>
              </a:rPr>
              <a:t>Andrzej Domański</a:t>
            </a:r>
            <a:endParaRPr lang="en-GB" altLang="pl-PL" sz="1100" b="1" dirty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453987" y="1837485"/>
            <a:ext cx="971477" cy="43051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Political Cabinet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7666661" y="4571013"/>
            <a:ext cx="1002349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Combating Economic Crime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526064" y="2891086"/>
            <a:ext cx="927345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Large Business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en-GB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2396728" y="2909831"/>
            <a:ext cx="865972" cy="447161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Strategy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523644" y="2343330"/>
            <a:ext cx="929765" cy="460994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600" dirty="0">
                <a:solidFill>
                  <a:srgbClr val="CF2240"/>
                </a:solidFill>
                <a:latin typeface="Calibri" panose="020F0502020204030204" pitchFamily="34" charset="0"/>
              </a:rPr>
              <a:t>Budget, Property and Human Resources Revenue Administration Department</a:t>
            </a:r>
          </a:p>
          <a:p>
            <a:pPr eaLnBrk="1" hangingPunct="1"/>
            <a:r>
              <a:rPr lang="en-GB" altLang="pl-PL" sz="6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810656" y="3448061"/>
            <a:ext cx="92976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Control and Internal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Audit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BKA</a:t>
            </a:r>
            <a:endParaRPr lang="en-GB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6532782" y="2881998"/>
            <a:ext cx="974201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Relationships with Customers Department 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DRK</a:t>
            </a:r>
            <a:endParaRPr lang="en-GB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801319" y="5139302"/>
            <a:ext cx="939325" cy="487587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err="1">
                <a:latin typeface="Calibri" panose="020F0502020204030204" pitchFamily="34" charset="0"/>
              </a:rPr>
              <a:t>Informatization</a:t>
            </a:r>
            <a:r>
              <a:rPr lang="en-GB" altLang="pl-PL" sz="700" dirty="0">
                <a:latin typeface="Calibri" panose="020F0502020204030204" pitchFamily="34" charset="0"/>
              </a:rPr>
              <a:t> Technology Management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DZI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665543" y="5696306"/>
            <a:ext cx="990863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Department of Toll Collection 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DPO</a:t>
            </a: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7669545" y="2888992"/>
            <a:ext cx="1002347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Data Analytics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3420969" y="2340669"/>
            <a:ext cx="92366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en-GB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Tax Analysis Department </a:t>
            </a:r>
          </a:p>
          <a:p>
            <a:pPr eaLnBrk="1" hangingPunct="1"/>
            <a:r>
              <a:rPr lang="en-GB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7673466" y="4009043"/>
            <a:ext cx="1002349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Supervision of the Controls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5506709" y="4564655"/>
            <a:ext cx="932935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600" dirty="0">
                <a:solidFill>
                  <a:srgbClr val="CF2240"/>
                </a:solidFill>
                <a:latin typeface="Calibri" panose="020F0502020204030204" pitchFamily="34" charset="0"/>
              </a:rPr>
              <a:t>Organization of the National Revenue Administration Department</a:t>
            </a:r>
          </a:p>
          <a:p>
            <a:pPr eaLnBrk="1" hangingPunct="1"/>
            <a:r>
              <a:rPr lang="en-GB" altLang="pl-PL" sz="6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506136" y="5112662"/>
            <a:ext cx="927976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Certification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414320" y="1262238"/>
            <a:ext cx="856972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</a:t>
            </a:r>
            <a:r>
              <a:rPr lang="en-GB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ecretary</a:t>
            </a:r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State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Paweł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Karbownik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3415308" y="3996974"/>
            <a:ext cx="928986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Tax Policy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DSP</a:t>
            </a: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5575548" y="4149080"/>
            <a:ext cx="858564" cy="36493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00" i="1" dirty="0">
                <a:latin typeface="Calibri" panose="020F0502020204030204" pitchFamily="34" charset="0"/>
              </a:rPr>
              <a:t>with evaluation of information and promotion activities of the National Revenue Administration</a:t>
            </a:r>
            <a:endParaRPr lang="en-GB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466715" y="2904410"/>
            <a:ext cx="958750" cy="45941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Legal Department</a:t>
            </a:r>
          </a:p>
          <a:p>
            <a:r>
              <a:rPr lang="en-GB" altLang="pl-PL" sz="700" b="1" dirty="0">
                <a:ln w="0"/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6534217" y="2344951"/>
            <a:ext cx="971332" cy="45706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600" dirty="0">
                <a:solidFill>
                  <a:srgbClr val="CF2240"/>
                </a:solidFill>
                <a:latin typeface="Calibri" panose="020F0502020204030204" pitchFamily="34" charset="0"/>
              </a:rPr>
              <a:t>International Relations of the National Revenue Administration Department</a:t>
            </a:r>
          </a:p>
          <a:p>
            <a:pPr eaLnBrk="1" hangingPunct="1"/>
            <a:r>
              <a:rPr lang="en-GB" altLang="pl-PL" sz="6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en-GB" altLang="pl-PL" sz="600" b="1" dirty="0">
                <a:solidFill>
                  <a:srgbClr val="CF2240"/>
                </a:solidFill>
                <a:latin typeface="Calibri" panose="020F0502020204030204" pitchFamily="34" charset="0"/>
              </a:rPr>
              <a:t>DWK</a:t>
            </a:r>
          </a:p>
        </p:txBody>
      </p:sp>
      <p:sp>
        <p:nvSpPr>
          <p:cNvPr id="87" name="Rectangle 342"/>
          <p:cNvSpPr>
            <a:spLocks noChangeArrowheads="1"/>
          </p:cNvSpPr>
          <p:nvPr/>
        </p:nvSpPr>
        <p:spPr bwMode="auto">
          <a:xfrm>
            <a:off x="1327076" y="1260000"/>
            <a:ext cx="921493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Jurand </a:t>
            </a:r>
          </a:p>
          <a:p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Drop</a:t>
            </a:r>
            <a:endPara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Łącznik prosty 2"/>
          <p:cNvCxnSpPr/>
          <p:nvPr/>
        </p:nvCxnSpPr>
        <p:spPr bwMode="auto">
          <a:xfrm>
            <a:off x="684000" y="1051200"/>
            <a:ext cx="8635964" cy="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/>
          <p:nvPr/>
        </p:nvCxnSpPr>
        <p:spPr bwMode="auto">
          <a:xfrm>
            <a:off x="1758436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4063380" y="894699"/>
            <a:ext cx="0" cy="16920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/>
          <p:nvPr/>
        </p:nvCxnSpPr>
        <p:spPr bwMode="auto">
          <a:xfrm>
            <a:off x="4927476" y="1051200"/>
            <a:ext cx="0" cy="800871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0" name="Łącznik prosty 119"/>
          <p:cNvCxnSpPr/>
          <p:nvPr/>
        </p:nvCxnSpPr>
        <p:spPr bwMode="auto">
          <a:xfrm>
            <a:off x="828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5575548" y="3532130"/>
            <a:ext cx="794260" cy="397993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00" i="1" dirty="0">
                <a:latin typeface="Calibri" panose="020F0502020204030204" pitchFamily="34" charset="0"/>
                <a:cs typeface="Calibri" panose="020F0502020204030204" pitchFamily="34" charset="0"/>
              </a:rPr>
              <a:t>except regulations determined in the Article 12d of the Act of 16 November 2016 - National Revenue Administration</a:t>
            </a: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4495429" y="4149080"/>
            <a:ext cx="858564" cy="364935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00" i="1" dirty="0">
                <a:latin typeface="Calibri" panose="020F0502020204030204" pitchFamily="34" charset="0"/>
              </a:rPr>
              <a:t>except evaluation of information and promotion activities of the National Revenue Administration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6511652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9319964" y="1051200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5534956" y="1260000"/>
            <a:ext cx="1984808" cy="100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Secretary of State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Marcin</a:t>
            </a:r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Łoboda</a:t>
            </a:r>
            <a:endParaRPr lang="en-GB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the National Revenue Administration</a:t>
            </a:r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7669545" y="1260000"/>
            <a:ext cx="1002347" cy="137691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Zbigniew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Stawicki</a:t>
            </a:r>
            <a:endParaRPr lang="en-GB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Rectangle 342"/>
          <p:cNvSpPr>
            <a:spLocks noChangeArrowheads="1"/>
          </p:cNvSpPr>
          <p:nvPr/>
        </p:nvSpPr>
        <p:spPr bwMode="auto">
          <a:xfrm>
            <a:off x="246956" y="1260085"/>
            <a:ext cx="922181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</a:t>
            </a:r>
            <a:r>
              <a:rPr lang="en-GB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ecretary</a:t>
            </a:r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State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Majszczyk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2" name="Łącznik prosty 121"/>
          <p:cNvCxnSpPr/>
          <p:nvPr/>
        </p:nvCxnSpPr>
        <p:spPr bwMode="auto">
          <a:xfrm>
            <a:off x="684000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3" name="Łącznik prosty 122"/>
          <p:cNvCxnSpPr/>
          <p:nvPr/>
        </p:nvCxnSpPr>
        <p:spPr bwMode="auto">
          <a:xfrm>
            <a:off x="2838556" y="105276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Łącznik prosty 6"/>
          <p:cNvCxnSpPr>
            <a:cxnSpLocks/>
          </p:cNvCxnSpPr>
          <p:nvPr/>
        </p:nvCxnSpPr>
        <p:spPr bwMode="auto">
          <a:xfrm>
            <a:off x="7015708" y="1988840"/>
            <a:ext cx="1152128" cy="0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8167836" y="1988840"/>
            <a:ext cx="0" cy="267485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4855468" y="3429000"/>
            <a:ext cx="1267191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4495428" y="3541790"/>
            <a:ext cx="837948" cy="377851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500" i="1" dirty="0">
                <a:latin typeface="Calibri" panose="020F0502020204030204" pitchFamily="34" charset="0"/>
                <a:cs typeface="Calibri" panose="020F0502020204030204" pitchFamily="34" charset="0"/>
              </a:rPr>
              <a:t>with regulations determined in the Article 12d of the Act of 16 November 2016 – N</a:t>
            </a:r>
            <a:r>
              <a:rPr lang="pl-PL" sz="500" i="1" dirty="0" err="1">
                <a:latin typeface="Calibri" panose="020F0502020204030204" pitchFamily="34" charset="0"/>
                <a:cs typeface="Calibri" panose="020F0502020204030204" pitchFamily="34" charset="0"/>
              </a:rPr>
              <a:t>ational</a:t>
            </a:r>
            <a:r>
              <a:rPr lang="pl-PL" sz="500" i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500" i="1">
                <a:latin typeface="Calibri" panose="020F0502020204030204" pitchFamily="34" charset="0"/>
                <a:cs typeface="Calibri" panose="020F0502020204030204" pitchFamily="34" charset="0"/>
              </a:rPr>
              <a:t>Revenue </a:t>
            </a:r>
            <a:r>
              <a:rPr lang="en-GB" sz="500" i="1" dirty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</a:p>
        </p:txBody>
      </p:sp>
      <p:sp>
        <p:nvSpPr>
          <p:cNvPr id="127" name="Prostokąt 126"/>
          <p:cNvSpPr/>
          <p:nvPr/>
        </p:nvSpPr>
        <p:spPr bwMode="auto">
          <a:xfrm>
            <a:off x="4711452" y="4005064"/>
            <a:ext cx="1598386" cy="134904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</p:txBody>
      </p:sp>
      <p:sp>
        <p:nvSpPr>
          <p:cNvPr id="129" name="Prostokąt 128"/>
          <p:cNvSpPr/>
          <p:nvPr/>
        </p:nvSpPr>
        <p:spPr bwMode="auto">
          <a:xfrm>
            <a:off x="5359524" y="4149080"/>
            <a:ext cx="216000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5359524" y="3573016"/>
            <a:ext cx="198422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97" name="Łącznik prosty 96">
            <a:extLst>
              <a:ext uri="{FF2B5EF4-FFF2-40B4-BE49-F238E27FC236}">
                <a16:creationId xmlns:a16="http://schemas.microsoft.com/office/drawing/2014/main" id="{90FE0BC5-93FF-4238-9A85-58B9DB9F6DCB}"/>
              </a:ext>
            </a:extLst>
          </p:cNvPr>
          <p:cNvCxnSpPr/>
          <p:nvPr/>
        </p:nvCxnSpPr>
        <p:spPr bwMode="auto">
          <a:xfrm>
            <a:off x="3631332" y="1052736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5" name="Rectangle 307">
            <a:extLst>
              <a:ext uri="{FF2B5EF4-FFF2-40B4-BE49-F238E27FC236}">
                <a16:creationId xmlns:a16="http://schemas.microsoft.com/office/drawing/2014/main" id="{DD70008E-CEE6-42E4-A2BB-12A256745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5308" y="1267200"/>
            <a:ext cx="934989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</a:t>
            </a:r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GB" altLang="pl-PL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Jarosław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Neneman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D4F992F-09A8-4BCD-8E9F-8D0A2ACBDFD0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19938</TotalTime>
  <Words>355</Words>
  <Application>Microsoft Office PowerPoint</Application>
  <PresentationFormat>Slajdy 35 mm</PresentationFormat>
  <Paragraphs>136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angielskim</dc:title>
  <dc:creator>Waniek Michał</dc:creator>
  <cp:lastModifiedBy>Waniek Michał</cp:lastModifiedBy>
  <cp:revision>1774</cp:revision>
  <cp:lastPrinted>2023-05-26T11:12:36Z</cp:lastPrinted>
  <dcterms:created xsi:type="dcterms:W3CDTF">2006-06-26T12:00:33Z</dcterms:created>
  <dcterms:modified xsi:type="dcterms:W3CDTF">2024-01-25T06:48:31Z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