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735" r:id="rId1"/>
  </p:sldMasterIdLst>
  <p:notesMasterIdLst>
    <p:notesMasterId r:id="rId77"/>
  </p:notesMasterIdLst>
  <p:handoutMasterIdLst>
    <p:handoutMasterId r:id="rId78"/>
  </p:handoutMasterIdLst>
  <p:sldIdLst>
    <p:sldId id="256" r:id="rId2"/>
    <p:sldId id="712" r:id="rId3"/>
    <p:sldId id="742" r:id="rId4"/>
    <p:sldId id="743" r:id="rId5"/>
    <p:sldId id="786" r:id="rId6"/>
    <p:sldId id="767" r:id="rId7"/>
    <p:sldId id="744" r:id="rId8"/>
    <p:sldId id="746" r:id="rId9"/>
    <p:sldId id="794" r:id="rId10"/>
    <p:sldId id="788" r:id="rId11"/>
    <p:sldId id="745" r:id="rId12"/>
    <p:sldId id="755" r:id="rId13"/>
    <p:sldId id="823" r:id="rId14"/>
    <p:sldId id="784" r:id="rId15"/>
    <p:sldId id="756" r:id="rId16"/>
    <p:sldId id="747" r:id="rId17"/>
    <p:sldId id="768" r:id="rId18"/>
    <p:sldId id="749" r:id="rId19"/>
    <p:sldId id="787" r:id="rId20"/>
    <p:sldId id="750" r:id="rId21"/>
    <p:sldId id="791" r:id="rId22"/>
    <p:sldId id="809" r:id="rId23"/>
    <p:sldId id="810" r:id="rId24"/>
    <p:sldId id="751" r:id="rId25"/>
    <p:sldId id="752" r:id="rId26"/>
    <p:sldId id="753" r:id="rId27"/>
    <p:sldId id="769" r:id="rId28"/>
    <p:sldId id="759" r:id="rId29"/>
    <p:sldId id="789" r:id="rId30"/>
    <p:sldId id="811" r:id="rId31"/>
    <p:sldId id="820" r:id="rId32"/>
    <p:sldId id="821" r:id="rId33"/>
    <p:sldId id="790" r:id="rId34"/>
    <p:sldId id="795" r:id="rId35"/>
    <p:sldId id="812" r:id="rId36"/>
    <p:sldId id="760" r:id="rId37"/>
    <p:sldId id="770" r:id="rId38"/>
    <p:sldId id="762" r:id="rId39"/>
    <p:sldId id="761" r:id="rId40"/>
    <p:sldId id="785" r:id="rId41"/>
    <p:sldId id="771" r:id="rId42"/>
    <p:sldId id="763" r:id="rId43"/>
    <p:sldId id="796" r:id="rId44"/>
    <p:sldId id="764" r:id="rId45"/>
    <p:sldId id="807" r:id="rId46"/>
    <p:sldId id="808" r:id="rId47"/>
    <p:sldId id="765" r:id="rId48"/>
    <p:sldId id="772" r:id="rId49"/>
    <p:sldId id="773" r:id="rId50"/>
    <p:sldId id="774" r:id="rId51"/>
    <p:sldId id="800" r:id="rId52"/>
    <p:sldId id="775" r:id="rId53"/>
    <p:sldId id="801" r:id="rId54"/>
    <p:sldId id="806" r:id="rId55"/>
    <p:sldId id="819" r:id="rId56"/>
    <p:sldId id="803" r:id="rId57"/>
    <p:sldId id="804" r:id="rId58"/>
    <p:sldId id="776" r:id="rId59"/>
    <p:sldId id="777" r:id="rId60"/>
    <p:sldId id="798" r:id="rId61"/>
    <p:sldId id="797" r:id="rId62"/>
    <p:sldId id="813" r:id="rId63"/>
    <p:sldId id="814" r:id="rId64"/>
    <p:sldId id="815" r:id="rId65"/>
    <p:sldId id="816" r:id="rId66"/>
    <p:sldId id="817" r:id="rId67"/>
    <p:sldId id="822" r:id="rId68"/>
    <p:sldId id="818" r:id="rId69"/>
    <p:sldId id="792" r:id="rId70"/>
    <p:sldId id="799" r:id="rId71"/>
    <p:sldId id="824" r:id="rId72"/>
    <p:sldId id="782" r:id="rId73"/>
    <p:sldId id="783" r:id="rId74"/>
    <p:sldId id="793" r:id="rId75"/>
    <p:sldId id="781" r:id="rId76"/>
  </p:sldIdLst>
  <p:sldSz cx="9144000" cy="6858000" type="screen4x3"/>
  <p:notesSz cx="6883400" cy="9906000"/>
  <p:defaultTextStyle>
    <a:defPPr>
      <a:defRPr lang="pl-PL"/>
    </a:defPPr>
    <a:lvl1pPr algn="ctr" rtl="0" fontAlgn="base">
      <a:spcBef>
        <a:spcPct val="0"/>
      </a:spcBef>
      <a:spcAft>
        <a:spcPct val="0"/>
      </a:spcAft>
      <a:defRPr sz="1600" kern="1200">
        <a:solidFill>
          <a:schemeClr val="tx1"/>
        </a:solidFill>
        <a:latin typeface="Times New Roman" pitchFamily="18" charset="0"/>
        <a:ea typeface="+mn-ea"/>
        <a:cs typeface="+mn-cs"/>
      </a:defRPr>
    </a:lvl1pPr>
    <a:lvl2pPr marL="457200" algn="ctr" rtl="0" fontAlgn="base">
      <a:spcBef>
        <a:spcPct val="0"/>
      </a:spcBef>
      <a:spcAft>
        <a:spcPct val="0"/>
      </a:spcAft>
      <a:defRPr sz="1600" kern="1200">
        <a:solidFill>
          <a:schemeClr val="tx1"/>
        </a:solidFill>
        <a:latin typeface="Times New Roman" pitchFamily="18" charset="0"/>
        <a:ea typeface="+mn-ea"/>
        <a:cs typeface="+mn-cs"/>
      </a:defRPr>
    </a:lvl2pPr>
    <a:lvl3pPr marL="914400" algn="ctr" rtl="0" fontAlgn="base">
      <a:spcBef>
        <a:spcPct val="0"/>
      </a:spcBef>
      <a:spcAft>
        <a:spcPct val="0"/>
      </a:spcAft>
      <a:defRPr sz="1600" kern="1200">
        <a:solidFill>
          <a:schemeClr val="tx1"/>
        </a:solidFill>
        <a:latin typeface="Times New Roman" pitchFamily="18" charset="0"/>
        <a:ea typeface="+mn-ea"/>
        <a:cs typeface="+mn-cs"/>
      </a:defRPr>
    </a:lvl3pPr>
    <a:lvl4pPr marL="1371600" algn="ctr" rtl="0" fontAlgn="base">
      <a:spcBef>
        <a:spcPct val="0"/>
      </a:spcBef>
      <a:spcAft>
        <a:spcPct val="0"/>
      </a:spcAft>
      <a:defRPr sz="1600" kern="1200">
        <a:solidFill>
          <a:schemeClr val="tx1"/>
        </a:solidFill>
        <a:latin typeface="Times New Roman" pitchFamily="18" charset="0"/>
        <a:ea typeface="+mn-ea"/>
        <a:cs typeface="+mn-cs"/>
      </a:defRPr>
    </a:lvl4pPr>
    <a:lvl5pPr marL="1828800" algn="ctr" rtl="0" fontAlgn="base">
      <a:spcBef>
        <a:spcPct val="0"/>
      </a:spcBef>
      <a:spcAft>
        <a:spcPct val="0"/>
      </a:spcAft>
      <a:defRPr sz="1600" kern="1200">
        <a:solidFill>
          <a:schemeClr val="tx1"/>
        </a:solidFill>
        <a:latin typeface="Times New Roman" pitchFamily="18" charset="0"/>
        <a:ea typeface="+mn-ea"/>
        <a:cs typeface="+mn-cs"/>
      </a:defRPr>
    </a:lvl5pPr>
    <a:lvl6pPr marL="2286000" algn="l" defTabSz="914400" rtl="0" eaLnBrk="1" latinLnBrk="0" hangingPunct="1">
      <a:defRPr sz="1600" kern="1200">
        <a:solidFill>
          <a:schemeClr val="tx1"/>
        </a:solidFill>
        <a:latin typeface="Times New Roman" pitchFamily="18" charset="0"/>
        <a:ea typeface="+mn-ea"/>
        <a:cs typeface="+mn-cs"/>
      </a:defRPr>
    </a:lvl6pPr>
    <a:lvl7pPr marL="2743200" algn="l" defTabSz="914400" rtl="0" eaLnBrk="1" latinLnBrk="0" hangingPunct="1">
      <a:defRPr sz="1600" kern="1200">
        <a:solidFill>
          <a:schemeClr val="tx1"/>
        </a:solidFill>
        <a:latin typeface="Times New Roman" pitchFamily="18" charset="0"/>
        <a:ea typeface="+mn-ea"/>
        <a:cs typeface="+mn-cs"/>
      </a:defRPr>
    </a:lvl7pPr>
    <a:lvl8pPr marL="3200400" algn="l" defTabSz="914400" rtl="0" eaLnBrk="1" latinLnBrk="0" hangingPunct="1">
      <a:defRPr sz="1600" kern="1200">
        <a:solidFill>
          <a:schemeClr val="tx1"/>
        </a:solidFill>
        <a:latin typeface="Times New Roman" pitchFamily="18" charset="0"/>
        <a:ea typeface="+mn-ea"/>
        <a:cs typeface="+mn-cs"/>
      </a:defRPr>
    </a:lvl8pPr>
    <a:lvl9pPr marL="3657600" algn="l" defTabSz="914400" rtl="0" eaLnBrk="1" latinLnBrk="0" hangingPunct="1">
      <a:defRPr sz="16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0">
          <p15:clr>
            <a:srgbClr val="A4A3A4"/>
          </p15:clr>
        </p15:guide>
        <p15:guide id="2" pos="216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66"/>
    <a:srgbClr val="C9FFFE"/>
    <a:srgbClr val="006664"/>
    <a:srgbClr val="00A4A0"/>
    <a:srgbClr val="004A48"/>
    <a:srgbClr val="00B0AC"/>
    <a:srgbClr val="2382C3"/>
    <a:srgbClr val="79BAE7"/>
    <a:srgbClr val="D8EBF8"/>
    <a:srgbClr val="BDDD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Styl z motywem 1 — Ak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C89EF96-8CEA-46FF-86C4-4CE0E7609802}" styleName="Styl jasny 3 — Ak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2833802-FEF1-4C79-8D5D-14CF1EAF98D9}" styleName="Styl jasny 2 — Ak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Bez stylu, bez siatki">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A111915-BE36-4E01-A7E5-04B1672EAD32}" styleName="Styl jasny 2 — Ak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CF1AB2-1976-4502-BF36-3FF5EA218861}" styleName="Styl pośredni 4 — Ak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9" autoAdjust="0"/>
    <p:restoredTop sz="99149" autoAdjust="0"/>
  </p:normalViewPr>
  <p:slideViewPr>
    <p:cSldViewPr>
      <p:cViewPr>
        <p:scale>
          <a:sx n="60" d="100"/>
          <a:sy n="60" d="100"/>
        </p:scale>
        <p:origin x="1908" y="1152"/>
      </p:cViewPr>
      <p:guideLst>
        <p:guide orient="horz" pos="2160"/>
        <p:guide pos="2880"/>
      </p:guideLst>
    </p:cSldViewPr>
  </p:slideViewPr>
  <p:outlineViewPr>
    <p:cViewPr>
      <p:scale>
        <a:sx n="33" d="100"/>
        <a:sy n="33" d="100"/>
      </p:scale>
      <p:origin x="246"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2" d="100"/>
          <a:sy n="62" d="100"/>
        </p:scale>
        <p:origin x="-2832" y="-78"/>
      </p:cViewPr>
      <p:guideLst>
        <p:guide orient="horz" pos="3120"/>
        <p:guide pos="2169"/>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handoutMaster" Target="handoutMasters/handout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a:lstStyle/>
          <a:p>
            <a:pPr>
              <a:defRPr/>
            </a:pPr>
            <a:r>
              <a:rPr lang="pl-PL" dirty="0" smtClean="0"/>
              <a:t>Koperty</a:t>
            </a:r>
            <a:r>
              <a:rPr lang="pl-PL" baseline="0" dirty="0" smtClean="0"/>
              <a:t> płatności bezpośrednich w Polsce w latach 2015-2020 </a:t>
            </a:r>
          </a:p>
          <a:p>
            <a:pPr>
              <a:defRPr/>
            </a:pPr>
            <a:r>
              <a:rPr lang="pl-PL" baseline="0" dirty="0" smtClean="0"/>
              <a:t>(w tys. EUR)</a:t>
            </a:r>
          </a:p>
        </c:rich>
      </c:tx>
      <c:overlay val="0"/>
    </c:title>
    <c:autoTitleDeleted val="0"/>
    <c:view3D>
      <c:rotX val="15"/>
      <c:rotY val="20"/>
      <c:rAngAx val="0"/>
    </c:view3D>
    <c:floor>
      <c:thickness val="0"/>
    </c:floor>
    <c:sideWall>
      <c:thickness val="0"/>
    </c:sideWall>
    <c:backWall>
      <c:thickness val="0"/>
    </c:backWall>
    <c:plotArea>
      <c:layout/>
      <c:bar3DChart>
        <c:barDir val="col"/>
        <c:grouping val="clustered"/>
        <c:varyColors val="0"/>
        <c:ser>
          <c:idx val="0"/>
          <c:order val="0"/>
          <c:tx>
            <c:strRef>
              <c:f>Arkusz1!$B$1</c:f>
              <c:strCache>
                <c:ptCount val="1"/>
                <c:pt idx="0">
                  <c:v>2015</c:v>
                </c:pt>
              </c:strCache>
            </c:strRef>
          </c:tx>
          <c:invertIfNegative val="0"/>
          <c:cat>
            <c:strRef>
              <c:f>Arkusz1!$A$2</c:f>
              <c:strCache>
                <c:ptCount val="1"/>
                <c:pt idx="0">
                  <c:v>Polska</c:v>
                </c:pt>
              </c:strCache>
            </c:strRef>
          </c:cat>
          <c:val>
            <c:numRef>
              <c:f>Arkusz1!$B$2</c:f>
              <c:numCache>
                <c:formatCode>General</c:formatCode>
                <c:ptCount val="1"/>
                <c:pt idx="0">
                  <c:v>3378604</c:v>
                </c:pt>
              </c:numCache>
            </c:numRef>
          </c:val>
        </c:ser>
        <c:ser>
          <c:idx val="1"/>
          <c:order val="1"/>
          <c:tx>
            <c:strRef>
              <c:f>Arkusz1!$C$1</c:f>
              <c:strCache>
                <c:ptCount val="1"/>
                <c:pt idx="0">
                  <c:v>2016</c:v>
                </c:pt>
              </c:strCache>
            </c:strRef>
          </c:tx>
          <c:invertIfNegative val="0"/>
          <c:cat>
            <c:strRef>
              <c:f>Arkusz1!$A$2</c:f>
              <c:strCache>
                <c:ptCount val="1"/>
                <c:pt idx="0">
                  <c:v>Polska</c:v>
                </c:pt>
              </c:strCache>
            </c:strRef>
          </c:cat>
          <c:val>
            <c:numRef>
              <c:f>Arkusz1!$C$2</c:f>
              <c:numCache>
                <c:formatCode>General</c:formatCode>
                <c:ptCount val="1"/>
                <c:pt idx="0">
                  <c:v>3395300</c:v>
                </c:pt>
              </c:numCache>
            </c:numRef>
          </c:val>
        </c:ser>
        <c:ser>
          <c:idx val="2"/>
          <c:order val="2"/>
          <c:tx>
            <c:strRef>
              <c:f>Arkusz1!$D$1</c:f>
              <c:strCache>
                <c:ptCount val="1"/>
                <c:pt idx="0">
                  <c:v>2017</c:v>
                </c:pt>
              </c:strCache>
            </c:strRef>
          </c:tx>
          <c:invertIfNegative val="0"/>
          <c:cat>
            <c:strRef>
              <c:f>Arkusz1!$A$2</c:f>
              <c:strCache>
                <c:ptCount val="1"/>
                <c:pt idx="0">
                  <c:v>Polska</c:v>
                </c:pt>
              </c:strCache>
            </c:strRef>
          </c:cat>
          <c:val>
            <c:numRef>
              <c:f>Arkusz1!$D$2</c:f>
              <c:numCache>
                <c:formatCode>General</c:formatCode>
                <c:ptCount val="1"/>
                <c:pt idx="0">
                  <c:v>3411854</c:v>
                </c:pt>
              </c:numCache>
            </c:numRef>
          </c:val>
        </c:ser>
        <c:ser>
          <c:idx val="3"/>
          <c:order val="3"/>
          <c:tx>
            <c:strRef>
              <c:f>Arkusz1!$E$1</c:f>
              <c:strCache>
                <c:ptCount val="1"/>
                <c:pt idx="0">
                  <c:v>2018</c:v>
                </c:pt>
              </c:strCache>
            </c:strRef>
          </c:tx>
          <c:invertIfNegative val="0"/>
          <c:cat>
            <c:strRef>
              <c:f>Arkusz1!$A$2</c:f>
              <c:strCache>
                <c:ptCount val="1"/>
                <c:pt idx="0">
                  <c:v>Polska</c:v>
                </c:pt>
              </c:strCache>
            </c:strRef>
          </c:cat>
          <c:val>
            <c:numRef>
              <c:f>Arkusz1!$E$2</c:f>
              <c:numCache>
                <c:formatCode>General</c:formatCode>
                <c:ptCount val="1"/>
                <c:pt idx="0">
                  <c:v>3431236</c:v>
                </c:pt>
              </c:numCache>
            </c:numRef>
          </c:val>
        </c:ser>
        <c:ser>
          <c:idx val="4"/>
          <c:order val="4"/>
          <c:tx>
            <c:strRef>
              <c:f>Arkusz1!$F$1</c:f>
              <c:strCache>
                <c:ptCount val="1"/>
                <c:pt idx="0">
                  <c:v>2019</c:v>
                </c:pt>
              </c:strCache>
            </c:strRef>
          </c:tx>
          <c:invertIfNegative val="0"/>
          <c:cat>
            <c:strRef>
              <c:f>Arkusz1!$A$2</c:f>
              <c:strCache>
                <c:ptCount val="1"/>
                <c:pt idx="0">
                  <c:v>Polska</c:v>
                </c:pt>
              </c:strCache>
            </c:strRef>
          </c:cat>
          <c:val>
            <c:numRef>
              <c:f>Arkusz1!$F$2</c:f>
              <c:numCache>
                <c:formatCode>General</c:formatCode>
                <c:ptCount val="1"/>
                <c:pt idx="0">
                  <c:v>3450512</c:v>
                </c:pt>
              </c:numCache>
            </c:numRef>
          </c:val>
        </c:ser>
        <c:ser>
          <c:idx val="5"/>
          <c:order val="5"/>
          <c:tx>
            <c:strRef>
              <c:f>Arkusz1!$G$1</c:f>
              <c:strCache>
                <c:ptCount val="1"/>
                <c:pt idx="0">
                  <c:v>2020</c:v>
                </c:pt>
              </c:strCache>
            </c:strRef>
          </c:tx>
          <c:invertIfNegative val="0"/>
          <c:cat>
            <c:strRef>
              <c:f>Arkusz1!$A$2</c:f>
              <c:strCache>
                <c:ptCount val="1"/>
                <c:pt idx="0">
                  <c:v>Polska</c:v>
                </c:pt>
              </c:strCache>
            </c:strRef>
          </c:cat>
          <c:val>
            <c:numRef>
              <c:f>Arkusz1!$G$2</c:f>
              <c:numCache>
                <c:formatCode>General</c:formatCode>
                <c:ptCount val="1"/>
                <c:pt idx="0">
                  <c:v>3061518</c:v>
                </c:pt>
              </c:numCache>
            </c:numRef>
          </c:val>
        </c:ser>
        <c:dLbls>
          <c:showLegendKey val="0"/>
          <c:showVal val="0"/>
          <c:showCatName val="0"/>
          <c:showSerName val="0"/>
          <c:showPercent val="0"/>
          <c:showBubbleSize val="0"/>
        </c:dLbls>
        <c:gapWidth val="75"/>
        <c:shape val="box"/>
        <c:axId val="429043696"/>
        <c:axId val="429047224"/>
        <c:axId val="0"/>
      </c:bar3DChart>
      <c:catAx>
        <c:axId val="429043696"/>
        <c:scaling>
          <c:orientation val="minMax"/>
        </c:scaling>
        <c:delete val="0"/>
        <c:axPos val="b"/>
        <c:numFmt formatCode="General" sourceLinked="0"/>
        <c:majorTickMark val="none"/>
        <c:minorTickMark val="none"/>
        <c:tickLblPos val="none"/>
        <c:crossAx val="429047224"/>
        <c:crosses val="autoZero"/>
        <c:auto val="1"/>
        <c:lblAlgn val="ctr"/>
        <c:lblOffset val="100"/>
        <c:noMultiLvlLbl val="0"/>
      </c:catAx>
      <c:valAx>
        <c:axId val="429047224"/>
        <c:scaling>
          <c:orientation val="minMax"/>
        </c:scaling>
        <c:delete val="1"/>
        <c:axPos val="l"/>
        <c:majorGridlines/>
        <c:numFmt formatCode="General" sourceLinked="0"/>
        <c:majorTickMark val="out"/>
        <c:minorTickMark val="none"/>
        <c:tickLblPos val="none"/>
        <c:crossAx val="429043696"/>
        <c:crosses val="autoZero"/>
        <c:crossBetween val="between"/>
      </c:valAx>
      <c:dTable>
        <c:showHorzBorder val="1"/>
        <c:showVertBorder val="1"/>
        <c:showOutline val="1"/>
        <c:showKeys val="0"/>
      </c:dTable>
    </c:plotArea>
    <c:plotVisOnly val="1"/>
    <c:dispBlanksAs val="gap"/>
    <c:showDLblsOverMax val="0"/>
  </c:chart>
  <c:txPr>
    <a:bodyPr/>
    <a:lstStyle/>
    <a:p>
      <a:pPr>
        <a:defRPr sz="1800"/>
      </a:pPr>
      <a:endParaRPr lang="pl-PL"/>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22338" name="Rectangle 2"/>
          <p:cNvSpPr>
            <a:spLocks noGrp="1" noChangeArrowheads="1"/>
          </p:cNvSpPr>
          <p:nvPr>
            <p:ph type="hdr" sz="quarter"/>
          </p:nvPr>
        </p:nvSpPr>
        <p:spPr bwMode="auto">
          <a:xfrm>
            <a:off x="3" y="3"/>
            <a:ext cx="2982112" cy="495065"/>
          </a:xfrm>
          <a:prstGeom prst="rect">
            <a:avLst/>
          </a:prstGeom>
          <a:noFill/>
          <a:ln w="9525">
            <a:noFill/>
            <a:miter lim="800000"/>
            <a:headEnd/>
            <a:tailEnd/>
          </a:ln>
          <a:effectLst/>
        </p:spPr>
        <p:txBody>
          <a:bodyPr vert="horz" wrap="square" lIns="91202" tIns="45601" rIns="91202" bIns="45601" numCol="1" anchor="t" anchorCtr="0" compatLnSpc="1">
            <a:prstTxWarp prst="textNoShape">
              <a:avLst/>
            </a:prstTxWarp>
          </a:bodyPr>
          <a:lstStyle>
            <a:lvl1pPr algn="l">
              <a:defRPr sz="1200" smtClean="0">
                <a:latin typeface="Arial" charset="0"/>
              </a:defRPr>
            </a:lvl1pPr>
          </a:lstStyle>
          <a:p>
            <a:pPr>
              <a:defRPr/>
            </a:pPr>
            <a:endParaRPr lang="pl-PL" dirty="0"/>
          </a:p>
        </p:txBody>
      </p:sp>
      <p:sp>
        <p:nvSpPr>
          <p:cNvPr id="1422339" name="Rectangle 3"/>
          <p:cNvSpPr>
            <a:spLocks noGrp="1" noChangeArrowheads="1"/>
          </p:cNvSpPr>
          <p:nvPr>
            <p:ph type="dt" sz="quarter" idx="1"/>
          </p:nvPr>
        </p:nvSpPr>
        <p:spPr bwMode="auto">
          <a:xfrm>
            <a:off x="3899686" y="3"/>
            <a:ext cx="2982111" cy="495065"/>
          </a:xfrm>
          <a:prstGeom prst="rect">
            <a:avLst/>
          </a:prstGeom>
          <a:noFill/>
          <a:ln w="9525">
            <a:noFill/>
            <a:miter lim="800000"/>
            <a:headEnd/>
            <a:tailEnd/>
          </a:ln>
          <a:effectLst/>
        </p:spPr>
        <p:txBody>
          <a:bodyPr vert="horz" wrap="square" lIns="91202" tIns="45601" rIns="91202" bIns="45601" numCol="1" anchor="t" anchorCtr="0" compatLnSpc="1">
            <a:prstTxWarp prst="textNoShape">
              <a:avLst/>
            </a:prstTxWarp>
          </a:bodyPr>
          <a:lstStyle>
            <a:lvl1pPr algn="r">
              <a:defRPr sz="1200" smtClean="0">
                <a:latin typeface="Arial" charset="0"/>
              </a:defRPr>
            </a:lvl1pPr>
          </a:lstStyle>
          <a:p>
            <a:pPr>
              <a:defRPr/>
            </a:pPr>
            <a:endParaRPr lang="pl-PL" dirty="0"/>
          </a:p>
        </p:txBody>
      </p:sp>
      <p:sp>
        <p:nvSpPr>
          <p:cNvPr id="1422340" name="Rectangle 4"/>
          <p:cNvSpPr>
            <a:spLocks noGrp="1" noChangeArrowheads="1"/>
          </p:cNvSpPr>
          <p:nvPr>
            <p:ph type="ftr" sz="quarter" idx="2"/>
          </p:nvPr>
        </p:nvSpPr>
        <p:spPr bwMode="auto">
          <a:xfrm>
            <a:off x="3" y="9409361"/>
            <a:ext cx="2982112" cy="495064"/>
          </a:xfrm>
          <a:prstGeom prst="rect">
            <a:avLst/>
          </a:prstGeom>
          <a:noFill/>
          <a:ln w="9525">
            <a:noFill/>
            <a:miter lim="800000"/>
            <a:headEnd/>
            <a:tailEnd/>
          </a:ln>
          <a:effectLst/>
        </p:spPr>
        <p:txBody>
          <a:bodyPr vert="horz" wrap="square" lIns="91202" tIns="45601" rIns="91202" bIns="45601" numCol="1" anchor="b" anchorCtr="0" compatLnSpc="1">
            <a:prstTxWarp prst="textNoShape">
              <a:avLst/>
            </a:prstTxWarp>
          </a:bodyPr>
          <a:lstStyle>
            <a:lvl1pPr algn="l">
              <a:defRPr sz="1200" smtClean="0">
                <a:latin typeface="Arial" charset="0"/>
              </a:defRPr>
            </a:lvl1pPr>
          </a:lstStyle>
          <a:p>
            <a:pPr>
              <a:defRPr/>
            </a:pPr>
            <a:endParaRPr lang="pl-PL" dirty="0"/>
          </a:p>
        </p:txBody>
      </p:sp>
      <p:sp>
        <p:nvSpPr>
          <p:cNvPr id="1422341" name="Rectangle 5"/>
          <p:cNvSpPr>
            <a:spLocks noGrp="1" noChangeArrowheads="1"/>
          </p:cNvSpPr>
          <p:nvPr>
            <p:ph type="sldNum" sz="quarter" idx="3"/>
          </p:nvPr>
        </p:nvSpPr>
        <p:spPr bwMode="auto">
          <a:xfrm>
            <a:off x="3899686" y="9409361"/>
            <a:ext cx="2982111" cy="495064"/>
          </a:xfrm>
          <a:prstGeom prst="rect">
            <a:avLst/>
          </a:prstGeom>
          <a:noFill/>
          <a:ln w="9525">
            <a:noFill/>
            <a:miter lim="800000"/>
            <a:headEnd/>
            <a:tailEnd/>
          </a:ln>
          <a:effectLst/>
        </p:spPr>
        <p:txBody>
          <a:bodyPr vert="horz" wrap="square" lIns="91202" tIns="45601" rIns="91202" bIns="45601" numCol="1" anchor="b" anchorCtr="0" compatLnSpc="1">
            <a:prstTxWarp prst="textNoShape">
              <a:avLst/>
            </a:prstTxWarp>
          </a:bodyPr>
          <a:lstStyle>
            <a:lvl1pPr algn="r">
              <a:defRPr sz="1200" smtClean="0">
                <a:latin typeface="Arial" charset="0"/>
              </a:defRPr>
            </a:lvl1pPr>
          </a:lstStyle>
          <a:p>
            <a:pPr>
              <a:defRPr/>
            </a:pPr>
            <a:fld id="{9F224BDA-D080-47B6-9E08-E5989FF61B0F}" type="slidenum">
              <a:rPr lang="pl-PL"/>
              <a:pPr>
                <a:defRPr/>
              </a:pPr>
              <a:t>‹#›</a:t>
            </a:fld>
            <a:endParaRPr lang="pl-PL" dirty="0"/>
          </a:p>
        </p:txBody>
      </p:sp>
    </p:spTree>
    <p:extLst>
      <p:ext uri="{BB962C8B-B14F-4D97-AF65-F5344CB8AC3E}">
        <p14:creationId xmlns:p14="http://schemas.microsoft.com/office/powerpoint/2010/main" val="286727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3" y="3"/>
            <a:ext cx="2982112" cy="495065"/>
          </a:xfrm>
          <a:prstGeom prst="rect">
            <a:avLst/>
          </a:prstGeom>
          <a:noFill/>
          <a:ln w="9525">
            <a:noFill/>
            <a:miter lim="800000"/>
            <a:headEnd/>
            <a:tailEnd/>
          </a:ln>
          <a:effectLst/>
        </p:spPr>
        <p:txBody>
          <a:bodyPr vert="horz" wrap="square" lIns="91202" tIns="45601" rIns="91202" bIns="45601" numCol="1" anchor="t" anchorCtr="0" compatLnSpc="1">
            <a:prstTxWarp prst="textNoShape">
              <a:avLst/>
            </a:prstTxWarp>
          </a:bodyPr>
          <a:lstStyle>
            <a:lvl1pPr algn="l">
              <a:defRPr sz="1200" smtClean="0">
                <a:latin typeface="Arial" charset="0"/>
              </a:defRPr>
            </a:lvl1pPr>
          </a:lstStyle>
          <a:p>
            <a:pPr>
              <a:defRPr/>
            </a:pPr>
            <a:endParaRPr lang="pl-PL" dirty="0"/>
          </a:p>
        </p:txBody>
      </p:sp>
      <p:sp>
        <p:nvSpPr>
          <p:cNvPr id="7171" name="Rectangle 3"/>
          <p:cNvSpPr>
            <a:spLocks noGrp="1" noChangeArrowheads="1"/>
          </p:cNvSpPr>
          <p:nvPr>
            <p:ph type="dt" idx="1"/>
          </p:nvPr>
        </p:nvSpPr>
        <p:spPr bwMode="auto">
          <a:xfrm>
            <a:off x="3899686" y="3"/>
            <a:ext cx="2982111" cy="495065"/>
          </a:xfrm>
          <a:prstGeom prst="rect">
            <a:avLst/>
          </a:prstGeom>
          <a:noFill/>
          <a:ln w="9525">
            <a:noFill/>
            <a:miter lim="800000"/>
            <a:headEnd/>
            <a:tailEnd/>
          </a:ln>
          <a:effectLst/>
        </p:spPr>
        <p:txBody>
          <a:bodyPr vert="horz" wrap="square" lIns="91202" tIns="45601" rIns="91202" bIns="45601" numCol="1" anchor="t" anchorCtr="0" compatLnSpc="1">
            <a:prstTxWarp prst="textNoShape">
              <a:avLst/>
            </a:prstTxWarp>
          </a:bodyPr>
          <a:lstStyle>
            <a:lvl1pPr algn="r">
              <a:defRPr sz="1200" smtClean="0">
                <a:latin typeface="Arial" charset="0"/>
              </a:defRPr>
            </a:lvl1pPr>
          </a:lstStyle>
          <a:p>
            <a:pPr>
              <a:defRPr/>
            </a:pPr>
            <a:endParaRPr lang="pl-PL" dirty="0"/>
          </a:p>
        </p:txBody>
      </p:sp>
      <p:sp>
        <p:nvSpPr>
          <p:cNvPr id="18436" name="Rectangle 4"/>
          <p:cNvSpPr>
            <a:spLocks noGrp="1" noRot="1" noChangeAspect="1" noChangeArrowheads="1" noTextEdit="1"/>
          </p:cNvSpPr>
          <p:nvPr>
            <p:ph type="sldImg" idx="2"/>
          </p:nvPr>
        </p:nvSpPr>
        <p:spPr bwMode="auto">
          <a:xfrm>
            <a:off x="963613" y="741363"/>
            <a:ext cx="4956175" cy="3716337"/>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688182" y="4705469"/>
            <a:ext cx="5507040" cy="4457146"/>
          </a:xfrm>
          <a:prstGeom prst="rect">
            <a:avLst/>
          </a:prstGeom>
          <a:noFill/>
          <a:ln w="9525">
            <a:noFill/>
            <a:miter lim="800000"/>
            <a:headEnd/>
            <a:tailEnd/>
          </a:ln>
          <a:effectLst/>
        </p:spPr>
        <p:txBody>
          <a:bodyPr vert="horz" wrap="square" lIns="91202" tIns="45601" rIns="91202" bIns="45601" numCol="1" anchor="t" anchorCtr="0" compatLnSpc="1">
            <a:prstTxWarp prst="textNoShape">
              <a:avLst/>
            </a:prstTxWarp>
          </a:bodyPr>
          <a:lstStyle/>
          <a:p>
            <a:pPr lvl="0"/>
            <a:r>
              <a:rPr lang="pl-PL" noProof="0" smtClean="0"/>
              <a:t>Kliknij, aby edytować style wzorca tekstu</a:t>
            </a:r>
          </a:p>
          <a:p>
            <a:pPr lvl="1"/>
            <a:r>
              <a:rPr lang="pl-PL" noProof="0" smtClean="0"/>
              <a:t>Drugi poziom</a:t>
            </a:r>
          </a:p>
          <a:p>
            <a:pPr lvl="2"/>
            <a:r>
              <a:rPr lang="pl-PL" noProof="0" smtClean="0"/>
              <a:t>Trzeci poziom</a:t>
            </a:r>
          </a:p>
          <a:p>
            <a:pPr lvl="3"/>
            <a:r>
              <a:rPr lang="pl-PL" noProof="0" smtClean="0"/>
              <a:t>Czwarty poziom</a:t>
            </a:r>
          </a:p>
          <a:p>
            <a:pPr lvl="4"/>
            <a:r>
              <a:rPr lang="pl-PL" noProof="0" smtClean="0"/>
              <a:t>Piąty poziom</a:t>
            </a:r>
          </a:p>
        </p:txBody>
      </p:sp>
      <p:sp>
        <p:nvSpPr>
          <p:cNvPr id="7174" name="Rectangle 6"/>
          <p:cNvSpPr>
            <a:spLocks noGrp="1" noChangeArrowheads="1"/>
          </p:cNvSpPr>
          <p:nvPr>
            <p:ph type="ftr" sz="quarter" idx="4"/>
          </p:nvPr>
        </p:nvSpPr>
        <p:spPr bwMode="auto">
          <a:xfrm>
            <a:off x="3" y="9409361"/>
            <a:ext cx="2982112" cy="495064"/>
          </a:xfrm>
          <a:prstGeom prst="rect">
            <a:avLst/>
          </a:prstGeom>
          <a:noFill/>
          <a:ln w="9525">
            <a:noFill/>
            <a:miter lim="800000"/>
            <a:headEnd/>
            <a:tailEnd/>
          </a:ln>
          <a:effectLst/>
        </p:spPr>
        <p:txBody>
          <a:bodyPr vert="horz" wrap="square" lIns="91202" tIns="45601" rIns="91202" bIns="45601" numCol="1" anchor="b" anchorCtr="0" compatLnSpc="1">
            <a:prstTxWarp prst="textNoShape">
              <a:avLst/>
            </a:prstTxWarp>
          </a:bodyPr>
          <a:lstStyle>
            <a:lvl1pPr algn="l">
              <a:defRPr sz="1200" smtClean="0">
                <a:latin typeface="Arial" charset="0"/>
              </a:defRPr>
            </a:lvl1pPr>
          </a:lstStyle>
          <a:p>
            <a:pPr>
              <a:defRPr/>
            </a:pPr>
            <a:endParaRPr lang="pl-PL" dirty="0"/>
          </a:p>
        </p:txBody>
      </p:sp>
      <p:sp>
        <p:nvSpPr>
          <p:cNvPr id="7175" name="Rectangle 7"/>
          <p:cNvSpPr>
            <a:spLocks noGrp="1" noChangeArrowheads="1"/>
          </p:cNvSpPr>
          <p:nvPr>
            <p:ph type="sldNum" sz="quarter" idx="5"/>
          </p:nvPr>
        </p:nvSpPr>
        <p:spPr bwMode="auto">
          <a:xfrm>
            <a:off x="3899686" y="9409361"/>
            <a:ext cx="2982111" cy="495064"/>
          </a:xfrm>
          <a:prstGeom prst="rect">
            <a:avLst/>
          </a:prstGeom>
          <a:noFill/>
          <a:ln w="9525">
            <a:noFill/>
            <a:miter lim="800000"/>
            <a:headEnd/>
            <a:tailEnd/>
          </a:ln>
          <a:effectLst/>
        </p:spPr>
        <p:txBody>
          <a:bodyPr vert="horz" wrap="square" lIns="91202" tIns="45601" rIns="91202" bIns="45601" numCol="1" anchor="b" anchorCtr="0" compatLnSpc="1">
            <a:prstTxWarp prst="textNoShape">
              <a:avLst/>
            </a:prstTxWarp>
          </a:bodyPr>
          <a:lstStyle>
            <a:lvl1pPr algn="r">
              <a:defRPr sz="1200" smtClean="0">
                <a:latin typeface="Arial" charset="0"/>
              </a:defRPr>
            </a:lvl1pPr>
          </a:lstStyle>
          <a:p>
            <a:pPr>
              <a:defRPr/>
            </a:pPr>
            <a:fld id="{52724585-09D0-4679-BA44-9159E1473285}" type="slidenum">
              <a:rPr lang="pl-PL"/>
              <a:pPr>
                <a:defRPr/>
              </a:pPr>
              <a:t>‹#›</a:t>
            </a:fld>
            <a:endParaRPr lang="pl-PL" dirty="0"/>
          </a:p>
        </p:txBody>
      </p:sp>
    </p:spTree>
    <p:extLst>
      <p:ext uri="{BB962C8B-B14F-4D97-AF65-F5344CB8AC3E}">
        <p14:creationId xmlns:p14="http://schemas.microsoft.com/office/powerpoint/2010/main" val="4123943158"/>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xfrm>
            <a:off x="917576" y="4705469"/>
            <a:ext cx="5048254" cy="4457146"/>
          </a:xfrm>
          <a:noFill/>
          <a:ln/>
        </p:spPr>
        <p:txBody>
          <a:bodyPr/>
          <a:lstStyle/>
          <a:p>
            <a:pPr eaLnBrk="1" hangingPunct="1"/>
            <a:endParaRPr lang="pl-PL" dirty="0" smtClean="0"/>
          </a:p>
        </p:txBody>
      </p:sp>
    </p:spTree>
    <p:extLst>
      <p:ext uri="{BB962C8B-B14F-4D97-AF65-F5344CB8AC3E}">
        <p14:creationId xmlns:p14="http://schemas.microsoft.com/office/powerpoint/2010/main" val="128005829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lvl1pPr>
              <a:defRPr sz="2400" b="1">
                <a:latin typeface="Cambria" pitchFamily="18" charset="0"/>
              </a:defRPr>
            </a:lvl1pPr>
          </a:lstStyle>
          <a:p>
            <a:r>
              <a:rPr lang="pl-PL" dirty="0" smtClean="0"/>
              <a:t>Kliknij, aby edytować styl</a:t>
            </a:r>
            <a:endParaRPr lang="pl-PL" dirty="0"/>
          </a:p>
        </p:txBody>
      </p:sp>
      <p:sp>
        <p:nvSpPr>
          <p:cNvPr id="3" name="Podtytuł 2"/>
          <p:cNvSpPr>
            <a:spLocks noGrp="1"/>
          </p:cNvSpPr>
          <p:nvPr>
            <p:ph type="subTitle" idx="1"/>
          </p:nvPr>
        </p:nvSpPr>
        <p:spPr>
          <a:xfrm>
            <a:off x="1371600" y="3886200"/>
            <a:ext cx="6400800" cy="1752600"/>
          </a:xfrm>
        </p:spPr>
        <p:txBody>
          <a:bodyPr/>
          <a:lstStyle>
            <a:lvl1pPr marL="0" indent="0" algn="ctr">
              <a:buNone/>
              <a:defRPr sz="200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l-PL" dirty="0" smtClean="0"/>
              <a:t>Kliknij, aby edytować styl wzorca podtytułu</a:t>
            </a:r>
            <a:endParaRPr lang="pl-PL" dirty="0"/>
          </a:p>
        </p:txBody>
      </p:sp>
      <p:sp>
        <p:nvSpPr>
          <p:cNvPr id="5" name="Rectangle 5"/>
          <p:cNvSpPr>
            <a:spLocks noGrp="1" noChangeArrowheads="1"/>
          </p:cNvSpPr>
          <p:nvPr>
            <p:ph type="ftr" sz="quarter" idx="11"/>
          </p:nvPr>
        </p:nvSpPr>
        <p:spPr>
          <a:ln/>
        </p:spPr>
        <p:txBody>
          <a:bodyPr/>
          <a:lstStyle>
            <a:lvl1pPr>
              <a:defRPr i="1"/>
            </a:lvl1pPr>
          </a:lstStyle>
          <a:p>
            <a:pPr>
              <a:defRPr/>
            </a:pPr>
            <a:r>
              <a:rPr lang="pl-PL" dirty="0" smtClean="0"/>
              <a:t>Opracowano w Departamencie Programowania i Sprawozdawczości</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endParaRPr lang="pl-PL" dirty="0"/>
          </a:p>
        </p:txBody>
      </p:sp>
      <p:pic>
        <p:nvPicPr>
          <p:cNvPr id="7" name="Picture 7"/>
          <p:cNvPicPr>
            <a:picLocks noChangeAspect="1" noChangeArrowheads="1"/>
          </p:cNvPicPr>
          <p:nvPr userDrawn="1"/>
        </p:nvPicPr>
        <p:blipFill>
          <a:blip r:embed="rId2" cstate="print"/>
          <a:srcRect/>
          <a:stretch>
            <a:fillRect/>
          </a:stretch>
        </p:blipFill>
        <p:spPr bwMode="auto">
          <a:xfrm>
            <a:off x="96838" y="115888"/>
            <a:ext cx="874712" cy="874712"/>
          </a:xfrm>
          <a:prstGeom prst="rect">
            <a:avLst/>
          </a:prstGeom>
          <a:noFill/>
          <a:ln w="9525" algn="ctr">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atin typeface="Cambria" pitchFamily="18" charset="0"/>
              </a:defRPr>
            </a:lvl1pPr>
          </a:lstStyle>
          <a:p>
            <a:r>
              <a:rPr lang="pl-PL" dirty="0" smtClean="0"/>
              <a:t>Kliknij, aby edytować styl</a:t>
            </a:r>
            <a:endParaRPr lang="pl-PL" dirty="0"/>
          </a:p>
        </p:txBody>
      </p:sp>
      <p:sp>
        <p:nvSpPr>
          <p:cNvPr id="3" name="Symbol zastępczy tytułu pionowego 2"/>
          <p:cNvSpPr>
            <a:spLocks noGrp="1"/>
          </p:cNvSpPr>
          <p:nvPr>
            <p:ph type="body" orient="vert" idx="1"/>
          </p:nvPr>
        </p:nvSpPr>
        <p:spPr/>
        <p:txBody>
          <a:bodyPr vert="eaVert"/>
          <a:lstStyle>
            <a:lvl1pPr>
              <a:defRPr>
                <a:latin typeface="Cambria" pitchFamily="18" charset="0"/>
              </a:defRPr>
            </a:lvl1pPr>
            <a:lvl2pPr>
              <a:defRPr>
                <a:latin typeface="Cambria" pitchFamily="18" charset="0"/>
              </a:defRPr>
            </a:lvl2pPr>
            <a:lvl3pPr>
              <a:defRPr>
                <a:latin typeface="Cambria" pitchFamily="18" charset="0"/>
              </a:defRPr>
            </a:lvl3pPr>
            <a:lvl4pPr>
              <a:defRPr>
                <a:latin typeface="Cambria" pitchFamily="18" charset="0"/>
              </a:defRPr>
            </a:lvl4pPr>
            <a:lvl5pPr>
              <a:defRPr>
                <a:latin typeface="Cambria" pitchFamily="18" charset="0"/>
              </a:defRPr>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Rectangle 5"/>
          <p:cNvSpPr>
            <a:spLocks noGrp="1" noChangeArrowheads="1"/>
          </p:cNvSpPr>
          <p:nvPr>
            <p:ph type="ftr" sz="quarter" idx="11"/>
          </p:nvPr>
        </p:nvSpPr>
        <p:spPr>
          <a:ln/>
        </p:spPr>
        <p:txBody>
          <a:bodyPr/>
          <a:lstStyle>
            <a:lvl1pPr>
              <a:defRPr/>
            </a:lvl1pPr>
          </a:lstStyle>
          <a:p>
            <a:pPr>
              <a:defRPr/>
            </a:pPr>
            <a:r>
              <a:rPr lang="pl-PL" dirty="0" smtClean="0"/>
              <a:t>Opracowano w Departamencie Programowania i Sprawozdawczości</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endParaRPr lang="pl-PL" dirty="0"/>
          </a:p>
        </p:txBody>
      </p:sp>
      <p:pic>
        <p:nvPicPr>
          <p:cNvPr id="7" name="Picture 7"/>
          <p:cNvPicPr>
            <a:picLocks noChangeAspect="1" noChangeArrowheads="1"/>
          </p:cNvPicPr>
          <p:nvPr userDrawn="1"/>
        </p:nvPicPr>
        <p:blipFill>
          <a:blip r:embed="rId2" cstate="print"/>
          <a:srcRect/>
          <a:stretch>
            <a:fillRect/>
          </a:stretch>
        </p:blipFill>
        <p:spPr bwMode="auto">
          <a:xfrm>
            <a:off x="96838" y="115888"/>
            <a:ext cx="874712" cy="874712"/>
          </a:xfrm>
          <a:prstGeom prst="rect">
            <a:avLst/>
          </a:prstGeom>
          <a:noFill/>
          <a:ln w="9525" algn="ctr">
            <a:noFill/>
            <a:miter lim="800000"/>
            <a:headEnd/>
            <a:tailEnd/>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515100" y="620713"/>
            <a:ext cx="1943100" cy="5475287"/>
          </a:xfrm>
        </p:spPr>
        <p:txBody>
          <a:bodyPr vert="eaVert"/>
          <a:lstStyle>
            <a:lvl1pPr>
              <a:defRPr sz="2000">
                <a:latin typeface="Cambria" pitchFamily="18" charset="0"/>
              </a:defRPr>
            </a:lvl1pPr>
          </a:lstStyle>
          <a:p>
            <a:r>
              <a:rPr lang="pl-PL" dirty="0" smtClean="0"/>
              <a:t>Kliknij, aby edytować styl</a:t>
            </a:r>
            <a:endParaRPr lang="pl-PL" dirty="0"/>
          </a:p>
        </p:txBody>
      </p:sp>
      <p:sp>
        <p:nvSpPr>
          <p:cNvPr id="3" name="Symbol zastępczy tytułu pionowego 2"/>
          <p:cNvSpPr>
            <a:spLocks noGrp="1"/>
          </p:cNvSpPr>
          <p:nvPr>
            <p:ph type="body" orient="vert" idx="1"/>
          </p:nvPr>
        </p:nvSpPr>
        <p:spPr>
          <a:xfrm>
            <a:off x="684213" y="620713"/>
            <a:ext cx="5678487" cy="5475287"/>
          </a:xfrm>
        </p:spPr>
        <p:txBody>
          <a:bodyPr vert="eaVert"/>
          <a:lstStyle>
            <a:lvl1pPr>
              <a:defRPr sz="2400"/>
            </a:lvl1pPr>
            <a:lvl2pPr>
              <a:defRPr sz="1800"/>
            </a:lvl2pPr>
            <a:lvl3pPr>
              <a:defRPr sz="1600"/>
            </a:lvl3pPr>
            <a:lvl4pPr>
              <a:defRPr sz="1600"/>
            </a:lvl4pPr>
            <a:lvl5pPr>
              <a:defRPr sz="1600"/>
            </a:lvl5p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pl-PL" dirty="0"/>
          </a:p>
        </p:txBody>
      </p:sp>
      <p:sp>
        <p:nvSpPr>
          <p:cNvPr id="5" name="Rectangle 5"/>
          <p:cNvSpPr>
            <a:spLocks noGrp="1" noChangeArrowheads="1"/>
          </p:cNvSpPr>
          <p:nvPr>
            <p:ph type="ftr" sz="quarter" idx="11"/>
          </p:nvPr>
        </p:nvSpPr>
        <p:spPr>
          <a:ln/>
        </p:spPr>
        <p:txBody>
          <a:bodyPr/>
          <a:lstStyle>
            <a:lvl1pPr>
              <a:defRPr/>
            </a:lvl1pPr>
          </a:lstStyle>
          <a:p>
            <a:pPr>
              <a:defRPr/>
            </a:pPr>
            <a:r>
              <a:rPr lang="pl-PL" dirty="0" smtClean="0"/>
              <a:t>Opracowano w Departamencie Programowania i Sprawozdawczości</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endParaRPr lang="pl-PL" dirty="0"/>
          </a:p>
        </p:txBody>
      </p:sp>
      <p:pic>
        <p:nvPicPr>
          <p:cNvPr id="7" name="Picture 7"/>
          <p:cNvPicPr>
            <a:picLocks noChangeAspect="1" noChangeArrowheads="1"/>
          </p:cNvPicPr>
          <p:nvPr userDrawn="1"/>
        </p:nvPicPr>
        <p:blipFill>
          <a:blip r:embed="rId2" cstate="print"/>
          <a:srcRect/>
          <a:stretch>
            <a:fillRect/>
          </a:stretch>
        </p:blipFill>
        <p:spPr bwMode="auto">
          <a:xfrm>
            <a:off x="96838" y="115888"/>
            <a:ext cx="874712" cy="874712"/>
          </a:xfrm>
          <a:prstGeom prst="rect">
            <a:avLst/>
          </a:prstGeom>
          <a:noFill/>
          <a:ln w="9525" algn="ctr">
            <a:noFill/>
            <a:miter lim="800000"/>
            <a:headEnd/>
            <a:tailEnd/>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ytuł i diagram lub schemat organizacyjny">
    <p:spTree>
      <p:nvGrpSpPr>
        <p:cNvPr id="1" name=""/>
        <p:cNvGrpSpPr/>
        <p:nvPr/>
      </p:nvGrpSpPr>
      <p:grpSpPr>
        <a:xfrm>
          <a:off x="0" y="0"/>
          <a:ext cx="0" cy="0"/>
          <a:chOff x="0" y="0"/>
          <a:chExt cx="0" cy="0"/>
        </a:xfrm>
      </p:grpSpPr>
      <p:sp>
        <p:nvSpPr>
          <p:cNvPr id="2" name="Tytuł 1"/>
          <p:cNvSpPr>
            <a:spLocks noGrp="1"/>
          </p:cNvSpPr>
          <p:nvPr>
            <p:ph type="title"/>
          </p:nvPr>
        </p:nvSpPr>
        <p:spPr>
          <a:xfrm>
            <a:off x="684213" y="620713"/>
            <a:ext cx="7772400" cy="1143000"/>
          </a:xfrm>
        </p:spPr>
        <p:txBody>
          <a:bodyPr/>
          <a:lstStyle>
            <a:lvl1pPr>
              <a:defRPr sz="2400" b="1"/>
            </a:lvl1pPr>
          </a:lstStyle>
          <a:p>
            <a:r>
              <a:rPr lang="pl-PL" dirty="0" smtClean="0"/>
              <a:t>Kliknij, aby edytować styl</a:t>
            </a:r>
            <a:endParaRPr lang="pl-PL" dirty="0"/>
          </a:p>
        </p:txBody>
      </p:sp>
      <p:sp>
        <p:nvSpPr>
          <p:cNvPr id="3" name="Symbol zastępczy obiektu SmartArt 2"/>
          <p:cNvSpPr>
            <a:spLocks noGrp="1"/>
          </p:cNvSpPr>
          <p:nvPr>
            <p:ph type="dgm" idx="1"/>
          </p:nvPr>
        </p:nvSpPr>
        <p:spPr>
          <a:xfrm>
            <a:off x="685800" y="1981200"/>
            <a:ext cx="7772400" cy="4114800"/>
          </a:xfrm>
        </p:spPr>
        <p:txBody>
          <a:bodyPr/>
          <a:lstStyle/>
          <a:p>
            <a:pPr lvl="0"/>
            <a:endParaRPr lang="pl-PL" noProof="0" dirty="0" smtClean="0"/>
          </a:p>
        </p:txBody>
      </p:sp>
      <p:sp>
        <p:nvSpPr>
          <p:cNvPr id="5" name="Rectangle 5"/>
          <p:cNvSpPr>
            <a:spLocks noGrp="1" noChangeArrowheads="1"/>
          </p:cNvSpPr>
          <p:nvPr>
            <p:ph type="ftr" sz="quarter" idx="11"/>
          </p:nvPr>
        </p:nvSpPr>
        <p:spPr>
          <a:ln/>
        </p:spPr>
        <p:txBody>
          <a:bodyPr/>
          <a:lstStyle>
            <a:lvl1pPr>
              <a:defRPr/>
            </a:lvl1pPr>
          </a:lstStyle>
          <a:p>
            <a:pPr>
              <a:defRPr/>
            </a:pPr>
            <a:r>
              <a:rPr lang="pl-PL" dirty="0" smtClean="0"/>
              <a:t>Opracowano w Departamencie Programowania i Sprawozdawczości</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endParaRPr lang="pl-PL" dirty="0"/>
          </a:p>
        </p:txBody>
      </p:sp>
      <p:pic>
        <p:nvPicPr>
          <p:cNvPr id="7" name="Picture 7"/>
          <p:cNvPicPr>
            <a:picLocks noChangeAspect="1" noChangeArrowheads="1"/>
          </p:cNvPicPr>
          <p:nvPr userDrawn="1"/>
        </p:nvPicPr>
        <p:blipFill>
          <a:blip r:embed="rId2" cstate="print"/>
          <a:srcRect/>
          <a:stretch>
            <a:fillRect/>
          </a:stretch>
        </p:blipFill>
        <p:spPr bwMode="auto">
          <a:xfrm>
            <a:off x="96838" y="115888"/>
            <a:ext cx="874712" cy="874712"/>
          </a:xfrm>
          <a:prstGeom prst="rect">
            <a:avLst/>
          </a:prstGeom>
          <a:noFill/>
          <a:ln w="9525" algn="ctr">
            <a:noFill/>
            <a:miter lim="800000"/>
            <a:headEnd/>
            <a:tailEnd/>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ytuł i tabela">
    <p:spTree>
      <p:nvGrpSpPr>
        <p:cNvPr id="1" name=""/>
        <p:cNvGrpSpPr/>
        <p:nvPr/>
      </p:nvGrpSpPr>
      <p:grpSpPr>
        <a:xfrm>
          <a:off x="0" y="0"/>
          <a:ext cx="0" cy="0"/>
          <a:chOff x="0" y="0"/>
          <a:chExt cx="0" cy="0"/>
        </a:xfrm>
      </p:grpSpPr>
      <p:sp>
        <p:nvSpPr>
          <p:cNvPr id="2" name="Tytuł 1"/>
          <p:cNvSpPr>
            <a:spLocks noGrp="1"/>
          </p:cNvSpPr>
          <p:nvPr>
            <p:ph type="title"/>
          </p:nvPr>
        </p:nvSpPr>
        <p:spPr>
          <a:xfrm>
            <a:off x="684213" y="620713"/>
            <a:ext cx="7772400" cy="1143000"/>
          </a:xfrm>
        </p:spPr>
        <p:txBody>
          <a:bodyPr/>
          <a:lstStyle>
            <a:lvl1pPr>
              <a:defRPr sz="2400" b="1">
                <a:latin typeface="Cambria" pitchFamily="18" charset="0"/>
                <a:cs typeface="Times New Roman" pitchFamily="18" charset="0"/>
              </a:defRPr>
            </a:lvl1pPr>
          </a:lstStyle>
          <a:p>
            <a:r>
              <a:rPr lang="pl-PL" dirty="0" smtClean="0"/>
              <a:t>Kliknij, aby edytować styl</a:t>
            </a:r>
            <a:endParaRPr lang="pl-PL" dirty="0"/>
          </a:p>
        </p:txBody>
      </p:sp>
      <p:sp>
        <p:nvSpPr>
          <p:cNvPr id="3" name="Symbol zastępczy tabeli 2"/>
          <p:cNvSpPr>
            <a:spLocks noGrp="1"/>
          </p:cNvSpPr>
          <p:nvPr>
            <p:ph type="tbl" idx="1"/>
          </p:nvPr>
        </p:nvSpPr>
        <p:spPr>
          <a:xfrm>
            <a:off x="685800" y="1981200"/>
            <a:ext cx="7772400" cy="4114800"/>
          </a:xfrm>
        </p:spPr>
        <p:txBody>
          <a:bodyPr/>
          <a:lstStyle>
            <a:lvl1pPr>
              <a:defRPr>
                <a:latin typeface="Cambria" pitchFamily="18" charset="0"/>
                <a:cs typeface="Times New Roman" pitchFamily="18" charset="0"/>
              </a:defRPr>
            </a:lvl1pPr>
          </a:lstStyle>
          <a:p>
            <a:pPr lvl="0"/>
            <a:endParaRPr lang="pl-PL" noProof="0" dirty="0" smtClean="0"/>
          </a:p>
        </p:txBody>
      </p:sp>
      <p:sp>
        <p:nvSpPr>
          <p:cNvPr id="5" name="Rectangle 5"/>
          <p:cNvSpPr>
            <a:spLocks noGrp="1" noChangeArrowheads="1"/>
          </p:cNvSpPr>
          <p:nvPr>
            <p:ph type="ftr" sz="quarter" idx="11"/>
          </p:nvPr>
        </p:nvSpPr>
        <p:spPr>
          <a:ln/>
        </p:spPr>
        <p:txBody>
          <a:bodyPr/>
          <a:lstStyle>
            <a:lvl1pPr>
              <a:defRPr/>
            </a:lvl1pPr>
          </a:lstStyle>
          <a:p>
            <a:pPr>
              <a:defRPr/>
            </a:pPr>
            <a:r>
              <a:rPr lang="pl-PL" dirty="0" smtClean="0"/>
              <a:t>Opracowano w Departamencie Programowania i Sprawozdawczości</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endParaRPr lang="pl-PL" dirty="0"/>
          </a:p>
        </p:txBody>
      </p:sp>
      <p:pic>
        <p:nvPicPr>
          <p:cNvPr id="7" name="Picture 7"/>
          <p:cNvPicPr>
            <a:picLocks noChangeAspect="1" noChangeArrowheads="1"/>
          </p:cNvPicPr>
          <p:nvPr userDrawn="1"/>
        </p:nvPicPr>
        <p:blipFill>
          <a:blip r:embed="rId2" cstate="print"/>
          <a:srcRect/>
          <a:stretch>
            <a:fillRect/>
          </a:stretch>
        </p:blipFill>
        <p:spPr bwMode="auto">
          <a:xfrm>
            <a:off x="96838" y="115888"/>
            <a:ext cx="874712" cy="874712"/>
          </a:xfrm>
          <a:prstGeom prst="rect">
            <a:avLst/>
          </a:prstGeom>
          <a:noFill/>
          <a:ln w="9525" algn="ctr">
            <a:noFill/>
            <a:miter lim="800000"/>
            <a:headEnd/>
            <a:tailEnd/>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hart" preserve="1">
  <p:cSld name="Tytuł i wykres">
    <p:spTree>
      <p:nvGrpSpPr>
        <p:cNvPr id="1" name=""/>
        <p:cNvGrpSpPr/>
        <p:nvPr/>
      </p:nvGrpSpPr>
      <p:grpSpPr>
        <a:xfrm>
          <a:off x="0" y="0"/>
          <a:ext cx="0" cy="0"/>
          <a:chOff x="0" y="0"/>
          <a:chExt cx="0" cy="0"/>
        </a:xfrm>
      </p:grpSpPr>
      <p:sp>
        <p:nvSpPr>
          <p:cNvPr id="2" name="Tytuł 1"/>
          <p:cNvSpPr>
            <a:spLocks noGrp="1"/>
          </p:cNvSpPr>
          <p:nvPr>
            <p:ph type="title"/>
          </p:nvPr>
        </p:nvSpPr>
        <p:spPr>
          <a:xfrm>
            <a:off x="684213" y="620713"/>
            <a:ext cx="7772400" cy="1143000"/>
          </a:xfrm>
        </p:spPr>
        <p:txBody>
          <a:bodyPr/>
          <a:lstStyle>
            <a:lvl1pPr>
              <a:defRPr sz="2400" b="1">
                <a:latin typeface="Cambria" pitchFamily="18" charset="0"/>
                <a:cs typeface="Times New Roman" pitchFamily="18" charset="0"/>
              </a:defRPr>
            </a:lvl1pPr>
          </a:lstStyle>
          <a:p>
            <a:r>
              <a:rPr lang="pl-PL" dirty="0" smtClean="0"/>
              <a:t>Kliknij, aby edytować styl</a:t>
            </a:r>
            <a:endParaRPr lang="pl-PL" dirty="0"/>
          </a:p>
        </p:txBody>
      </p:sp>
      <p:sp>
        <p:nvSpPr>
          <p:cNvPr id="3" name="Symbol zastępczy wykresu 2"/>
          <p:cNvSpPr>
            <a:spLocks noGrp="1"/>
          </p:cNvSpPr>
          <p:nvPr>
            <p:ph type="chart" idx="1"/>
          </p:nvPr>
        </p:nvSpPr>
        <p:spPr>
          <a:xfrm>
            <a:off x="685800" y="1981200"/>
            <a:ext cx="7772400" cy="4114800"/>
          </a:xfrm>
        </p:spPr>
        <p:txBody>
          <a:bodyPr/>
          <a:lstStyle>
            <a:lvl1pPr>
              <a:defRPr>
                <a:latin typeface="Cambria" pitchFamily="18" charset="0"/>
                <a:cs typeface="Times New Roman" pitchFamily="18" charset="0"/>
              </a:defRPr>
            </a:lvl1pPr>
          </a:lstStyle>
          <a:p>
            <a:pPr lvl="0"/>
            <a:endParaRPr lang="pl-PL" noProof="0" dirty="0" smtClean="0"/>
          </a:p>
        </p:txBody>
      </p:sp>
      <p:sp>
        <p:nvSpPr>
          <p:cNvPr id="5" name="Rectangle 5"/>
          <p:cNvSpPr>
            <a:spLocks noGrp="1" noChangeArrowheads="1"/>
          </p:cNvSpPr>
          <p:nvPr>
            <p:ph type="ftr" sz="quarter" idx="11"/>
          </p:nvPr>
        </p:nvSpPr>
        <p:spPr>
          <a:ln/>
        </p:spPr>
        <p:txBody>
          <a:bodyPr/>
          <a:lstStyle>
            <a:lvl1pPr>
              <a:defRPr/>
            </a:lvl1pPr>
          </a:lstStyle>
          <a:p>
            <a:pPr>
              <a:defRPr/>
            </a:pPr>
            <a:r>
              <a:rPr lang="pl-PL" dirty="0" smtClean="0"/>
              <a:t>Opracowano w Departamencie Programowania i Sprawozdawczości</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endParaRPr lang="pl-PL" dirty="0"/>
          </a:p>
        </p:txBody>
      </p:sp>
      <p:pic>
        <p:nvPicPr>
          <p:cNvPr id="7" name="Picture 7"/>
          <p:cNvPicPr>
            <a:picLocks noChangeAspect="1" noChangeArrowheads="1"/>
          </p:cNvPicPr>
          <p:nvPr userDrawn="1"/>
        </p:nvPicPr>
        <p:blipFill>
          <a:blip r:embed="rId2" cstate="print"/>
          <a:srcRect/>
          <a:stretch>
            <a:fillRect/>
          </a:stretch>
        </p:blipFill>
        <p:spPr bwMode="auto">
          <a:xfrm>
            <a:off x="96838" y="115888"/>
            <a:ext cx="874712" cy="874712"/>
          </a:xfrm>
          <a:prstGeom prst="rect">
            <a:avLst/>
          </a:prstGeom>
          <a:noFill/>
          <a:ln w="9525" algn="ctr">
            <a:noFill/>
            <a:miter lim="800000"/>
            <a:headEnd/>
            <a:tailEnd/>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Obj" preserve="1">
  <p:cSld name="Tytuł, tekst i zawartość">
    <p:spTree>
      <p:nvGrpSpPr>
        <p:cNvPr id="1" name=""/>
        <p:cNvGrpSpPr/>
        <p:nvPr/>
      </p:nvGrpSpPr>
      <p:grpSpPr>
        <a:xfrm>
          <a:off x="0" y="0"/>
          <a:ext cx="0" cy="0"/>
          <a:chOff x="0" y="0"/>
          <a:chExt cx="0" cy="0"/>
        </a:xfrm>
      </p:grpSpPr>
      <p:sp>
        <p:nvSpPr>
          <p:cNvPr id="2" name="Tytuł 1"/>
          <p:cNvSpPr>
            <a:spLocks noGrp="1"/>
          </p:cNvSpPr>
          <p:nvPr>
            <p:ph type="title"/>
          </p:nvPr>
        </p:nvSpPr>
        <p:spPr>
          <a:xfrm>
            <a:off x="684213" y="620713"/>
            <a:ext cx="7772400" cy="1143000"/>
          </a:xfrm>
        </p:spPr>
        <p:txBody>
          <a:bodyPr/>
          <a:lstStyle>
            <a:lvl1pPr>
              <a:defRPr sz="2400" b="1">
                <a:latin typeface="Cambria" pitchFamily="18" charset="0"/>
                <a:cs typeface="Times New Roman" pitchFamily="18" charset="0"/>
              </a:defRPr>
            </a:lvl1pPr>
          </a:lstStyle>
          <a:p>
            <a:r>
              <a:rPr lang="pl-PL" dirty="0" smtClean="0"/>
              <a:t>Kliknij, aby edytować styl</a:t>
            </a:r>
            <a:endParaRPr lang="pl-PL" dirty="0"/>
          </a:p>
        </p:txBody>
      </p:sp>
      <p:sp>
        <p:nvSpPr>
          <p:cNvPr id="3" name="Symbol zastępczy tekstu 2"/>
          <p:cNvSpPr>
            <a:spLocks noGrp="1"/>
          </p:cNvSpPr>
          <p:nvPr>
            <p:ph type="body" sz="half" idx="1"/>
          </p:nvPr>
        </p:nvSpPr>
        <p:spPr>
          <a:xfrm>
            <a:off x="685800" y="1981200"/>
            <a:ext cx="3810000" cy="4114800"/>
          </a:xfrm>
        </p:spPr>
        <p:txBody>
          <a:bodyPr/>
          <a:lstStyle>
            <a:lvl1pPr>
              <a:defRPr sz="2000">
                <a:latin typeface="Cambria" pitchFamily="18" charset="0"/>
                <a:cs typeface="Times New Roman" pitchFamily="18" charset="0"/>
              </a:defRPr>
            </a:lvl1pPr>
            <a:lvl2pPr>
              <a:defRPr sz="2000">
                <a:latin typeface="Cambria" pitchFamily="18" charset="0"/>
                <a:cs typeface="Times New Roman" pitchFamily="18" charset="0"/>
              </a:defRPr>
            </a:lvl2pPr>
            <a:lvl3pPr>
              <a:defRPr sz="2000">
                <a:latin typeface="Cambria" pitchFamily="18" charset="0"/>
                <a:cs typeface="Times New Roman" pitchFamily="18" charset="0"/>
              </a:defRPr>
            </a:lvl3pPr>
            <a:lvl4pPr>
              <a:defRPr sz="2000">
                <a:latin typeface="Cambria" pitchFamily="18" charset="0"/>
                <a:cs typeface="Times New Roman" pitchFamily="18" charset="0"/>
              </a:defRPr>
            </a:lvl4pPr>
            <a:lvl5pPr>
              <a:defRPr sz="2000">
                <a:latin typeface="Cambria" pitchFamily="18" charset="0"/>
                <a:cs typeface="Times New Roman" pitchFamily="18" charset="0"/>
              </a:defRPr>
            </a:lvl5p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pl-PL" dirty="0"/>
          </a:p>
        </p:txBody>
      </p:sp>
      <p:sp>
        <p:nvSpPr>
          <p:cNvPr id="4" name="Symbol zastępczy zawartości 3"/>
          <p:cNvSpPr>
            <a:spLocks noGrp="1"/>
          </p:cNvSpPr>
          <p:nvPr>
            <p:ph sz="half" idx="2"/>
          </p:nvPr>
        </p:nvSpPr>
        <p:spPr>
          <a:xfrm>
            <a:off x="4648200" y="1981200"/>
            <a:ext cx="3810000" cy="4114800"/>
          </a:xfrm>
        </p:spPr>
        <p:txBody>
          <a:bodyPr/>
          <a:lstStyle>
            <a:lvl1pPr>
              <a:defRPr sz="2000">
                <a:latin typeface="Cambria" pitchFamily="18" charset="0"/>
                <a:cs typeface="Times New Roman" pitchFamily="18" charset="0"/>
              </a:defRPr>
            </a:lvl1pPr>
            <a:lvl2pPr>
              <a:defRPr sz="2000">
                <a:latin typeface="Cambria" pitchFamily="18" charset="0"/>
                <a:cs typeface="Times New Roman" pitchFamily="18" charset="0"/>
              </a:defRPr>
            </a:lvl2pPr>
            <a:lvl3pPr>
              <a:defRPr sz="2000">
                <a:latin typeface="Cambria" pitchFamily="18" charset="0"/>
                <a:cs typeface="Times New Roman" pitchFamily="18" charset="0"/>
              </a:defRPr>
            </a:lvl3pPr>
            <a:lvl4pPr>
              <a:defRPr sz="2000">
                <a:latin typeface="Cambria" pitchFamily="18" charset="0"/>
                <a:cs typeface="Times New Roman" pitchFamily="18" charset="0"/>
              </a:defRPr>
            </a:lvl4pPr>
            <a:lvl5pPr>
              <a:defRPr sz="2000">
                <a:latin typeface="Cambria" pitchFamily="18" charset="0"/>
                <a:cs typeface="Times New Roman" pitchFamily="18" charset="0"/>
              </a:defRPr>
            </a:lvl5p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pl-PL" dirty="0"/>
          </a:p>
        </p:txBody>
      </p:sp>
      <p:sp>
        <p:nvSpPr>
          <p:cNvPr id="6" name="Rectangle 5"/>
          <p:cNvSpPr>
            <a:spLocks noGrp="1" noChangeArrowheads="1"/>
          </p:cNvSpPr>
          <p:nvPr>
            <p:ph type="ftr" sz="quarter" idx="11"/>
          </p:nvPr>
        </p:nvSpPr>
        <p:spPr>
          <a:ln/>
        </p:spPr>
        <p:txBody>
          <a:bodyPr/>
          <a:lstStyle>
            <a:lvl1pPr>
              <a:defRPr/>
            </a:lvl1pPr>
          </a:lstStyle>
          <a:p>
            <a:pPr>
              <a:defRPr/>
            </a:pPr>
            <a:r>
              <a:rPr lang="pl-PL" dirty="0" smtClean="0"/>
              <a:t>Opracowano w Departamencie Programowania i Sprawozdawczości</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endParaRPr lang="pl-PL" dirty="0"/>
          </a:p>
        </p:txBody>
      </p:sp>
      <p:pic>
        <p:nvPicPr>
          <p:cNvPr id="8" name="Picture 7"/>
          <p:cNvPicPr>
            <a:picLocks noChangeAspect="1" noChangeArrowheads="1"/>
          </p:cNvPicPr>
          <p:nvPr userDrawn="1"/>
        </p:nvPicPr>
        <p:blipFill>
          <a:blip r:embed="rId2" cstate="print"/>
          <a:srcRect/>
          <a:stretch>
            <a:fillRect/>
          </a:stretch>
        </p:blipFill>
        <p:spPr bwMode="auto">
          <a:xfrm>
            <a:off x="96838" y="115888"/>
            <a:ext cx="874712" cy="874712"/>
          </a:xfrm>
          <a:prstGeom prst="rect">
            <a:avLst/>
          </a:prstGeom>
          <a:noFill/>
          <a:ln w="9525" algn="ctr">
            <a:noFill/>
            <a:miter lim="800000"/>
            <a:headEnd/>
            <a:tailEnd/>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sz="2400" b="1">
                <a:latin typeface="Cambria" pitchFamily="18" charset="0"/>
              </a:defRPr>
            </a:lvl1pPr>
          </a:lstStyle>
          <a:p>
            <a:r>
              <a:rPr lang="pl-PL" dirty="0" smtClean="0"/>
              <a:t>Kliknij, aby edytować styl</a:t>
            </a:r>
            <a:endParaRPr lang="pl-PL" dirty="0"/>
          </a:p>
        </p:txBody>
      </p:sp>
      <p:sp>
        <p:nvSpPr>
          <p:cNvPr id="3" name="Symbol zastępczy zawartości 2"/>
          <p:cNvSpPr>
            <a:spLocks noGrp="1"/>
          </p:cNvSpPr>
          <p:nvPr>
            <p:ph idx="1"/>
          </p:nvPr>
        </p:nvSpPr>
        <p:spPr/>
        <p:txBody>
          <a:body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pl-PL" dirty="0"/>
          </a:p>
        </p:txBody>
      </p:sp>
      <p:sp>
        <p:nvSpPr>
          <p:cNvPr id="5" name="Rectangle 5"/>
          <p:cNvSpPr>
            <a:spLocks noGrp="1" noChangeArrowheads="1"/>
          </p:cNvSpPr>
          <p:nvPr>
            <p:ph type="ftr" sz="quarter" idx="11"/>
          </p:nvPr>
        </p:nvSpPr>
        <p:spPr>
          <a:ln/>
        </p:spPr>
        <p:txBody>
          <a:bodyPr/>
          <a:lstStyle>
            <a:lvl1pPr>
              <a:defRPr i="1"/>
            </a:lvl1pPr>
          </a:lstStyle>
          <a:p>
            <a:pPr>
              <a:defRPr/>
            </a:pPr>
            <a:r>
              <a:rPr lang="pl-PL" dirty="0" smtClean="0"/>
              <a:t>Opracowano w Departamencie Programowania i Sprawozdawczości</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endParaRPr lang="pl-PL" dirty="0"/>
          </a:p>
        </p:txBody>
      </p:sp>
      <p:pic>
        <p:nvPicPr>
          <p:cNvPr id="7" name="Picture 7"/>
          <p:cNvPicPr>
            <a:picLocks noChangeAspect="1" noChangeArrowheads="1"/>
          </p:cNvPicPr>
          <p:nvPr userDrawn="1"/>
        </p:nvPicPr>
        <p:blipFill>
          <a:blip r:embed="rId2" cstate="print"/>
          <a:srcRect/>
          <a:stretch>
            <a:fillRect/>
          </a:stretch>
        </p:blipFill>
        <p:spPr bwMode="auto">
          <a:xfrm>
            <a:off x="96838" y="115888"/>
            <a:ext cx="874712" cy="874712"/>
          </a:xfrm>
          <a:prstGeom prst="rect">
            <a:avLst/>
          </a:prstGeom>
          <a:noFill/>
          <a:ln w="9525" algn="ctr">
            <a:noFill/>
            <a:miter lim="800000"/>
            <a:headEnd/>
            <a:tailEnd/>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2000" b="1" cap="all">
                <a:latin typeface="Cambria" pitchFamily="18" charset="0"/>
              </a:defRPr>
            </a:lvl1pPr>
          </a:lstStyle>
          <a:p>
            <a:r>
              <a:rPr lang="pl-PL" dirty="0" smtClean="0"/>
              <a:t>Kliknij, aby edytować styl</a:t>
            </a:r>
            <a:endParaRPr lang="pl-PL" dirty="0"/>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l-PL" dirty="0" smtClean="0"/>
              <a:t>Kliknij, aby edytować style wzorca tekstu</a:t>
            </a:r>
          </a:p>
        </p:txBody>
      </p:sp>
      <p:sp>
        <p:nvSpPr>
          <p:cNvPr id="5" name="Rectangle 5"/>
          <p:cNvSpPr>
            <a:spLocks noGrp="1" noChangeArrowheads="1"/>
          </p:cNvSpPr>
          <p:nvPr>
            <p:ph type="ftr" sz="quarter" idx="11"/>
          </p:nvPr>
        </p:nvSpPr>
        <p:spPr>
          <a:ln/>
        </p:spPr>
        <p:txBody>
          <a:bodyPr/>
          <a:lstStyle>
            <a:lvl1pPr>
              <a:defRPr/>
            </a:lvl1pPr>
          </a:lstStyle>
          <a:p>
            <a:pPr>
              <a:defRPr/>
            </a:pPr>
            <a:r>
              <a:rPr lang="pl-PL" dirty="0" smtClean="0"/>
              <a:t>Opracowano w Departamencie Programowania i Sprawozdawczości</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endParaRPr lang="pl-PL" dirty="0"/>
          </a:p>
        </p:txBody>
      </p:sp>
      <p:pic>
        <p:nvPicPr>
          <p:cNvPr id="7" name="Picture 7"/>
          <p:cNvPicPr>
            <a:picLocks noChangeAspect="1" noChangeArrowheads="1"/>
          </p:cNvPicPr>
          <p:nvPr userDrawn="1"/>
        </p:nvPicPr>
        <p:blipFill>
          <a:blip r:embed="rId2" cstate="print"/>
          <a:srcRect/>
          <a:stretch>
            <a:fillRect/>
          </a:stretch>
        </p:blipFill>
        <p:spPr bwMode="auto">
          <a:xfrm>
            <a:off x="96838" y="115888"/>
            <a:ext cx="874712" cy="874712"/>
          </a:xfrm>
          <a:prstGeom prst="rect">
            <a:avLst/>
          </a:prstGeom>
          <a:noFill/>
          <a:ln w="9525" algn="ctr">
            <a:noFill/>
            <a:miter lim="800000"/>
            <a:headEnd/>
            <a:tailEnd/>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sz="2400" b="1">
                <a:latin typeface="Cambria" pitchFamily="18" charset="0"/>
              </a:defRPr>
            </a:lvl1pPr>
          </a:lstStyle>
          <a:p>
            <a:r>
              <a:rPr lang="pl-PL" dirty="0" smtClean="0"/>
              <a:t>Kliknij, aby edytować styl</a:t>
            </a:r>
            <a:endParaRPr lang="pl-PL" dirty="0"/>
          </a:p>
        </p:txBody>
      </p:sp>
      <p:sp>
        <p:nvSpPr>
          <p:cNvPr id="3" name="Symbol zastępczy zawartości 2"/>
          <p:cNvSpPr>
            <a:spLocks noGrp="1"/>
          </p:cNvSpPr>
          <p:nvPr>
            <p:ph sz="half" idx="1"/>
          </p:nvPr>
        </p:nvSpPr>
        <p:spPr>
          <a:xfrm>
            <a:off x="685800" y="1981200"/>
            <a:ext cx="3810000" cy="411480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981200"/>
            <a:ext cx="3810000" cy="411480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Rectangle 5"/>
          <p:cNvSpPr>
            <a:spLocks noGrp="1" noChangeArrowheads="1"/>
          </p:cNvSpPr>
          <p:nvPr>
            <p:ph type="ftr" sz="quarter" idx="11"/>
          </p:nvPr>
        </p:nvSpPr>
        <p:spPr>
          <a:ln/>
        </p:spPr>
        <p:txBody>
          <a:bodyPr/>
          <a:lstStyle>
            <a:lvl1pPr>
              <a:defRPr/>
            </a:lvl1pPr>
          </a:lstStyle>
          <a:p>
            <a:pPr>
              <a:defRPr/>
            </a:pPr>
            <a:r>
              <a:rPr lang="pl-PL" dirty="0" smtClean="0"/>
              <a:t>Opracowano w Departamencie Programowania i Sprawozdawczości</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endParaRPr lang="pl-PL" dirty="0"/>
          </a:p>
        </p:txBody>
      </p:sp>
      <p:pic>
        <p:nvPicPr>
          <p:cNvPr id="8" name="Picture 7"/>
          <p:cNvPicPr>
            <a:picLocks noChangeAspect="1" noChangeArrowheads="1"/>
          </p:cNvPicPr>
          <p:nvPr userDrawn="1"/>
        </p:nvPicPr>
        <p:blipFill>
          <a:blip r:embed="rId2" cstate="print"/>
          <a:srcRect/>
          <a:stretch>
            <a:fillRect/>
          </a:stretch>
        </p:blipFill>
        <p:spPr bwMode="auto">
          <a:xfrm>
            <a:off x="96838" y="115888"/>
            <a:ext cx="874712" cy="874712"/>
          </a:xfrm>
          <a:prstGeom prst="rect">
            <a:avLst/>
          </a:prstGeom>
          <a:noFill/>
          <a:ln w="9525" algn="ctr">
            <a:noFill/>
            <a:miter lim="800000"/>
            <a:headEnd/>
            <a:tailEnd/>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67544" y="404664"/>
            <a:ext cx="8229600" cy="1156990"/>
          </a:xfrm>
        </p:spPr>
        <p:txBody>
          <a:bodyPr/>
          <a:lstStyle>
            <a:lvl1pPr>
              <a:defRPr sz="2400" b="1">
                <a:latin typeface="+mn-lt"/>
              </a:defRPr>
            </a:lvl1pPr>
          </a:lstStyle>
          <a:p>
            <a:r>
              <a:rPr lang="pl-PL" dirty="0" smtClean="0"/>
              <a:t>Kliknij, aby edytować styl</a:t>
            </a:r>
            <a:endParaRPr lang="pl-PL" dirty="0"/>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dirty="0"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pl-PL" dirty="0"/>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dirty="0"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pl-PL" dirty="0"/>
          </a:p>
        </p:txBody>
      </p:sp>
      <p:sp>
        <p:nvSpPr>
          <p:cNvPr id="8" name="Rectangle 5"/>
          <p:cNvSpPr>
            <a:spLocks noGrp="1" noChangeArrowheads="1"/>
          </p:cNvSpPr>
          <p:nvPr>
            <p:ph type="ftr" sz="quarter" idx="11"/>
          </p:nvPr>
        </p:nvSpPr>
        <p:spPr>
          <a:ln/>
        </p:spPr>
        <p:txBody>
          <a:bodyPr/>
          <a:lstStyle>
            <a:lvl1pPr>
              <a:defRPr/>
            </a:lvl1pPr>
          </a:lstStyle>
          <a:p>
            <a:pPr>
              <a:defRPr/>
            </a:pPr>
            <a:r>
              <a:rPr lang="pl-PL" dirty="0" smtClean="0"/>
              <a:t>Opracowano w Departamencie Programowania i Sprawozdawczości</a:t>
            </a:r>
            <a:endParaRPr lang="en-GB" dirty="0"/>
          </a:p>
        </p:txBody>
      </p:sp>
      <p:sp>
        <p:nvSpPr>
          <p:cNvPr id="9" name="Rectangle 6"/>
          <p:cNvSpPr>
            <a:spLocks noGrp="1" noChangeArrowheads="1"/>
          </p:cNvSpPr>
          <p:nvPr>
            <p:ph type="sldNum" sz="quarter" idx="12"/>
          </p:nvPr>
        </p:nvSpPr>
        <p:spPr>
          <a:ln/>
        </p:spPr>
        <p:txBody>
          <a:bodyPr/>
          <a:lstStyle>
            <a:lvl1pPr>
              <a:defRPr/>
            </a:lvl1pPr>
          </a:lstStyle>
          <a:p>
            <a:pPr>
              <a:defRPr/>
            </a:pPr>
            <a:endParaRPr lang="pl-PL" dirty="0"/>
          </a:p>
        </p:txBody>
      </p:sp>
      <p:pic>
        <p:nvPicPr>
          <p:cNvPr id="10" name="Picture 7"/>
          <p:cNvPicPr>
            <a:picLocks noChangeAspect="1" noChangeArrowheads="1"/>
          </p:cNvPicPr>
          <p:nvPr userDrawn="1"/>
        </p:nvPicPr>
        <p:blipFill>
          <a:blip r:embed="rId2" cstate="print"/>
          <a:srcRect/>
          <a:stretch>
            <a:fillRect/>
          </a:stretch>
        </p:blipFill>
        <p:spPr bwMode="auto">
          <a:xfrm>
            <a:off x="96838" y="115888"/>
            <a:ext cx="874712" cy="874712"/>
          </a:xfrm>
          <a:prstGeom prst="rect">
            <a:avLst/>
          </a:prstGeom>
          <a:noFill/>
          <a:ln w="9525" algn="ctr">
            <a:noFill/>
            <a:miter lim="800000"/>
            <a:headEnd/>
            <a:tailEnd/>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sz="2400" b="1">
                <a:latin typeface="Cambria" pitchFamily="18" charset="0"/>
              </a:defRPr>
            </a:lvl1pPr>
          </a:lstStyle>
          <a:p>
            <a:r>
              <a:rPr lang="pl-PL" dirty="0" smtClean="0"/>
              <a:t>Kliknij, aby edytować styl</a:t>
            </a:r>
            <a:endParaRPr lang="pl-PL" dirty="0"/>
          </a:p>
        </p:txBody>
      </p:sp>
      <p:sp>
        <p:nvSpPr>
          <p:cNvPr id="4" name="Rectangle 5"/>
          <p:cNvSpPr>
            <a:spLocks noGrp="1" noChangeArrowheads="1"/>
          </p:cNvSpPr>
          <p:nvPr>
            <p:ph type="ftr" sz="quarter" idx="11"/>
          </p:nvPr>
        </p:nvSpPr>
        <p:spPr>
          <a:ln/>
        </p:spPr>
        <p:txBody>
          <a:bodyPr/>
          <a:lstStyle>
            <a:lvl1pPr>
              <a:defRPr/>
            </a:lvl1pPr>
          </a:lstStyle>
          <a:p>
            <a:pPr>
              <a:defRPr/>
            </a:pPr>
            <a:r>
              <a:rPr lang="pl-PL" dirty="0" smtClean="0"/>
              <a:t>Opracowano w Departamencie Programowania i Sprawozdawczości</a:t>
            </a:r>
            <a:endParaRPr lang="en-GB" dirty="0"/>
          </a:p>
        </p:txBody>
      </p:sp>
      <p:sp>
        <p:nvSpPr>
          <p:cNvPr id="5" name="Rectangle 6"/>
          <p:cNvSpPr>
            <a:spLocks noGrp="1" noChangeArrowheads="1"/>
          </p:cNvSpPr>
          <p:nvPr>
            <p:ph type="sldNum" sz="quarter" idx="12"/>
          </p:nvPr>
        </p:nvSpPr>
        <p:spPr>
          <a:ln/>
        </p:spPr>
        <p:txBody>
          <a:bodyPr/>
          <a:lstStyle>
            <a:lvl1pPr>
              <a:defRPr/>
            </a:lvl1pPr>
          </a:lstStyle>
          <a:p>
            <a:pPr>
              <a:defRPr/>
            </a:pPr>
            <a:endParaRPr lang="pl-PL" dirty="0"/>
          </a:p>
        </p:txBody>
      </p:sp>
      <p:pic>
        <p:nvPicPr>
          <p:cNvPr id="6" name="Picture 7"/>
          <p:cNvPicPr>
            <a:picLocks noChangeAspect="1" noChangeArrowheads="1"/>
          </p:cNvPicPr>
          <p:nvPr userDrawn="1"/>
        </p:nvPicPr>
        <p:blipFill>
          <a:blip r:embed="rId2" cstate="print"/>
          <a:srcRect/>
          <a:stretch>
            <a:fillRect/>
          </a:stretch>
        </p:blipFill>
        <p:spPr bwMode="auto">
          <a:xfrm>
            <a:off x="96838" y="115888"/>
            <a:ext cx="874712" cy="874712"/>
          </a:xfrm>
          <a:prstGeom prst="rect">
            <a:avLst/>
          </a:prstGeom>
          <a:noFill/>
          <a:ln w="9525" algn="ctr">
            <a:noFill/>
            <a:miter lim="800000"/>
            <a:headEnd/>
            <a:tailEnd/>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pPr>
              <a:defRPr/>
            </a:pPr>
            <a:r>
              <a:rPr lang="pl-PL" dirty="0" smtClean="0"/>
              <a:t>Opracowano w Departamencie Programowania i Sprawozdawczości</a:t>
            </a:r>
            <a:endParaRPr lang="en-GB" dirty="0"/>
          </a:p>
        </p:txBody>
      </p:sp>
      <p:sp>
        <p:nvSpPr>
          <p:cNvPr id="4" name="Rectangle 6"/>
          <p:cNvSpPr>
            <a:spLocks noGrp="1" noChangeArrowheads="1"/>
          </p:cNvSpPr>
          <p:nvPr>
            <p:ph type="sldNum" sz="quarter" idx="12"/>
          </p:nvPr>
        </p:nvSpPr>
        <p:spPr>
          <a:ln/>
        </p:spPr>
        <p:txBody>
          <a:bodyPr/>
          <a:lstStyle>
            <a:lvl1pPr>
              <a:defRPr/>
            </a:lvl1pPr>
          </a:lstStyle>
          <a:p>
            <a:pPr>
              <a:defRPr/>
            </a:pPr>
            <a:endParaRPr lang="pl-PL" dirty="0"/>
          </a:p>
        </p:txBody>
      </p:sp>
      <p:pic>
        <p:nvPicPr>
          <p:cNvPr id="5" name="Picture 7"/>
          <p:cNvPicPr>
            <a:picLocks noChangeAspect="1" noChangeArrowheads="1"/>
          </p:cNvPicPr>
          <p:nvPr userDrawn="1"/>
        </p:nvPicPr>
        <p:blipFill>
          <a:blip r:embed="rId2" cstate="print"/>
          <a:srcRect/>
          <a:stretch>
            <a:fillRect/>
          </a:stretch>
        </p:blipFill>
        <p:spPr bwMode="auto">
          <a:xfrm>
            <a:off x="96838" y="115888"/>
            <a:ext cx="874712" cy="874712"/>
          </a:xfrm>
          <a:prstGeom prst="rect">
            <a:avLst/>
          </a:prstGeom>
          <a:noFill/>
          <a:ln w="9525" algn="ctr">
            <a:noFill/>
            <a:miter lim="800000"/>
            <a:headEnd/>
            <a:tailEnd/>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atin typeface="Cambria" pitchFamily="18" charset="0"/>
              </a:defRPr>
            </a:lvl1pPr>
          </a:lstStyle>
          <a:p>
            <a:r>
              <a:rPr lang="pl-PL" dirty="0" smtClean="0"/>
              <a:t>Kliknij, aby edytować styl</a:t>
            </a:r>
            <a:endParaRPr lang="pl-PL" dirty="0"/>
          </a:p>
        </p:txBody>
      </p:sp>
      <p:sp>
        <p:nvSpPr>
          <p:cNvPr id="3" name="Symbol zastępczy zawartości 2"/>
          <p:cNvSpPr>
            <a:spLocks noGrp="1"/>
          </p:cNvSpPr>
          <p:nvPr>
            <p:ph idx="1"/>
          </p:nvPr>
        </p:nvSpPr>
        <p:spPr>
          <a:xfrm>
            <a:off x="3575050" y="273050"/>
            <a:ext cx="5111750" cy="5853113"/>
          </a:xfrm>
        </p:spPr>
        <p:txBody>
          <a:bodyPr/>
          <a:lstStyle>
            <a:lvl1pPr>
              <a:defRPr sz="2000" b="1"/>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pl-PL" dirty="0"/>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dirty="0" smtClean="0"/>
              <a:t>Kliknij, aby edytować style wzorca tekstu</a:t>
            </a:r>
          </a:p>
        </p:txBody>
      </p:sp>
      <p:sp>
        <p:nvSpPr>
          <p:cNvPr id="6" name="Rectangle 5"/>
          <p:cNvSpPr>
            <a:spLocks noGrp="1" noChangeArrowheads="1"/>
          </p:cNvSpPr>
          <p:nvPr>
            <p:ph type="ftr" sz="quarter" idx="11"/>
          </p:nvPr>
        </p:nvSpPr>
        <p:spPr>
          <a:ln/>
        </p:spPr>
        <p:txBody>
          <a:bodyPr/>
          <a:lstStyle>
            <a:lvl1pPr>
              <a:defRPr/>
            </a:lvl1pPr>
          </a:lstStyle>
          <a:p>
            <a:pPr>
              <a:defRPr/>
            </a:pPr>
            <a:r>
              <a:rPr lang="pl-PL" dirty="0" smtClean="0"/>
              <a:t>Opracowano w Departamencie Programowania i Sprawozdawczości</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endParaRPr lang="pl-PL" dirty="0"/>
          </a:p>
        </p:txBody>
      </p:sp>
      <p:pic>
        <p:nvPicPr>
          <p:cNvPr id="8" name="Picture 7"/>
          <p:cNvPicPr>
            <a:picLocks noChangeAspect="1" noChangeArrowheads="1"/>
          </p:cNvPicPr>
          <p:nvPr userDrawn="1"/>
        </p:nvPicPr>
        <p:blipFill>
          <a:blip r:embed="rId2" cstate="print"/>
          <a:srcRect/>
          <a:stretch>
            <a:fillRect/>
          </a:stretch>
        </p:blipFill>
        <p:spPr bwMode="auto">
          <a:xfrm>
            <a:off x="96838" y="115888"/>
            <a:ext cx="874712" cy="874712"/>
          </a:xfrm>
          <a:prstGeom prst="rect">
            <a:avLst/>
          </a:prstGeom>
          <a:noFill/>
          <a:ln w="9525" algn="ctr">
            <a:noFill/>
            <a:miter lim="800000"/>
            <a:headEnd/>
            <a:tailEnd/>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atin typeface="Cambria" pitchFamily="18" charset="0"/>
              </a:defRPr>
            </a:lvl1pPr>
          </a:lstStyle>
          <a:p>
            <a:r>
              <a:rPr lang="pl-PL" dirty="0" smtClean="0"/>
              <a:t>Kliknij, aby edytować styl</a:t>
            </a:r>
            <a:endParaRPr lang="pl-PL" dirty="0"/>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dirty="0" smtClean="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dirty="0" smtClean="0"/>
              <a:t>Kliknij, aby edytować style wzorca tekstu</a:t>
            </a:r>
          </a:p>
        </p:txBody>
      </p:sp>
      <p:sp>
        <p:nvSpPr>
          <p:cNvPr id="6" name="Rectangle 5"/>
          <p:cNvSpPr>
            <a:spLocks noGrp="1" noChangeArrowheads="1"/>
          </p:cNvSpPr>
          <p:nvPr>
            <p:ph type="ftr" sz="quarter" idx="11"/>
          </p:nvPr>
        </p:nvSpPr>
        <p:spPr>
          <a:ln/>
        </p:spPr>
        <p:txBody>
          <a:bodyPr/>
          <a:lstStyle>
            <a:lvl1pPr>
              <a:defRPr/>
            </a:lvl1pPr>
          </a:lstStyle>
          <a:p>
            <a:pPr>
              <a:defRPr/>
            </a:pPr>
            <a:r>
              <a:rPr lang="pl-PL" dirty="0" smtClean="0"/>
              <a:t>Opracowano w Departamencie Programowania i Sprawozdawczości</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endParaRPr lang="pl-PL" dirty="0"/>
          </a:p>
        </p:txBody>
      </p:sp>
      <p:pic>
        <p:nvPicPr>
          <p:cNvPr id="8" name="Picture 7"/>
          <p:cNvPicPr>
            <a:picLocks noChangeAspect="1" noChangeArrowheads="1"/>
          </p:cNvPicPr>
          <p:nvPr userDrawn="1"/>
        </p:nvPicPr>
        <p:blipFill>
          <a:blip r:embed="rId2" cstate="print"/>
          <a:srcRect/>
          <a:stretch>
            <a:fillRect/>
          </a:stretch>
        </p:blipFill>
        <p:spPr bwMode="auto">
          <a:xfrm>
            <a:off x="96838" y="115888"/>
            <a:ext cx="874712" cy="874712"/>
          </a:xfrm>
          <a:prstGeom prst="rect">
            <a:avLst/>
          </a:prstGeom>
          <a:noFill/>
          <a:ln w="9525" algn="ctr">
            <a:noFill/>
            <a:miter lim="800000"/>
            <a:headEnd/>
            <a:tailEnd/>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7" cstate="print"/>
          <a:srcRect/>
          <a:tile tx="0" ty="0" sx="100000" sy="100000" flip="none" algn="tl"/>
        </a:blip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4213" y="620713"/>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l-PL" dirty="0" smtClean="0"/>
              <a:t>Kliknij, aby edytować styl wzorca tytułu</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p>
        </p:txBody>
      </p:sp>
      <p:sp>
        <p:nvSpPr>
          <p:cNvPr id="1690629" name="Rectangle 5"/>
          <p:cNvSpPr>
            <a:spLocks noGrp="1" noChangeArrowheads="1"/>
          </p:cNvSpPr>
          <p:nvPr>
            <p:ph type="ftr" sz="quarter" idx="3"/>
          </p:nvPr>
        </p:nvSpPr>
        <p:spPr bwMode="auto">
          <a:xfrm>
            <a:off x="250825" y="6616700"/>
            <a:ext cx="5689600" cy="2682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i="1" smtClean="0">
                <a:solidFill>
                  <a:srgbClr val="008000"/>
                </a:solidFill>
                <a:latin typeface="+mn-lt"/>
              </a:defRPr>
            </a:lvl1pPr>
          </a:lstStyle>
          <a:p>
            <a:pPr>
              <a:defRPr/>
            </a:pPr>
            <a:r>
              <a:rPr lang="pl-PL" dirty="0" smtClean="0"/>
              <a:t>Opracowano w Departamencie Programowania i Sprawozdawczości</a:t>
            </a:r>
            <a:endParaRPr lang="en-GB" dirty="0"/>
          </a:p>
        </p:txBody>
      </p:sp>
      <p:sp>
        <p:nvSpPr>
          <p:cNvPr id="1690630" name="Rectangle 6"/>
          <p:cNvSpPr>
            <a:spLocks noGrp="1" noChangeArrowheads="1"/>
          </p:cNvSpPr>
          <p:nvPr>
            <p:ph type="sldNum" sz="quarter" idx="4"/>
          </p:nvPr>
        </p:nvSpPr>
        <p:spPr bwMode="auto">
          <a:xfrm>
            <a:off x="6227763" y="6616700"/>
            <a:ext cx="2665412" cy="2682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smtClean="0">
                <a:solidFill>
                  <a:srgbClr val="008000"/>
                </a:solidFill>
                <a:latin typeface="+mn-lt"/>
              </a:defRPr>
            </a:lvl1pPr>
          </a:lstStyle>
          <a:p>
            <a:pPr>
              <a:defRPr/>
            </a:pPr>
            <a:endParaRPr lang="pl-PL" dirty="0"/>
          </a:p>
        </p:txBody>
      </p:sp>
      <p:sp>
        <p:nvSpPr>
          <p:cNvPr id="1690632" name="Line 8"/>
          <p:cNvSpPr>
            <a:spLocks noChangeShapeType="1"/>
          </p:cNvSpPr>
          <p:nvPr/>
        </p:nvSpPr>
        <p:spPr bwMode="auto">
          <a:xfrm>
            <a:off x="1116013" y="620713"/>
            <a:ext cx="6769100" cy="0"/>
          </a:xfrm>
          <a:prstGeom prst="line">
            <a:avLst/>
          </a:prstGeom>
          <a:noFill/>
          <a:ln w="57150" cmpd="thickThin">
            <a:solidFill>
              <a:srgbClr val="006600"/>
            </a:solidFill>
            <a:round/>
            <a:headEnd/>
            <a:tailEnd/>
          </a:ln>
          <a:effectLst/>
        </p:spPr>
        <p:txBody>
          <a:bodyPr wrap="none" anchor="ctr"/>
          <a:lstStyle/>
          <a:p>
            <a:pPr>
              <a:defRPr/>
            </a:pPr>
            <a:endParaRPr lang="pl-PL" dirty="0">
              <a:latin typeface="Cambria" pitchFamily="18" charset="0"/>
            </a:endParaRPr>
          </a:p>
        </p:txBody>
      </p:sp>
      <p:sp>
        <p:nvSpPr>
          <p:cNvPr id="1690633" name="Line 9"/>
          <p:cNvSpPr>
            <a:spLocks noChangeShapeType="1"/>
          </p:cNvSpPr>
          <p:nvPr/>
        </p:nvSpPr>
        <p:spPr bwMode="auto">
          <a:xfrm>
            <a:off x="179388" y="1125538"/>
            <a:ext cx="0" cy="5038725"/>
          </a:xfrm>
          <a:prstGeom prst="line">
            <a:avLst/>
          </a:prstGeom>
          <a:noFill/>
          <a:ln w="57150" cmpd="thickThin">
            <a:solidFill>
              <a:srgbClr val="006600"/>
            </a:solidFill>
            <a:round/>
            <a:headEnd/>
            <a:tailEnd/>
          </a:ln>
          <a:effectLst/>
        </p:spPr>
        <p:txBody>
          <a:bodyPr wrap="none" anchor="ctr"/>
          <a:lstStyle/>
          <a:p>
            <a:pPr>
              <a:defRPr/>
            </a:pPr>
            <a:endParaRPr lang="pl-PL" dirty="0"/>
          </a:p>
        </p:txBody>
      </p:sp>
      <p:sp>
        <p:nvSpPr>
          <p:cNvPr id="1690634" name="AutoShape 10"/>
          <p:cNvSpPr>
            <a:spLocks noChangeArrowheads="1"/>
          </p:cNvSpPr>
          <p:nvPr/>
        </p:nvSpPr>
        <p:spPr bwMode="auto">
          <a:xfrm>
            <a:off x="1115616" y="116632"/>
            <a:ext cx="6119812" cy="288925"/>
          </a:xfrm>
          <a:prstGeom prst="roundRect">
            <a:avLst>
              <a:gd name="adj" fmla="val 16667"/>
            </a:avLst>
          </a:prstGeom>
          <a:noFill/>
          <a:ln w="9525" algn="ctr">
            <a:solidFill>
              <a:srgbClr val="006600"/>
            </a:solidFill>
            <a:round/>
            <a:headEnd/>
            <a:tailEnd/>
          </a:ln>
          <a:effectLst/>
        </p:spPr>
        <p:txBody>
          <a:bodyPr wrap="none" anchor="ctr"/>
          <a:lstStyle/>
          <a:p>
            <a:pPr>
              <a:defRPr/>
            </a:pPr>
            <a:endParaRPr lang="pl-PL" dirty="0"/>
          </a:p>
        </p:txBody>
      </p:sp>
      <p:sp>
        <p:nvSpPr>
          <p:cNvPr id="1690635" name="AutoShape 11"/>
          <p:cNvSpPr>
            <a:spLocks noChangeArrowheads="1"/>
          </p:cNvSpPr>
          <p:nvPr/>
        </p:nvSpPr>
        <p:spPr bwMode="auto">
          <a:xfrm>
            <a:off x="1187450" y="187325"/>
            <a:ext cx="6121400" cy="288925"/>
          </a:xfrm>
          <a:prstGeom prst="roundRect">
            <a:avLst>
              <a:gd name="adj" fmla="val 16667"/>
            </a:avLst>
          </a:prstGeom>
          <a:noFill/>
          <a:ln w="9525" algn="ctr">
            <a:solidFill>
              <a:srgbClr val="006600"/>
            </a:solidFill>
            <a:round/>
            <a:headEnd/>
            <a:tailEnd/>
          </a:ln>
          <a:effectLst/>
        </p:spPr>
        <p:txBody>
          <a:bodyPr wrap="none" anchor="ctr"/>
          <a:lstStyle/>
          <a:p>
            <a:pPr>
              <a:defRPr/>
            </a:pPr>
            <a:r>
              <a:rPr lang="pl-PL" sz="1400" dirty="0" smtClean="0">
                <a:solidFill>
                  <a:schemeClr val="accent1">
                    <a:lumMod val="50000"/>
                  </a:schemeClr>
                </a:solidFill>
                <a:latin typeface="Cambria" pitchFamily="18" charset="0"/>
              </a:rPr>
              <a:t>Agencja Restrukturyzacji</a:t>
            </a:r>
            <a:r>
              <a:rPr lang="pl-PL" sz="1400" baseline="0" dirty="0" smtClean="0">
                <a:solidFill>
                  <a:schemeClr val="accent1">
                    <a:lumMod val="50000"/>
                  </a:schemeClr>
                </a:solidFill>
                <a:latin typeface="Cambria" pitchFamily="18" charset="0"/>
              </a:rPr>
              <a:t> i Modernizacji Rolnictwa</a:t>
            </a:r>
            <a:endParaRPr lang="pl-PL" sz="1400" dirty="0">
              <a:solidFill>
                <a:schemeClr val="accent1">
                  <a:lumMod val="50000"/>
                </a:schemeClr>
              </a:solidFill>
              <a:latin typeface="Cambria" pitchFamily="18" charset="0"/>
            </a:endParaRPr>
          </a:p>
        </p:txBody>
      </p:sp>
      <p:sp>
        <p:nvSpPr>
          <p:cNvPr id="1690636" name="Line 12"/>
          <p:cNvSpPr>
            <a:spLocks noChangeShapeType="1"/>
          </p:cNvSpPr>
          <p:nvPr/>
        </p:nvSpPr>
        <p:spPr bwMode="auto">
          <a:xfrm>
            <a:off x="179388" y="1125538"/>
            <a:ext cx="936625" cy="0"/>
          </a:xfrm>
          <a:prstGeom prst="line">
            <a:avLst/>
          </a:prstGeom>
          <a:noFill/>
          <a:ln w="57150" cmpd="thinThick">
            <a:solidFill>
              <a:srgbClr val="006600"/>
            </a:solidFill>
            <a:round/>
            <a:headEnd/>
            <a:tailEnd/>
          </a:ln>
          <a:effectLst/>
        </p:spPr>
        <p:txBody>
          <a:bodyPr wrap="none" anchor="ctr"/>
          <a:lstStyle/>
          <a:p>
            <a:pPr>
              <a:defRPr/>
            </a:pPr>
            <a:endParaRPr lang="pl-PL" dirty="0"/>
          </a:p>
        </p:txBody>
      </p:sp>
      <p:sp>
        <p:nvSpPr>
          <p:cNvPr id="1690637" name="Line 13"/>
          <p:cNvSpPr>
            <a:spLocks noChangeShapeType="1"/>
          </p:cNvSpPr>
          <p:nvPr/>
        </p:nvSpPr>
        <p:spPr bwMode="auto">
          <a:xfrm flipV="1">
            <a:off x="1116013" y="620713"/>
            <a:ext cx="0" cy="504825"/>
          </a:xfrm>
          <a:prstGeom prst="line">
            <a:avLst/>
          </a:prstGeom>
          <a:noFill/>
          <a:ln w="57150" cmpd="thinThick">
            <a:solidFill>
              <a:srgbClr val="006600"/>
            </a:solidFill>
            <a:round/>
            <a:headEnd/>
            <a:tailEnd/>
          </a:ln>
          <a:effectLst/>
        </p:spPr>
        <p:txBody>
          <a:bodyPr wrap="none" anchor="ctr"/>
          <a:lstStyle/>
          <a:p>
            <a:pPr>
              <a:defRPr/>
            </a:pPr>
            <a:endParaRPr lang="pl-PL" dirty="0"/>
          </a:p>
        </p:txBody>
      </p:sp>
      <p:sp>
        <p:nvSpPr>
          <p:cNvPr id="1690639" name="Line 15"/>
          <p:cNvSpPr>
            <a:spLocks noChangeShapeType="1"/>
          </p:cNvSpPr>
          <p:nvPr/>
        </p:nvSpPr>
        <p:spPr bwMode="auto">
          <a:xfrm>
            <a:off x="323850" y="6597650"/>
            <a:ext cx="8496300" cy="0"/>
          </a:xfrm>
          <a:prstGeom prst="line">
            <a:avLst/>
          </a:prstGeom>
          <a:noFill/>
          <a:ln w="3175">
            <a:solidFill>
              <a:srgbClr val="006600"/>
            </a:solidFill>
            <a:round/>
            <a:headEnd/>
            <a:tailEnd/>
          </a:ln>
          <a:effectLst/>
        </p:spPr>
        <p:txBody>
          <a:bodyPr wrap="none" anchor="ctr"/>
          <a:lstStyle/>
          <a:p>
            <a:pPr>
              <a:defRPr/>
            </a:pPr>
            <a:endParaRPr lang="pl-PL" dirty="0"/>
          </a:p>
        </p:txBody>
      </p:sp>
    </p:spTree>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 id="2147483747" r:id="rId12"/>
    <p:sldLayoutId id="2147483748" r:id="rId13"/>
    <p:sldLayoutId id="2147483749" r:id="rId14"/>
    <p:sldLayoutId id="2147483750" r:id="rId15"/>
  </p:sldLayoutIdLst>
  <p:hf hdr="0" dt="0"/>
  <p:txStyles>
    <p:titleStyle>
      <a:lvl1pPr algn="ctr" rtl="0" eaLnBrk="0" fontAlgn="base" hangingPunct="0">
        <a:spcBef>
          <a:spcPct val="0"/>
        </a:spcBef>
        <a:spcAft>
          <a:spcPct val="0"/>
        </a:spcAft>
        <a:defRPr sz="2400" b="1">
          <a:solidFill>
            <a:schemeClr val="accent1">
              <a:lumMod val="50000"/>
            </a:schemeClr>
          </a:solidFill>
          <a:latin typeface="Cambria" pitchFamily="18" charset="0"/>
          <a:ea typeface="+mj-ea"/>
          <a:cs typeface="+mj-cs"/>
        </a:defRPr>
      </a:lvl1pPr>
      <a:lvl2pPr algn="ctr" rtl="0" eaLnBrk="0" fontAlgn="base" hangingPunct="0">
        <a:spcBef>
          <a:spcPct val="0"/>
        </a:spcBef>
        <a:spcAft>
          <a:spcPct val="0"/>
        </a:spcAft>
        <a:defRPr sz="3200">
          <a:solidFill>
            <a:schemeClr val="tx2"/>
          </a:solidFill>
          <a:latin typeface="Tahoma" pitchFamily="34" charset="0"/>
        </a:defRPr>
      </a:lvl2pPr>
      <a:lvl3pPr algn="ctr" rtl="0" eaLnBrk="0" fontAlgn="base" hangingPunct="0">
        <a:spcBef>
          <a:spcPct val="0"/>
        </a:spcBef>
        <a:spcAft>
          <a:spcPct val="0"/>
        </a:spcAft>
        <a:defRPr sz="3200">
          <a:solidFill>
            <a:schemeClr val="tx2"/>
          </a:solidFill>
          <a:latin typeface="Tahoma" pitchFamily="34" charset="0"/>
        </a:defRPr>
      </a:lvl3pPr>
      <a:lvl4pPr algn="ctr" rtl="0" eaLnBrk="0" fontAlgn="base" hangingPunct="0">
        <a:spcBef>
          <a:spcPct val="0"/>
        </a:spcBef>
        <a:spcAft>
          <a:spcPct val="0"/>
        </a:spcAft>
        <a:defRPr sz="3200">
          <a:solidFill>
            <a:schemeClr val="tx2"/>
          </a:solidFill>
          <a:latin typeface="Tahoma" pitchFamily="34" charset="0"/>
        </a:defRPr>
      </a:lvl4pPr>
      <a:lvl5pPr algn="ctr" rtl="0" eaLnBrk="0" fontAlgn="base" hangingPunct="0">
        <a:spcBef>
          <a:spcPct val="0"/>
        </a:spcBef>
        <a:spcAft>
          <a:spcPct val="0"/>
        </a:spcAft>
        <a:defRPr sz="3200">
          <a:solidFill>
            <a:schemeClr val="tx2"/>
          </a:solidFill>
          <a:latin typeface="Tahoma" pitchFamily="34" charset="0"/>
        </a:defRPr>
      </a:lvl5pPr>
      <a:lvl6pPr marL="457200" algn="ctr" rtl="0" fontAlgn="base">
        <a:spcBef>
          <a:spcPct val="0"/>
        </a:spcBef>
        <a:spcAft>
          <a:spcPct val="0"/>
        </a:spcAft>
        <a:defRPr sz="3200">
          <a:solidFill>
            <a:schemeClr val="tx2"/>
          </a:solidFill>
          <a:latin typeface="Tahoma" pitchFamily="34" charset="0"/>
        </a:defRPr>
      </a:lvl6pPr>
      <a:lvl7pPr marL="914400" algn="ctr" rtl="0" fontAlgn="base">
        <a:spcBef>
          <a:spcPct val="0"/>
        </a:spcBef>
        <a:spcAft>
          <a:spcPct val="0"/>
        </a:spcAft>
        <a:defRPr sz="3200">
          <a:solidFill>
            <a:schemeClr val="tx2"/>
          </a:solidFill>
          <a:latin typeface="Tahoma" pitchFamily="34" charset="0"/>
        </a:defRPr>
      </a:lvl7pPr>
      <a:lvl8pPr marL="1371600" algn="ctr" rtl="0" fontAlgn="base">
        <a:spcBef>
          <a:spcPct val="0"/>
        </a:spcBef>
        <a:spcAft>
          <a:spcPct val="0"/>
        </a:spcAft>
        <a:defRPr sz="3200">
          <a:solidFill>
            <a:schemeClr val="tx2"/>
          </a:solidFill>
          <a:latin typeface="Tahoma" pitchFamily="34" charset="0"/>
        </a:defRPr>
      </a:lvl8pPr>
      <a:lvl9pPr marL="1828800" algn="ctr" rtl="0" fontAlgn="base">
        <a:spcBef>
          <a:spcPct val="0"/>
        </a:spcBef>
        <a:spcAft>
          <a:spcPct val="0"/>
        </a:spcAft>
        <a:defRPr sz="3200">
          <a:solidFill>
            <a:schemeClr val="tx2"/>
          </a:solidFill>
          <a:latin typeface="Tahoma" pitchFamily="34" charset="0"/>
        </a:defRPr>
      </a:lvl9pPr>
    </p:titleStyle>
    <p:bodyStyle>
      <a:lvl1pPr marL="342900" indent="-342900" algn="l" rtl="0" eaLnBrk="0" fontAlgn="base" hangingPunct="0">
        <a:spcBef>
          <a:spcPct val="20000"/>
        </a:spcBef>
        <a:spcAft>
          <a:spcPct val="0"/>
        </a:spcAft>
        <a:buChar char="•"/>
        <a:defRPr sz="16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600">
          <a:solidFill>
            <a:schemeClr val="tx1"/>
          </a:solidFill>
          <a:latin typeface="+mn-lt"/>
        </a:defRPr>
      </a:lvl2pPr>
      <a:lvl3pPr marL="1143000" indent="-228600" algn="l" rtl="0" eaLnBrk="0" fontAlgn="base" hangingPunct="0">
        <a:spcBef>
          <a:spcPct val="20000"/>
        </a:spcBef>
        <a:spcAft>
          <a:spcPct val="0"/>
        </a:spcAft>
        <a:buChar char="•"/>
        <a:defRPr sz="1600">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9" name="Obraz 8" descr="baner-dol-bg.jpg"/>
          <p:cNvPicPr>
            <a:picLocks noChangeAspect="1"/>
          </p:cNvPicPr>
          <p:nvPr/>
        </p:nvPicPr>
        <p:blipFill>
          <a:blip r:embed="rId3" cstate="print"/>
          <a:stretch>
            <a:fillRect/>
          </a:stretch>
        </p:blipFill>
        <p:spPr>
          <a:xfrm>
            <a:off x="285720" y="1357298"/>
            <a:ext cx="8858280" cy="714380"/>
          </a:xfrm>
          <a:prstGeom prst="rect">
            <a:avLst/>
          </a:prstGeom>
          <a:ln>
            <a:noFill/>
          </a:ln>
          <a:effectLst>
            <a:softEdge rad="112500"/>
          </a:effectLst>
        </p:spPr>
      </p:pic>
      <p:sp>
        <p:nvSpPr>
          <p:cNvPr id="6" name="Tytuł 5"/>
          <p:cNvSpPr>
            <a:spLocks noGrp="1"/>
          </p:cNvSpPr>
          <p:nvPr>
            <p:ph type="ctrTitle"/>
          </p:nvPr>
        </p:nvSpPr>
        <p:spPr>
          <a:xfrm>
            <a:off x="611560" y="2071678"/>
            <a:ext cx="8136904" cy="2367865"/>
          </a:xfrm>
        </p:spPr>
        <p:txBody>
          <a:bodyPr/>
          <a:lstStyle/>
          <a:p>
            <a:r>
              <a:rPr lang="pl-PL" sz="3200" cap="small" dirty="0" smtClean="0">
                <a:solidFill>
                  <a:schemeClr val="accent5">
                    <a:lumMod val="50000"/>
                  </a:schemeClr>
                </a:solidFill>
                <a:latin typeface="+mn-lt"/>
                <a:cs typeface="Times New Roman" pitchFamily="18" charset="0"/>
              </a:rPr>
              <a:t/>
            </a:r>
            <a:br>
              <a:rPr lang="pl-PL" sz="3200" cap="small" dirty="0" smtClean="0">
                <a:solidFill>
                  <a:schemeClr val="accent5">
                    <a:lumMod val="50000"/>
                  </a:schemeClr>
                </a:solidFill>
                <a:latin typeface="+mn-lt"/>
                <a:cs typeface="Times New Roman" pitchFamily="18" charset="0"/>
              </a:rPr>
            </a:br>
            <a:r>
              <a:rPr lang="pl-PL" sz="3200" cap="small" dirty="0" smtClean="0">
                <a:solidFill>
                  <a:schemeClr val="accent5">
                    <a:lumMod val="50000"/>
                  </a:schemeClr>
                </a:solidFill>
                <a:latin typeface="+mn-lt"/>
                <a:cs typeface="Times New Roman" pitchFamily="18" charset="0"/>
              </a:rPr>
              <a:t>PŁATNOŚCI BEZPOŚREDNIE</a:t>
            </a:r>
            <a:br>
              <a:rPr lang="pl-PL" sz="3200" cap="small" dirty="0" smtClean="0">
                <a:solidFill>
                  <a:schemeClr val="accent5">
                    <a:lumMod val="50000"/>
                  </a:schemeClr>
                </a:solidFill>
                <a:latin typeface="+mn-lt"/>
                <a:cs typeface="Times New Roman" pitchFamily="18" charset="0"/>
              </a:rPr>
            </a:br>
            <a:r>
              <a:rPr lang="pl-PL" sz="3200" cap="small" dirty="0" smtClean="0">
                <a:solidFill>
                  <a:schemeClr val="accent5">
                    <a:lumMod val="50000"/>
                  </a:schemeClr>
                </a:solidFill>
                <a:latin typeface="+mn-lt"/>
                <a:cs typeface="Times New Roman" pitchFamily="18" charset="0"/>
              </a:rPr>
              <a:t>2015-2020</a:t>
            </a:r>
            <a:br>
              <a:rPr lang="pl-PL" sz="3200" cap="small" dirty="0" smtClean="0">
                <a:solidFill>
                  <a:schemeClr val="accent5">
                    <a:lumMod val="50000"/>
                  </a:schemeClr>
                </a:solidFill>
                <a:latin typeface="+mn-lt"/>
                <a:cs typeface="Times New Roman" pitchFamily="18" charset="0"/>
              </a:rPr>
            </a:br>
            <a:r>
              <a:rPr lang="pl-PL" sz="3200" cap="small" dirty="0" smtClean="0">
                <a:solidFill>
                  <a:schemeClr val="accent5">
                    <a:lumMod val="50000"/>
                  </a:schemeClr>
                </a:solidFill>
                <a:latin typeface="+mn-lt"/>
                <a:cs typeface="Times New Roman" pitchFamily="18" charset="0"/>
              </a:rPr>
              <a:t>Zasady przyznawania wsparcia</a:t>
            </a:r>
            <a:endParaRPr lang="pl-PL" sz="3200" dirty="0">
              <a:latin typeface="+mn-lt"/>
            </a:endParaRPr>
          </a:p>
        </p:txBody>
      </p:sp>
      <p:pic>
        <p:nvPicPr>
          <p:cNvPr id="8" name="Obraz 7" descr="baner-dol-bg.jpg"/>
          <p:cNvPicPr>
            <a:picLocks noChangeAspect="1"/>
          </p:cNvPicPr>
          <p:nvPr/>
        </p:nvPicPr>
        <p:blipFill>
          <a:blip r:embed="rId3" cstate="print"/>
          <a:stretch>
            <a:fillRect/>
          </a:stretch>
        </p:blipFill>
        <p:spPr>
          <a:xfrm>
            <a:off x="285720" y="4500570"/>
            <a:ext cx="8858280" cy="1643449"/>
          </a:xfrm>
          <a:prstGeom prst="rect">
            <a:avLst/>
          </a:prstGeom>
          <a:ln>
            <a:noFill/>
          </a:ln>
          <a:effectLst>
            <a:softEdge rad="112500"/>
          </a:effectLst>
        </p:spPr>
      </p:pic>
      <p:sp>
        <p:nvSpPr>
          <p:cNvPr id="2" name="Prostokąt 1"/>
          <p:cNvSpPr/>
          <p:nvPr/>
        </p:nvSpPr>
        <p:spPr bwMode="auto">
          <a:xfrm>
            <a:off x="467544" y="6021288"/>
            <a:ext cx="8352928" cy="637220"/>
          </a:xfrm>
          <a:prstGeom prst="rect">
            <a:avLst/>
          </a:prstGeom>
          <a:no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pl-PL" sz="1600" b="0" i="0" u="none" strike="noStrike" cap="none" normalizeH="0" baseline="0" smtClean="0">
              <a:ln>
                <a:noFill/>
              </a:ln>
              <a:solidFill>
                <a:schemeClr val="tx1"/>
              </a:solidFill>
              <a:effectLst/>
              <a:latin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714356"/>
            <a:ext cx="7772400" cy="714381"/>
          </a:xfrm>
        </p:spPr>
        <p:txBody>
          <a:bodyPr/>
          <a:lstStyle/>
          <a:p>
            <a:r>
              <a:rPr lang="pl-PL" dirty="0" smtClean="0">
                <a:solidFill>
                  <a:srgbClr val="C00000"/>
                </a:solidFill>
              </a:rPr>
              <a:t>Jednolita Płatność Obszarowa – zasady (4/5)</a:t>
            </a:r>
            <a:br>
              <a:rPr lang="pl-PL" dirty="0" smtClean="0">
                <a:solidFill>
                  <a:srgbClr val="C00000"/>
                </a:solidFill>
              </a:rPr>
            </a:br>
            <a:endParaRPr lang="pl-PL" dirty="0">
              <a:solidFill>
                <a:srgbClr val="C00000"/>
              </a:solidFill>
            </a:endParaRPr>
          </a:p>
        </p:txBody>
      </p:sp>
      <p:sp>
        <p:nvSpPr>
          <p:cNvPr id="3" name="Symbol zastępczy zawartości 2"/>
          <p:cNvSpPr>
            <a:spLocks noGrp="1"/>
          </p:cNvSpPr>
          <p:nvPr>
            <p:ph idx="1"/>
          </p:nvPr>
        </p:nvSpPr>
        <p:spPr>
          <a:xfrm>
            <a:off x="361156" y="1299814"/>
            <a:ext cx="8750777" cy="5214974"/>
          </a:xfrm>
        </p:spPr>
        <p:txBody>
          <a:bodyPr/>
          <a:lstStyle/>
          <a:p>
            <a:pPr marL="0" indent="0" algn="just">
              <a:buClr>
                <a:srgbClr val="EF2A03"/>
              </a:buClr>
              <a:buNone/>
            </a:pPr>
            <a:endParaRPr lang="pl-PL" sz="2400" dirty="0" smtClean="0"/>
          </a:p>
          <a:p>
            <a:pPr lvl="1" algn="just">
              <a:buClr>
                <a:srgbClr val="EF2A03"/>
              </a:buClr>
              <a:buFontTx/>
              <a:buChar char="•"/>
            </a:pPr>
            <a:endParaRPr lang="pl-PL" sz="1800" dirty="0" smtClean="0"/>
          </a:p>
          <a:p>
            <a:pPr>
              <a:buNone/>
            </a:pPr>
            <a:endParaRPr lang="pl-PL" dirty="0" smtClean="0"/>
          </a:p>
          <a:p>
            <a:pPr>
              <a:buNone/>
            </a:pPr>
            <a:endParaRPr lang="pl-PL" dirty="0" smtClean="0"/>
          </a:p>
          <a:p>
            <a:pPr>
              <a:buNone/>
            </a:pPr>
            <a:endParaRPr lang="pl-PL" dirty="0" smtClean="0"/>
          </a:p>
        </p:txBody>
      </p:sp>
      <p:sp>
        <p:nvSpPr>
          <p:cNvPr id="4" name="Prostokąt 3"/>
          <p:cNvSpPr/>
          <p:nvPr/>
        </p:nvSpPr>
        <p:spPr>
          <a:xfrm>
            <a:off x="251520" y="1268760"/>
            <a:ext cx="8701849" cy="5016758"/>
          </a:xfrm>
          <a:prstGeom prst="rect">
            <a:avLst/>
          </a:prstGeom>
        </p:spPr>
        <p:txBody>
          <a:bodyPr wrap="square">
            <a:spAutoFit/>
          </a:bodyPr>
          <a:lstStyle/>
          <a:p>
            <a:pPr marL="342900" indent="-342900" algn="just">
              <a:buClr>
                <a:srgbClr val="FF0000"/>
              </a:buClr>
              <a:buFont typeface="Wingdings" pitchFamily="2" charset="2"/>
              <a:buChar char="q"/>
            </a:pPr>
            <a:r>
              <a:rPr lang="pl-PL" sz="2000" b="1" dirty="0">
                <a:latin typeface="+mn-lt"/>
              </a:rPr>
              <a:t>Do jednolitej płatności obszarowej kwalifikują się także powierzchnie zajmowane przez elementy krajobrazu, położone </a:t>
            </a:r>
            <a:r>
              <a:rPr lang="pl-PL" sz="2000" b="1" dirty="0" smtClean="0">
                <a:latin typeface="+mn-lt"/>
              </a:rPr>
              <a:t>w „obrębie” </a:t>
            </a:r>
            <a:r>
              <a:rPr lang="pl-PL" sz="2000" b="1" dirty="0">
                <a:latin typeface="+mn-lt"/>
              </a:rPr>
              <a:t>gruntów deklarowanych </a:t>
            </a:r>
            <a:r>
              <a:rPr lang="pl-PL" sz="2000" b="1" dirty="0" smtClean="0">
                <a:latin typeface="+mn-lt"/>
              </a:rPr>
              <a:t>do płatności.</a:t>
            </a:r>
          </a:p>
          <a:p>
            <a:pPr algn="just">
              <a:buClr>
                <a:srgbClr val="FF0000"/>
              </a:buClr>
            </a:pPr>
            <a:endParaRPr lang="pl-PL" sz="2000" b="1" dirty="0" smtClean="0">
              <a:latin typeface="+mn-lt"/>
            </a:endParaRPr>
          </a:p>
          <a:p>
            <a:pPr algn="just"/>
            <a:r>
              <a:rPr lang="pl-PL" sz="2000" dirty="0" smtClean="0">
                <a:latin typeface="+mn-lt"/>
              </a:rPr>
              <a:t>Do </a:t>
            </a:r>
            <a:r>
              <a:rPr lang="pl-PL" sz="2000" dirty="0">
                <a:latin typeface="+mn-lt"/>
              </a:rPr>
              <a:t>elementów tych zalicza się elementy podlegające zachowaniu w ramach norm, tj</a:t>
            </a:r>
            <a:r>
              <a:rPr lang="pl-PL" sz="2000" dirty="0" smtClean="0">
                <a:latin typeface="+mn-lt"/>
              </a:rPr>
              <a:t>. </a:t>
            </a:r>
            <a:r>
              <a:rPr lang="pl-PL" sz="2000" dirty="0">
                <a:latin typeface="+mn-lt"/>
              </a:rPr>
              <a:t>rowy do 2 m szerokości, drzewa będące pomnikami przyrody, oczka wodne o łącznej powierzchni mniejszej niż 100 m</a:t>
            </a:r>
            <a:r>
              <a:rPr lang="pl-PL" sz="2000" baseline="30000" dirty="0">
                <a:latin typeface="+mn-lt"/>
              </a:rPr>
              <a:t>2</a:t>
            </a:r>
            <a:r>
              <a:rPr lang="pl-PL" sz="2000" dirty="0">
                <a:latin typeface="+mn-lt"/>
              </a:rPr>
              <a:t> oraz elementy krajobrazu, tj.: powierzchnie zajęte przez nieutwardzone drogi dojazdowe, pasy </a:t>
            </a:r>
            <a:r>
              <a:rPr lang="pl-PL" sz="2000" dirty="0" err="1">
                <a:latin typeface="+mn-lt"/>
              </a:rPr>
              <a:t>zadrzewień</a:t>
            </a:r>
            <a:r>
              <a:rPr lang="pl-PL" sz="2000" dirty="0">
                <a:latin typeface="+mn-lt"/>
              </a:rPr>
              <a:t>, żywopłoty, ściany tarasów, których szerokość nie przekracza 2 m, grunty orne oraz trwałe użytki zielone, na których znajdują się pojedyncze drzewa, o ile ich zagęszczenie na hektar nie przekracza 100 </a:t>
            </a:r>
            <a:r>
              <a:rPr lang="pl-PL" sz="2000" dirty="0" smtClean="0">
                <a:latin typeface="+mn-lt"/>
              </a:rPr>
              <a:t>drzew </a:t>
            </a:r>
            <a:br>
              <a:rPr lang="pl-PL" sz="2000" dirty="0" smtClean="0">
                <a:latin typeface="+mn-lt"/>
              </a:rPr>
            </a:br>
            <a:r>
              <a:rPr lang="pl-PL" sz="2000" dirty="0" smtClean="0">
                <a:latin typeface="+mn-lt"/>
              </a:rPr>
              <a:t>i </a:t>
            </a:r>
            <a:r>
              <a:rPr lang="pl-PL" sz="2000" dirty="0">
                <a:latin typeface="+mn-lt"/>
              </a:rPr>
              <a:t>działalność rolnicza na tych gruntach prowadzona jest w podobny sposób, jak na działkach rolnych bez </a:t>
            </a:r>
            <a:r>
              <a:rPr lang="pl-PL" sz="2000" dirty="0" smtClean="0">
                <a:latin typeface="+mn-lt"/>
              </a:rPr>
              <a:t>drzew (nie dotyczy programu rolno-środowiskowo-klimatycznego). </a:t>
            </a:r>
          </a:p>
          <a:p>
            <a:pPr algn="just"/>
            <a:r>
              <a:rPr lang="pl-PL" sz="2000" dirty="0" smtClean="0">
                <a:latin typeface="+mn-lt"/>
              </a:rPr>
              <a:t>Do </a:t>
            </a:r>
            <a:r>
              <a:rPr lang="pl-PL" sz="2000" dirty="0">
                <a:latin typeface="+mn-lt"/>
              </a:rPr>
              <a:t>płatności kwalifikuje się także powierzchnia stref buforowych, określona w przepisach o płatnościach w ramach systemów wsparcia bezpośredniego.</a:t>
            </a:r>
          </a:p>
        </p:txBody>
      </p:sp>
    </p:spTree>
    <p:extLst>
      <p:ext uri="{BB962C8B-B14F-4D97-AF65-F5344CB8AC3E}">
        <p14:creationId xmlns:p14="http://schemas.microsoft.com/office/powerpoint/2010/main" val="41380947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714356"/>
            <a:ext cx="7772400" cy="714381"/>
          </a:xfrm>
        </p:spPr>
        <p:txBody>
          <a:bodyPr/>
          <a:lstStyle/>
          <a:p>
            <a:r>
              <a:rPr lang="pl-PL" dirty="0" smtClean="0">
                <a:solidFill>
                  <a:srgbClr val="C00000"/>
                </a:solidFill>
              </a:rPr>
              <a:t>Jednolita Płatność Obszarowa – zasady (5/5)</a:t>
            </a:r>
            <a:endParaRPr lang="pl-PL" dirty="0">
              <a:solidFill>
                <a:srgbClr val="C00000"/>
              </a:solidFill>
            </a:endParaRPr>
          </a:p>
        </p:txBody>
      </p:sp>
      <p:sp>
        <p:nvSpPr>
          <p:cNvPr id="3" name="Symbol zastępczy zawartości 2"/>
          <p:cNvSpPr>
            <a:spLocks noGrp="1"/>
          </p:cNvSpPr>
          <p:nvPr>
            <p:ph idx="1"/>
          </p:nvPr>
        </p:nvSpPr>
        <p:spPr>
          <a:xfrm>
            <a:off x="285720" y="1412776"/>
            <a:ext cx="8750776" cy="5445224"/>
          </a:xfrm>
        </p:spPr>
        <p:txBody>
          <a:bodyPr/>
          <a:lstStyle/>
          <a:p>
            <a:pPr marL="0" indent="-400050" algn="just">
              <a:buClr>
                <a:srgbClr val="C00000"/>
              </a:buClr>
              <a:buFont typeface="Wingdings" pitchFamily="2" charset="2"/>
              <a:buChar char="q"/>
              <a:tabLst>
                <a:tab pos="355600" algn="l"/>
              </a:tabLst>
            </a:pPr>
            <a:r>
              <a:rPr lang="pl-PL" sz="1800" b="1" dirty="0" smtClean="0">
                <a:solidFill>
                  <a:srgbClr val="C00000"/>
                </a:solidFill>
              </a:rPr>
              <a:t>Jako "kwalifikujące się hektary" nie zostaną uznane obszary wykorzystywane 	głównie do działalności pozarolniczej. </a:t>
            </a:r>
          </a:p>
          <a:p>
            <a:pPr marL="0" indent="0" algn="just">
              <a:buClr>
                <a:srgbClr val="C00000"/>
              </a:buClr>
              <a:buNone/>
            </a:pPr>
            <a:r>
              <a:rPr lang="pl-PL" sz="1800" b="1" u="sng" dirty="0"/>
              <a:t>Obszary </a:t>
            </a:r>
            <a:r>
              <a:rPr lang="pl-PL" sz="1800" b="1" u="sng" dirty="0" smtClean="0"/>
              <a:t>wykorzystywane głównie </a:t>
            </a:r>
            <a:r>
              <a:rPr lang="pl-PL" sz="1800" b="1" u="sng" dirty="0"/>
              <a:t>do prowadzenia działalności pozarolniczej:</a:t>
            </a:r>
          </a:p>
          <a:p>
            <a:pPr marL="685800" lvl="2" indent="-285750" algn="just">
              <a:buClr>
                <a:srgbClr val="C00000"/>
              </a:buClr>
              <a:buFont typeface="Wingdings" pitchFamily="2" charset="2"/>
              <a:buChar char="§"/>
            </a:pPr>
            <a:r>
              <a:rPr lang="pl-PL" sz="1800" dirty="0" smtClean="0"/>
              <a:t>lotniska,</a:t>
            </a:r>
          </a:p>
          <a:p>
            <a:pPr marL="685800" lvl="2" indent="-285750" algn="just">
              <a:buClr>
                <a:srgbClr val="C00000"/>
              </a:buClr>
              <a:buFont typeface="Wingdings" pitchFamily="2" charset="2"/>
              <a:buChar char="§"/>
            </a:pPr>
            <a:r>
              <a:rPr lang="pl-PL" sz="1800" dirty="0"/>
              <a:t>b</a:t>
            </a:r>
            <a:r>
              <a:rPr lang="pl-PL" sz="1800" dirty="0" smtClean="0"/>
              <a:t>oiska sportowe,</a:t>
            </a:r>
          </a:p>
          <a:p>
            <a:pPr marL="685800" lvl="2" indent="-285750" algn="just">
              <a:buClr>
                <a:srgbClr val="C00000"/>
              </a:buClr>
              <a:buFont typeface="Wingdings" pitchFamily="2" charset="2"/>
              <a:buChar char="§"/>
            </a:pPr>
            <a:r>
              <a:rPr lang="pl-PL" sz="1800" dirty="0" smtClean="0"/>
              <a:t>pola golfowe.</a:t>
            </a:r>
            <a:endParaRPr lang="pl-PL" sz="1800" dirty="0"/>
          </a:p>
          <a:p>
            <a:pPr marL="400050" lvl="2" indent="0" algn="just">
              <a:buClr>
                <a:srgbClr val="C00000"/>
              </a:buClr>
              <a:buNone/>
            </a:pPr>
            <a:endParaRPr lang="pl-PL" sz="1800" dirty="0" smtClean="0"/>
          </a:p>
          <a:p>
            <a:pPr marL="0" indent="-400050" algn="just">
              <a:buClr>
                <a:srgbClr val="C00000"/>
              </a:buClr>
              <a:buFont typeface="Wingdings" pitchFamily="2" charset="2"/>
              <a:buChar char="q"/>
            </a:pPr>
            <a:r>
              <a:rPr lang="pl-PL" sz="1800" dirty="0"/>
              <a:t>Jednolita płatność obszarowa nie będzie przysługiwać rolnikom, jeżeli kwalifikujący się obszar ich gospodarstwa rolnego, w odniesieniu do którego złożą wniosek o przyznanie płatności, wyniesie mniej niż 1 </a:t>
            </a:r>
            <a:r>
              <a:rPr lang="pl-PL" sz="1800" dirty="0" smtClean="0"/>
              <a:t>ha</a:t>
            </a:r>
          </a:p>
          <a:p>
            <a:pPr marL="0" indent="-400050" algn="just">
              <a:buClr>
                <a:srgbClr val="C00000"/>
              </a:buClr>
              <a:buFont typeface="Wingdings" pitchFamily="2" charset="2"/>
              <a:buChar char="q"/>
            </a:pPr>
            <a:endParaRPr lang="pl-PL" sz="1800" dirty="0" smtClean="0"/>
          </a:p>
          <a:p>
            <a:pPr marL="0" indent="-400050" algn="just">
              <a:buClr>
                <a:srgbClr val="C00000"/>
              </a:buClr>
              <a:buFont typeface="Wingdings" pitchFamily="2" charset="2"/>
              <a:buChar char="q"/>
            </a:pPr>
            <a:r>
              <a:rPr lang="pl-PL" sz="1800" dirty="0" smtClean="0"/>
              <a:t>Zasada </a:t>
            </a:r>
            <a:r>
              <a:rPr lang="pl-PL" sz="1800" dirty="0"/>
              <a:t>ta nie będzie jednak dotyczyć rolników, którzy otrzymają płatność związaną do zwierząt, a łączna należna kwota płatności bezpośrednich za dany rok nie będzie mniejsza niż równowartość w złotych </a:t>
            </a:r>
            <a:r>
              <a:rPr lang="pl-PL" sz="1800" dirty="0" smtClean="0"/>
              <a:t>kwoty </a:t>
            </a:r>
            <a:r>
              <a:rPr lang="pl-PL" sz="1800" dirty="0"/>
              <a:t>200 </a:t>
            </a:r>
            <a:r>
              <a:rPr lang="pl-PL" sz="1800" dirty="0" smtClean="0"/>
              <a:t>euro</a:t>
            </a:r>
          </a:p>
          <a:p>
            <a:pPr marL="0" indent="0" algn="just">
              <a:buClr>
                <a:srgbClr val="C00000"/>
              </a:buClr>
              <a:buNone/>
            </a:pPr>
            <a:endParaRPr lang="pl-PL" sz="1800" dirty="0" smtClean="0"/>
          </a:p>
          <a:p>
            <a:pPr marL="0" indent="-400050" algn="just">
              <a:buClr>
                <a:srgbClr val="C00000"/>
              </a:buClr>
              <a:buFont typeface="Wingdings" pitchFamily="2" charset="2"/>
              <a:buChar char="q"/>
            </a:pPr>
            <a:r>
              <a:rPr lang="pl-PL" sz="1800" b="1" dirty="0"/>
              <a:t>Minimalna powierzchnia działki rolnej wynosi 0,1 ha. </a:t>
            </a:r>
            <a:endParaRPr lang="pl-PL" sz="1800" dirty="0"/>
          </a:p>
          <a:p>
            <a:pPr marL="0" indent="0" algn="just">
              <a:buClr>
                <a:srgbClr val="C00000"/>
              </a:buClr>
              <a:buNone/>
            </a:pPr>
            <a:endParaRPr lang="pl-PL" sz="1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3568" y="620688"/>
            <a:ext cx="7772400" cy="482396"/>
          </a:xfrm>
        </p:spPr>
        <p:txBody>
          <a:bodyPr/>
          <a:lstStyle/>
          <a:p>
            <a:r>
              <a:rPr lang="pl-PL" dirty="0" smtClean="0">
                <a:solidFill>
                  <a:srgbClr val="C00000"/>
                </a:solidFill>
              </a:rPr>
              <a:t>Jednolita Płatność Obszarowa – definicje (1/3)</a:t>
            </a:r>
            <a:endParaRPr lang="pl-PL" dirty="0">
              <a:solidFill>
                <a:srgbClr val="C00000"/>
              </a:solidFill>
            </a:endParaRPr>
          </a:p>
        </p:txBody>
      </p:sp>
      <p:sp>
        <p:nvSpPr>
          <p:cNvPr id="3" name="Symbol zastępczy zawartości 2"/>
          <p:cNvSpPr>
            <a:spLocks noGrp="1"/>
          </p:cNvSpPr>
          <p:nvPr>
            <p:ph idx="1"/>
          </p:nvPr>
        </p:nvSpPr>
        <p:spPr>
          <a:xfrm>
            <a:off x="285720" y="1124744"/>
            <a:ext cx="8858280" cy="5447528"/>
          </a:xfrm>
        </p:spPr>
        <p:txBody>
          <a:bodyPr/>
          <a:lstStyle/>
          <a:p>
            <a:pPr marL="0" lvl="0" indent="0" algn="just">
              <a:buNone/>
            </a:pPr>
            <a:r>
              <a:rPr lang="pl-PL" b="1" dirty="0" smtClean="0">
                <a:solidFill>
                  <a:srgbClr val="C00000"/>
                </a:solidFill>
              </a:rPr>
              <a:t>Działalność rolnicza, to:</a:t>
            </a:r>
          </a:p>
          <a:p>
            <a:pPr lvl="0"/>
            <a:r>
              <a:rPr lang="pl-PL" sz="1450" dirty="0" smtClean="0"/>
              <a:t>produkcja</a:t>
            </a:r>
            <a:r>
              <a:rPr lang="pl-PL" sz="1450" dirty="0"/>
              <a:t>, hodowla lub uprawa produktów rolnych (w tym zbiory, dojenie, hodowla zwierząt oraz utrzymywanie zwierząt do celów gospodarskich);</a:t>
            </a:r>
          </a:p>
          <a:p>
            <a:pPr lvl="0"/>
            <a:r>
              <a:rPr lang="pl-PL" sz="1450" dirty="0"/>
              <a:t>utrzymywanie użytków rolnych w stanie, dzięki któremu nadają się one do wypasu lub uprawy, poprzez przeprowadzenie przynajmniej jednego zabiegu agrotechnicznego mającego na celu usunięcie lub zniszczenie niepożądanej roślinności, w terminie do dnia 31 lipca roku, w którym został złożony wniosek </a:t>
            </a:r>
            <a:r>
              <a:rPr lang="pl-PL" sz="1450" dirty="0" smtClean="0"/>
              <a:t>o </a:t>
            </a:r>
            <a:r>
              <a:rPr lang="pl-PL" sz="1450" dirty="0"/>
              <a:t>przyznanie płatności bezpośrednich, a w przypadku gruntów:</a:t>
            </a:r>
          </a:p>
          <a:p>
            <a:pPr lvl="1">
              <a:buFont typeface="Wingdings" pitchFamily="2" charset="2"/>
              <a:buChar char="v"/>
            </a:pPr>
            <a:r>
              <a:rPr lang="pl-PL" sz="1450" dirty="0"/>
              <a:t>ugorowanych, o których mowa w § 3 rozporządzenia Ministra Rolnictwa </a:t>
            </a:r>
            <a:r>
              <a:rPr lang="pl-PL" sz="1450" dirty="0" smtClean="0"/>
              <a:t>i </a:t>
            </a:r>
            <a:r>
              <a:rPr lang="pl-PL" sz="1450" dirty="0"/>
              <a:t>Rozwoju Wsi z dnia 11 marca 2015 r. w sprawie obszarów uznawanych </a:t>
            </a:r>
            <a:r>
              <a:rPr lang="pl-PL" sz="1450" dirty="0" smtClean="0"/>
              <a:t>za </a:t>
            </a:r>
            <a:r>
              <a:rPr lang="pl-PL" sz="1450" dirty="0"/>
              <a:t>obszary proekologiczne oraz warunków wspólnej realizacji praktyki utrzymania tych obszarów (Dz. U. poz. 354), które zostały zadeklarowane we wniosku o przyznanie płatności bezpośrednich jako obszary proekologiczne – w terminie do dnia 31 października roku, w którym został złożony ten </a:t>
            </a:r>
            <a:r>
              <a:rPr lang="pl-PL" sz="1450" dirty="0" smtClean="0"/>
              <a:t>wniosek;</a:t>
            </a:r>
          </a:p>
          <a:p>
            <a:pPr lvl="1">
              <a:buFont typeface="Wingdings" pitchFamily="2" charset="2"/>
              <a:buChar char="v"/>
            </a:pPr>
            <a:r>
              <a:rPr lang="pl-PL" sz="1450" dirty="0" smtClean="0"/>
              <a:t>na </a:t>
            </a:r>
            <a:r>
              <a:rPr lang="pl-PL" sz="1450" dirty="0"/>
              <a:t>których znajdują się cenne siedliska przyrodnicze oraz siedliska lęgowe ptaków, zadeklarowanych we wniosku o przyznanie pomocy finansowej w ramach:</a:t>
            </a:r>
          </a:p>
          <a:p>
            <a:pPr marL="800100" lvl="2" indent="0">
              <a:buNone/>
            </a:pPr>
            <a:r>
              <a:rPr lang="pl-PL" sz="1450" dirty="0" smtClean="0"/>
              <a:t>a ) „</a:t>
            </a:r>
            <a:r>
              <a:rPr lang="pl-PL" sz="1450" dirty="0"/>
              <a:t>Programu rolnośrodowiskowego” objętego Programem Rozwoju Obszarów Wiejskich na lata 2007–2013 – w terminie i zakresie określonych w przepisach o wspieraniu rozwoju obszarów wiejskich z udziałem środków Europejskiego Funduszu Rolnego na rzecz Rozwoju Obszarów Wiejskich w ramach Programu Rozwoju Obszarów Wiejskich na lata 2007–2013,</a:t>
            </a:r>
          </a:p>
          <a:p>
            <a:pPr marL="800100" lvl="2" indent="0">
              <a:buNone/>
            </a:pPr>
            <a:r>
              <a:rPr lang="pl-PL" sz="1450" dirty="0"/>
              <a:t>b</a:t>
            </a:r>
            <a:r>
              <a:rPr lang="pl-PL" sz="1450" dirty="0" smtClean="0"/>
              <a:t>) „</a:t>
            </a:r>
            <a:r>
              <a:rPr lang="pl-PL" sz="1450" dirty="0"/>
              <a:t>Działania rolno-środowiskowo-klimatycznego” objętego Programem Rozwoju Obszarów Wiejskich na lata 2014–2020 – w terminie i zakresie określonych w przepisach o wspieraniu rozwoju obszarów wiejskich </a:t>
            </a:r>
            <a:r>
              <a:rPr lang="pl-PL" sz="1450" dirty="0" smtClean="0"/>
              <a:t>z </a:t>
            </a:r>
            <a:r>
              <a:rPr lang="pl-PL" sz="1450" dirty="0"/>
              <a:t>udziałem środków Europejskiego Funduszu Rolnego na rzecz Rozwoju Obszarów Wiejskich w ramach Programu Rozwoju Obszarów Wiejskich </a:t>
            </a:r>
            <a:br>
              <a:rPr lang="pl-PL" sz="1450" dirty="0"/>
            </a:br>
            <a:r>
              <a:rPr lang="pl-PL" sz="1450" dirty="0"/>
              <a:t>na lata </a:t>
            </a:r>
            <a:r>
              <a:rPr lang="pl-PL" sz="1450" dirty="0" smtClean="0"/>
              <a:t>2014–2020.</a:t>
            </a:r>
            <a:endParaRPr lang="pl-PL" sz="1450" dirty="0"/>
          </a:p>
          <a:p>
            <a:pPr marL="0" lvl="0" indent="0" algn="just">
              <a:buNone/>
            </a:pPr>
            <a:endParaRPr lang="pl-PL" b="1" dirty="0" smtClean="0">
              <a:solidFill>
                <a:srgbClr val="C0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4213" y="620713"/>
            <a:ext cx="7772400" cy="864071"/>
          </a:xfrm>
        </p:spPr>
        <p:txBody>
          <a:bodyPr/>
          <a:lstStyle/>
          <a:p>
            <a:r>
              <a:rPr lang="pl-PL" dirty="0">
                <a:solidFill>
                  <a:srgbClr val="C00000"/>
                </a:solidFill>
              </a:rPr>
              <a:t>Jednolita Płatność Obszarowa – definicje </a:t>
            </a:r>
            <a:r>
              <a:rPr lang="pl-PL" dirty="0" smtClean="0">
                <a:solidFill>
                  <a:srgbClr val="C00000"/>
                </a:solidFill>
              </a:rPr>
              <a:t>(2/3)</a:t>
            </a:r>
            <a:endParaRPr lang="pl-PL" dirty="0"/>
          </a:p>
        </p:txBody>
      </p:sp>
      <p:sp>
        <p:nvSpPr>
          <p:cNvPr id="3" name="Symbol zastępczy zawartości 2"/>
          <p:cNvSpPr>
            <a:spLocks noGrp="1"/>
          </p:cNvSpPr>
          <p:nvPr>
            <p:ph idx="1"/>
          </p:nvPr>
        </p:nvSpPr>
        <p:spPr>
          <a:xfrm>
            <a:off x="685800" y="1484784"/>
            <a:ext cx="8206680" cy="4611216"/>
          </a:xfrm>
        </p:spPr>
        <p:txBody>
          <a:bodyPr/>
          <a:lstStyle/>
          <a:p>
            <a:pPr marL="0" lvl="1" indent="0" algn="just">
              <a:buClr>
                <a:srgbClr val="EF2A03"/>
              </a:buClr>
              <a:buNone/>
            </a:pPr>
            <a:r>
              <a:rPr lang="pl-PL" b="1" dirty="0">
                <a:solidFill>
                  <a:srgbClr val="C00000"/>
                </a:solidFill>
              </a:rPr>
              <a:t>Rolnik: </a:t>
            </a:r>
            <a:r>
              <a:rPr lang="pl-PL" dirty="0"/>
              <a:t>podmiot (osoba fizyczna, osoba prawna, grupa osób fizycznych lub prawnych), którego gospodarstwo rolne jest położone na terenie Rzeczpospolitej Polskiej i który prowadzi działalność </a:t>
            </a:r>
            <a:r>
              <a:rPr lang="pl-PL" dirty="0" smtClean="0"/>
              <a:t>rolniczą</a:t>
            </a:r>
          </a:p>
          <a:p>
            <a:pPr marL="0" lvl="1" indent="0" algn="just">
              <a:buClr>
                <a:srgbClr val="EF2A03"/>
              </a:buClr>
              <a:buNone/>
            </a:pPr>
            <a:endParaRPr lang="pl-PL" b="1" dirty="0">
              <a:solidFill>
                <a:srgbClr val="000000"/>
              </a:solidFill>
            </a:endParaRPr>
          </a:p>
          <a:p>
            <a:pPr marL="0" lvl="0" indent="0" algn="just">
              <a:buClr>
                <a:srgbClr val="EF2A03"/>
              </a:buClr>
              <a:buNone/>
            </a:pPr>
            <a:r>
              <a:rPr lang="pl-PL" b="1" dirty="0">
                <a:solidFill>
                  <a:srgbClr val="C00000"/>
                </a:solidFill>
              </a:rPr>
              <a:t>Gospodarstwo rolne:</a:t>
            </a:r>
            <a:r>
              <a:rPr lang="pl-PL" dirty="0">
                <a:solidFill>
                  <a:srgbClr val="C00000"/>
                </a:solidFill>
              </a:rPr>
              <a:t> </a:t>
            </a:r>
            <a:r>
              <a:rPr lang="pl-PL" dirty="0"/>
              <a:t>wszystkie jednostki wykorzystywane do działalności rolniczej </a:t>
            </a:r>
            <a:r>
              <a:rPr lang="pl-PL" dirty="0" smtClean="0"/>
              <a:t/>
            </a:r>
            <a:br>
              <a:rPr lang="pl-PL" dirty="0" smtClean="0"/>
            </a:br>
            <a:r>
              <a:rPr lang="pl-PL" dirty="0" smtClean="0"/>
              <a:t>i </a:t>
            </a:r>
            <a:r>
              <a:rPr lang="pl-PL" dirty="0"/>
              <a:t>zarządzane przez rolnika znajdujące się na terenie Rzeczpospolitej </a:t>
            </a:r>
            <a:r>
              <a:rPr lang="pl-PL" dirty="0" smtClean="0"/>
              <a:t>Polskiej</a:t>
            </a:r>
          </a:p>
          <a:p>
            <a:pPr marL="0" lvl="0" indent="0" algn="just">
              <a:buClr>
                <a:srgbClr val="EF2A03"/>
              </a:buClr>
              <a:buNone/>
            </a:pPr>
            <a:endParaRPr lang="pl-PL" dirty="0"/>
          </a:p>
          <a:p>
            <a:pPr marL="0" lvl="0" indent="0" algn="just">
              <a:buNone/>
            </a:pPr>
            <a:r>
              <a:rPr lang="pl-PL" b="1" dirty="0">
                <a:solidFill>
                  <a:srgbClr val="C00000"/>
                </a:solidFill>
              </a:rPr>
              <a:t>Grunty </a:t>
            </a:r>
            <a:r>
              <a:rPr lang="pl-PL" b="1" dirty="0" smtClean="0">
                <a:solidFill>
                  <a:srgbClr val="C00000"/>
                </a:solidFill>
              </a:rPr>
              <a:t>ugorowane: </a:t>
            </a:r>
            <a:r>
              <a:rPr lang="pl-PL" dirty="0" smtClean="0"/>
              <a:t>w </a:t>
            </a:r>
            <a:r>
              <a:rPr lang="pl-PL" dirty="0"/>
              <a:t>ramach obowiązkowej praktyki utrzymywania obszarów proekologicznych to grunty, na których w okresie od dnia 1 stycznia do dnia 31 lipca w danym roku nie jest prowadzona produkcja rolna (po upływie tego terminu rolnik będzie mógł przywrócić grunty do produkcji). </a:t>
            </a:r>
          </a:p>
          <a:p>
            <a:pPr marL="0" indent="0" algn="just">
              <a:buNone/>
            </a:pPr>
            <a:r>
              <a:rPr lang="pl-PL" b="1" dirty="0" smtClean="0"/>
              <a:t>Na </a:t>
            </a:r>
            <a:r>
              <a:rPr lang="pl-PL" b="1" dirty="0"/>
              <a:t>ugorach uznawanych za obszar proekologiczny (EFA):</a:t>
            </a:r>
            <a:endParaRPr lang="pl-PL" dirty="0"/>
          </a:p>
          <a:p>
            <a:pPr lvl="0" algn="just"/>
            <a:r>
              <a:rPr lang="pl-PL" dirty="0"/>
              <a:t>obowiązuje zakaz wysiewu i uprawy gatunków roślin na cele produkcyjne, </a:t>
            </a:r>
            <a:br>
              <a:rPr lang="pl-PL" dirty="0"/>
            </a:br>
            <a:r>
              <a:rPr lang="pl-PL" dirty="0"/>
              <a:t>w tym zakaz wypasu i koszenia,</a:t>
            </a:r>
          </a:p>
          <a:p>
            <a:pPr lvl="0" algn="just"/>
            <a:r>
              <a:rPr lang="pl-PL" dirty="0"/>
              <a:t>dopuszcza się stosowanie herbicydów w celu przeciwdziałania wkraczaniu niepożądanej roślinności (zgodne z zasadą wzajemnej zgodności),</a:t>
            </a:r>
          </a:p>
          <a:p>
            <a:pPr lvl="0" algn="just"/>
            <a:r>
              <a:rPr lang="pl-PL" dirty="0"/>
              <a:t>dopuszcza się wysiew mieszanek nasion roślin polnych w celu zwiększenia korzyści płynących z różnorodności biologicznej, pod warunkiem, iż nie są one wykorzystywane w celach produkcyjnych i do  skarmiania zwierząt.</a:t>
            </a:r>
          </a:p>
          <a:p>
            <a:endParaRPr lang="pl-PL" dirty="0"/>
          </a:p>
        </p:txBody>
      </p:sp>
    </p:spTree>
    <p:extLst>
      <p:ext uri="{BB962C8B-B14F-4D97-AF65-F5344CB8AC3E}">
        <p14:creationId xmlns:p14="http://schemas.microsoft.com/office/powerpoint/2010/main" val="5033030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548680"/>
            <a:ext cx="7772400" cy="714381"/>
          </a:xfrm>
        </p:spPr>
        <p:txBody>
          <a:bodyPr/>
          <a:lstStyle/>
          <a:p>
            <a:r>
              <a:rPr lang="pl-PL" dirty="0" smtClean="0">
                <a:solidFill>
                  <a:srgbClr val="C00000"/>
                </a:solidFill>
              </a:rPr>
              <a:t>Jednolita Płatność Obszarowa – definicje (3/3)</a:t>
            </a:r>
            <a:endParaRPr lang="pl-PL" dirty="0">
              <a:solidFill>
                <a:srgbClr val="C00000"/>
              </a:solidFill>
            </a:endParaRPr>
          </a:p>
        </p:txBody>
      </p:sp>
      <p:sp>
        <p:nvSpPr>
          <p:cNvPr id="3" name="Symbol zastępczy zawartości 2"/>
          <p:cNvSpPr>
            <a:spLocks noGrp="1"/>
          </p:cNvSpPr>
          <p:nvPr>
            <p:ph idx="1"/>
          </p:nvPr>
        </p:nvSpPr>
        <p:spPr>
          <a:xfrm>
            <a:off x="285720" y="1238362"/>
            <a:ext cx="8606760" cy="5214974"/>
          </a:xfrm>
          <a:noFill/>
        </p:spPr>
        <p:txBody>
          <a:bodyPr/>
          <a:lstStyle/>
          <a:p>
            <a:pPr marL="0" lvl="0" indent="0" algn="just">
              <a:buClr>
                <a:srgbClr val="EF2A03"/>
              </a:buClr>
              <a:buNone/>
            </a:pPr>
            <a:r>
              <a:rPr lang="pl-PL" b="1" dirty="0" smtClean="0">
                <a:solidFill>
                  <a:srgbClr val="C00000"/>
                </a:solidFill>
              </a:rPr>
              <a:t>Uprawy </a:t>
            </a:r>
            <a:r>
              <a:rPr lang="pl-PL" b="1" dirty="0">
                <a:solidFill>
                  <a:srgbClr val="C00000"/>
                </a:solidFill>
              </a:rPr>
              <a:t>trwałe - </a:t>
            </a:r>
            <a:r>
              <a:rPr lang="pl-PL" dirty="0"/>
              <a:t>oznaczają uprawy niepodlegające płodozmianowi, inne niż trwałe użytki zielone i pastwiska trwałe. Uprawy te zajmują grunty przez okres pięciu lat lub dłużej i zalicza się do nich rośliny zdrewniałe dające powtarzające się zbiory w postaci owoców oraz uprawy wieloletnie roślin niezdrewniałych, zajmujących grunt przez pięć lat lub dłużej i dających powtarzające się zbiory w postaci samej rośliny. Do upraw trwałych zalicza się </a:t>
            </a:r>
            <a:r>
              <a:rPr lang="pl-PL" u="sng" dirty="0">
                <a:solidFill>
                  <a:srgbClr val="C00000"/>
                </a:solidFill>
              </a:rPr>
              <a:t>zagajniki </a:t>
            </a:r>
            <a:br>
              <a:rPr lang="pl-PL" u="sng" dirty="0">
                <a:solidFill>
                  <a:srgbClr val="C00000"/>
                </a:solidFill>
              </a:rPr>
            </a:br>
            <a:r>
              <a:rPr lang="pl-PL" u="sng" dirty="0">
                <a:solidFill>
                  <a:srgbClr val="C00000"/>
                </a:solidFill>
              </a:rPr>
              <a:t>o krótkiej rotacji i </a:t>
            </a:r>
            <a:r>
              <a:rPr lang="pl-PL" u="sng" dirty="0" smtClean="0">
                <a:solidFill>
                  <a:srgbClr val="C00000"/>
                </a:solidFill>
              </a:rPr>
              <a:t>szkółki</a:t>
            </a:r>
            <a:endParaRPr lang="pl-PL" u="sng" dirty="0">
              <a:solidFill>
                <a:srgbClr val="C00000"/>
              </a:solidFill>
            </a:endParaRPr>
          </a:p>
          <a:p>
            <a:pPr lvl="1" algn="just">
              <a:buClr>
                <a:schemeClr val="tx1"/>
              </a:buClr>
              <a:buFont typeface="Wingdings" pitchFamily="2" charset="2"/>
              <a:buChar char="§"/>
            </a:pPr>
            <a:r>
              <a:rPr lang="pl-PL" b="1" dirty="0">
                <a:solidFill>
                  <a:srgbClr val="C00000"/>
                </a:solidFill>
              </a:rPr>
              <a:t>szkółki - </a:t>
            </a:r>
            <a:r>
              <a:rPr lang="pl-PL" dirty="0"/>
              <a:t>oznaczają obszary młodych zdrewniałych (drzewiastych) roślin uprawianych na otwartym powietrzu w celu późniejszego przesadzenia, tj.: szkółki winorośli oraz podkładek, szkółki drzew i krzewów owocowych,  szkółki roślin ozdobnych, komercyjne szkółki drzew leśnych, z wyłączeniem rosnących w lesie szkółek przeznaczonych na potrzeby własne gospodarstwa rolnego, szkółki drzew i krzewów do sadzenia w ogrodach, parkach, na poboczach dróg i na wałach (na przykład sadzonki żywopłotu, róże i inne krzewy ozdobne, ozdobne drzewa i krzewy iglaste), w tym we wszystkich przypadkach ich kłącza, rozłogi i młode </a:t>
            </a:r>
            <a:r>
              <a:rPr lang="pl-PL" dirty="0" smtClean="0"/>
              <a:t>sadzonki</a:t>
            </a:r>
          </a:p>
          <a:p>
            <a:pPr lvl="1" algn="just">
              <a:buClr>
                <a:schemeClr val="tx1"/>
              </a:buClr>
              <a:buFont typeface="Wingdings" pitchFamily="2" charset="2"/>
              <a:buChar char="§"/>
            </a:pPr>
            <a:r>
              <a:rPr lang="pl-PL" b="1" dirty="0" smtClean="0">
                <a:solidFill>
                  <a:srgbClr val="C00000"/>
                </a:solidFill>
              </a:rPr>
              <a:t>zagajnik </a:t>
            </a:r>
            <a:r>
              <a:rPr lang="pl-PL" b="1" dirty="0">
                <a:solidFill>
                  <a:srgbClr val="C00000"/>
                </a:solidFill>
              </a:rPr>
              <a:t>o krótkiej rotacji</a:t>
            </a:r>
            <a:r>
              <a:rPr lang="pl-PL" dirty="0">
                <a:solidFill>
                  <a:srgbClr val="C00000"/>
                </a:solidFill>
              </a:rPr>
              <a:t> </a:t>
            </a:r>
            <a:r>
              <a:rPr lang="pl-PL" b="1" dirty="0">
                <a:solidFill>
                  <a:srgbClr val="C00000"/>
                </a:solidFill>
              </a:rPr>
              <a:t>- </a:t>
            </a:r>
            <a:r>
              <a:rPr lang="pl-PL" dirty="0"/>
              <a:t>obszar obsadzany gatunkami: </a:t>
            </a:r>
          </a:p>
          <a:p>
            <a:pPr lvl="2">
              <a:buFont typeface="Wingdings" pitchFamily="2" charset="2"/>
              <a:buChar char="v"/>
            </a:pPr>
            <a:r>
              <a:rPr lang="pl-PL" dirty="0"/>
              <a:t>z rodzaju wierzba (</a:t>
            </a:r>
            <a:r>
              <a:rPr lang="pl-PL" i="1" dirty="0" err="1"/>
              <a:t>Salix</a:t>
            </a:r>
            <a:r>
              <a:rPr lang="pl-PL" dirty="0"/>
              <a:t> sp</a:t>
            </a:r>
            <a:r>
              <a:rPr lang="pl-PL" dirty="0" smtClean="0"/>
              <a:t>.) - </a:t>
            </a:r>
            <a:r>
              <a:rPr lang="pl-PL" b="1" dirty="0" smtClean="0"/>
              <a:t>maksymalny cykl zbioru 8 lat</a:t>
            </a:r>
            <a:endParaRPr lang="pl-PL" b="1" dirty="0"/>
          </a:p>
          <a:p>
            <a:pPr lvl="2">
              <a:buFont typeface="Wingdings" pitchFamily="2" charset="2"/>
              <a:buChar char="v"/>
            </a:pPr>
            <a:r>
              <a:rPr lang="pl-PL" dirty="0"/>
              <a:t>z rodzaju brzoza (</a:t>
            </a:r>
            <a:r>
              <a:rPr lang="pl-PL" i="1" dirty="0" err="1"/>
              <a:t>Betula</a:t>
            </a:r>
            <a:r>
              <a:rPr lang="pl-PL" i="1" dirty="0"/>
              <a:t> </a:t>
            </a:r>
            <a:r>
              <a:rPr lang="pl-PL" dirty="0"/>
              <a:t>sp</a:t>
            </a:r>
            <a:r>
              <a:rPr lang="pl-PL" dirty="0" smtClean="0"/>
              <a:t>.) - </a:t>
            </a:r>
            <a:r>
              <a:rPr lang="pl-PL" b="1" dirty="0"/>
              <a:t>maksymalny cykl zbioru 10 </a:t>
            </a:r>
            <a:r>
              <a:rPr lang="pl-PL" b="1" dirty="0" smtClean="0"/>
              <a:t>lat</a:t>
            </a:r>
            <a:endParaRPr lang="pl-PL" b="1" dirty="0"/>
          </a:p>
          <a:p>
            <a:pPr lvl="2" algn="just">
              <a:buFont typeface="Wingdings" pitchFamily="2" charset="2"/>
              <a:buChar char="v"/>
            </a:pPr>
            <a:r>
              <a:rPr lang="pl-PL" dirty="0"/>
              <a:t>z rodzaju topola (</a:t>
            </a:r>
            <a:r>
              <a:rPr lang="pl-PL" i="1" dirty="0" err="1"/>
              <a:t>Populus</a:t>
            </a:r>
            <a:r>
              <a:rPr lang="pl-PL" i="1" dirty="0"/>
              <a:t> </a:t>
            </a:r>
            <a:r>
              <a:rPr lang="pl-PL" dirty="0"/>
              <a:t>sp</a:t>
            </a:r>
            <a:r>
              <a:rPr lang="pl-PL" i="1" dirty="0"/>
              <a:t>.</a:t>
            </a:r>
            <a:r>
              <a:rPr lang="pl-PL" dirty="0"/>
              <a:t>), w przypadku utrzymania obszarów proekologicznych (EFA) należy uwzględnić tylko gatunki z rodzaju topola czarna (</a:t>
            </a:r>
            <a:r>
              <a:rPr lang="pl-PL" i="1" dirty="0" err="1"/>
              <a:t>Populus</a:t>
            </a:r>
            <a:r>
              <a:rPr lang="pl-PL" i="1" dirty="0"/>
              <a:t> </a:t>
            </a:r>
            <a:r>
              <a:rPr lang="pl-PL" i="1" dirty="0" err="1"/>
              <a:t>nigra</a:t>
            </a:r>
            <a:r>
              <a:rPr lang="pl-PL" dirty="0"/>
              <a:t>) i jej </a:t>
            </a:r>
            <a:r>
              <a:rPr lang="pl-PL" dirty="0" smtClean="0"/>
              <a:t>krzyżówki </a:t>
            </a:r>
            <a:r>
              <a:rPr lang="pl-PL" dirty="0"/>
              <a:t> </a:t>
            </a:r>
            <a:r>
              <a:rPr lang="pl-PL" dirty="0" smtClean="0"/>
              <a:t>- </a:t>
            </a:r>
            <a:r>
              <a:rPr lang="pl-PL" b="1" dirty="0" smtClean="0"/>
              <a:t>maksymalny </a:t>
            </a:r>
            <a:r>
              <a:rPr lang="pl-PL" b="1" dirty="0"/>
              <a:t>cykl zbioru 8 </a:t>
            </a:r>
            <a:r>
              <a:rPr lang="pl-PL" b="1" dirty="0" smtClean="0"/>
              <a:t>lat</a:t>
            </a:r>
            <a:endParaRPr lang="pl-PL" b="1" dirty="0"/>
          </a:p>
          <a:p>
            <a:pPr marL="914400" lvl="2" indent="0" algn="just">
              <a:buClr>
                <a:srgbClr val="EF2A03"/>
              </a:buClr>
              <a:buNone/>
            </a:pPr>
            <a:endParaRPr lang="pl-PL" dirty="0"/>
          </a:p>
          <a:p>
            <a:pPr lvl="1" algn="just">
              <a:buClr>
                <a:srgbClr val="EF2A03"/>
              </a:buClr>
              <a:buFont typeface="Arial" pitchFamily="34" charset="0"/>
              <a:buChar char="•"/>
            </a:pPr>
            <a:endParaRPr lang="pl-PL" dirty="0"/>
          </a:p>
          <a:p>
            <a:pPr marL="457200" lvl="1" indent="0" algn="just">
              <a:buClr>
                <a:srgbClr val="EF2A03"/>
              </a:buClr>
              <a:buNone/>
            </a:pPr>
            <a:r>
              <a:rPr lang="pl-PL" dirty="0" smtClean="0"/>
              <a:t> </a:t>
            </a:r>
            <a:endParaRPr lang="pl-PL"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4"/>
          <p:cNvSpPr>
            <a:spLocks noGrp="1"/>
          </p:cNvSpPr>
          <p:nvPr>
            <p:ph type="sldNum" sz="quarter" idx="12"/>
          </p:nvPr>
        </p:nvSpPr>
        <p:spPr/>
        <p:txBody>
          <a:bodyPr/>
          <a:lstStyle/>
          <a:p>
            <a:pPr>
              <a:defRPr/>
            </a:pPr>
            <a:r>
              <a:rPr lang="pl-PL" dirty="0" smtClean="0"/>
              <a:t>5</a:t>
            </a:r>
            <a:endParaRPr lang="pl-PL" dirty="0"/>
          </a:p>
        </p:txBody>
      </p:sp>
      <p:sp useBgFill="1">
        <p:nvSpPr>
          <p:cNvPr id="2" name="Prostokąt 1"/>
          <p:cNvSpPr/>
          <p:nvPr/>
        </p:nvSpPr>
        <p:spPr>
          <a:xfrm>
            <a:off x="311286" y="5085184"/>
            <a:ext cx="8734748" cy="1446550"/>
          </a:xfrm>
          <a:prstGeom prst="rect">
            <a:avLst/>
          </a:prstGeom>
        </p:spPr>
        <p:txBody>
          <a:bodyPr wrap="square">
            <a:spAutoFit/>
          </a:bodyPr>
          <a:lstStyle/>
          <a:p>
            <a:pPr algn="just"/>
            <a:r>
              <a:rPr lang="pl-PL" sz="1100" b="1" i="1" dirty="0"/>
              <a:t>* </a:t>
            </a:r>
            <a:r>
              <a:rPr lang="pl-PL" sz="1100" i="1" dirty="0"/>
              <a:t>Jako „kwalifikujące się hektary” nie zostaną uznane obszary ujęte w wykazie obszarów wykorzystywanych głównie do działalności </a:t>
            </a:r>
            <a:r>
              <a:rPr lang="pl-PL" sz="1100" i="1" dirty="0" smtClean="0"/>
              <a:t>pozarolniczej. Wykaz </a:t>
            </a:r>
            <a:r>
              <a:rPr lang="pl-PL" sz="1100" i="1" dirty="0"/>
              <a:t>ten obejmuje obszary na lotniskach, polach golfowych oraz boiskach sportowych. </a:t>
            </a:r>
          </a:p>
          <a:p>
            <a:pPr algn="just"/>
            <a:r>
              <a:rPr lang="pl-PL" sz="1100" i="1" dirty="0"/>
              <a:t>**Obowiązkowe wykonanie co najmniej jednego zabiegu agrotechnicznego, mającego na celu usunięcie lub zniszczenie niepożądanej roślinności w terminie do dnia 31 lipca roku, w którym został złożony wniosek o przyznanie płatności bezpośrednich, a w przypadku gruntów ugorowanych, o których mowa w § 3 rozporządzenia Ministra Rolnictwa i Rozwoju Wsi z dnia 11 marca 2015 r. w sprawie obszarów uznawanych za obszary proekologiczne oraz warunków wspólnej realizacji praktyki utrzymania tych obszarów (Dz. U. poz. 354), które zostały zadeklarowane we wniosku o przyznanie płatności bezpośrednich jako obszary proekologiczne – w terminie do dnia 31 października roku, w którym został złożony ten wniosek</a:t>
            </a:r>
            <a:r>
              <a:rPr lang="pl-PL" sz="1100" i="1" dirty="0" smtClean="0"/>
              <a:t>..</a:t>
            </a:r>
            <a:endParaRPr lang="pl-PL" sz="1100" i="1" dirty="0"/>
          </a:p>
          <a:p>
            <a:pPr marL="95250" indent="-95250" algn="l"/>
            <a:endParaRPr lang="pl-PL" sz="1100" i="1" dirty="0">
              <a:latin typeface="+mj-lt"/>
            </a:endParaRPr>
          </a:p>
        </p:txBody>
      </p:sp>
      <p:pic>
        <p:nvPicPr>
          <p:cNvPr id="6" name="Obraz 5" descr="Obraz3.bmp"/>
          <p:cNvPicPr/>
          <p:nvPr/>
        </p:nvPicPr>
        <p:blipFill>
          <a:blip r:embed="rId2" cstate="print"/>
          <a:stretch>
            <a:fillRect/>
          </a:stretch>
        </p:blipFill>
        <p:spPr>
          <a:xfrm>
            <a:off x="323527" y="1196752"/>
            <a:ext cx="8734748" cy="3888432"/>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714356"/>
            <a:ext cx="7772400" cy="714381"/>
          </a:xfrm>
        </p:spPr>
        <p:txBody>
          <a:bodyPr/>
          <a:lstStyle/>
          <a:p>
            <a:r>
              <a:rPr lang="pl-PL" dirty="0" smtClean="0">
                <a:solidFill>
                  <a:srgbClr val="C00000"/>
                </a:solidFill>
              </a:rPr>
              <a:t>Jednolita Płatność Obszarowa</a:t>
            </a:r>
            <a:br>
              <a:rPr lang="pl-PL" dirty="0" smtClean="0">
                <a:solidFill>
                  <a:srgbClr val="C00000"/>
                </a:solidFill>
              </a:rPr>
            </a:br>
            <a:r>
              <a:rPr lang="pl-PL" dirty="0" smtClean="0">
                <a:solidFill>
                  <a:srgbClr val="C00000"/>
                </a:solidFill>
              </a:rPr>
              <a:t>- szacowana stawka -</a:t>
            </a:r>
            <a:endParaRPr lang="pl-PL" dirty="0">
              <a:solidFill>
                <a:srgbClr val="C00000"/>
              </a:solidFill>
            </a:endParaRPr>
          </a:p>
        </p:txBody>
      </p:sp>
      <p:sp>
        <p:nvSpPr>
          <p:cNvPr id="3" name="Symbol zastępczy zawartości 2"/>
          <p:cNvSpPr>
            <a:spLocks noGrp="1"/>
          </p:cNvSpPr>
          <p:nvPr>
            <p:ph idx="1"/>
          </p:nvPr>
        </p:nvSpPr>
        <p:spPr>
          <a:xfrm>
            <a:off x="285720" y="1357298"/>
            <a:ext cx="8201028" cy="5214974"/>
          </a:xfrm>
        </p:spPr>
        <p:txBody>
          <a:bodyPr/>
          <a:lstStyle/>
          <a:p>
            <a:pPr lvl="1" algn="just">
              <a:buClr>
                <a:srgbClr val="EF2A03"/>
              </a:buClr>
              <a:buFontTx/>
              <a:buChar char="•"/>
            </a:pPr>
            <a:endParaRPr lang="pl-PL" sz="1800" dirty="0" smtClean="0"/>
          </a:p>
          <a:p>
            <a:pPr algn="just">
              <a:buClr>
                <a:srgbClr val="EF2A03"/>
              </a:buClr>
              <a:buFont typeface="Wingdings" pitchFamily="2" charset="2"/>
              <a:buChar char="q"/>
            </a:pPr>
            <a:endParaRPr lang="pl-PL" sz="1800" b="1" dirty="0" smtClean="0"/>
          </a:p>
          <a:p>
            <a:pPr algn="just">
              <a:buClr>
                <a:srgbClr val="EF2A03"/>
              </a:buClr>
              <a:buFont typeface="Wingdings" pitchFamily="2" charset="2"/>
              <a:buChar char="q"/>
            </a:pPr>
            <a:endParaRPr lang="pl-PL" sz="1800" b="1" dirty="0" smtClean="0"/>
          </a:p>
          <a:p>
            <a:pPr algn="just">
              <a:buClr>
                <a:srgbClr val="EF2A03"/>
              </a:buClr>
              <a:buFont typeface="Wingdings" pitchFamily="2" charset="2"/>
              <a:buChar char="q"/>
            </a:pPr>
            <a:endParaRPr lang="pl-PL" sz="1800" b="1" dirty="0" smtClean="0"/>
          </a:p>
          <a:p>
            <a:pPr algn="just">
              <a:buClr>
                <a:srgbClr val="EF2A03"/>
              </a:buClr>
              <a:buFont typeface="Wingdings" pitchFamily="2" charset="2"/>
              <a:buChar char="q"/>
            </a:pPr>
            <a:r>
              <a:rPr lang="pl-PL" sz="2400" b="1" dirty="0" smtClean="0"/>
              <a:t>Szacowana stawka jednolitej płatności obszarowej (JPO) w 2015 r.:</a:t>
            </a:r>
          </a:p>
          <a:p>
            <a:pPr lvl="1" algn="ctr">
              <a:buClr>
                <a:srgbClr val="EF2A03"/>
              </a:buClr>
              <a:buNone/>
            </a:pPr>
            <a:r>
              <a:rPr lang="pl-PL" sz="2400" dirty="0" smtClean="0"/>
              <a:t>107 EUR/ha</a:t>
            </a:r>
          </a:p>
          <a:p>
            <a:pPr lvl="1" algn="ctr">
              <a:buClr>
                <a:srgbClr val="EF2A03"/>
              </a:buClr>
              <a:buNone/>
            </a:pPr>
            <a:endParaRPr lang="pl-PL" sz="24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00034" y="2928934"/>
            <a:ext cx="7772400" cy="714381"/>
          </a:xfrm>
        </p:spPr>
        <p:txBody>
          <a:bodyPr/>
          <a:lstStyle/>
          <a:p>
            <a:r>
              <a:rPr lang="pl-PL" sz="2800" i="1" dirty="0" smtClean="0">
                <a:solidFill>
                  <a:srgbClr val="C00000"/>
                </a:solidFill>
                <a:effectLst>
                  <a:outerShdw blurRad="38100" dist="38100" dir="2700000" algn="tl">
                    <a:srgbClr val="000000">
                      <a:alpha val="43137"/>
                    </a:srgbClr>
                  </a:outerShdw>
                </a:effectLst>
              </a:rPr>
              <a:t>Rolnik aktywny zawodowo</a:t>
            </a:r>
            <a:endParaRPr lang="pl-PL" sz="2800" i="1" dirty="0">
              <a:solidFill>
                <a:srgbClr val="C0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714356"/>
            <a:ext cx="7772400" cy="714381"/>
          </a:xfrm>
        </p:spPr>
        <p:txBody>
          <a:bodyPr/>
          <a:lstStyle/>
          <a:p>
            <a:r>
              <a:rPr lang="pl-PL" dirty="0" smtClean="0">
                <a:solidFill>
                  <a:srgbClr val="C00000"/>
                </a:solidFill>
              </a:rPr>
              <a:t>Rolnik aktywny zawodowo</a:t>
            </a:r>
            <a:endParaRPr lang="pl-PL" dirty="0">
              <a:solidFill>
                <a:srgbClr val="C00000"/>
              </a:solidFill>
            </a:endParaRPr>
          </a:p>
        </p:txBody>
      </p:sp>
      <p:sp>
        <p:nvSpPr>
          <p:cNvPr id="3" name="Symbol zastępczy zawartości 2"/>
          <p:cNvSpPr>
            <a:spLocks noGrp="1"/>
          </p:cNvSpPr>
          <p:nvPr>
            <p:ph idx="1"/>
          </p:nvPr>
        </p:nvSpPr>
        <p:spPr>
          <a:xfrm>
            <a:off x="285720" y="1772816"/>
            <a:ext cx="8678768" cy="4799456"/>
          </a:xfrm>
        </p:spPr>
        <p:txBody>
          <a:bodyPr/>
          <a:lstStyle/>
          <a:p>
            <a:pPr algn="just">
              <a:buClr>
                <a:srgbClr val="EF2A03"/>
              </a:buClr>
              <a:buFont typeface="Wingdings" pitchFamily="2" charset="2"/>
              <a:buChar char="q"/>
            </a:pPr>
            <a:r>
              <a:rPr lang="pl-PL" sz="1800" b="1" dirty="0" smtClean="0"/>
              <a:t>Rolnik aktywny zawodowo </a:t>
            </a:r>
            <a:r>
              <a:rPr lang="pl-PL" sz="1800" b="1" dirty="0" err="1" smtClean="0"/>
              <a:t>vs</a:t>
            </a:r>
            <a:r>
              <a:rPr lang="pl-PL" sz="1800" b="1" dirty="0" smtClean="0"/>
              <a:t>. PROW 2014-2020:</a:t>
            </a:r>
            <a:endParaRPr lang="pl-PL" sz="1800" dirty="0" smtClean="0"/>
          </a:p>
          <a:p>
            <a:pPr algn="just">
              <a:buClr>
                <a:srgbClr val="EF2A03"/>
              </a:buClr>
              <a:buNone/>
            </a:pPr>
            <a:r>
              <a:rPr lang="pl-PL" sz="1800" dirty="0" smtClean="0"/>
              <a:t>	</a:t>
            </a:r>
          </a:p>
          <a:p>
            <a:pPr algn="just">
              <a:buClr>
                <a:srgbClr val="EF2A03"/>
              </a:buClr>
              <a:buNone/>
            </a:pPr>
            <a:r>
              <a:rPr lang="pl-PL" sz="1800" dirty="0"/>
              <a:t>	</a:t>
            </a:r>
            <a:r>
              <a:rPr lang="pl-PL" sz="1800" dirty="0" smtClean="0"/>
              <a:t>Schematy wsparcia w ramach PROW 2014-2020 wymagające spełnienia definicji rolnika czynnego zawodowo:</a:t>
            </a:r>
          </a:p>
          <a:p>
            <a:pPr lvl="1" algn="just">
              <a:buClr>
                <a:srgbClr val="EF2A03"/>
              </a:buClr>
              <a:buFont typeface="Arial" pitchFamily="34" charset="0"/>
              <a:buChar char="•"/>
            </a:pPr>
            <a:r>
              <a:rPr lang="pl-PL" sz="1800" dirty="0" smtClean="0"/>
              <a:t>Systemy jakości produktów rolnych i środków spożywczych</a:t>
            </a:r>
          </a:p>
          <a:p>
            <a:pPr lvl="1" algn="just">
              <a:buClr>
                <a:srgbClr val="EF2A03"/>
              </a:buClr>
              <a:buFont typeface="Arial" pitchFamily="34" charset="0"/>
              <a:buChar char="•"/>
            </a:pPr>
            <a:r>
              <a:rPr lang="pl-PL" sz="1800" dirty="0" smtClean="0"/>
              <a:t>Pomoc na rozpoczęcie działalności gospodarczej na rzecz młodych rolników</a:t>
            </a:r>
          </a:p>
          <a:p>
            <a:pPr lvl="1" algn="just">
              <a:buClr>
                <a:srgbClr val="EF2A03"/>
              </a:buClr>
              <a:buFont typeface="Arial" pitchFamily="34" charset="0"/>
              <a:buChar char="•"/>
            </a:pPr>
            <a:r>
              <a:rPr lang="pl-PL" sz="1800" dirty="0" smtClean="0"/>
              <a:t>Rolnictwo ekologiczne</a:t>
            </a:r>
          </a:p>
          <a:p>
            <a:pPr lvl="1" algn="just">
              <a:buClr>
                <a:srgbClr val="EF2A03"/>
              </a:buClr>
              <a:buFont typeface="Arial" pitchFamily="34" charset="0"/>
              <a:buChar char="•"/>
            </a:pPr>
            <a:r>
              <a:rPr lang="pl-PL" sz="1800" dirty="0" smtClean="0"/>
              <a:t>Płatności dla obszarów z ograniczeniami naturalnymi lub innymi szczególnymi ograniczeniami (ONW)</a:t>
            </a:r>
          </a:p>
          <a:p>
            <a:pPr lvl="1" algn="just">
              <a:buClr>
                <a:srgbClr val="EF2A03"/>
              </a:buClr>
              <a:buFont typeface="Arial" pitchFamily="34" charset="0"/>
              <a:buChar char="•"/>
            </a:pPr>
            <a:r>
              <a:rPr lang="pl-PL" sz="1800" dirty="0" smtClean="0"/>
              <a:t>Zarządzanie ryzykiem (ubezpieczenie upraw, fundusze wzajemnego inwestowania, stabilizacja dochodów)</a:t>
            </a:r>
          </a:p>
          <a:p>
            <a:pPr lvl="1" algn="just">
              <a:buClr>
                <a:srgbClr val="EF2A03"/>
              </a:buClr>
              <a:buFontTx/>
              <a:buChar char="•"/>
            </a:pPr>
            <a:endParaRPr lang="pl-PL" sz="1800" dirty="0" smtClean="0"/>
          </a:p>
          <a:p>
            <a:pPr lvl="1" algn="just">
              <a:buClr>
                <a:srgbClr val="EF2A03"/>
              </a:buClr>
              <a:buFontTx/>
              <a:buChar char="•"/>
            </a:pPr>
            <a:endParaRPr lang="pl-PL" sz="1800" dirty="0" smtClean="0"/>
          </a:p>
          <a:p>
            <a:pPr>
              <a:buNone/>
            </a:pPr>
            <a:endParaRPr lang="pl-PL"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714356"/>
            <a:ext cx="7772400" cy="714381"/>
          </a:xfrm>
        </p:spPr>
        <p:txBody>
          <a:bodyPr/>
          <a:lstStyle/>
          <a:p>
            <a:r>
              <a:rPr lang="pl-PL" dirty="0" smtClean="0">
                <a:solidFill>
                  <a:srgbClr val="C00000"/>
                </a:solidFill>
              </a:rPr>
              <a:t>Rolnik aktywny zawodowo (wprowadzenie)</a:t>
            </a:r>
            <a:endParaRPr lang="pl-PL" dirty="0">
              <a:solidFill>
                <a:srgbClr val="C00000"/>
              </a:solidFill>
            </a:endParaRPr>
          </a:p>
        </p:txBody>
      </p:sp>
      <p:sp>
        <p:nvSpPr>
          <p:cNvPr id="3" name="Symbol zastępczy zawartości 2"/>
          <p:cNvSpPr>
            <a:spLocks noGrp="1"/>
          </p:cNvSpPr>
          <p:nvPr>
            <p:ph idx="1"/>
          </p:nvPr>
        </p:nvSpPr>
        <p:spPr>
          <a:xfrm>
            <a:off x="285720" y="1357298"/>
            <a:ext cx="8201028" cy="5214974"/>
          </a:xfrm>
          <a:noFill/>
        </p:spPr>
        <p:txBody>
          <a:bodyPr/>
          <a:lstStyle/>
          <a:p>
            <a:pPr algn="just">
              <a:buClr>
                <a:srgbClr val="EF2A03"/>
              </a:buClr>
              <a:buFont typeface="Wingdings" pitchFamily="2" charset="2"/>
              <a:buChar char="q"/>
            </a:pPr>
            <a:r>
              <a:rPr lang="pl-PL" sz="2000" b="1" dirty="0" smtClean="0"/>
              <a:t>Zasada działania definicji:</a:t>
            </a:r>
            <a:endParaRPr lang="pl-PL" sz="2000" dirty="0" smtClean="0"/>
          </a:p>
          <a:p>
            <a:pPr lvl="1" algn="just">
              <a:buClr>
                <a:srgbClr val="EF2A03"/>
              </a:buClr>
              <a:buFont typeface="Wingdings" pitchFamily="2" charset="2"/>
              <a:buChar char="§"/>
            </a:pPr>
            <a:r>
              <a:rPr lang="pl-PL" sz="1800" dirty="0" smtClean="0"/>
              <a:t>Zasada ta sprowadzać się będzie do tego, że rolnik, który nie spełni wymogów określonych w definicji zostanie wykluczony w danym roku z wszystkich płatności bezpośrednich, a w przypadku niektórych działań PROW 2014-2020 uznany zostanie za rolnika nie spełniającego kryteriów kwalifikowalności lub warunków otrzymania wsparcia</a:t>
            </a:r>
          </a:p>
          <a:p>
            <a:pPr marL="457200" lvl="1" indent="0" algn="just">
              <a:buClr>
                <a:srgbClr val="EF2A03"/>
              </a:buClr>
              <a:buNone/>
            </a:pPr>
            <a:endParaRPr lang="pl-PL" sz="1800" dirty="0"/>
          </a:p>
          <a:p>
            <a:pPr lvl="1" algn="just">
              <a:buClr>
                <a:srgbClr val="EF2A03"/>
              </a:buClr>
              <a:buFont typeface="Wingdings" pitchFamily="2" charset="2"/>
              <a:buChar char="§"/>
            </a:pPr>
            <a:r>
              <a:rPr lang="pl-PL" sz="1800" dirty="0" smtClean="0"/>
              <a:t>W przypadku rolników ubiegających się o płatności bezpośrednie w 2015 r., każdy beneficjent wsparcia bezpośredniego, który w roku 2014 otrzymał łączną kwotę płatności bezpośrednich (z wyłączeniem przejściowego wsparcia krajowego) </a:t>
            </a:r>
            <a:r>
              <a:rPr lang="pl-PL" sz="1800" b="1" dirty="0" smtClean="0"/>
              <a:t>nie większą niż równowartość </a:t>
            </a:r>
            <a:r>
              <a:rPr lang="pl-PL" sz="1800" b="1" smtClean="0"/>
              <a:t/>
            </a:r>
            <a:br>
              <a:rPr lang="pl-PL" sz="1800" b="1" smtClean="0"/>
            </a:br>
            <a:r>
              <a:rPr lang="pl-PL" sz="1800" b="1" smtClean="0"/>
              <a:t>w złotych </a:t>
            </a:r>
            <a:r>
              <a:rPr lang="pl-PL" sz="1800" b="1" dirty="0" smtClean="0"/>
              <a:t>kwoty 5000 euro </a:t>
            </a:r>
            <a:r>
              <a:rPr lang="pl-PL" sz="1800" dirty="0" smtClean="0"/>
              <a:t>(przed uwzględnieniem zmniejszeń </a:t>
            </a:r>
            <a:br>
              <a:rPr lang="pl-PL" sz="1800" dirty="0" smtClean="0"/>
            </a:br>
            <a:r>
              <a:rPr lang="pl-PL" sz="1800" dirty="0" smtClean="0"/>
              <a:t>i wykluczeń), zostanie „automatycznie” uznany za rolnika aktywnego zawodowo </a:t>
            </a:r>
          </a:p>
          <a:p>
            <a:pPr marL="457200" lvl="1" indent="0" algn="just">
              <a:buClr>
                <a:srgbClr val="EF2A03"/>
              </a:buClr>
              <a:buNone/>
            </a:pPr>
            <a:endParaRPr lang="pl-PL" sz="1800" dirty="0" smtClean="0"/>
          </a:p>
          <a:p>
            <a:pPr lvl="1" algn="just">
              <a:buClr>
                <a:srgbClr val="EF2A03"/>
              </a:buClr>
              <a:buFont typeface="Wingdings" pitchFamily="2" charset="2"/>
              <a:buChar char="§"/>
            </a:pPr>
            <a:r>
              <a:rPr lang="pl-PL" sz="1800" dirty="0" smtClean="0"/>
              <a:t>Za rok 2014 – równowartość kwoty 5000 euro wynosi 20 888 zł</a:t>
            </a:r>
          </a:p>
          <a:p>
            <a:pPr>
              <a:buNone/>
            </a:pPr>
            <a:endParaRPr lang="pl-PL"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Wykres 7"/>
          <p:cNvGraphicFramePr/>
          <p:nvPr/>
        </p:nvGraphicFramePr>
        <p:xfrm>
          <a:off x="1524000" y="928670"/>
          <a:ext cx="6096000" cy="453233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620688"/>
            <a:ext cx="7772400" cy="410388"/>
          </a:xfrm>
        </p:spPr>
        <p:txBody>
          <a:bodyPr/>
          <a:lstStyle/>
          <a:p>
            <a:r>
              <a:rPr lang="pl-PL" dirty="0" smtClean="0">
                <a:solidFill>
                  <a:srgbClr val="C00000"/>
                </a:solidFill>
              </a:rPr>
              <a:t>Rolnik aktywny zawodowo (1/7)</a:t>
            </a:r>
            <a:endParaRPr lang="pl-PL" dirty="0">
              <a:solidFill>
                <a:srgbClr val="C00000"/>
              </a:solidFill>
            </a:endParaRPr>
          </a:p>
        </p:txBody>
      </p:sp>
      <p:sp>
        <p:nvSpPr>
          <p:cNvPr id="3" name="Symbol zastępczy zawartości 2"/>
          <p:cNvSpPr>
            <a:spLocks noGrp="1"/>
          </p:cNvSpPr>
          <p:nvPr>
            <p:ph idx="1"/>
          </p:nvPr>
        </p:nvSpPr>
        <p:spPr>
          <a:xfrm>
            <a:off x="285720" y="1124744"/>
            <a:ext cx="8678768" cy="5616624"/>
          </a:xfrm>
        </p:spPr>
        <p:txBody>
          <a:bodyPr/>
          <a:lstStyle/>
          <a:p>
            <a:pPr algn="just">
              <a:buClr>
                <a:srgbClr val="EF2A03"/>
              </a:buClr>
              <a:buFont typeface="Wingdings" pitchFamily="2" charset="2"/>
              <a:buChar char="q"/>
            </a:pPr>
            <a:r>
              <a:rPr lang="pl-PL" sz="1800" b="1" dirty="0" smtClean="0"/>
              <a:t>Podmioty (osoby fizyczne lub prawne) „odgórnie” objęte wyłączeniem z płatności bezpośrednich (tzw. nierolnicze rodzaje działalności):</a:t>
            </a:r>
            <a:endParaRPr lang="pl-PL" sz="1800" dirty="0" smtClean="0"/>
          </a:p>
          <a:p>
            <a:pPr lvl="1" algn="just">
              <a:spcBef>
                <a:spcPts val="0"/>
              </a:spcBef>
              <a:buClr>
                <a:srgbClr val="EF2A03"/>
              </a:buClr>
              <a:buFontTx/>
              <a:buChar char="•"/>
            </a:pPr>
            <a:r>
              <a:rPr lang="pl-PL" sz="1800" dirty="0" smtClean="0"/>
              <a:t>Podmioty administrujące portami lotniczymi</a:t>
            </a:r>
          </a:p>
          <a:p>
            <a:pPr lvl="1" algn="just">
              <a:spcBef>
                <a:spcPts val="0"/>
              </a:spcBef>
              <a:buClr>
                <a:srgbClr val="EF2A03"/>
              </a:buClr>
              <a:buFontTx/>
              <a:buChar char="•"/>
            </a:pPr>
            <a:r>
              <a:rPr lang="pl-PL" sz="1800" dirty="0" smtClean="0"/>
              <a:t>Podmioty administrujące wodociągami</a:t>
            </a:r>
          </a:p>
          <a:p>
            <a:pPr lvl="1" algn="just">
              <a:spcBef>
                <a:spcPts val="0"/>
              </a:spcBef>
              <a:buClr>
                <a:srgbClr val="EF2A03"/>
              </a:buClr>
              <a:buFontTx/>
              <a:buChar char="•"/>
            </a:pPr>
            <a:r>
              <a:rPr lang="pl-PL" sz="1800" dirty="0" smtClean="0"/>
              <a:t>Podmioty administrujące trwałymi terenami sportowymi i rekreacyjnymi</a:t>
            </a:r>
          </a:p>
          <a:p>
            <a:pPr lvl="1" algn="just">
              <a:spcBef>
                <a:spcPts val="0"/>
              </a:spcBef>
              <a:buClr>
                <a:srgbClr val="EF2A03"/>
              </a:buClr>
              <a:buFontTx/>
              <a:buChar char="•"/>
            </a:pPr>
            <a:r>
              <a:rPr lang="pl-PL" sz="1800" dirty="0" smtClean="0"/>
              <a:t>Podmioty świadczące usługi przewozu kolejowego</a:t>
            </a:r>
          </a:p>
          <a:p>
            <a:pPr lvl="1" algn="just">
              <a:spcBef>
                <a:spcPts val="0"/>
              </a:spcBef>
              <a:buClr>
                <a:srgbClr val="EF2A03"/>
              </a:buClr>
              <a:buFontTx/>
              <a:buChar char="•"/>
            </a:pPr>
            <a:r>
              <a:rPr lang="pl-PL" sz="1800" dirty="0" smtClean="0"/>
              <a:t>Podmioty świadczące usługi w zakresie obrotu nieruchomościami</a:t>
            </a:r>
          </a:p>
          <a:p>
            <a:pPr lvl="1" algn="ctr">
              <a:buClr>
                <a:srgbClr val="EF2A03"/>
              </a:buClr>
              <a:buNone/>
            </a:pPr>
            <a:r>
              <a:rPr lang="pl-PL" sz="1800" dirty="0" smtClean="0"/>
              <a:t>Niemniej jednak:</a:t>
            </a:r>
          </a:p>
          <a:p>
            <a:pPr lvl="0" algn="just">
              <a:buClr>
                <a:srgbClr val="EF2A03"/>
              </a:buClr>
              <a:buFont typeface="Wingdings" pitchFamily="2" charset="2"/>
              <a:buChar char="q"/>
            </a:pPr>
            <a:r>
              <a:rPr lang="pl-PL" sz="1800" b="1" dirty="0" smtClean="0">
                <a:solidFill>
                  <a:srgbClr val="000000"/>
                </a:solidFill>
              </a:rPr>
              <a:t>Powyższe podmioty będą miały możliwość wykazania, że spełniają kryteria rolnika aktywnego zawodowo poprzez udokumentowanie, że:</a:t>
            </a:r>
          </a:p>
          <a:p>
            <a:pPr lvl="1" algn="just">
              <a:buClr>
                <a:srgbClr val="EF2A03"/>
              </a:buClr>
              <a:buFont typeface="Arial" pitchFamily="34" charset="0"/>
              <a:buChar char="•"/>
            </a:pPr>
            <a:r>
              <a:rPr lang="pl-PL" dirty="0" smtClean="0"/>
              <a:t>roczna kwota płatności bezpośrednich wynosi co najmniej 5 % całości przychodów uzyskanych z działalności pozarolniczej w ostatnim roku obrotowym, za który dowody takie są dostępne lub</a:t>
            </a:r>
          </a:p>
          <a:p>
            <a:pPr lvl="1" algn="just">
              <a:buClr>
                <a:srgbClr val="EF2A03"/>
              </a:buClr>
              <a:buFont typeface="Arial" pitchFamily="34" charset="0"/>
              <a:buChar char="•"/>
            </a:pPr>
            <a:r>
              <a:rPr lang="pl-PL" dirty="0" smtClean="0"/>
              <a:t>ich działalność rolnicza nie ma charakteru marginalnego – test 1/3 przychodów z działalności rolniczej (całość przychodów  z działalności rolniczej stanowi co najmniej 1/3 całości przychodów), lub</a:t>
            </a:r>
          </a:p>
          <a:p>
            <a:pPr lvl="1" algn="just">
              <a:buClr>
                <a:srgbClr val="EF2A03"/>
              </a:buClr>
              <a:buFont typeface="Arial" pitchFamily="34" charset="0"/>
              <a:buChar char="•"/>
            </a:pPr>
            <a:r>
              <a:rPr lang="pl-PL" dirty="0" smtClean="0"/>
              <a:t>ich główną działalność gospodarczą lub przedmiot działalności stanowi wykonywanie działalności rolniczej  co będzie weryfikowane poprzez sądowe i urzędowe rejestry przedsiębiorstw (tj. REGON, KRS, CEIDG)</a:t>
            </a:r>
            <a:endParaRPr lang="pl-PL"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1556792"/>
            <a:ext cx="8352928" cy="4104456"/>
          </a:xfrm>
        </p:spPr>
        <p:txBody>
          <a:bodyPr/>
          <a:lstStyle/>
          <a:p>
            <a:pPr lvl="0" algn="just">
              <a:buClr>
                <a:srgbClr val="FF0000"/>
              </a:buClr>
              <a:buFont typeface="Wingdings" pitchFamily="2" charset="2"/>
              <a:buChar char="q"/>
            </a:pPr>
            <a:r>
              <a:rPr lang="pl-PL" sz="1900" dirty="0" smtClean="0"/>
              <a:t>Weryfikacja czy </a:t>
            </a:r>
            <a:r>
              <a:rPr lang="pl-PL" sz="1900" u="sng" dirty="0"/>
              <a:t>roczna kwota płatności bezpośrednich wynosi co najmniej 5 % całości przychodów uzyskanych z działalności pozarolniczej w ostatnim roku obrotowym, za który dowody takie są </a:t>
            </a:r>
            <a:r>
              <a:rPr lang="pl-PL" sz="1900" u="sng" dirty="0" smtClean="0"/>
              <a:t>dostępne,</a:t>
            </a:r>
            <a:r>
              <a:rPr lang="pl-PL" sz="1900" dirty="0" smtClean="0"/>
              <a:t> będzie wykonywana na podstawie:</a:t>
            </a:r>
          </a:p>
          <a:p>
            <a:pPr marL="0" lvl="0" indent="0" algn="just">
              <a:buClr>
                <a:srgbClr val="FF0000"/>
              </a:buClr>
              <a:buNone/>
            </a:pPr>
            <a:endParaRPr lang="pl-PL" sz="1900" dirty="0" smtClean="0"/>
          </a:p>
          <a:p>
            <a:pPr lvl="2" algn="just">
              <a:buClr>
                <a:srgbClr val="FF0000"/>
              </a:buClr>
              <a:buFont typeface="Arial" pitchFamily="34" charset="0"/>
              <a:buChar char="•"/>
            </a:pPr>
            <a:r>
              <a:rPr lang="pl-PL" sz="2000" dirty="0" smtClean="0"/>
              <a:t>zaświadczenia </a:t>
            </a:r>
            <a:r>
              <a:rPr lang="pl-PL" sz="2000" dirty="0"/>
              <a:t>o przychodach z działalności pozarolniczej wydane </a:t>
            </a:r>
            <a:r>
              <a:rPr lang="pl-PL" sz="2000" dirty="0" smtClean="0"/>
              <a:t>przez </a:t>
            </a:r>
            <a:r>
              <a:rPr lang="pl-PL" sz="2000" dirty="0"/>
              <a:t>właściwy organ podatkowy, oraz </a:t>
            </a:r>
            <a:endParaRPr lang="pl-PL" sz="2000" dirty="0" smtClean="0"/>
          </a:p>
          <a:p>
            <a:pPr marL="914400" lvl="2" indent="0" algn="just">
              <a:buClr>
                <a:srgbClr val="FF0000"/>
              </a:buClr>
              <a:buNone/>
            </a:pPr>
            <a:endParaRPr lang="pl-PL" sz="2000" dirty="0"/>
          </a:p>
          <a:p>
            <a:pPr lvl="2" algn="just">
              <a:buClr>
                <a:srgbClr val="FF0000"/>
              </a:buClr>
              <a:buFont typeface="Arial" pitchFamily="34" charset="0"/>
              <a:buChar char="•"/>
            </a:pPr>
            <a:r>
              <a:rPr lang="pl-PL" sz="2000" dirty="0" smtClean="0"/>
              <a:t>dokumentów </a:t>
            </a:r>
            <a:r>
              <a:rPr lang="pl-PL" sz="2000" dirty="0"/>
              <a:t>zawierających informację o wysokości rocznej kwoty płatności bezpośrednich będących w posiadaniu Agencji Restrukturyzacji i Modernizacji Rolnictwa </a:t>
            </a:r>
          </a:p>
          <a:p>
            <a:pPr marL="914400" lvl="2" indent="0">
              <a:buNone/>
            </a:pPr>
            <a:endParaRPr lang="pl-PL" sz="2000" dirty="0"/>
          </a:p>
          <a:p>
            <a:pPr lvl="0" algn="just">
              <a:buClr>
                <a:srgbClr val="FF0000"/>
              </a:buClr>
              <a:buFont typeface="Wingdings" pitchFamily="2" charset="2"/>
              <a:buChar char="q"/>
            </a:pPr>
            <a:endParaRPr lang="pl-PL" sz="1900" dirty="0"/>
          </a:p>
        </p:txBody>
      </p:sp>
      <p:sp>
        <p:nvSpPr>
          <p:cNvPr id="6" name="Tytuł 1"/>
          <p:cNvSpPr>
            <a:spLocks noGrp="1"/>
          </p:cNvSpPr>
          <p:nvPr>
            <p:ph type="title"/>
          </p:nvPr>
        </p:nvSpPr>
        <p:spPr>
          <a:xfrm>
            <a:off x="642910" y="714356"/>
            <a:ext cx="7772400" cy="714381"/>
          </a:xfrm>
        </p:spPr>
        <p:txBody>
          <a:bodyPr/>
          <a:lstStyle/>
          <a:p>
            <a:r>
              <a:rPr lang="pl-PL" dirty="0" smtClean="0">
                <a:solidFill>
                  <a:srgbClr val="C00000"/>
                </a:solidFill>
              </a:rPr>
              <a:t>Rolnik aktywny zawodowo (2/7)</a:t>
            </a:r>
            <a:endParaRPr lang="pl-PL" dirty="0">
              <a:solidFill>
                <a:srgbClr val="C00000"/>
              </a:solidFill>
            </a:endParaRPr>
          </a:p>
        </p:txBody>
      </p:sp>
    </p:spTree>
    <p:extLst>
      <p:ext uri="{BB962C8B-B14F-4D97-AF65-F5344CB8AC3E}">
        <p14:creationId xmlns:p14="http://schemas.microsoft.com/office/powerpoint/2010/main" val="20710880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1412776"/>
            <a:ext cx="8208912" cy="5040560"/>
          </a:xfrm>
        </p:spPr>
        <p:txBody>
          <a:bodyPr/>
          <a:lstStyle/>
          <a:p>
            <a:pPr lvl="0" algn="just">
              <a:buClr>
                <a:srgbClr val="FF0000"/>
              </a:buClr>
              <a:buFont typeface="Wingdings" pitchFamily="2" charset="2"/>
              <a:buChar char="q"/>
            </a:pPr>
            <a:r>
              <a:rPr lang="pl-PL" sz="1900" dirty="0"/>
              <a:t>Weryfikacja czy </a:t>
            </a:r>
            <a:r>
              <a:rPr lang="pl-PL" sz="1900" u="sng" dirty="0"/>
              <a:t>działalność rolnicza nie ma charakteru marginalnego</a:t>
            </a:r>
            <a:r>
              <a:rPr lang="pl-PL" sz="1900" dirty="0"/>
              <a:t> </a:t>
            </a:r>
            <a:r>
              <a:rPr lang="pl-PL" sz="1900" dirty="0" smtClean="0"/>
              <a:t>będzie wykonywana na podstawie:</a:t>
            </a:r>
          </a:p>
          <a:p>
            <a:pPr algn="just">
              <a:buClr>
                <a:srgbClr val="C00000"/>
              </a:buClr>
              <a:buFont typeface="Arial" pitchFamily="34" charset="0"/>
              <a:buChar char="•"/>
            </a:pPr>
            <a:r>
              <a:rPr lang="pl-PL" sz="1800" dirty="0" smtClean="0"/>
              <a:t>zaświadczenia </a:t>
            </a:r>
            <a:r>
              <a:rPr lang="pl-PL" sz="1800" dirty="0"/>
              <a:t>o przychodach z działalności pozarolniczej wydane przez właściwy organ </a:t>
            </a:r>
            <a:r>
              <a:rPr lang="pl-PL" sz="1800" dirty="0" smtClean="0"/>
              <a:t>podatkowy,</a:t>
            </a:r>
          </a:p>
          <a:p>
            <a:pPr algn="just">
              <a:buClr>
                <a:srgbClr val="C00000"/>
              </a:buClr>
              <a:buFont typeface="Arial" pitchFamily="34" charset="0"/>
              <a:buChar char="•"/>
            </a:pPr>
            <a:r>
              <a:rPr lang="pl-PL" sz="1800" dirty="0" smtClean="0"/>
              <a:t>faktur </a:t>
            </a:r>
            <a:r>
              <a:rPr lang="pl-PL" sz="1800" dirty="0"/>
              <a:t>w rozumieniu art. 2 pkt 31 ustawy z dnia 11 marca 2004 r. o podatku od towarów i usług, w tym faktur VAT RR, o których mowa w art. 116 ust. 2 tej ustawy albo ich kopie potwierdzone za zgodność z oryginałem przez upoważnionego pracownika Agencji lub inne równoważne dowody potwierdzające sprzedaż produktów </a:t>
            </a:r>
            <a:r>
              <a:rPr lang="pl-PL" sz="1800" dirty="0" smtClean="0"/>
              <a:t>rolnych,</a:t>
            </a:r>
          </a:p>
          <a:p>
            <a:pPr algn="just">
              <a:buClr>
                <a:srgbClr val="C00000"/>
              </a:buClr>
              <a:buFont typeface="Arial" pitchFamily="34" charset="0"/>
              <a:buChar char="•"/>
            </a:pPr>
            <a:r>
              <a:rPr lang="pl-PL" sz="1800" dirty="0" smtClean="0"/>
              <a:t>dokumentów </a:t>
            </a:r>
            <a:r>
              <a:rPr lang="pl-PL" sz="1800" dirty="0"/>
              <a:t>zawierających informacje na temat wysokości wsparcia unijnego w ramach Europejskiego Funduszu Rolniczego Gwarancji (EFRG) i Europejskiego Funduszu Rolnego na rzecz Rozwoju Obszarów Wiejskich (EFRROW), jak również wszelką pomoc krajową przyznaną w odniesieniu do działalności rolniczej, z wyjątkiem uzupełniających krajowych płatności bezpośrednich, będącej w posiadaniu Agencji, a w przypadku gdy Agencja nie jest w posiadaniu takiej informacji – na podstawie zaświadcze</a:t>
            </a:r>
            <a:r>
              <a:rPr lang="pl-PL" sz="1900" dirty="0"/>
              <a:t>nia wydanego przez organ właściwy do przyznania danego </a:t>
            </a:r>
            <a:r>
              <a:rPr lang="pl-PL" sz="1900" dirty="0" smtClean="0"/>
              <a:t>wsparcia</a:t>
            </a:r>
            <a:endParaRPr lang="pl-PL" sz="1900" dirty="0"/>
          </a:p>
          <a:p>
            <a:pPr marL="0" lvl="0" indent="0" algn="just">
              <a:buClr>
                <a:srgbClr val="FF0000"/>
              </a:buClr>
              <a:buNone/>
            </a:pPr>
            <a:endParaRPr lang="pl-PL" sz="1900" dirty="0"/>
          </a:p>
        </p:txBody>
      </p:sp>
      <p:sp>
        <p:nvSpPr>
          <p:cNvPr id="6" name="Tytuł 1"/>
          <p:cNvSpPr>
            <a:spLocks noGrp="1"/>
          </p:cNvSpPr>
          <p:nvPr>
            <p:ph type="title"/>
          </p:nvPr>
        </p:nvSpPr>
        <p:spPr>
          <a:xfrm>
            <a:off x="642910" y="714356"/>
            <a:ext cx="7772400" cy="714381"/>
          </a:xfrm>
        </p:spPr>
        <p:txBody>
          <a:bodyPr/>
          <a:lstStyle/>
          <a:p>
            <a:r>
              <a:rPr lang="pl-PL" dirty="0" smtClean="0">
                <a:solidFill>
                  <a:srgbClr val="C00000"/>
                </a:solidFill>
              </a:rPr>
              <a:t>Rolnik aktywny zawodowo (3/7)</a:t>
            </a:r>
            <a:endParaRPr lang="pl-PL" dirty="0">
              <a:solidFill>
                <a:srgbClr val="C00000"/>
              </a:solidFill>
            </a:endParaRPr>
          </a:p>
        </p:txBody>
      </p:sp>
    </p:spTree>
    <p:extLst>
      <p:ext uri="{BB962C8B-B14F-4D97-AF65-F5344CB8AC3E}">
        <p14:creationId xmlns:p14="http://schemas.microsoft.com/office/powerpoint/2010/main" val="28819369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85800" y="1124744"/>
            <a:ext cx="8278688" cy="5328592"/>
          </a:xfrm>
        </p:spPr>
        <p:txBody>
          <a:bodyPr/>
          <a:lstStyle/>
          <a:p>
            <a:pPr algn="just">
              <a:buClr>
                <a:srgbClr val="FF0000"/>
              </a:buClr>
              <a:buFont typeface="Wingdings" pitchFamily="2" charset="2"/>
              <a:buChar char="q"/>
            </a:pPr>
            <a:r>
              <a:rPr lang="pl-PL" sz="1900" dirty="0"/>
              <a:t>Weryfikacja czy </a:t>
            </a:r>
            <a:r>
              <a:rPr lang="pl-PL" sz="1900" u="sng" dirty="0" smtClean="0"/>
              <a:t>główna </a:t>
            </a:r>
            <a:r>
              <a:rPr lang="pl-PL" sz="1900" u="sng" dirty="0"/>
              <a:t>działalność gospodarczą lub przedmiot działalności stanowi wykonywanie działalności </a:t>
            </a:r>
            <a:r>
              <a:rPr lang="pl-PL" sz="1900" u="sng" dirty="0" smtClean="0"/>
              <a:t>rolniczej</a:t>
            </a:r>
            <a:r>
              <a:rPr lang="pl-PL" sz="1900" dirty="0" smtClean="0"/>
              <a:t> będzie wykonywana w oparciu o:</a:t>
            </a:r>
          </a:p>
          <a:p>
            <a:pPr lvl="0" algn="just">
              <a:buClr>
                <a:srgbClr val="C00000"/>
              </a:buClr>
            </a:pPr>
            <a:r>
              <a:rPr lang="pl-PL" sz="1800" dirty="0"/>
              <a:t>dokumenty zawierające informacje o rodzaju lub rodzajach prowadzonej działalności, pochodzące z zintegrowanego systemu zarządzania i </a:t>
            </a:r>
            <a:r>
              <a:rPr lang="pl-PL" sz="1800" dirty="0" smtClean="0"/>
              <a:t>kontroli,</a:t>
            </a:r>
          </a:p>
          <a:p>
            <a:pPr lvl="0" algn="just">
              <a:buClr>
                <a:srgbClr val="C00000"/>
              </a:buClr>
            </a:pPr>
            <a:r>
              <a:rPr lang="pl-PL" sz="1800" dirty="0" smtClean="0"/>
              <a:t>zaświadczenie </a:t>
            </a:r>
            <a:r>
              <a:rPr lang="pl-PL" sz="1800" dirty="0"/>
              <a:t>o wpisie w Centralnej Ewidencji i Informacji o Działalności Gospodarczej (CEIDG), prowadzonej na podstawie przepisów o swobodzie działalności gospodarczej, zawierające informacje o rodzaju lub rodzajach prowadzonej </a:t>
            </a:r>
            <a:r>
              <a:rPr lang="pl-PL" sz="1800" dirty="0" smtClean="0"/>
              <a:t>działalności,</a:t>
            </a:r>
          </a:p>
          <a:p>
            <a:pPr lvl="0" algn="just">
              <a:buClr>
                <a:srgbClr val="C00000"/>
              </a:buClr>
            </a:pPr>
            <a:r>
              <a:rPr lang="pl-PL" sz="1800" dirty="0" smtClean="0"/>
              <a:t>odpisy</a:t>
            </a:r>
            <a:r>
              <a:rPr lang="pl-PL" sz="1800" dirty="0"/>
              <a:t>, wyciągi, zaświadczenia oraz informacje z Krajowego Rejestru Sądowego (KRS), prowadzonego na podstawie przepisów o Krajowym Rejestrze Sądowym, zawierające informacje o rodzaju lub rodzajach prowadzonej </a:t>
            </a:r>
            <a:r>
              <a:rPr lang="pl-PL" sz="1800" dirty="0" smtClean="0"/>
              <a:t>działalności,</a:t>
            </a:r>
          </a:p>
          <a:p>
            <a:pPr lvl="0" algn="just">
              <a:buClr>
                <a:srgbClr val="C00000"/>
              </a:buClr>
            </a:pPr>
            <a:r>
              <a:rPr lang="pl-PL" sz="1800" dirty="0" smtClean="0"/>
              <a:t>dokumenty </a:t>
            </a:r>
            <a:r>
              <a:rPr lang="pl-PL" sz="1800" dirty="0"/>
              <a:t>zawierające informacje o rodzaju lub rodzajach prowadzonej działalności, pochodzące z krajowego rejestru urzędowego podmiotów gospodarki narodowej (REGON), prowadzonego na podstawie przepisów ustawy z dnia 29 czerwca 1995 r. o statystyce </a:t>
            </a:r>
            <a:r>
              <a:rPr lang="pl-PL" sz="1800" dirty="0" smtClean="0"/>
              <a:t>publicznej</a:t>
            </a:r>
            <a:endParaRPr lang="pl-PL" sz="1800" dirty="0"/>
          </a:p>
          <a:p>
            <a:pPr algn="just"/>
            <a:endParaRPr lang="pl-PL" sz="1900" dirty="0"/>
          </a:p>
        </p:txBody>
      </p:sp>
      <p:sp>
        <p:nvSpPr>
          <p:cNvPr id="6" name="Tytuł 1"/>
          <p:cNvSpPr>
            <a:spLocks noGrp="1"/>
          </p:cNvSpPr>
          <p:nvPr>
            <p:ph type="title"/>
          </p:nvPr>
        </p:nvSpPr>
        <p:spPr>
          <a:xfrm>
            <a:off x="611560" y="548680"/>
            <a:ext cx="7772400" cy="714381"/>
          </a:xfrm>
        </p:spPr>
        <p:txBody>
          <a:bodyPr/>
          <a:lstStyle/>
          <a:p>
            <a:r>
              <a:rPr lang="pl-PL" dirty="0" smtClean="0">
                <a:solidFill>
                  <a:srgbClr val="C00000"/>
                </a:solidFill>
              </a:rPr>
              <a:t>Rolnik aktywny zawodowo (4/7)</a:t>
            </a:r>
            <a:endParaRPr lang="pl-PL" dirty="0">
              <a:solidFill>
                <a:srgbClr val="C00000"/>
              </a:solidFill>
            </a:endParaRPr>
          </a:p>
        </p:txBody>
      </p:sp>
    </p:spTree>
    <p:extLst>
      <p:ext uri="{BB962C8B-B14F-4D97-AF65-F5344CB8AC3E}">
        <p14:creationId xmlns:p14="http://schemas.microsoft.com/office/powerpoint/2010/main" val="36790507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714356"/>
            <a:ext cx="7772400" cy="714381"/>
          </a:xfrm>
        </p:spPr>
        <p:txBody>
          <a:bodyPr/>
          <a:lstStyle/>
          <a:p>
            <a:r>
              <a:rPr lang="pl-PL" dirty="0" smtClean="0">
                <a:solidFill>
                  <a:srgbClr val="C00000"/>
                </a:solidFill>
              </a:rPr>
              <a:t>Rolnik aktywny zawodowo (5/7)</a:t>
            </a:r>
            <a:endParaRPr lang="pl-PL" dirty="0">
              <a:solidFill>
                <a:srgbClr val="C00000"/>
              </a:solidFill>
            </a:endParaRPr>
          </a:p>
        </p:txBody>
      </p:sp>
      <p:sp>
        <p:nvSpPr>
          <p:cNvPr id="3" name="Symbol zastępczy zawartości 2"/>
          <p:cNvSpPr>
            <a:spLocks noGrp="1"/>
          </p:cNvSpPr>
          <p:nvPr>
            <p:ph idx="1"/>
          </p:nvPr>
        </p:nvSpPr>
        <p:spPr>
          <a:xfrm>
            <a:off x="285720" y="1357298"/>
            <a:ext cx="8201028" cy="5214974"/>
          </a:xfrm>
        </p:spPr>
        <p:txBody>
          <a:bodyPr/>
          <a:lstStyle/>
          <a:p>
            <a:pPr lvl="0" algn="just">
              <a:buClr>
                <a:srgbClr val="EF2A03"/>
              </a:buClr>
              <a:buFont typeface="Wingdings" pitchFamily="2" charset="2"/>
              <a:buChar char="q"/>
            </a:pPr>
            <a:endParaRPr lang="pl-PL" sz="1800" b="1" dirty="0" smtClean="0">
              <a:solidFill>
                <a:srgbClr val="000000"/>
              </a:solidFill>
            </a:endParaRPr>
          </a:p>
          <a:p>
            <a:pPr lvl="0" algn="just">
              <a:buClr>
                <a:srgbClr val="EF2A03"/>
              </a:buClr>
              <a:buFont typeface="Wingdings" pitchFamily="2" charset="2"/>
              <a:buChar char="q"/>
            </a:pPr>
            <a:endParaRPr lang="pl-PL" sz="1800" b="1" dirty="0">
              <a:solidFill>
                <a:srgbClr val="000000"/>
              </a:solidFill>
            </a:endParaRPr>
          </a:p>
          <a:p>
            <a:pPr lvl="0" algn="just">
              <a:buClr>
                <a:srgbClr val="EF2A03"/>
              </a:buClr>
              <a:buFont typeface="Wingdings" pitchFamily="2" charset="2"/>
              <a:buChar char="q"/>
            </a:pPr>
            <a:r>
              <a:rPr lang="pl-PL" sz="1800" b="1" dirty="0" smtClean="0">
                <a:solidFill>
                  <a:srgbClr val="000000"/>
                </a:solidFill>
              </a:rPr>
              <a:t>Ogólna zasada uznawania rolników za aktywnych zawodowo:</a:t>
            </a:r>
          </a:p>
          <a:p>
            <a:pPr lvl="0" algn="just">
              <a:buClr>
                <a:srgbClr val="EF2A03"/>
              </a:buClr>
              <a:buFont typeface="Wingdings" pitchFamily="2" charset="2"/>
              <a:buChar char="q"/>
            </a:pPr>
            <a:endParaRPr lang="pl-PL" sz="1800" b="1" dirty="0">
              <a:solidFill>
                <a:srgbClr val="000000"/>
              </a:solidFill>
            </a:endParaRPr>
          </a:p>
          <a:p>
            <a:pPr lvl="1" algn="just">
              <a:buClr>
                <a:srgbClr val="EF2A03"/>
              </a:buClr>
              <a:buFont typeface="Arial" pitchFamily="34" charset="0"/>
              <a:buChar char="•"/>
            </a:pPr>
            <a:r>
              <a:rPr lang="pl-PL" sz="1800" dirty="0" smtClean="0"/>
              <a:t>Rolnicy, w przypadku których łączna otrzymana kwota płatności bezpośrednich w poprzednim roku (tj. dla roku 2015 w roku 2014) nie przekracza 5000 EUR (przed zmniejszeniami i wykluczeniami), </a:t>
            </a:r>
          </a:p>
          <a:p>
            <a:pPr lvl="1" algn="just">
              <a:buClr>
                <a:srgbClr val="EF2A03"/>
              </a:buClr>
              <a:buFont typeface="Arial" pitchFamily="34" charset="0"/>
              <a:buChar char="•"/>
            </a:pPr>
            <a:endParaRPr lang="pl-PL" sz="1800" dirty="0" smtClean="0"/>
          </a:p>
          <a:p>
            <a:pPr lvl="1" algn="just">
              <a:buClr>
                <a:srgbClr val="EF2A03"/>
              </a:buClr>
              <a:buFont typeface="Arial" pitchFamily="34" charset="0"/>
              <a:buChar char="•"/>
            </a:pPr>
            <a:r>
              <a:rPr lang="pl-PL" sz="1800" dirty="0" smtClean="0"/>
              <a:t>Pozwoli to na „automatyczne” uznanie blisko </a:t>
            </a:r>
            <a:r>
              <a:rPr lang="pl-PL" sz="1800" b="1" dirty="0" smtClean="0"/>
              <a:t>91% rolników </a:t>
            </a:r>
            <a:r>
              <a:rPr lang="pl-PL" sz="1800" dirty="0" smtClean="0"/>
              <a:t>dysponujących łącznie 7,1 mln ha</a:t>
            </a:r>
            <a:r>
              <a:rPr lang="pl-PL" sz="1800" b="1" dirty="0" smtClean="0"/>
              <a:t> </a:t>
            </a:r>
            <a:r>
              <a:rPr lang="pl-PL" sz="1800" dirty="0" smtClean="0"/>
              <a:t>powierzchni użytków rolnych (50,52%) za </a:t>
            </a:r>
            <a:r>
              <a:rPr lang="pl-PL" sz="1800" b="1" dirty="0" smtClean="0"/>
              <a:t>aktywnych zawodowo</a:t>
            </a:r>
          </a:p>
          <a:p>
            <a:pPr lvl="1" algn="just">
              <a:buClr>
                <a:srgbClr val="EF2A03"/>
              </a:buClr>
              <a:buFont typeface="Arial" pitchFamily="34" charset="0"/>
              <a:buChar char="•"/>
            </a:pPr>
            <a:endParaRPr lang="pl-PL" sz="1800" dirty="0"/>
          </a:p>
          <a:p>
            <a:pPr marL="457200" lvl="1" indent="0" algn="just">
              <a:buClr>
                <a:srgbClr val="EF2A03"/>
              </a:buClr>
              <a:buNone/>
            </a:pPr>
            <a:endParaRPr lang="pl-PL"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548681"/>
            <a:ext cx="7772400" cy="720080"/>
          </a:xfrm>
        </p:spPr>
        <p:txBody>
          <a:bodyPr/>
          <a:lstStyle/>
          <a:p>
            <a:r>
              <a:rPr lang="pl-PL" dirty="0" smtClean="0">
                <a:solidFill>
                  <a:srgbClr val="C00000"/>
                </a:solidFill>
              </a:rPr>
              <a:t>Rolnik aktywny zawodowo (6/7)</a:t>
            </a:r>
            <a:endParaRPr lang="pl-PL" dirty="0">
              <a:solidFill>
                <a:srgbClr val="C00000"/>
              </a:solidFill>
            </a:endParaRPr>
          </a:p>
        </p:txBody>
      </p:sp>
      <p:sp>
        <p:nvSpPr>
          <p:cNvPr id="3" name="Symbol zastępczy zawartości 2"/>
          <p:cNvSpPr>
            <a:spLocks noGrp="1"/>
          </p:cNvSpPr>
          <p:nvPr>
            <p:ph idx="1"/>
          </p:nvPr>
        </p:nvSpPr>
        <p:spPr>
          <a:xfrm>
            <a:off x="395536" y="1268760"/>
            <a:ext cx="8568952" cy="5303512"/>
          </a:xfrm>
        </p:spPr>
        <p:txBody>
          <a:bodyPr/>
          <a:lstStyle/>
          <a:p>
            <a:pPr lvl="0">
              <a:buClr>
                <a:srgbClr val="EF2A03"/>
              </a:buClr>
              <a:buFont typeface="Wingdings" pitchFamily="2" charset="2"/>
              <a:buChar char="q"/>
            </a:pPr>
            <a:r>
              <a:rPr lang="pl-PL" sz="1800" b="1" dirty="0" smtClean="0">
                <a:solidFill>
                  <a:srgbClr val="000000"/>
                </a:solidFill>
              </a:rPr>
              <a:t>Postępowanie w przypadku podmiotów „wykluczonych”, ale zamierzających wykazać i udokumentować wykazujących, że spełniają wymogi definicji rolnika aktywnego zawodowo:</a:t>
            </a:r>
          </a:p>
          <a:p>
            <a:pPr lvl="1" algn="just">
              <a:buFont typeface="Wingdings" pitchFamily="2" charset="2"/>
              <a:buChar char="§"/>
            </a:pPr>
            <a:r>
              <a:rPr lang="pl-PL" dirty="0"/>
              <a:t>za przychody brutto z działalności rolniczej uznawane będą przychody, które rolnik uzyskał ze swej działalności rolniczej prowadzonej w jego gospodarstwie, obejmujące wsparcie unijne, jak również wszelką pomoc krajową przyznaną w odniesieniu do działalności </a:t>
            </a:r>
            <a:r>
              <a:rPr lang="pl-PL" dirty="0" smtClean="0"/>
              <a:t>rolniczej</a:t>
            </a:r>
            <a:endParaRPr lang="pl-PL" dirty="0"/>
          </a:p>
          <a:p>
            <a:pPr lvl="1" algn="just">
              <a:buFont typeface="Wingdings" pitchFamily="2" charset="2"/>
              <a:buChar char="§"/>
            </a:pPr>
            <a:r>
              <a:rPr lang="pl-PL" dirty="0"/>
              <a:t>przychody z przetwarzania produktów rolnych otrzymanych w gospodarstwie uznawane będą za przychody z działalności rolniczej, pod warunkiem, że przetworzone produkty pozostają własnością rolnika i że wynikiem takiego przetwarzania jest inny produkt </a:t>
            </a:r>
            <a:r>
              <a:rPr lang="pl-PL" dirty="0" smtClean="0"/>
              <a:t>rolny</a:t>
            </a:r>
            <a:endParaRPr lang="pl-PL" dirty="0"/>
          </a:p>
          <a:p>
            <a:pPr lvl="1" algn="just">
              <a:buFont typeface="Wingdings" pitchFamily="2" charset="2"/>
              <a:buChar char="§"/>
            </a:pPr>
            <a:r>
              <a:rPr lang="pl-PL" dirty="0"/>
              <a:t>wszystkie pozostałe przychody uważane będą za przychody z działalności </a:t>
            </a:r>
            <a:r>
              <a:rPr lang="pl-PL" dirty="0" smtClean="0"/>
              <a:t>pozarolniczej</a:t>
            </a:r>
            <a:endParaRPr lang="pl-PL" dirty="0"/>
          </a:p>
          <a:p>
            <a:pPr lvl="1" algn="just">
              <a:buFont typeface="Wingdings" pitchFamily="2" charset="2"/>
              <a:buChar char="§"/>
            </a:pPr>
            <a:r>
              <a:rPr lang="pl-PL" dirty="0"/>
              <a:t>za roczną kwotę płatności bezpośrednich uznawana będzie kwota płatności bezpośrednich przysługująca danemu rolnikowi, do której rolnik ten był uprawniony za ostatni rok obrotowy, za który dostępne są dowody dotyczące przychodów uzyskanych z działalności </a:t>
            </a:r>
            <a:r>
              <a:rPr lang="pl-PL" dirty="0" smtClean="0"/>
              <a:t>pozarolniczej</a:t>
            </a:r>
            <a:endParaRPr lang="pl-PL" dirty="0"/>
          </a:p>
          <a:p>
            <a:pPr lvl="1" algn="just">
              <a:buFont typeface="Wingdings" pitchFamily="2" charset="2"/>
              <a:buChar char="§"/>
            </a:pPr>
            <a:r>
              <a:rPr lang="pl-PL" dirty="0"/>
              <a:t>jeżeli ostatni rok obrotowy to rok 2014 lub wcześniejszy, roczną kwotą płatności bezpośrednich jest łączna kwota płatności bezpośrednich, do których rolnik był uprawniony przed zmniejszeniami i </a:t>
            </a:r>
            <a:r>
              <a:rPr lang="pl-PL" dirty="0" err="1" smtClean="0"/>
              <a:t>wykluczeniami</a:t>
            </a:r>
            <a:endParaRPr lang="pl-PL" dirty="0"/>
          </a:p>
          <a:p>
            <a:pPr lvl="1" algn="just">
              <a:buClr>
                <a:srgbClr val="EF2A03"/>
              </a:buClr>
              <a:buNone/>
            </a:pPr>
            <a:endParaRPr lang="pl-PL" dirty="0" smtClean="0"/>
          </a:p>
          <a:p>
            <a:pPr lvl="1" algn="just">
              <a:buClr>
                <a:srgbClr val="EF2A03"/>
              </a:buClr>
              <a:buNone/>
            </a:pPr>
            <a:r>
              <a:rPr lang="pl-PL" dirty="0" smtClean="0"/>
              <a:t/>
            </a:r>
            <a:br>
              <a:rPr lang="pl-PL" dirty="0" smtClean="0"/>
            </a:br>
            <a:endParaRPr lang="pl-PL" dirty="0" smtClean="0"/>
          </a:p>
          <a:p>
            <a:pPr lvl="1" algn="just">
              <a:buClr>
                <a:srgbClr val="EF2A03"/>
              </a:buClr>
              <a:buNone/>
            </a:pPr>
            <a:endParaRPr lang="pl-PL"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714356"/>
            <a:ext cx="7772400" cy="714381"/>
          </a:xfrm>
        </p:spPr>
        <p:txBody>
          <a:bodyPr/>
          <a:lstStyle/>
          <a:p>
            <a:r>
              <a:rPr lang="pl-PL" dirty="0" smtClean="0">
                <a:solidFill>
                  <a:srgbClr val="C00000"/>
                </a:solidFill>
              </a:rPr>
              <a:t>Rolnik aktywny zawodowo (7/7)</a:t>
            </a:r>
            <a:endParaRPr lang="pl-PL" dirty="0">
              <a:solidFill>
                <a:srgbClr val="C00000"/>
              </a:solidFill>
            </a:endParaRPr>
          </a:p>
        </p:txBody>
      </p:sp>
      <p:sp>
        <p:nvSpPr>
          <p:cNvPr id="3" name="Symbol zastępczy zawartości 2"/>
          <p:cNvSpPr>
            <a:spLocks noGrp="1"/>
          </p:cNvSpPr>
          <p:nvPr>
            <p:ph idx="1"/>
          </p:nvPr>
        </p:nvSpPr>
        <p:spPr>
          <a:xfrm>
            <a:off x="285720" y="1357298"/>
            <a:ext cx="8534752" cy="5214974"/>
          </a:xfrm>
          <a:solidFill>
            <a:schemeClr val="bg1">
              <a:lumMod val="75000"/>
              <a:alpha val="0"/>
            </a:schemeClr>
          </a:solidFill>
          <a:ln>
            <a:noFill/>
          </a:ln>
        </p:spPr>
        <p:txBody>
          <a:bodyPr/>
          <a:lstStyle/>
          <a:p>
            <a:pPr lvl="0" algn="just">
              <a:buClr>
                <a:srgbClr val="EF2A03"/>
              </a:buClr>
              <a:buFont typeface="Wingdings" pitchFamily="2" charset="2"/>
              <a:buChar char="q"/>
            </a:pPr>
            <a:r>
              <a:rPr lang="pl-PL" sz="1800" b="1" dirty="0">
                <a:solidFill>
                  <a:srgbClr val="000000"/>
                </a:solidFill>
              </a:rPr>
              <a:t>Postępowanie w przypadku podmiotów „wykluczonych”, ale zamierzających wykazać i udokumentować wykazujących, że spełniają wymogi definicji rolnika aktywnego </a:t>
            </a:r>
            <a:r>
              <a:rPr lang="pl-PL" sz="1800" b="1" dirty="0" smtClean="0">
                <a:solidFill>
                  <a:srgbClr val="000000"/>
                </a:solidFill>
              </a:rPr>
              <a:t>zawodowo: </a:t>
            </a:r>
          </a:p>
          <a:p>
            <a:pPr lvl="1" algn="just">
              <a:buFont typeface="Wingdings" pitchFamily="2" charset="2"/>
              <a:buChar char="§"/>
            </a:pPr>
            <a:r>
              <a:rPr lang="pl-PL" dirty="0" smtClean="0"/>
              <a:t>jeżeli </a:t>
            </a:r>
            <a:r>
              <a:rPr lang="pl-PL" dirty="0"/>
              <a:t>dany rolnik nie złożył wniosku o przyznanie pomocy dotyczącego płatności bezpośrednich w ostatnim roku obrotowym, łączna kwota płatności bezpośrednich określana będzie poprzez pomnożenie liczby kwalifikujących się hektarów zgłoszonych przez tego rolnika w roku złożenia wniosku o przyznanie pomocy (tj. w 2015 r.)</a:t>
            </a:r>
            <a:r>
              <a:rPr lang="pl-PL" b="1" dirty="0"/>
              <a:t> </a:t>
            </a:r>
            <a:r>
              <a:rPr lang="pl-PL" dirty="0"/>
              <a:t>przez średnią krajową płatność na hektar w ramach wsparcia </a:t>
            </a:r>
            <a:r>
              <a:rPr lang="pl-PL" dirty="0" smtClean="0"/>
              <a:t>bezpośredniego za </a:t>
            </a:r>
            <a:r>
              <a:rPr lang="pl-PL" dirty="0"/>
              <a:t>poprzedni rok </a:t>
            </a:r>
            <a:r>
              <a:rPr lang="pl-PL" dirty="0" smtClean="0"/>
              <a:t>(</a:t>
            </a:r>
            <a:r>
              <a:rPr lang="pl-PL" dirty="0"/>
              <a:t>tj. 2014 r</a:t>
            </a:r>
            <a:r>
              <a:rPr lang="pl-PL" dirty="0" smtClean="0"/>
              <a:t>.),</a:t>
            </a:r>
            <a:endParaRPr lang="pl-PL" dirty="0"/>
          </a:p>
          <a:p>
            <a:pPr lvl="1" algn="just">
              <a:buFont typeface="Wingdings" pitchFamily="2" charset="2"/>
              <a:buChar char="§"/>
            </a:pPr>
            <a:r>
              <a:rPr lang="pl-PL" dirty="0"/>
              <a:t>działalność rolnicza uznawana będzie jako działalność, która nie ma charakteru marginalnego, jeżeli całość przychodów uzyskanych z działalności rolniczej w ostatnim roku obrotowym, za który dowody takie są dostępne, stanowić będzie co najmniej jedną trzecią całości przychodów uzyskanych w ostatnim roku obrotowym, za który dowody takie są dostępne,</a:t>
            </a:r>
          </a:p>
          <a:p>
            <a:pPr lvl="1" algn="just">
              <a:buFont typeface="Wingdings" pitchFamily="2" charset="2"/>
              <a:buChar char="§"/>
            </a:pPr>
            <a:r>
              <a:rPr lang="pl-PL" dirty="0"/>
              <a:t>działalność rolnicza uznawana będzie za główną działalność gospodarczą lub przedmiot działalności osoby prawnej, jeżeli została zarejestrowana jako główna działalność gospodarcza lub przedmiot działalności w Krajowym Rejestrze Urzędowym Podmiotów Gospodarki Narodowej (REGON), Krajowym Rejestrze Sądowym (KRS), Centralnej Ewidencji i Informacji o Działalności Gospodarczej (CEIDG).</a:t>
            </a:r>
          </a:p>
          <a:p>
            <a:pPr lvl="0" algn="just">
              <a:buClr>
                <a:srgbClr val="EF2A03"/>
              </a:buClr>
              <a:buFont typeface="Wingdings" pitchFamily="2" charset="2"/>
              <a:buChar char="q"/>
            </a:pPr>
            <a:endParaRPr lang="pl-PL" b="1" dirty="0" smtClean="0">
              <a:solidFill>
                <a:srgbClr val="000000"/>
              </a:solidFill>
            </a:endParaRPr>
          </a:p>
          <a:p>
            <a:pPr lvl="1" algn="just">
              <a:buClr>
                <a:srgbClr val="EF2A03"/>
              </a:buClr>
              <a:buFont typeface="Arial" pitchFamily="34" charset="0"/>
              <a:buChar char="•"/>
            </a:pPr>
            <a:endParaRPr lang="pl-PL" dirty="0" smtClean="0"/>
          </a:p>
          <a:p>
            <a:pPr lvl="1" algn="just">
              <a:buClr>
                <a:srgbClr val="EF2A03"/>
              </a:buClr>
              <a:buFont typeface="Arial" pitchFamily="34" charset="0"/>
              <a:buChar char="•"/>
            </a:pPr>
            <a:endParaRPr lang="pl-PL" dirty="0" smtClean="0"/>
          </a:p>
          <a:p>
            <a:pPr lvl="1" algn="just">
              <a:buClr>
                <a:srgbClr val="EF2A03"/>
              </a:buClr>
              <a:buNone/>
            </a:pPr>
            <a:endParaRPr lang="pl-PL" dirty="0" smtClean="0"/>
          </a:p>
          <a:p>
            <a:pPr lvl="1" algn="just">
              <a:buClr>
                <a:srgbClr val="EF2A03"/>
              </a:buClr>
              <a:buNone/>
            </a:pPr>
            <a:r>
              <a:rPr lang="pl-PL" dirty="0" smtClean="0"/>
              <a:t/>
            </a:r>
            <a:br>
              <a:rPr lang="pl-PL" dirty="0" smtClean="0"/>
            </a:br>
            <a:endParaRPr lang="pl-PL" dirty="0" smtClean="0"/>
          </a:p>
          <a:p>
            <a:pPr lvl="1" algn="just">
              <a:buClr>
                <a:srgbClr val="EF2A03"/>
              </a:buClr>
              <a:buNone/>
            </a:pPr>
            <a:endParaRPr lang="pl-PL"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00034" y="2928934"/>
            <a:ext cx="7772400" cy="714381"/>
          </a:xfrm>
        </p:spPr>
        <p:txBody>
          <a:bodyPr/>
          <a:lstStyle/>
          <a:p>
            <a:r>
              <a:rPr lang="pl-PL" sz="2800" i="1" dirty="0" smtClean="0">
                <a:solidFill>
                  <a:srgbClr val="C00000"/>
                </a:solidFill>
                <a:effectLst>
                  <a:outerShdw blurRad="38100" dist="38100" dir="2700000" algn="tl">
                    <a:srgbClr val="000000">
                      <a:alpha val="43137"/>
                    </a:srgbClr>
                  </a:outerShdw>
                </a:effectLst>
              </a:rPr>
              <a:t>Płatność dla młodych rolników</a:t>
            </a:r>
            <a:endParaRPr lang="pl-PL" sz="2800" i="1" dirty="0">
              <a:solidFill>
                <a:srgbClr val="C0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500042"/>
            <a:ext cx="7772400" cy="714381"/>
          </a:xfrm>
        </p:spPr>
        <p:txBody>
          <a:bodyPr/>
          <a:lstStyle/>
          <a:p>
            <a:r>
              <a:rPr lang="pl-PL" dirty="0" smtClean="0">
                <a:solidFill>
                  <a:srgbClr val="C00000"/>
                </a:solidFill>
              </a:rPr>
              <a:t>Płatność dla młodych rolników (1/9)</a:t>
            </a:r>
            <a:endParaRPr lang="pl-PL" dirty="0">
              <a:solidFill>
                <a:srgbClr val="C00000"/>
              </a:solidFill>
            </a:endParaRPr>
          </a:p>
        </p:txBody>
      </p:sp>
      <p:sp>
        <p:nvSpPr>
          <p:cNvPr id="3" name="Symbol zastępczy zawartości 2"/>
          <p:cNvSpPr>
            <a:spLocks noGrp="1"/>
          </p:cNvSpPr>
          <p:nvPr>
            <p:ph idx="1"/>
          </p:nvPr>
        </p:nvSpPr>
        <p:spPr>
          <a:xfrm>
            <a:off x="251520" y="1215562"/>
            <a:ext cx="8712968" cy="5237774"/>
          </a:xfrm>
        </p:spPr>
        <p:txBody>
          <a:bodyPr/>
          <a:lstStyle/>
          <a:p>
            <a:pPr lvl="0" algn="just">
              <a:buClr>
                <a:srgbClr val="EF2A03"/>
              </a:buClr>
              <a:buFont typeface="Wingdings" pitchFamily="2" charset="2"/>
              <a:buChar char="q"/>
            </a:pPr>
            <a:r>
              <a:rPr lang="pl-PL" sz="2400" b="1" dirty="0" smtClean="0">
                <a:solidFill>
                  <a:srgbClr val="000000"/>
                </a:solidFill>
              </a:rPr>
              <a:t>Ogólne cechy płatności:</a:t>
            </a:r>
          </a:p>
          <a:p>
            <a:pPr lvl="1" algn="just">
              <a:buClr>
                <a:srgbClr val="EF2A03"/>
              </a:buClr>
              <a:buFont typeface="Wingdings" pitchFamily="2" charset="2"/>
              <a:buChar char="§"/>
            </a:pPr>
            <a:r>
              <a:rPr lang="pl-PL" sz="1800" dirty="0"/>
              <a:t>p</a:t>
            </a:r>
            <a:r>
              <a:rPr lang="pl-PL" sz="1800" dirty="0" smtClean="0"/>
              <a:t>łatność dodatkowa, roczna dla określonej grupy rolników (do obowiązkowego stosowania przez państwo członkowskie)</a:t>
            </a:r>
          </a:p>
          <a:p>
            <a:pPr marL="457200" lvl="1" indent="0" algn="just">
              <a:buClr>
                <a:srgbClr val="EF2A03"/>
              </a:buClr>
              <a:buNone/>
            </a:pPr>
            <a:endParaRPr lang="pl-PL" sz="1800" dirty="0" smtClean="0"/>
          </a:p>
          <a:p>
            <a:pPr lvl="1" algn="just">
              <a:buClr>
                <a:srgbClr val="EF2A03"/>
              </a:buClr>
              <a:buFont typeface="Wingdings" pitchFamily="2" charset="2"/>
              <a:buChar char="§"/>
            </a:pPr>
            <a:r>
              <a:rPr lang="pl-PL" sz="1800" dirty="0"/>
              <a:t>g</a:t>
            </a:r>
            <a:r>
              <a:rPr lang="pl-PL" sz="1800" dirty="0" smtClean="0"/>
              <a:t>łównym </a:t>
            </a:r>
            <a:r>
              <a:rPr lang="pl-PL" sz="1800" dirty="0"/>
              <a:t>celem płatności jest ułatwienie zakładania działalności rolniczej przez młodych rolników i wsparcie dostosowań strukturalnych ich gospodarstw rolnych po rozpoczęciu działalności </a:t>
            </a:r>
            <a:r>
              <a:rPr lang="pl-PL" sz="1800" dirty="0" smtClean="0"/>
              <a:t>rolniczej</a:t>
            </a:r>
          </a:p>
          <a:p>
            <a:pPr marL="457200" lvl="1" indent="0" algn="just">
              <a:buClr>
                <a:srgbClr val="EF2A03"/>
              </a:buClr>
              <a:buNone/>
            </a:pPr>
            <a:endParaRPr lang="pl-PL" sz="1800" b="1" dirty="0" smtClean="0"/>
          </a:p>
          <a:p>
            <a:pPr lvl="1" algn="just">
              <a:buClr>
                <a:srgbClr val="EF2A03"/>
              </a:buClr>
              <a:buFont typeface="Wingdings" pitchFamily="2" charset="2"/>
              <a:buChar char="§"/>
            </a:pPr>
            <a:r>
              <a:rPr lang="pl-PL" sz="1800" dirty="0"/>
              <a:t>p</a:t>
            </a:r>
            <a:r>
              <a:rPr lang="pl-PL" sz="1800" dirty="0" smtClean="0"/>
              <a:t>łatność </a:t>
            </a:r>
            <a:r>
              <a:rPr lang="pl-PL" sz="1800" dirty="0"/>
              <a:t>przyznawana będzie na okres maksymalnie pięciu lat, przy czym okres ten skracany będzie o liczbę lat, które upłynęły między rozpoczęciem działalności rolniczej przez młodego rolnika, a pierwszym złożeniem wniosku o płatność dla młodych </a:t>
            </a:r>
            <a:r>
              <a:rPr lang="pl-PL" sz="1800" dirty="0" smtClean="0"/>
              <a:t>rolników</a:t>
            </a:r>
            <a:endParaRPr lang="pl-PL" sz="1800" dirty="0"/>
          </a:p>
          <a:p>
            <a:pPr marL="457200" lvl="1" indent="0" algn="just">
              <a:buClr>
                <a:srgbClr val="EF2A03"/>
              </a:buClr>
              <a:buNone/>
            </a:pPr>
            <a:endParaRPr lang="pl-PL" sz="1800" dirty="0" smtClean="0"/>
          </a:p>
          <a:p>
            <a:pPr lvl="1" algn="just">
              <a:buClr>
                <a:srgbClr val="EF2A03"/>
              </a:buClr>
              <a:buFont typeface="Wingdings" pitchFamily="2" charset="2"/>
              <a:buChar char="§"/>
            </a:pPr>
            <a:r>
              <a:rPr lang="pl-PL" sz="1800" dirty="0"/>
              <a:t>w</a:t>
            </a:r>
            <a:r>
              <a:rPr lang="pl-PL" sz="1800" dirty="0" smtClean="0"/>
              <a:t> </a:t>
            </a:r>
            <a:r>
              <a:rPr lang="pl-PL" sz="1800" dirty="0"/>
              <a:t>przypadku osób prawnych okres ten skracany będzie o liczbę lat, które upłynęły między rozpoczęciem działalności rolniczej przez osobę fizyczną (młodego rolnika) sprawującą kontrolę nad osobą prawną, a pierwszym złożeniem wniosku o płatność dla młodych rolników przez tę osobę </a:t>
            </a:r>
            <a:r>
              <a:rPr lang="pl-PL" sz="1800" dirty="0" smtClean="0"/>
              <a:t>prawną</a:t>
            </a:r>
            <a:endParaRPr lang="pl-PL" sz="1800" dirty="0"/>
          </a:p>
          <a:p>
            <a:pPr marL="457200" lvl="1" indent="0" algn="just">
              <a:buClr>
                <a:srgbClr val="EF2A03"/>
              </a:buClr>
              <a:buNone/>
            </a:pPr>
            <a:endParaRPr lang="pl-PL" dirty="0" smtClean="0"/>
          </a:p>
          <a:p>
            <a:pPr lvl="1" algn="just">
              <a:buClr>
                <a:srgbClr val="EF2A03"/>
              </a:buClr>
              <a:buFont typeface="Arial" pitchFamily="34" charset="0"/>
              <a:buChar char="•"/>
            </a:pPr>
            <a:endParaRPr lang="pl-PL" dirty="0" smtClean="0"/>
          </a:p>
          <a:p>
            <a:pPr lvl="1" algn="just">
              <a:buClr>
                <a:srgbClr val="EF2A03"/>
              </a:buClr>
              <a:buNone/>
            </a:pPr>
            <a:endParaRPr lang="pl-PL" dirty="0" smtClean="0"/>
          </a:p>
          <a:p>
            <a:pPr lvl="1" algn="just">
              <a:buClr>
                <a:srgbClr val="EF2A03"/>
              </a:buClr>
              <a:buNone/>
            </a:pPr>
            <a:r>
              <a:rPr lang="pl-PL" dirty="0" smtClean="0"/>
              <a:t/>
            </a:r>
            <a:br>
              <a:rPr lang="pl-PL" dirty="0" smtClean="0"/>
            </a:br>
            <a:endParaRPr lang="pl-PL" dirty="0" smtClean="0"/>
          </a:p>
          <a:p>
            <a:pPr lvl="1" algn="just">
              <a:buClr>
                <a:srgbClr val="EF2A03"/>
              </a:buClr>
              <a:buNone/>
            </a:pPr>
            <a:endParaRPr lang="pl-PL"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500042"/>
            <a:ext cx="7772400" cy="714381"/>
          </a:xfrm>
        </p:spPr>
        <p:txBody>
          <a:bodyPr/>
          <a:lstStyle/>
          <a:p>
            <a:r>
              <a:rPr lang="pl-PL" dirty="0" smtClean="0">
                <a:solidFill>
                  <a:srgbClr val="C00000"/>
                </a:solidFill>
              </a:rPr>
              <a:t>Płatność dla młodych rolników (2/9)</a:t>
            </a:r>
            <a:endParaRPr lang="pl-PL" dirty="0">
              <a:solidFill>
                <a:srgbClr val="C00000"/>
              </a:solidFill>
            </a:endParaRPr>
          </a:p>
        </p:txBody>
      </p:sp>
      <p:sp>
        <p:nvSpPr>
          <p:cNvPr id="3" name="Symbol zastępczy zawartości 2"/>
          <p:cNvSpPr>
            <a:spLocks noGrp="1"/>
          </p:cNvSpPr>
          <p:nvPr>
            <p:ph idx="1"/>
          </p:nvPr>
        </p:nvSpPr>
        <p:spPr>
          <a:xfrm>
            <a:off x="429736" y="1124744"/>
            <a:ext cx="8606760" cy="5400600"/>
          </a:xfrm>
        </p:spPr>
        <p:txBody>
          <a:bodyPr/>
          <a:lstStyle/>
          <a:p>
            <a:pPr algn="just">
              <a:buClr>
                <a:srgbClr val="EF2A03"/>
              </a:buClr>
              <a:buFont typeface="Wingdings" pitchFamily="2" charset="2"/>
              <a:buChar char="q"/>
            </a:pPr>
            <a:r>
              <a:rPr lang="pl-PL" sz="1700" b="1" dirty="0" smtClean="0">
                <a:solidFill>
                  <a:srgbClr val="C00000"/>
                </a:solidFill>
              </a:rPr>
              <a:t>Płatność </a:t>
            </a:r>
            <a:r>
              <a:rPr lang="pl-PL" sz="1700" b="1" dirty="0">
                <a:solidFill>
                  <a:srgbClr val="C00000"/>
                </a:solidFill>
              </a:rPr>
              <a:t>przysługiwać będzie rolnikowi aktywnemu zawodowo, uprawnionemu do jednolitej płatności obszarowej, który</a:t>
            </a:r>
            <a:r>
              <a:rPr lang="pl-PL" sz="1700" b="1" dirty="0" smtClean="0">
                <a:solidFill>
                  <a:srgbClr val="C00000"/>
                </a:solidFill>
              </a:rPr>
              <a:t>:</a:t>
            </a:r>
            <a:endParaRPr lang="pl-PL" sz="1700" dirty="0" smtClean="0">
              <a:solidFill>
                <a:srgbClr val="C00000"/>
              </a:solidFill>
            </a:endParaRPr>
          </a:p>
          <a:p>
            <a:pPr lvl="0" algn="just"/>
            <a:r>
              <a:rPr lang="pl-PL" sz="1800" b="1" dirty="0"/>
              <a:t>jest osobą </a:t>
            </a:r>
            <a:r>
              <a:rPr lang="pl-PL" sz="1800" b="1" dirty="0" smtClean="0"/>
              <a:t>fizyczną</a:t>
            </a:r>
            <a:r>
              <a:rPr lang="pl-PL" sz="1800" dirty="0" smtClean="0"/>
              <a:t>, która </a:t>
            </a:r>
            <a:r>
              <a:rPr lang="pl-PL" sz="1800" dirty="0"/>
              <a:t>po raz pierwszy zakłada gospodarstwo rolne, jako kierująca gospodarstwem rolnym, lub która założyła już takie gospodarstwo rolne w ciągu 5 lat przed pierwszym złożeniem wniosku o przyznanie jednolitej płatności obszarowej w ramach systemu płatności bezpośrednich na lata 2015-2020 oraz której wiek w pierwszym roku składania wniosku o przyznanie jednolitej płatności obszarowej w ramach systemu płatności bezpośrednich na lata 2015-2020 nie przekracza 40 lat (tj. nie ukończyła 41 roku życia w pierwszym roku składania wniosku o przyznanie jednolitej płatności obszarowej w ramach systemu płatności bezpośrednich na lata 2015-2020);</a:t>
            </a:r>
          </a:p>
          <a:p>
            <a:pPr lvl="0" algn="just"/>
            <a:r>
              <a:rPr lang="pl-PL" sz="1800" b="1" dirty="0"/>
              <a:t>jest osobą prawną lub grupą osób </a:t>
            </a:r>
            <a:r>
              <a:rPr lang="pl-PL" sz="1800" dirty="0"/>
              <a:t>(w tym małżonków), pod warunkiem, że przynajmniej jedna osoba fizyczna, spełniająca kryteria młodego rolnika (wiek, rozpoczęcie działalności), sprawuje faktyczną i trwałą kontrolę nad osobą prawną w zakresie decyzji dotyczących zarządzania, korzyści i ryzyka finansowego w pierwszym roku składania przez osobę prawną wniosku o płatność dla młodych rolników.</a:t>
            </a:r>
          </a:p>
          <a:p>
            <a:pPr lvl="0" algn="just">
              <a:buClr>
                <a:srgbClr val="FF0000"/>
              </a:buClr>
              <a:buFont typeface="Wingdings" pitchFamily="2" charset="2"/>
              <a:buChar char="§"/>
            </a:pPr>
            <a:endParaRPr lang="pl-PL" sz="1800" dirty="0"/>
          </a:p>
          <a:p>
            <a:pPr lvl="1" algn="just">
              <a:buClr>
                <a:srgbClr val="EF2A03"/>
              </a:buClr>
              <a:buNone/>
            </a:pPr>
            <a:r>
              <a:rPr lang="pl-PL" sz="1800" dirty="0" smtClean="0"/>
              <a:t/>
            </a:r>
            <a:br>
              <a:rPr lang="pl-PL" sz="1800" dirty="0" smtClean="0"/>
            </a:br>
            <a:endParaRPr lang="pl-PL" sz="1800" dirty="0" smtClean="0"/>
          </a:p>
          <a:p>
            <a:pPr lvl="1" algn="just">
              <a:buClr>
                <a:srgbClr val="EF2A03"/>
              </a:buClr>
              <a:buNone/>
            </a:pPr>
            <a:endParaRPr lang="pl-PL" sz="1800" dirty="0"/>
          </a:p>
        </p:txBody>
      </p:sp>
    </p:spTree>
    <p:extLst>
      <p:ext uri="{BB962C8B-B14F-4D97-AF65-F5344CB8AC3E}">
        <p14:creationId xmlns:p14="http://schemas.microsoft.com/office/powerpoint/2010/main" val="19765500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4213" y="620713"/>
            <a:ext cx="7772400" cy="950899"/>
          </a:xfrm>
        </p:spPr>
        <p:txBody>
          <a:bodyPr/>
          <a:lstStyle/>
          <a:p>
            <a:r>
              <a:rPr lang="pl-PL" dirty="0" smtClean="0">
                <a:solidFill>
                  <a:srgbClr val="C00000"/>
                </a:solidFill>
              </a:rPr>
              <a:t>W 2015 r. rolnik może ubiegać się o wsparcie bezpośrednie z tytułu:</a:t>
            </a:r>
            <a:endParaRPr lang="pl-PL" dirty="0">
              <a:solidFill>
                <a:srgbClr val="C00000"/>
              </a:solidFill>
            </a:endParaRPr>
          </a:p>
        </p:txBody>
      </p:sp>
      <p:sp>
        <p:nvSpPr>
          <p:cNvPr id="3" name="Symbol zastępczy zawartości 2"/>
          <p:cNvSpPr>
            <a:spLocks noGrp="1"/>
          </p:cNvSpPr>
          <p:nvPr>
            <p:ph idx="1"/>
          </p:nvPr>
        </p:nvSpPr>
        <p:spPr>
          <a:xfrm>
            <a:off x="571472" y="1124744"/>
            <a:ext cx="7772400" cy="3888432"/>
          </a:xfrm>
        </p:spPr>
        <p:txBody>
          <a:bodyPr/>
          <a:lstStyle/>
          <a:p>
            <a:pPr algn="ctr">
              <a:buClr>
                <a:srgbClr val="EF2A03"/>
              </a:buClr>
              <a:buNone/>
            </a:pPr>
            <a:endParaRPr lang="pl-PL" dirty="0" smtClean="0"/>
          </a:p>
          <a:p>
            <a:pPr algn="just">
              <a:buClr>
                <a:srgbClr val="EF2A03"/>
              </a:buClr>
              <a:buFont typeface="Wingdings" pitchFamily="2" charset="2"/>
              <a:buChar char="q"/>
            </a:pPr>
            <a:r>
              <a:rPr lang="pl-PL" sz="1800" dirty="0" smtClean="0"/>
              <a:t>jednolitej płatności obszarowej (JPO) oraz płatności za zazielenienie</a:t>
            </a:r>
          </a:p>
          <a:p>
            <a:pPr algn="just">
              <a:buClr>
                <a:srgbClr val="EF2A03"/>
              </a:buClr>
              <a:buFont typeface="Wingdings" pitchFamily="2" charset="2"/>
              <a:buChar char="q"/>
            </a:pPr>
            <a:r>
              <a:rPr lang="pl-PL" sz="1800" dirty="0"/>
              <a:t>p</a:t>
            </a:r>
            <a:r>
              <a:rPr lang="pl-PL" sz="1800" dirty="0" smtClean="0"/>
              <a:t>łatności dodatkowej (redystrybucyjnej)</a:t>
            </a:r>
          </a:p>
          <a:p>
            <a:pPr algn="just">
              <a:buClr>
                <a:srgbClr val="EF2A03"/>
              </a:buClr>
              <a:buFont typeface="Wingdings" pitchFamily="2" charset="2"/>
              <a:buChar char="q"/>
            </a:pPr>
            <a:r>
              <a:rPr lang="pl-PL" sz="1800" dirty="0"/>
              <a:t>p</a:t>
            </a:r>
            <a:r>
              <a:rPr lang="pl-PL" sz="1800" dirty="0" smtClean="0"/>
              <a:t>łatności dla młodych rolników</a:t>
            </a:r>
          </a:p>
          <a:p>
            <a:pPr lvl="0" algn="just">
              <a:buClr>
                <a:srgbClr val="EF2A03"/>
              </a:buClr>
              <a:buFont typeface="Wingdings" pitchFamily="2" charset="2"/>
              <a:buChar char="q"/>
            </a:pPr>
            <a:r>
              <a:rPr lang="pl-PL" sz="1800" dirty="0" smtClean="0"/>
              <a:t>dobrowolnego wsparcia powiązanego z produkcją: płatności </a:t>
            </a:r>
            <a:r>
              <a:rPr lang="pl-PL" sz="1800" dirty="0"/>
              <a:t>do powierzchni uprawy buraków </a:t>
            </a:r>
            <a:r>
              <a:rPr lang="pl-PL" sz="1800" dirty="0" smtClean="0"/>
              <a:t>cukrowych, </a:t>
            </a:r>
            <a:r>
              <a:rPr lang="pl-PL" sz="1800" dirty="0"/>
              <a:t>płatności do powierzchni uprawy konopi włóknistych, płatności do powierzchni upraw roślin wysokobiałkowych, płatności do powierzchni uprawy ziemniaków skrobiowych, płatności do powierzchni upraw owoców miękkich (truskawek lub malin), płatności do powierzchni uprawy pomidorów, płatności do powierzchni uprawy lnu, płatności do powierzchni uprawy chmielu, płatności do bydła, płatności do krów, płatności do owiec, płatności do </a:t>
            </a:r>
            <a:r>
              <a:rPr lang="pl-PL" sz="1800" dirty="0" smtClean="0"/>
              <a:t>kóz, </a:t>
            </a:r>
          </a:p>
          <a:p>
            <a:pPr algn="just">
              <a:buClr>
                <a:srgbClr val="EF2A03"/>
              </a:buClr>
              <a:buFont typeface="Wingdings" pitchFamily="2" charset="2"/>
              <a:buChar char="q"/>
            </a:pPr>
            <a:r>
              <a:rPr lang="pl-PL" sz="1800" dirty="0" smtClean="0"/>
              <a:t>płatności niezwiązanej do tytoniu</a:t>
            </a:r>
          </a:p>
          <a:p>
            <a:pPr marL="0" indent="0" algn="just">
              <a:buClr>
                <a:srgbClr val="EF2A03"/>
              </a:buClr>
              <a:buNone/>
            </a:pPr>
            <a:r>
              <a:rPr lang="pl-PL" sz="1800" dirty="0" smtClean="0"/>
              <a:t>               </a:t>
            </a:r>
            <a:r>
              <a:rPr lang="pl-PL" sz="1800" b="1" u="sng" dirty="0" smtClean="0"/>
              <a:t>ponadto</a:t>
            </a:r>
            <a:r>
              <a:rPr lang="pl-PL" sz="1800" b="1" u="sng" dirty="0"/>
              <a:t>:  </a:t>
            </a:r>
          </a:p>
          <a:p>
            <a:pPr marL="0" lvl="0" indent="0" algn="just">
              <a:buClr>
                <a:srgbClr val="EF2A03"/>
              </a:buClr>
              <a:buNone/>
            </a:pPr>
            <a:endParaRPr lang="pl-PL" sz="1800" dirty="0" smtClean="0"/>
          </a:p>
          <a:p>
            <a:pPr lvl="0" algn="just">
              <a:buClr>
                <a:srgbClr val="EF2A03"/>
              </a:buClr>
              <a:buFont typeface="Wingdings" pitchFamily="2" charset="2"/>
              <a:buChar char="q"/>
            </a:pPr>
            <a:endParaRPr lang="pl-PL" sz="1800" dirty="0"/>
          </a:p>
          <a:p>
            <a:pPr algn="ctr">
              <a:buClr>
                <a:srgbClr val="EF2A03"/>
              </a:buClr>
              <a:buNone/>
            </a:pPr>
            <a:endParaRPr lang="pl-PL" sz="1800" dirty="0" smtClean="0"/>
          </a:p>
          <a:p>
            <a:pPr algn="ctr">
              <a:buClr>
                <a:srgbClr val="EF2A03"/>
              </a:buClr>
              <a:buNone/>
            </a:pPr>
            <a:endParaRPr lang="pl-PL" dirty="0" smtClean="0"/>
          </a:p>
        </p:txBody>
      </p:sp>
      <p:sp>
        <p:nvSpPr>
          <p:cNvPr id="6" name="Tytuł 1"/>
          <p:cNvSpPr txBox="1">
            <a:spLocks/>
          </p:cNvSpPr>
          <p:nvPr/>
        </p:nvSpPr>
        <p:spPr bwMode="auto">
          <a:xfrm>
            <a:off x="529925" y="5805264"/>
            <a:ext cx="8392446" cy="64807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342900" marR="0" lvl="0" indent="-342900" algn="just" defTabSz="914400" rtl="0" eaLnBrk="0" fontAlgn="base" latinLnBrk="0" hangingPunct="0">
              <a:lnSpc>
                <a:spcPct val="100000"/>
              </a:lnSpc>
              <a:spcBef>
                <a:spcPct val="0"/>
              </a:spcBef>
              <a:spcAft>
                <a:spcPct val="0"/>
              </a:spcAft>
              <a:buClrTx/>
              <a:buSzTx/>
              <a:buFont typeface="Wingdings" pitchFamily="2" charset="2"/>
              <a:buChar char="q"/>
              <a:tabLst/>
              <a:defRPr/>
            </a:pPr>
            <a:r>
              <a:rPr lang="pl-PL" sz="1800" b="1" kern="0" dirty="0" smtClean="0">
                <a:solidFill>
                  <a:srgbClr val="C00000"/>
                </a:solidFill>
                <a:latin typeface="Cambria" pitchFamily="18" charset="0"/>
                <a:ea typeface="+mj-ea"/>
                <a:cs typeface="+mj-cs"/>
              </a:rPr>
              <a:t> tylko w</a:t>
            </a:r>
            <a:r>
              <a:rPr kumimoji="0" lang="pl-PL" sz="1800" b="1" i="0" u="none" strike="noStrike" kern="0" cap="none" spc="0" normalizeH="0" baseline="0" noProof="0" dirty="0" smtClean="0">
                <a:ln>
                  <a:noFill/>
                </a:ln>
                <a:solidFill>
                  <a:srgbClr val="C00000"/>
                </a:solidFill>
                <a:effectLst/>
                <a:uLnTx/>
                <a:uFillTx/>
                <a:latin typeface="Cambria" pitchFamily="18" charset="0"/>
                <a:ea typeface="+mj-ea"/>
                <a:cs typeface="+mj-cs"/>
              </a:rPr>
              <a:t> 2015 r. rolnik może „wstąpić” do systemu dla małych gospodarstw</a:t>
            </a:r>
            <a:endParaRPr kumimoji="0" lang="pl-PL" sz="1800" b="1" i="0" u="none" strike="noStrike" kern="0" cap="none" spc="0" normalizeH="0" baseline="0" noProof="0" dirty="0">
              <a:ln>
                <a:noFill/>
              </a:ln>
              <a:solidFill>
                <a:srgbClr val="C00000"/>
              </a:solidFill>
              <a:effectLst/>
              <a:uLnTx/>
              <a:uFillTx/>
              <a:latin typeface="Cambria" pitchFamily="18" charset="0"/>
              <a:ea typeface="+mj-ea"/>
              <a:cs typeface="+mj-cs"/>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 name="Symbol zastępczy zawartości 2"/>
          <p:cNvSpPr>
            <a:spLocks noGrp="1"/>
          </p:cNvSpPr>
          <p:nvPr>
            <p:ph idx="1"/>
          </p:nvPr>
        </p:nvSpPr>
        <p:spPr>
          <a:xfrm>
            <a:off x="251520" y="1186408"/>
            <a:ext cx="8784976" cy="5671592"/>
          </a:xfrm>
        </p:spPr>
        <p:txBody>
          <a:bodyPr/>
          <a:lstStyle/>
          <a:p>
            <a:pPr marL="0" indent="0" algn="just">
              <a:buNone/>
            </a:pPr>
            <a:r>
              <a:rPr lang="pl-PL" sz="1800" b="1" dirty="0">
                <a:solidFill>
                  <a:srgbClr val="C00000"/>
                </a:solidFill>
              </a:rPr>
              <a:t>Młody rolnik sprawuje faktyczną i trwałą kontrolę nad daną osobą prawną</a:t>
            </a:r>
            <a:r>
              <a:rPr lang="pl-PL" sz="1800" dirty="0">
                <a:solidFill>
                  <a:srgbClr val="C00000"/>
                </a:solidFill>
              </a:rPr>
              <a:t> w zakresie decyzji dotyczących zarządzania, korzyści i ryzyka finansowego, jeżeli został mu nadany numer identyfikacyjny w trybie przepisów o krajowym systemie ewidencji producentów, ewidencji gospodarstw rolnych oraz ewidencji wniosków o przyznanie płatności oraz:</a:t>
            </a:r>
          </a:p>
          <a:p>
            <a:pPr lvl="0" algn="just">
              <a:buClr>
                <a:srgbClr val="C00000"/>
              </a:buClr>
            </a:pPr>
            <a:r>
              <a:rPr lang="pl-PL" sz="1750" dirty="0"/>
              <a:t>jest członkiem zarządu spółki kapitałowej lub spółdzielni </a:t>
            </a:r>
            <a:r>
              <a:rPr lang="pl-PL" sz="1750" dirty="0" smtClean="0"/>
              <a:t>oraz</a:t>
            </a:r>
          </a:p>
          <a:p>
            <a:pPr lvl="1" algn="just">
              <a:buClr>
                <a:srgbClr val="C00000"/>
              </a:buClr>
              <a:buFont typeface="Wingdings" pitchFamily="2" charset="2"/>
              <a:buChar char="Ø"/>
            </a:pPr>
            <a:r>
              <a:rPr lang="pl-PL" sz="1750" dirty="0" smtClean="0"/>
              <a:t>w </a:t>
            </a:r>
            <a:r>
              <a:rPr lang="pl-PL" sz="1750" dirty="0"/>
              <a:t>przypadku jednoosobowego zarządu – sposób reprezentacji wymaga udziału młodego rolnika w składaniu oświadczeń woli w imieniu tej spółki lub </a:t>
            </a:r>
            <a:r>
              <a:rPr lang="pl-PL" sz="1750" dirty="0" smtClean="0"/>
              <a:t>spółdzielni,</a:t>
            </a:r>
          </a:p>
          <a:p>
            <a:pPr lvl="1" algn="just">
              <a:buClr>
                <a:srgbClr val="C00000"/>
              </a:buClr>
              <a:buFont typeface="Wingdings" pitchFamily="2" charset="2"/>
              <a:buChar char="Ø"/>
            </a:pPr>
            <a:r>
              <a:rPr lang="pl-PL" sz="1750" dirty="0" smtClean="0"/>
              <a:t>w </a:t>
            </a:r>
            <a:r>
              <a:rPr lang="pl-PL" sz="1750" dirty="0"/>
              <a:t>przypadku wieloosobowego zarządu – sposób reprezentacji wymaga udziału młodego rolnika w składaniu oświadczeń woli w imieniu tej spółki lub spółdzielni lub większość członków zarządu stanowią młody rolnik oraz inni rolnicy, którym został nadany numer identyfikacyjny, </a:t>
            </a:r>
            <a:r>
              <a:rPr lang="pl-PL" sz="1750" dirty="0" smtClean="0"/>
              <a:t>lub</a:t>
            </a:r>
          </a:p>
          <a:p>
            <a:pPr lvl="0" algn="just">
              <a:buClr>
                <a:srgbClr val="C00000"/>
              </a:buClr>
            </a:pPr>
            <a:r>
              <a:rPr lang="pl-PL" sz="1750" dirty="0" smtClean="0"/>
              <a:t>dysponuje </a:t>
            </a:r>
            <a:r>
              <a:rPr lang="pl-PL" sz="1750" dirty="0"/>
              <a:t>bezpośrednio lub pośrednio większością głosów na zgromadzeniu wspólników albo na walnym zgromadzeniu, także jako zastawnik albo użytkownik, bądź w zarządzie spółki kapitałowej, także na podstawie porozumień z innymi osobami, </a:t>
            </a:r>
            <a:r>
              <a:rPr lang="pl-PL" sz="1750" dirty="0" smtClean="0"/>
              <a:t>lub</a:t>
            </a:r>
          </a:p>
          <a:p>
            <a:pPr lvl="0" algn="just">
              <a:buClr>
                <a:srgbClr val="C00000"/>
              </a:buClr>
            </a:pPr>
            <a:r>
              <a:rPr lang="pl-PL" sz="1750" dirty="0" smtClean="0"/>
              <a:t>jest </a:t>
            </a:r>
            <a:r>
              <a:rPr lang="pl-PL" sz="1750" dirty="0"/>
              <a:t>uprawniony do powoływania lub odwoływania większości członków zarządu spółki kapitałowej albo spółdzielni, także na podstawie porozumień </a:t>
            </a:r>
            <a:r>
              <a:rPr lang="pl-PL" sz="1750" dirty="0" smtClean="0"/>
              <a:t>z </a:t>
            </a:r>
            <a:r>
              <a:rPr lang="pl-PL" sz="1750" dirty="0"/>
              <a:t>innymi osobami, lub</a:t>
            </a:r>
          </a:p>
          <a:p>
            <a:pPr marL="0" lvl="0" indent="0" algn="just">
              <a:buNone/>
            </a:pPr>
            <a:endParaRPr lang="pl-PL" sz="1700" dirty="0"/>
          </a:p>
          <a:p>
            <a:pPr marL="0" indent="0" algn="just">
              <a:buNone/>
            </a:pPr>
            <a:endParaRPr lang="pl-PL" sz="1700" dirty="0"/>
          </a:p>
        </p:txBody>
      </p:sp>
      <p:sp>
        <p:nvSpPr>
          <p:cNvPr id="6" name="Tytuł 1"/>
          <p:cNvSpPr>
            <a:spLocks noGrp="1"/>
          </p:cNvSpPr>
          <p:nvPr>
            <p:ph type="title"/>
          </p:nvPr>
        </p:nvSpPr>
        <p:spPr>
          <a:xfrm>
            <a:off x="642910" y="500042"/>
            <a:ext cx="7772400" cy="714381"/>
          </a:xfrm>
        </p:spPr>
        <p:txBody>
          <a:bodyPr/>
          <a:lstStyle/>
          <a:p>
            <a:r>
              <a:rPr lang="pl-PL" dirty="0" smtClean="0">
                <a:solidFill>
                  <a:srgbClr val="C00000"/>
                </a:solidFill>
              </a:rPr>
              <a:t>Płatność dla młodych rolników (3/9)</a:t>
            </a:r>
            <a:endParaRPr lang="pl-PL" dirty="0">
              <a:solidFill>
                <a:srgbClr val="C00000"/>
              </a:solidFill>
            </a:endParaRPr>
          </a:p>
        </p:txBody>
      </p:sp>
    </p:spTree>
    <p:extLst>
      <p:ext uri="{BB962C8B-B14F-4D97-AF65-F5344CB8AC3E}">
        <p14:creationId xmlns:p14="http://schemas.microsoft.com/office/powerpoint/2010/main" val="368941299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4213" y="620713"/>
            <a:ext cx="7772400" cy="504031"/>
          </a:xfrm>
        </p:spPr>
        <p:txBody>
          <a:bodyPr/>
          <a:lstStyle/>
          <a:p>
            <a:r>
              <a:rPr lang="pl-PL" dirty="0">
                <a:solidFill>
                  <a:srgbClr val="C00000"/>
                </a:solidFill>
              </a:rPr>
              <a:t>Płatność dla młodych rolników </a:t>
            </a:r>
            <a:r>
              <a:rPr lang="pl-PL" dirty="0" smtClean="0">
                <a:solidFill>
                  <a:srgbClr val="C00000"/>
                </a:solidFill>
              </a:rPr>
              <a:t>(4/9) cd.</a:t>
            </a:r>
            <a:endParaRPr lang="pl-PL" dirty="0"/>
          </a:p>
        </p:txBody>
      </p:sp>
      <p:sp>
        <p:nvSpPr>
          <p:cNvPr id="3" name="Symbol zastępczy zawartości 2"/>
          <p:cNvSpPr>
            <a:spLocks noGrp="1"/>
          </p:cNvSpPr>
          <p:nvPr>
            <p:ph idx="1"/>
          </p:nvPr>
        </p:nvSpPr>
        <p:spPr>
          <a:xfrm>
            <a:off x="395536" y="1124744"/>
            <a:ext cx="8748464" cy="5400600"/>
          </a:xfrm>
        </p:spPr>
        <p:txBody>
          <a:bodyPr/>
          <a:lstStyle/>
          <a:p>
            <a:pPr lvl="0" algn="just">
              <a:buClr>
                <a:srgbClr val="C00000"/>
              </a:buClr>
            </a:pPr>
            <a:r>
              <a:rPr lang="pl-PL" sz="1750" dirty="0"/>
              <a:t>jest uprawniony do powoływania lub odwoływania większości członków rady nadzorczej spółki kapitałowej albo spółdzielni, także na podstawie porozumień </a:t>
            </a:r>
            <a:r>
              <a:rPr lang="pl-PL" sz="1750" dirty="0" smtClean="0"/>
              <a:t/>
            </a:r>
            <a:br>
              <a:rPr lang="pl-PL" sz="1750" dirty="0" smtClean="0"/>
            </a:br>
            <a:r>
              <a:rPr lang="pl-PL" sz="1750" dirty="0" smtClean="0"/>
              <a:t>z </a:t>
            </a:r>
            <a:r>
              <a:rPr lang="pl-PL" sz="1750" dirty="0"/>
              <a:t>innymi osobami, </a:t>
            </a:r>
            <a:r>
              <a:rPr lang="pl-PL" sz="1750" dirty="0" smtClean="0"/>
              <a:t>lub</a:t>
            </a:r>
          </a:p>
          <a:p>
            <a:pPr lvl="0" algn="just">
              <a:buClr>
                <a:srgbClr val="C00000"/>
              </a:buClr>
            </a:pPr>
            <a:r>
              <a:rPr lang="pl-PL" sz="1750" dirty="0" smtClean="0"/>
              <a:t>dysponuje </a:t>
            </a:r>
            <a:r>
              <a:rPr lang="pl-PL" sz="1750" dirty="0"/>
              <a:t>bezpośrednio lub pośrednio większością głosów na walnym zgromadzeniu spółdzielni, także na podstawie porozumień z innymi osobami, </a:t>
            </a:r>
            <a:r>
              <a:rPr lang="pl-PL" sz="1750" dirty="0" smtClean="0"/>
              <a:t>lub</a:t>
            </a:r>
          </a:p>
          <a:p>
            <a:pPr lvl="0" algn="just">
              <a:buClr>
                <a:srgbClr val="C00000"/>
              </a:buClr>
            </a:pPr>
            <a:r>
              <a:rPr lang="pl-PL" sz="1750" dirty="0" smtClean="0"/>
              <a:t>jest </a:t>
            </a:r>
            <a:r>
              <a:rPr lang="pl-PL" sz="1750" dirty="0"/>
              <a:t>członkiem zarządu osoby prawnej innej niż spółka kapitałowa i spółdzielnia lub innego organu takiej osoby prawnej uprawnionego </a:t>
            </a:r>
            <a:r>
              <a:rPr lang="pl-PL" sz="1750" dirty="0" smtClean="0"/>
              <a:t>do </a:t>
            </a:r>
            <a:r>
              <a:rPr lang="pl-PL" sz="1750" dirty="0"/>
              <a:t>jej reprezentowania </a:t>
            </a:r>
            <a:r>
              <a:rPr lang="pl-PL" sz="1750" dirty="0" smtClean="0"/>
              <a:t>oraz:</a:t>
            </a:r>
          </a:p>
          <a:p>
            <a:pPr lvl="1" algn="just">
              <a:buClr>
                <a:srgbClr val="C00000"/>
              </a:buClr>
              <a:buFont typeface="Wingdings" pitchFamily="2" charset="2"/>
              <a:buChar char="Ø"/>
            </a:pPr>
            <a:r>
              <a:rPr lang="pl-PL" sz="1750" dirty="0" smtClean="0"/>
              <a:t>w </a:t>
            </a:r>
            <a:r>
              <a:rPr lang="pl-PL" sz="1750" dirty="0"/>
              <a:t>przypadku jednoosobowego zarządu takiej osoby prawnej lub organu takiej osoby prawnej uprawnionego do jej reprezentowania – sposób reprezentacji wymaga udziału młodego rolnika w składaniu oświadczeń woli w imieniu tej osoby </a:t>
            </a:r>
            <a:r>
              <a:rPr lang="pl-PL" sz="1750" dirty="0" smtClean="0"/>
              <a:t>prawnej,</a:t>
            </a:r>
          </a:p>
          <a:p>
            <a:pPr lvl="1" algn="just">
              <a:buClr>
                <a:srgbClr val="C00000"/>
              </a:buClr>
              <a:buFont typeface="Wingdings" pitchFamily="2" charset="2"/>
              <a:buChar char="Ø"/>
            </a:pPr>
            <a:r>
              <a:rPr lang="pl-PL" sz="1750" dirty="0" smtClean="0"/>
              <a:t>w </a:t>
            </a:r>
            <a:r>
              <a:rPr lang="pl-PL" sz="1750" dirty="0"/>
              <a:t>przypadku wieloosobowego zarządu takiej osoby prawnej lub organu takiej osoby prawnej uprawnionego do jej reprezentowania – sposób reprezentacji wymaga udziału młodego rolnika w składaniu oświadczeń woli w imieniu tej osoby prawnej lub większość członków zarządu tej osoby prawnej lub organu tej osoby prawnej uprawnionego do jej reprezentowania stanowią młody rolnik oraz inni rolnicy, którym został nadany numer </a:t>
            </a:r>
            <a:r>
              <a:rPr lang="pl-PL" sz="1750" dirty="0" smtClean="0"/>
              <a:t>identyfikacyjny</a:t>
            </a:r>
            <a:endParaRPr lang="pl-PL" sz="1750" dirty="0"/>
          </a:p>
          <a:p>
            <a:pPr marL="400050" lvl="1" indent="0">
              <a:buNone/>
            </a:pPr>
            <a:endParaRPr lang="pl-PL" dirty="0"/>
          </a:p>
        </p:txBody>
      </p:sp>
    </p:spTree>
    <p:extLst>
      <p:ext uri="{BB962C8B-B14F-4D97-AF65-F5344CB8AC3E}">
        <p14:creationId xmlns:p14="http://schemas.microsoft.com/office/powerpoint/2010/main" val="7980083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4213" y="620713"/>
            <a:ext cx="7772400" cy="432023"/>
          </a:xfrm>
        </p:spPr>
        <p:txBody>
          <a:bodyPr/>
          <a:lstStyle/>
          <a:p>
            <a:r>
              <a:rPr lang="pl-PL" dirty="0">
                <a:solidFill>
                  <a:srgbClr val="C00000"/>
                </a:solidFill>
              </a:rPr>
              <a:t>Płatność dla młodych rolników </a:t>
            </a:r>
            <a:r>
              <a:rPr lang="pl-PL" dirty="0" smtClean="0">
                <a:solidFill>
                  <a:srgbClr val="C00000"/>
                </a:solidFill>
              </a:rPr>
              <a:t>(5/9) </a:t>
            </a:r>
            <a:endParaRPr lang="pl-PL" dirty="0"/>
          </a:p>
        </p:txBody>
      </p:sp>
      <p:sp>
        <p:nvSpPr>
          <p:cNvPr id="3" name="Symbol zastępczy zawartości 2"/>
          <p:cNvSpPr>
            <a:spLocks noGrp="1"/>
          </p:cNvSpPr>
          <p:nvPr>
            <p:ph idx="1"/>
          </p:nvPr>
        </p:nvSpPr>
        <p:spPr>
          <a:xfrm>
            <a:off x="251520" y="1196752"/>
            <a:ext cx="8712968" cy="5400600"/>
          </a:xfrm>
        </p:spPr>
        <p:txBody>
          <a:bodyPr/>
          <a:lstStyle/>
          <a:p>
            <a:pPr marL="0" indent="0" algn="just">
              <a:buNone/>
            </a:pPr>
            <a:r>
              <a:rPr lang="pl-PL" sz="1750" b="1" dirty="0">
                <a:solidFill>
                  <a:srgbClr val="C00000"/>
                </a:solidFill>
              </a:rPr>
              <a:t>Młody rolnik sprawuje faktyczną i trwałą kontrolę nad grupą osób</a:t>
            </a:r>
            <a:r>
              <a:rPr lang="pl-PL" sz="1750" dirty="0">
                <a:solidFill>
                  <a:srgbClr val="C00000"/>
                </a:solidFill>
              </a:rPr>
              <a:t> w zakresie decyzji dotyczących zarządzania, korzyści i ryzyka finansowego, jeżeli został mu nadany numer identyfikacyjny w trybie przepisów o krajowym systemie ewidencji producentów, ewidencji gospodarstw rolnych oraz ewidencji wniosków o przyznanie płatności oraz:</a:t>
            </a:r>
          </a:p>
          <a:p>
            <a:pPr lvl="0" algn="just">
              <a:buClr>
                <a:srgbClr val="C00000"/>
              </a:buClr>
            </a:pPr>
            <a:r>
              <a:rPr lang="pl-PL" sz="1750" dirty="0"/>
              <a:t>młody rolnik samodzielnie lub wspólnie z innymi rolnikami, którym został nadany numer identyfikacyjny, dysponuje bezpośrednio lub pośrednio większością głosów w spółce osobowej, co wynika z treści umowy spółki – w przypadku spółki </a:t>
            </a:r>
            <a:r>
              <a:rPr lang="pl-PL" sz="1750" dirty="0" smtClean="0"/>
              <a:t>osobowej,</a:t>
            </a:r>
          </a:p>
          <a:p>
            <a:pPr lvl="0" algn="just">
              <a:buClr>
                <a:srgbClr val="C00000"/>
              </a:buClr>
            </a:pPr>
            <a:r>
              <a:rPr lang="pl-PL" sz="1750" dirty="0" smtClean="0"/>
              <a:t>większość </a:t>
            </a:r>
            <a:r>
              <a:rPr lang="pl-PL" sz="1750" dirty="0"/>
              <a:t>wspólników spółki cywilnej stanowią młody rolnik wraz z innymi rolnikami, którym został nadany numer identyfikacyjny – w przypadku spółki </a:t>
            </a:r>
            <a:r>
              <a:rPr lang="pl-PL" sz="1750" dirty="0" smtClean="0"/>
              <a:t>cywilnej,</a:t>
            </a:r>
          </a:p>
          <a:p>
            <a:pPr lvl="0" algn="just">
              <a:buClr>
                <a:srgbClr val="C00000"/>
              </a:buClr>
            </a:pPr>
            <a:r>
              <a:rPr lang="pl-PL" sz="1750" dirty="0" smtClean="0"/>
              <a:t>młody </a:t>
            </a:r>
            <a:r>
              <a:rPr lang="pl-PL" sz="1750" dirty="0"/>
              <a:t>rolnik zarządza lub kieruje jednostką organizacyjną nieposiadającą osobowości prawnej inną niż spółka samodzielnie, a gdy taką jednostką zarządza lub kieruje więcej osób, jeżeli większość z nich stanowią młody rolnik wraz z innymi rolnikami, którym został nadany numer identyfikacyjny – w przypadku jednostki organizacyjnej nieposiadającej osobowości prawnej innej niż </a:t>
            </a:r>
            <a:r>
              <a:rPr lang="pl-PL" sz="1750" dirty="0" smtClean="0"/>
              <a:t>spółka,</a:t>
            </a:r>
          </a:p>
          <a:p>
            <a:pPr lvl="0" algn="just">
              <a:buClr>
                <a:srgbClr val="C00000"/>
              </a:buClr>
            </a:pPr>
            <a:r>
              <a:rPr lang="pl-PL" sz="1750" dirty="0" smtClean="0"/>
              <a:t>co </a:t>
            </a:r>
            <a:r>
              <a:rPr lang="pl-PL" sz="1750" dirty="0"/>
              <a:t>najmniej jeden z małżonków jest młodym rolnikiem – w przypadku </a:t>
            </a:r>
            <a:r>
              <a:rPr lang="pl-PL" sz="1750" dirty="0" smtClean="0"/>
              <a:t>małżonków,</a:t>
            </a:r>
          </a:p>
          <a:p>
            <a:pPr lvl="0" algn="just">
              <a:buClr>
                <a:srgbClr val="C00000"/>
              </a:buClr>
            </a:pPr>
            <a:r>
              <a:rPr lang="pl-PL" sz="1750" dirty="0" smtClean="0"/>
              <a:t>większość </a:t>
            </a:r>
            <a:r>
              <a:rPr lang="pl-PL" sz="1750" dirty="0"/>
              <a:t>z osób wchodzących w skład grupy osób innej niż wymienione w </a:t>
            </a:r>
            <a:r>
              <a:rPr lang="pl-PL" sz="1750" dirty="0" err="1"/>
              <a:t>tiret</a:t>
            </a:r>
            <a:r>
              <a:rPr lang="pl-PL" sz="1750" dirty="0"/>
              <a:t> 1-4, stanowią młody rolnik wraz z innymi rolnikami, którym został nadany numer </a:t>
            </a:r>
            <a:r>
              <a:rPr lang="pl-PL" sz="1750" dirty="0" smtClean="0"/>
              <a:t>identyfikacyjny</a:t>
            </a:r>
            <a:endParaRPr lang="pl-PL" sz="1750" dirty="0"/>
          </a:p>
          <a:p>
            <a:pPr marL="0" lvl="0" indent="0" algn="just">
              <a:buNone/>
            </a:pPr>
            <a:endParaRPr lang="pl-PL" sz="1750" dirty="0"/>
          </a:p>
          <a:p>
            <a:endParaRPr lang="pl-PL" sz="1750" dirty="0"/>
          </a:p>
        </p:txBody>
      </p:sp>
    </p:spTree>
    <p:extLst>
      <p:ext uri="{BB962C8B-B14F-4D97-AF65-F5344CB8AC3E}">
        <p14:creationId xmlns:p14="http://schemas.microsoft.com/office/powerpoint/2010/main" val="39642447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500042"/>
            <a:ext cx="7772400" cy="714381"/>
          </a:xfrm>
        </p:spPr>
        <p:txBody>
          <a:bodyPr/>
          <a:lstStyle/>
          <a:p>
            <a:r>
              <a:rPr lang="pl-PL" dirty="0" smtClean="0">
                <a:solidFill>
                  <a:srgbClr val="C00000"/>
                </a:solidFill>
              </a:rPr>
              <a:t>Płatność dla młodych rolników (6/9)</a:t>
            </a:r>
            <a:endParaRPr lang="pl-PL" dirty="0">
              <a:solidFill>
                <a:srgbClr val="C00000"/>
              </a:solidFill>
            </a:endParaRPr>
          </a:p>
        </p:txBody>
      </p:sp>
      <p:sp>
        <p:nvSpPr>
          <p:cNvPr id="3" name="Symbol zastępczy zawartości 2"/>
          <p:cNvSpPr>
            <a:spLocks noGrp="1"/>
          </p:cNvSpPr>
          <p:nvPr>
            <p:ph idx="1"/>
          </p:nvPr>
        </p:nvSpPr>
        <p:spPr>
          <a:xfrm>
            <a:off x="285720" y="1071546"/>
            <a:ext cx="8606760" cy="5500726"/>
          </a:xfrm>
        </p:spPr>
        <p:txBody>
          <a:bodyPr/>
          <a:lstStyle/>
          <a:p>
            <a:pPr algn="just">
              <a:buClr>
                <a:srgbClr val="EF2A03"/>
              </a:buClr>
              <a:buFont typeface="Wingdings" pitchFamily="2" charset="2"/>
              <a:buChar char="q"/>
            </a:pPr>
            <a:r>
              <a:rPr lang="pl-PL" sz="2000" b="1" dirty="0" smtClean="0">
                <a:solidFill>
                  <a:srgbClr val="C00000"/>
                </a:solidFill>
              </a:rPr>
              <a:t>Za </a:t>
            </a:r>
            <a:r>
              <a:rPr lang="pl-PL" sz="2000" b="1" dirty="0">
                <a:solidFill>
                  <a:srgbClr val="C00000"/>
                </a:solidFill>
              </a:rPr>
              <a:t>datę rozpoczęcia działalności rolniczej przez danego rolnika można np. uznać najwcześniejszą z następujących </a:t>
            </a:r>
            <a:r>
              <a:rPr lang="pl-PL" sz="2000" b="1" dirty="0" smtClean="0">
                <a:solidFill>
                  <a:srgbClr val="C00000"/>
                </a:solidFill>
              </a:rPr>
              <a:t>dat:</a:t>
            </a:r>
          </a:p>
          <a:p>
            <a:pPr lvl="0" algn="just">
              <a:buClr>
                <a:srgbClr val="FF0000"/>
              </a:buClr>
              <a:buFont typeface="Wingdings" pitchFamily="2" charset="2"/>
              <a:buChar char="§"/>
            </a:pPr>
            <a:r>
              <a:rPr lang="pl-PL" dirty="0"/>
              <a:t>datę rozpoczęcia działalności </a:t>
            </a:r>
            <a:r>
              <a:rPr lang="pl-PL" dirty="0" smtClean="0"/>
              <a:t>rolniczej przez rolnika </a:t>
            </a:r>
            <a:r>
              <a:rPr lang="pl-PL" dirty="0"/>
              <a:t>ustaloną na podstawie informacji zawartych </a:t>
            </a:r>
            <a:r>
              <a:rPr lang="pl-PL" dirty="0" smtClean="0"/>
              <a:t>w </a:t>
            </a:r>
            <a:r>
              <a:rPr lang="pl-PL" dirty="0"/>
              <a:t>krajowym rejestrze urzędowym podmiotów gospodarki </a:t>
            </a:r>
            <a:r>
              <a:rPr lang="pl-PL" dirty="0" smtClean="0"/>
              <a:t>narodowej </a:t>
            </a:r>
            <a:r>
              <a:rPr lang="pl-PL" dirty="0"/>
              <a:t>(REGON),</a:t>
            </a:r>
          </a:p>
          <a:p>
            <a:pPr lvl="0" algn="just">
              <a:buClr>
                <a:srgbClr val="FF0000"/>
              </a:buClr>
              <a:buFont typeface="Wingdings" pitchFamily="2" charset="2"/>
              <a:buChar char="§"/>
            </a:pPr>
            <a:r>
              <a:rPr lang="pl-PL" dirty="0"/>
              <a:t>datę rozpoczęcia działalności </a:t>
            </a:r>
            <a:r>
              <a:rPr lang="pl-PL" dirty="0" smtClean="0"/>
              <a:t>rolniczej przez rolnika </a:t>
            </a:r>
            <a:r>
              <a:rPr lang="pl-PL" dirty="0"/>
              <a:t>ustaloną na podstawie informacji zawartych </a:t>
            </a:r>
            <a:r>
              <a:rPr lang="pl-PL" dirty="0" smtClean="0"/>
              <a:t>w </a:t>
            </a:r>
            <a:r>
              <a:rPr lang="pl-PL" dirty="0"/>
              <a:t>C</a:t>
            </a:r>
            <a:r>
              <a:rPr lang="pl-PL" dirty="0" smtClean="0"/>
              <a:t>entralnej </a:t>
            </a:r>
            <a:r>
              <a:rPr lang="pl-PL" dirty="0"/>
              <a:t>E</a:t>
            </a:r>
            <a:r>
              <a:rPr lang="pl-PL" dirty="0" smtClean="0"/>
              <a:t>widencji </a:t>
            </a:r>
            <a:r>
              <a:rPr lang="pl-PL" dirty="0"/>
              <a:t>i I</a:t>
            </a:r>
            <a:r>
              <a:rPr lang="pl-PL" dirty="0" smtClean="0"/>
              <a:t>nformacji </a:t>
            </a:r>
            <a:r>
              <a:rPr lang="pl-PL" dirty="0"/>
              <a:t>o </a:t>
            </a:r>
            <a:r>
              <a:rPr lang="pl-PL" dirty="0" smtClean="0"/>
              <a:t>Działalności Gospodarczej </a:t>
            </a:r>
            <a:r>
              <a:rPr lang="pl-PL" dirty="0"/>
              <a:t>(CEIDG</a:t>
            </a:r>
            <a:r>
              <a:rPr lang="pl-PL" dirty="0" smtClean="0"/>
              <a:t>)</a:t>
            </a:r>
            <a:endParaRPr lang="pl-PL" dirty="0"/>
          </a:p>
          <a:p>
            <a:pPr lvl="0" algn="just">
              <a:buClr>
                <a:srgbClr val="FF0000"/>
              </a:buClr>
              <a:buFont typeface="Wingdings" pitchFamily="2" charset="2"/>
              <a:buChar char="§"/>
            </a:pPr>
            <a:r>
              <a:rPr lang="pl-PL" dirty="0"/>
              <a:t>datę złożenia </a:t>
            </a:r>
            <a:r>
              <a:rPr lang="pl-PL" dirty="0" smtClean="0"/>
              <a:t> przez rolnika wniosku </a:t>
            </a:r>
            <a:r>
              <a:rPr lang="pl-PL" dirty="0"/>
              <a:t>o:</a:t>
            </a:r>
          </a:p>
          <a:p>
            <a:pPr lvl="1" algn="just"/>
            <a:r>
              <a:rPr lang="pl-PL" sz="1400" dirty="0"/>
              <a:t>przyznanie płatności na podstawie przepisów o płatnościach bezpośrednich do gruntów rolnych </a:t>
            </a:r>
            <a:r>
              <a:rPr lang="pl-PL" sz="1400" dirty="0" smtClean="0"/>
              <a:t/>
            </a:r>
            <a:br>
              <a:rPr lang="pl-PL" sz="1400" dirty="0" smtClean="0"/>
            </a:br>
            <a:r>
              <a:rPr lang="pl-PL" sz="1400" dirty="0" smtClean="0"/>
              <a:t>i </a:t>
            </a:r>
            <a:r>
              <a:rPr lang="pl-PL" sz="1400" dirty="0"/>
              <a:t>oddzielnej płatności z tytułu cukru lub przepisów o płatnościach w ramach systemów wsparcia </a:t>
            </a:r>
            <a:r>
              <a:rPr lang="pl-PL" sz="1400" dirty="0" smtClean="0"/>
              <a:t>bezpośredniego</a:t>
            </a:r>
            <a:endParaRPr lang="pl-PL" sz="1400" dirty="0"/>
          </a:p>
          <a:p>
            <a:pPr lvl="1" algn="just"/>
            <a:r>
              <a:rPr lang="pl-PL" sz="1400" dirty="0"/>
              <a:t>pomoc finansową dla rolników w ramach programu </a:t>
            </a:r>
            <a:r>
              <a:rPr lang="pl-PL" sz="1400" dirty="0" smtClean="0"/>
              <a:t>SAPARD</a:t>
            </a:r>
            <a:endParaRPr lang="pl-PL" sz="1400" dirty="0"/>
          </a:p>
          <a:p>
            <a:pPr lvl="1" algn="just"/>
            <a:r>
              <a:rPr lang="pl-PL" sz="1400" dirty="0"/>
              <a:t>dofinansowanie realizacji projektu w ramach Sektorowego Programu Operacyjnego „Restrukturyzacja i modernizacja sektora żywnościowego oraz rozwój obszarów wiejskich 2004–2006” przeznaczone dla osób prowadzących działalność rolniczą lub </a:t>
            </a:r>
            <a:r>
              <a:rPr lang="pl-PL" sz="1400" dirty="0" smtClean="0"/>
              <a:t>rolników</a:t>
            </a:r>
            <a:endParaRPr lang="pl-PL" sz="1400" dirty="0"/>
          </a:p>
          <a:p>
            <a:pPr lvl="1" algn="just"/>
            <a:r>
              <a:rPr lang="pl-PL" sz="1400" dirty="0"/>
              <a:t>udzielenie pomocy finansowej na działania objęte Planem Rozwoju Obszarów Wiejskich na lata 2004–2006 przeznaczonej dla osób prowadzących działalność rolniczą lub </a:t>
            </a:r>
            <a:r>
              <a:rPr lang="pl-PL" sz="1400" dirty="0" smtClean="0"/>
              <a:t>rolników</a:t>
            </a:r>
            <a:endParaRPr lang="pl-PL" sz="1400" dirty="0"/>
          </a:p>
          <a:p>
            <a:pPr lvl="1" algn="just"/>
            <a:r>
              <a:rPr lang="pl-PL" sz="1400" dirty="0"/>
              <a:t>przyznanie pomocy finansowej w ramach działań objętych Programem Rozwoju Obszarów Wiejskich na lata 2007</a:t>
            </a:r>
            <a:r>
              <a:rPr lang="pl-PL" sz="1400" dirty="0">
                <a:sym typeface="Symbol"/>
              </a:rPr>
              <a:t></a:t>
            </a:r>
            <a:r>
              <a:rPr lang="pl-PL" sz="1400" dirty="0"/>
              <a:t>2013 przeznaczonej dla osób prowadzących działalność rolniczą lub </a:t>
            </a:r>
            <a:r>
              <a:rPr lang="pl-PL" sz="1400" dirty="0" smtClean="0"/>
              <a:t>rolników</a:t>
            </a:r>
            <a:endParaRPr lang="pl-PL" sz="1400" dirty="0"/>
          </a:p>
          <a:p>
            <a:pPr lvl="1" algn="just"/>
            <a:r>
              <a:rPr lang="pl-PL" sz="1400" dirty="0"/>
              <a:t>przyznanie pomocy finansowej w ramach działań lub poddziałań objętych Programem Rozwoju Obszarów Wiejskich na lata 2014</a:t>
            </a:r>
            <a:r>
              <a:rPr lang="pl-PL" sz="1400" dirty="0">
                <a:sym typeface="Symbol"/>
              </a:rPr>
              <a:t></a:t>
            </a:r>
            <a:r>
              <a:rPr lang="pl-PL" sz="1400" dirty="0"/>
              <a:t>2020 przeznaczonej dla osób prowadzących działalność rolniczą lub </a:t>
            </a:r>
            <a:r>
              <a:rPr lang="pl-PL" sz="1400" dirty="0" smtClean="0"/>
              <a:t>rolników</a:t>
            </a:r>
            <a:endParaRPr lang="pl-PL" sz="1400" dirty="0"/>
          </a:p>
          <a:p>
            <a:pPr algn="just">
              <a:buClr>
                <a:srgbClr val="EF2A03"/>
              </a:buClr>
              <a:buFont typeface="Wingdings" pitchFamily="2" charset="2"/>
              <a:buChar char="q"/>
            </a:pPr>
            <a:endParaRPr lang="pl-PL" sz="2000" dirty="0"/>
          </a:p>
          <a:p>
            <a:pPr lvl="1" algn="just">
              <a:buClr>
                <a:srgbClr val="EF2A03"/>
              </a:buClr>
              <a:buFont typeface="Arial" pitchFamily="34" charset="0"/>
              <a:buChar char="•"/>
            </a:pPr>
            <a:endParaRPr lang="pl-PL" sz="2000" dirty="0" smtClean="0"/>
          </a:p>
          <a:p>
            <a:pPr lvl="1" algn="just">
              <a:buClr>
                <a:srgbClr val="EF2A03"/>
              </a:buClr>
              <a:buNone/>
            </a:pPr>
            <a:r>
              <a:rPr lang="pl-PL" dirty="0" smtClean="0"/>
              <a:t/>
            </a:r>
            <a:br>
              <a:rPr lang="pl-PL" dirty="0" smtClean="0"/>
            </a:br>
            <a:endParaRPr lang="pl-PL" dirty="0" smtClean="0"/>
          </a:p>
          <a:p>
            <a:pPr lvl="1" algn="just">
              <a:buClr>
                <a:srgbClr val="EF2A03"/>
              </a:buClr>
              <a:buNone/>
            </a:pPr>
            <a:endParaRPr lang="pl-PL" dirty="0"/>
          </a:p>
        </p:txBody>
      </p:sp>
    </p:spTree>
    <p:extLst>
      <p:ext uri="{BB962C8B-B14F-4D97-AF65-F5344CB8AC3E}">
        <p14:creationId xmlns:p14="http://schemas.microsoft.com/office/powerpoint/2010/main" val="197655009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692697"/>
            <a:ext cx="7772400" cy="432047"/>
          </a:xfrm>
        </p:spPr>
        <p:txBody>
          <a:bodyPr/>
          <a:lstStyle/>
          <a:p>
            <a:r>
              <a:rPr lang="pl-PL" dirty="0">
                <a:solidFill>
                  <a:srgbClr val="C00000"/>
                </a:solidFill>
              </a:rPr>
              <a:t>Płatność dla młodych rolników </a:t>
            </a:r>
            <a:r>
              <a:rPr lang="pl-PL" dirty="0" smtClean="0">
                <a:solidFill>
                  <a:srgbClr val="C00000"/>
                </a:solidFill>
              </a:rPr>
              <a:t>(7/9)</a:t>
            </a:r>
            <a:endParaRPr lang="pl-PL" dirty="0"/>
          </a:p>
        </p:txBody>
      </p:sp>
      <p:sp>
        <p:nvSpPr>
          <p:cNvPr id="3" name="Podtytuł 2"/>
          <p:cNvSpPr>
            <a:spLocks noGrp="1"/>
          </p:cNvSpPr>
          <p:nvPr>
            <p:ph type="subTitle" idx="1"/>
          </p:nvPr>
        </p:nvSpPr>
        <p:spPr>
          <a:xfrm>
            <a:off x="251520" y="1340768"/>
            <a:ext cx="8640960" cy="4298032"/>
          </a:xfrm>
        </p:spPr>
        <p:txBody>
          <a:bodyPr/>
          <a:lstStyle/>
          <a:p>
            <a:pPr marL="342900" indent="-342900" algn="just">
              <a:buClr>
                <a:srgbClr val="FF0000"/>
              </a:buClr>
              <a:buFont typeface="Wingdings" pitchFamily="2" charset="2"/>
              <a:buChar char="q"/>
            </a:pPr>
            <a:r>
              <a:rPr lang="pl-PL" sz="1800" b="1" dirty="0" smtClean="0">
                <a:solidFill>
                  <a:srgbClr val="C00000"/>
                </a:solidFill>
              </a:rPr>
              <a:t>Za datę rozpoczęcia działalności rolniczej przez danego rolnika można np. uznać najwcześniejszą z następujących dat:</a:t>
            </a:r>
          </a:p>
          <a:p>
            <a:pPr algn="just">
              <a:buClr>
                <a:srgbClr val="FF0000"/>
              </a:buClr>
            </a:pPr>
            <a:endParaRPr lang="pl-PL" sz="1800" b="1" dirty="0" smtClean="0"/>
          </a:p>
          <a:p>
            <a:pPr marL="285750" lvl="0" indent="-285750" algn="just">
              <a:buClr>
                <a:srgbClr val="FF0000"/>
              </a:buClr>
              <a:buFont typeface="Wingdings" pitchFamily="2" charset="2"/>
              <a:buChar char="§"/>
            </a:pPr>
            <a:r>
              <a:rPr lang="pl-PL" sz="1800" dirty="0"/>
              <a:t>datę </a:t>
            </a:r>
            <a:r>
              <a:rPr lang="pl-PL" sz="1800" dirty="0" smtClean="0"/>
              <a:t>objęcia przez rolnika </a:t>
            </a:r>
            <a:r>
              <a:rPr lang="pl-PL" sz="1800" dirty="0"/>
              <a:t>w posiadanie zwierząt gospodarskich objętych obowiązkiem zgłoszenia do rejestru zwierząt gospodarskich oznakowanych i siedzib stad tych </a:t>
            </a:r>
            <a:r>
              <a:rPr lang="pl-PL" sz="1800" dirty="0" smtClean="0"/>
              <a:t>zwierząt, o którym mowa w przepisach o systemie identyfikacji i rejestracji zwierząt, lub</a:t>
            </a:r>
            <a:endParaRPr lang="pl-PL" sz="1800" dirty="0"/>
          </a:p>
          <a:p>
            <a:pPr marL="285750" lvl="0" indent="-285750" algn="just">
              <a:buClr>
                <a:srgbClr val="FF0000"/>
              </a:buClr>
              <a:buFont typeface="Wingdings" pitchFamily="2" charset="2"/>
              <a:buChar char="§"/>
            </a:pPr>
            <a:r>
              <a:rPr lang="pl-PL" sz="1800" dirty="0"/>
              <a:t>datę </a:t>
            </a:r>
            <a:r>
              <a:rPr lang="pl-PL" sz="1800" dirty="0" smtClean="0"/>
              <a:t>objęcia rolnika </a:t>
            </a:r>
            <a:r>
              <a:rPr lang="pl-PL" sz="1800" dirty="0"/>
              <a:t>ubezpieczeniem społecznym rolników na podstawie przepisów o ubezpieczeniu społecznym </a:t>
            </a:r>
            <a:r>
              <a:rPr lang="pl-PL" sz="1800" dirty="0" smtClean="0"/>
              <a:t>rolników – w przypadku gdy został objęty tym ubezpieczeniem jako rolnik.</a:t>
            </a:r>
            <a:endParaRPr lang="pl-PL" sz="1800" dirty="0"/>
          </a:p>
        </p:txBody>
      </p:sp>
    </p:spTree>
    <p:extLst>
      <p:ext uri="{BB962C8B-B14F-4D97-AF65-F5344CB8AC3E}">
        <p14:creationId xmlns:p14="http://schemas.microsoft.com/office/powerpoint/2010/main" val="95346076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1268760"/>
            <a:ext cx="8568952" cy="5184576"/>
          </a:xfrm>
        </p:spPr>
        <p:txBody>
          <a:bodyPr/>
          <a:lstStyle/>
          <a:p>
            <a:pPr algn="just">
              <a:buClr>
                <a:srgbClr val="C00000"/>
              </a:buClr>
              <a:buFont typeface="Wingdings" pitchFamily="2" charset="2"/>
              <a:buChar char="q"/>
            </a:pPr>
            <a:r>
              <a:rPr lang="pl-PL" sz="1800" b="1" dirty="0"/>
              <a:t>Rolnik, będący osobą prawną lub grupą osób z wyłączeniem małżonków, do wniosku o przyznanie płatności dołącza: </a:t>
            </a:r>
            <a:endParaRPr lang="pl-PL" sz="1800" dirty="0"/>
          </a:p>
          <a:p>
            <a:pPr lvl="0" algn="just">
              <a:buClr>
                <a:srgbClr val="C00000"/>
              </a:buClr>
            </a:pPr>
            <a:r>
              <a:rPr lang="pl-PL" dirty="0"/>
              <a:t>oświadczenie o osobach sprawujących faktyczną i trwałą kontrolę nad osobą </a:t>
            </a:r>
            <a:r>
              <a:rPr lang="pl-PL" dirty="0" smtClean="0"/>
              <a:t>prawną,</a:t>
            </a:r>
          </a:p>
          <a:p>
            <a:pPr lvl="0" algn="just">
              <a:buClr>
                <a:srgbClr val="C00000"/>
              </a:buClr>
            </a:pPr>
            <a:r>
              <a:rPr lang="pl-PL" dirty="0" smtClean="0"/>
              <a:t>oświadczenie </a:t>
            </a:r>
            <a:r>
              <a:rPr lang="pl-PL" dirty="0"/>
              <a:t>o osobach sprawujących faktyczną i trwałą kontrolę nad grupą osób, </a:t>
            </a:r>
            <a:endParaRPr lang="pl-PL" dirty="0" smtClean="0"/>
          </a:p>
          <a:p>
            <a:pPr lvl="0" algn="just">
              <a:buClr>
                <a:srgbClr val="C00000"/>
              </a:buClr>
            </a:pPr>
            <a:r>
              <a:rPr lang="pl-PL" dirty="0" smtClean="0"/>
              <a:t>dowody </a:t>
            </a:r>
            <a:r>
              <a:rPr lang="pl-PL" dirty="0"/>
              <a:t>potwierdzające sprawowanie faktycznej i trwałej kontroli nad osobą prawną i datę rozpoczęcia sprawowania tej kontroli przez młodego rolnika np. odpis z Krajowego Rejestru Sądowego (KRS), aktualny na dzień złożenia wniosku, z którego będzie wynikało kto i od kiedy sprawuje faktyczną i trwałą kontrolę nad osobą prawną lub umowa spółki, lub akt powołania na </a:t>
            </a:r>
            <a:r>
              <a:rPr lang="pl-PL" dirty="0" smtClean="0"/>
              <a:t>stanowisko,</a:t>
            </a:r>
          </a:p>
          <a:p>
            <a:pPr lvl="0" algn="just">
              <a:buClr>
                <a:srgbClr val="C00000"/>
              </a:buClr>
            </a:pPr>
            <a:r>
              <a:rPr lang="pl-PL" dirty="0" smtClean="0"/>
              <a:t>dowody </a:t>
            </a:r>
            <a:r>
              <a:rPr lang="pl-PL" dirty="0"/>
              <a:t>potwierdzające sprawowanie faktycznej i trwałej kontroli nad grupą osób, w tym nad spółką cywilną i jednostką nieposiadającą osobowości prawnej i datę rozpoczęcia sprawowania tej kontroli przez młodego rolnika, np. odpis z Krajowego Rejestru Sądowego (KRS), aktualny na dzień złożenia wniosku, z którego będzie wynikało kto i od kiedy sprawuje faktyczną i trwałą kontrolę nad grupą osób lub umowa, lub akt powołania na stanowisko, lub statut, lub regulamin.</a:t>
            </a:r>
          </a:p>
          <a:p>
            <a:pPr marL="0" indent="0" algn="just">
              <a:buNone/>
            </a:pPr>
            <a:endParaRPr lang="pl-PL" dirty="0"/>
          </a:p>
          <a:p>
            <a:pPr marL="0" indent="0" algn="just">
              <a:buNone/>
            </a:pPr>
            <a:r>
              <a:rPr lang="pl-PL" dirty="0" smtClean="0"/>
              <a:t>W </a:t>
            </a:r>
            <a:r>
              <a:rPr lang="pl-PL" dirty="0"/>
              <a:t>przypadku, gdy </a:t>
            </a:r>
            <a:r>
              <a:rPr lang="pl-PL" dirty="0" smtClean="0"/>
              <a:t>rolnikiem jest grupa osób i kryteria </a:t>
            </a:r>
            <a:r>
              <a:rPr lang="pl-PL" dirty="0"/>
              <a:t>młodego rolnika spełnia </a:t>
            </a:r>
            <a:r>
              <a:rPr lang="pl-PL" b="1" dirty="0"/>
              <a:t>małżonek rolnika </a:t>
            </a:r>
            <a:r>
              <a:rPr lang="pl-PL" dirty="0"/>
              <a:t>ubiegającego się </a:t>
            </a:r>
            <a:r>
              <a:rPr lang="pl-PL" dirty="0" smtClean="0"/>
              <a:t> o </a:t>
            </a:r>
            <a:r>
              <a:rPr lang="pl-PL" dirty="0"/>
              <a:t>płatność dla młodych rolników, do wniosku dołącza się oświadczenie o pozostawaniu </a:t>
            </a:r>
            <a:r>
              <a:rPr lang="pl-PL" dirty="0" smtClean="0"/>
              <a:t> w </a:t>
            </a:r>
            <a:r>
              <a:rPr lang="pl-PL" dirty="0"/>
              <a:t>związku małżeńskim z osobą, która spełnia kryteria młodego </a:t>
            </a:r>
            <a:r>
              <a:rPr lang="pl-PL" dirty="0" smtClean="0"/>
              <a:t>rolnika.</a:t>
            </a:r>
            <a:endParaRPr lang="pl-PL" dirty="0"/>
          </a:p>
          <a:p>
            <a:pPr algn="just">
              <a:buClr>
                <a:srgbClr val="FF0000"/>
              </a:buClr>
              <a:buFont typeface="Wingdings" pitchFamily="2" charset="2"/>
              <a:buChar char="q"/>
            </a:pPr>
            <a:endParaRPr lang="pl-PL" sz="2000" dirty="0" smtClean="0"/>
          </a:p>
        </p:txBody>
      </p:sp>
      <p:sp>
        <p:nvSpPr>
          <p:cNvPr id="6" name="Tytuł 1"/>
          <p:cNvSpPr txBox="1">
            <a:spLocks/>
          </p:cNvSpPr>
          <p:nvPr/>
        </p:nvSpPr>
        <p:spPr bwMode="auto">
          <a:xfrm>
            <a:off x="685800" y="692697"/>
            <a:ext cx="7772400" cy="43204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400" b="1">
                <a:solidFill>
                  <a:schemeClr val="accent1">
                    <a:lumMod val="50000"/>
                  </a:schemeClr>
                </a:solidFill>
                <a:latin typeface="Cambria" pitchFamily="18" charset="0"/>
                <a:ea typeface="+mj-ea"/>
                <a:cs typeface="+mj-cs"/>
              </a:defRPr>
            </a:lvl1pPr>
            <a:lvl2pPr algn="ctr" rtl="0" eaLnBrk="0" fontAlgn="base" hangingPunct="0">
              <a:spcBef>
                <a:spcPct val="0"/>
              </a:spcBef>
              <a:spcAft>
                <a:spcPct val="0"/>
              </a:spcAft>
              <a:defRPr sz="3200">
                <a:solidFill>
                  <a:schemeClr val="tx2"/>
                </a:solidFill>
                <a:latin typeface="Tahoma" pitchFamily="34" charset="0"/>
              </a:defRPr>
            </a:lvl2pPr>
            <a:lvl3pPr algn="ctr" rtl="0" eaLnBrk="0" fontAlgn="base" hangingPunct="0">
              <a:spcBef>
                <a:spcPct val="0"/>
              </a:spcBef>
              <a:spcAft>
                <a:spcPct val="0"/>
              </a:spcAft>
              <a:defRPr sz="3200">
                <a:solidFill>
                  <a:schemeClr val="tx2"/>
                </a:solidFill>
                <a:latin typeface="Tahoma" pitchFamily="34" charset="0"/>
              </a:defRPr>
            </a:lvl3pPr>
            <a:lvl4pPr algn="ctr" rtl="0" eaLnBrk="0" fontAlgn="base" hangingPunct="0">
              <a:spcBef>
                <a:spcPct val="0"/>
              </a:spcBef>
              <a:spcAft>
                <a:spcPct val="0"/>
              </a:spcAft>
              <a:defRPr sz="3200">
                <a:solidFill>
                  <a:schemeClr val="tx2"/>
                </a:solidFill>
                <a:latin typeface="Tahoma" pitchFamily="34" charset="0"/>
              </a:defRPr>
            </a:lvl4pPr>
            <a:lvl5pPr algn="ctr" rtl="0" eaLnBrk="0" fontAlgn="base" hangingPunct="0">
              <a:spcBef>
                <a:spcPct val="0"/>
              </a:spcBef>
              <a:spcAft>
                <a:spcPct val="0"/>
              </a:spcAft>
              <a:defRPr sz="3200">
                <a:solidFill>
                  <a:schemeClr val="tx2"/>
                </a:solidFill>
                <a:latin typeface="Tahoma" pitchFamily="34" charset="0"/>
              </a:defRPr>
            </a:lvl5pPr>
            <a:lvl6pPr marL="457200" algn="ctr" rtl="0" fontAlgn="base">
              <a:spcBef>
                <a:spcPct val="0"/>
              </a:spcBef>
              <a:spcAft>
                <a:spcPct val="0"/>
              </a:spcAft>
              <a:defRPr sz="3200">
                <a:solidFill>
                  <a:schemeClr val="tx2"/>
                </a:solidFill>
                <a:latin typeface="Tahoma" pitchFamily="34" charset="0"/>
              </a:defRPr>
            </a:lvl6pPr>
            <a:lvl7pPr marL="914400" algn="ctr" rtl="0" fontAlgn="base">
              <a:spcBef>
                <a:spcPct val="0"/>
              </a:spcBef>
              <a:spcAft>
                <a:spcPct val="0"/>
              </a:spcAft>
              <a:defRPr sz="3200">
                <a:solidFill>
                  <a:schemeClr val="tx2"/>
                </a:solidFill>
                <a:latin typeface="Tahoma" pitchFamily="34" charset="0"/>
              </a:defRPr>
            </a:lvl7pPr>
            <a:lvl8pPr marL="1371600" algn="ctr" rtl="0" fontAlgn="base">
              <a:spcBef>
                <a:spcPct val="0"/>
              </a:spcBef>
              <a:spcAft>
                <a:spcPct val="0"/>
              </a:spcAft>
              <a:defRPr sz="3200">
                <a:solidFill>
                  <a:schemeClr val="tx2"/>
                </a:solidFill>
                <a:latin typeface="Tahoma" pitchFamily="34" charset="0"/>
              </a:defRPr>
            </a:lvl8pPr>
            <a:lvl9pPr marL="1828800" algn="ctr" rtl="0" fontAlgn="base">
              <a:spcBef>
                <a:spcPct val="0"/>
              </a:spcBef>
              <a:spcAft>
                <a:spcPct val="0"/>
              </a:spcAft>
              <a:defRPr sz="3200">
                <a:solidFill>
                  <a:schemeClr val="tx2"/>
                </a:solidFill>
                <a:latin typeface="Tahoma" pitchFamily="34" charset="0"/>
              </a:defRPr>
            </a:lvl9pPr>
          </a:lstStyle>
          <a:p>
            <a:r>
              <a:rPr lang="pl-PL" dirty="0" smtClean="0">
                <a:solidFill>
                  <a:srgbClr val="C00000"/>
                </a:solidFill>
              </a:rPr>
              <a:t>Płatność dla młodych rolników (8/9)</a:t>
            </a:r>
            <a:endParaRPr lang="pl-PL" dirty="0"/>
          </a:p>
        </p:txBody>
      </p:sp>
    </p:spTree>
    <p:extLst>
      <p:ext uri="{BB962C8B-B14F-4D97-AF65-F5344CB8AC3E}">
        <p14:creationId xmlns:p14="http://schemas.microsoft.com/office/powerpoint/2010/main" val="3725694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714357"/>
            <a:ext cx="7772400" cy="482396"/>
          </a:xfrm>
        </p:spPr>
        <p:txBody>
          <a:bodyPr/>
          <a:lstStyle/>
          <a:p>
            <a:r>
              <a:rPr lang="pl-PL" dirty="0" smtClean="0">
                <a:solidFill>
                  <a:srgbClr val="C00000"/>
                </a:solidFill>
              </a:rPr>
              <a:t>Płatność dla młodych  rolników (9/9)</a:t>
            </a:r>
            <a:endParaRPr lang="pl-PL" dirty="0">
              <a:solidFill>
                <a:srgbClr val="C00000"/>
              </a:solidFill>
            </a:endParaRPr>
          </a:p>
        </p:txBody>
      </p:sp>
      <p:sp>
        <p:nvSpPr>
          <p:cNvPr id="3" name="Symbol zastępczy zawartości 2"/>
          <p:cNvSpPr>
            <a:spLocks noGrp="1"/>
          </p:cNvSpPr>
          <p:nvPr>
            <p:ph idx="1"/>
          </p:nvPr>
        </p:nvSpPr>
        <p:spPr>
          <a:xfrm>
            <a:off x="379585" y="1196752"/>
            <a:ext cx="8750776" cy="5214974"/>
          </a:xfrm>
          <a:noFill/>
          <a:ln>
            <a:noFill/>
          </a:ln>
        </p:spPr>
        <p:txBody>
          <a:bodyPr/>
          <a:lstStyle/>
          <a:p>
            <a:pPr lvl="0" algn="just">
              <a:buClr>
                <a:srgbClr val="EF2A03"/>
              </a:buClr>
              <a:buFont typeface="Wingdings" pitchFamily="2" charset="2"/>
              <a:buChar char="q"/>
            </a:pPr>
            <a:r>
              <a:rPr lang="pl-PL" sz="1800" b="1" dirty="0" smtClean="0">
                <a:solidFill>
                  <a:srgbClr val="000000"/>
                </a:solidFill>
              </a:rPr>
              <a:t>Forma płatności:</a:t>
            </a:r>
          </a:p>
          <a:p>
            <a:pPr lvl="1" algn="just">
              <a:buClr>
                <a:srgbClr val="EF2A03"/>
              </a:buClr>
              <a:buFont typeface="Arial" pitchFamily="34" charset="0"/>
              <a:buChar char="•"/>
            </a:pPr>
            <a:r>
              <a:rPr lang="pl-PL" dirty="0" smtClean="0"/>
              <a:t>Płatność przysługuje do powierzchni zatwierdzonego obszaru, nie większej niż powierzchnia maksymalna</a:t>
            </a:r>
          </a:p>
          <a:p>
            <a:pPr lvl="1" algn="just">
              <a:buClr>
                <a:srgbClr val="EF2A03"/>
              </a:buClr>
              <a:buFont typeface="Arial" pitchFamily="34" charset="0"/>
              <a:buChar char="•"/>
            </a:pPr>
            <a:r>
              <a:rPr lang="pl-PL" dirty="0" smtClean="0"/>
              <a:t>Maksymalna powierzchnia kwalifikowana do pomocy - 50 ha kwalifikowanych do jednolitej płatności obszarowej, jeżeli </a:t>
            </a:r>
            <a:r>
              <a:rPr lang="pl-PL" dirty="0"/>
              <a:t>obszar zgłoszony w ramach systemu jednolitej płatności obszarowej przekracza limit 50 ha, obszar zgłoszony w ramach płatności dla młodych rolników zmniejsza się do tego limitu</a:t>
            </a:r>
          </a:p>
          <a:p>
            <a:pPr lvl="1" algn="just">
              <a:buClr>
                <a:srgbClr val="EF2A03"/>
              </a:buClr>
              <a:buFont typeface="Arial" pitchFamily="34" charset="0"/>
              <a:buChar char="•"/>
            </a:pPr>
            <a:r>
              <a:rPr lang="pl-PL" dirty="0" smtClean="0"/>
              <a:t>Szacunkowa stawka: 59,8 EUR/ha</a:t>
            </a:r>
          </a:p>
          <a:p>
            <a:pPr lvl="0" algn="just">
              <a:buClr>
                <a:srgbClr val="EF2A03"/>
              </a:buClr>
              <a:buFont typeface="Wingdings" pitchFamily="2" charset="2"/>
              <a:buChar char="q"/>
            </a:pPr>
            <a:r>
              <a:rPr lang="pl-PL" sz="1800" b="1" dirty="0" smtClean="0">
                <a:solidFill>
                  <a:srgbClr val="000000"/>
                </a:solidFill>
              </a:rPr>
              <a:t>Dodatkowe zasady:</a:t>
            </a:r>
          </a:p>
          <a:p>
            <a:pPr lvl="1" algn="just">
              <a:buClr>
                <a:srgbClr val="C00000"/>
              </a:buClr>
              <a:buFont typeface="Arial" pitchFamily="34" charset="0"/>
              <a:buChar char="•"/>
            </a:pPr>
            <a:r>
              <a:rPr lang="pl-PL" dirty="0"/>
              <a:t>d</a:t>
            </a:r>
            <a:r>
              <a:rPr lang="pl-PL" dirty="0" smtClean="0"/>
              <a:t>o </a:t>
            </a:r>
            <a:r>
              <a:rPr lang="pl-PL" dirty="0"/>
              <a:t>ustalenia daty rozpoczęcia działalności rolniczej przez grupę osób, którą są małżonkowie, przyjmuje się datę rozpoczęcia tej działalności przez małżonka, który najwcześniej rozpoczął działalność </a:t>
            </a:r>
            <a:r>
              <a:rPr lang="pl-PL" dirty="0" smtClean="0"/>
              <a:t>rolniczą</a:t>
            </a:r>
            <a:endParaRPr lang="pl-PL" dirty="0"/>
          </a:p>
          <a:p>
            <a:pPr lvl="1" algn="just">
              <a:buClr>
                <a:srgbClr val="C00000"/>
              </a:buClr>
              <a:buFont typeface="Arial" pitchFamily="34" charset="0"/>
              <a:buChar char="•"/>
            </a:pPr>
            <a:r>
              <a:rPr lang="pl-PL" dirty="0"/>
              <a:t>w</a:t>
            </a:r>
            <a:r>
              <a:rPr lang="pl-PL" dirty="0" smtClean="0"/>
              <a:t> </a:t>
            </a:r>
            <a:r>
              <a:rPr lang="pl-PL" dirty="0"/>
              <a:t>przypadku osób prawnych i grup osób, w których jest więcej niż jedna osoba spełniająca kryteria młodego rolnika datę rozpoczęcia działalności rolniczej ustala się dla młodego rolnika, który najwcześniej rozpoczął sprawowanie </a:t>
            </a:r>
            <a:r>
              <a:rPr lang="pl-PL" dirty="0" smtClean="0"/>
              <a:t>kontroli</a:t>
            </a:r>
            <a:endParaRPr lang="pl-PL" dirty="0"/>
          </a:p>
          <a:p>
            <a:pPr lvl="1" algn="just">
              <a:buClr>
                <a:srgbClr val="C00000"/>
              </a:buClr>
              <a:buFont typeface="Arial" pitchFamily="34" charset="0"/>
              <a:buChar char="•"/>
            </a:pPr>
            <a:r>
              <a:rPr lang="pl-PL" dirty="0" smtClean="0"/>
              <a:t> przypadku stwierdzenia, że rolnik dostarczył fałszywe dowody w celu udowodnienia zgodności z kryteriami młodego rolnika, stosuje się karę odpowiadającą 20 % kwoty, którą beneficjent otrzymał lub mógłby otrzymać jako płatność dla młodych rolników (poza odmową przyznania płatności) </a:t>
            </a:r>
            <a:endParaRPr lang="pl-PL" dirty="0" smtClean="0">
              <a:solidFill>
                <a:srgbClr val="00B050"/>
              </a:solidFill>
            </a:endParaRPr>
          </a:p>
          <a:p>
            <a:pPr lvl="1" algn="just">
              <a:buClr>
                <a:srgbClr val="EF2A03"/>
              </a:buClr>
              <a:buNone/>
            </a:pPr>
            <a:endParaRPr lang="pl-PL" i="1" dirty="0" smtClean="0"/>
          </a:p>
          <a:p>
            <a:pPr lvl="1" algn="just">
              <a:buClr>
                <a:srgbClr val="EF2A03"/>
              </a:buClr>
              <a:buFont typeface="Arial" pitchFamily="34" charset="0"/>
              <a:buChar char="•"/>
            </a:pPr>
            <a:endParaRPr lang="pl-PL" dirty="0" smtClean="0"/>
          </a:p>
          <a:p>
            <a:pPr lvl="1" algn="just">
              <a:buClr>
                <a:srgbClr val="EF2A03"/>
              </a:buClr>
              <a:buFont typeface="Arial" pitchFamily="34" charset="0"/>
              <a:buChar char="•"/>
            </a:pPr>
            <a:endParaRPr lang="pl-PL" dirty="0" smtClean="0"/>
          </a:p>
          <a:p>
            <a:pPr lvl="1" algn="just">
              <a:buClr>
                <a:srgbClr val="EF2A03"/>
              </a:buClr>
              <a:buNone/>
            </a:pPr>
            <a:endParaRPr lang="pl-PL" dirty="0" smtClean="0"/>
          </a:p>
          <a:p>
            <a:pPr lvl="1" algn="just">
              <a:buClr>
                <a:srgbClr val="EF2A03"/>
              </a:buClr>
              <a:buNone/>
            </a:pPr>
            <a:r>
              <a:rPr lang="pl-PL" dirty="0" smtClean="0"/>
              <a:t/>
            </a:r>
            <a:br>
              <a:rPr lang="pl-PL" dirty="0" smtClean="0"/>
            </a:br>
            <a:endParaRPr lang="pl-PL" dirty="0" smtClean="0"/>
          </a:p>
          <a:p>
            <a:pPr lvl="1" algn="just">
              <a:buClr>
                <a:srgbClr val="EF2A03"/>
              </a:buClr>
              <a:buNone/>
            </a:pPr>
            <a:endParaRPr lang="pl-PL"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00034" y="2928934"/>
            <a:ext cx="7772400" cy="714381"/>
          </a:xfrm>
        </p:spPr>
        <p:txBody>
          <a:bodyPr/>
          <a:lstStyle/>
          <a:p>
            <a:r>
              <a:rPr lang="pl-PL" sz="2800" i="1" dirty="0" smtClean="0">
                <a:solidFill>
                  <a:srgbClr val="C00000"/>
                </a:solidFill>
                <a:effectLst>
                  <a:outerShdw blurRad="38100" dist="38100" dir="2700000" algn="tl">
                    <a:srgbClr val="000000">
                      <a:alpha val="43137"/>
                    </a:srgbClr>
                  </a:outerShdw>
                </a:effectLst>
              </a:rPr>
              <a:t>Płatność dodatkowa </a:t>
            </a:r>
            <a:br>
              <a:rPr lang="pl-PL" sz="2800" i="1" dirty="0" smtClean="0">
                <a:solidFill>
                  <a:srgbClr val="C00000"/>
                </a:solidFill>
                <a:effectLst>
                  <a:outerShdw blurRad="38100" dist="38100" dir="2700000" algn="tl">
                    <a:srgbClr val="000000">
                      <a:alpha val="43137"/>
                    </a:srgbClr>
                  </a:outerShdw>
                </a:effectLst>
              </a:rPr>
            </a:br>
            <a:r>
              <a:rPr lang="pl-PL" sz="2800" i="1" dirty="0" smtClean="0">
                <a:solidFill>
                  <a:srgbClr val="C00000"/>
                </a:solidFill>
                <a:effectLst>
                  <a:outerShdw blurRad="38100" dist="38100" dir="2700000" algn="tl">
                    <a:srgbClr val="000000">
                      <a:alpha val="43137"/>
                    </a:srgbClr>
                  </a:outerShdw>
                </a:effectLst>
              </a:rPr>
              <a:t>(redystrybucyjna)</a:t>
            </a:r>
            <a:endParaRPr lang="pl-PL" sz="2800" i="1" dirty="0">
              <a:solidFill>
                <a:srgbClr val="C0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714357"/>
            <a:ext cx="7772400" cy="571504"/>
          </a:xfrm>
        </p:spPr>
        <p:txBody>
          <a:bodyPr/>
          <a:lstStyle/>
          <a:p>
            <a:r>
              <a:rPr lang="pl-PL" dirty="0" smtClean="0">
                <a:solidFill>
                  <a:srgbClr val="C00000"/>
                </a:solidFill>
              </a:rPr>
              <a:t>Płatność dodatkowa (1/2)</a:t>
            </a:r>
            <a:endParaRPr lang="pl-PL" dirty="0">
              <a:solidFill>
                <a:srgbClr val="C00000"/>
              </a:solidFill>
            </a:endParaRPr>
          </a:p>
        </p:txBody>
      </p:sp>
      <p:sp>
        <p:nvSpPr>
          <p:cNvPr id="3" name="Symbol zastępczy zawartości 2"/>
          <p:cNvSpPr>
            <a:spLocks noGrp="1"/>
          </p:cNvSpPr>
          <p:nvPr>
            <p:ph idx="1"/>
          </p:nvPr>
        </p:nvSpPr>
        <p:spPr>
          <a:xfrm>
            <a:off x="285720" y="1357298"/>
            <a:ext cx="8678768" cy="5214974"/>
          </a:xfrm>
        </p:spPr>
        <p:txBody>
          <a:bodyPr/>
          <a:lstStyle/>
          <a:p>
            <a:pPr lvl="0" algn="just">
              <a:buClr>
                <a:srgbClr val="EF2A03"/>
              </a:buClr>
              <a:buFont typeface="Wingdings" pitchFamily="2" charset="2"/>
              <a:buChar char="q"/>
            </a:pPr>
            <a:r>
              <a:rPr lang="pl-PL" sz="1800" b="1" dirty="0" smtClean="0">
                <a:solidFill>
                  <a:srgbClr val="000000"/>
                </a:solidFill>
              </a:rPr>
              <a:t>Płatność przysługuje rolnikom:</a:t>
            </a:r>
          </a:p>
          <a:p>
            <a:pPr lvl="1" algn="just">
              <a:buClr>
                <a:srgbClr val="EF2A03"/>
              </a:buClr>
              <a:buFont typeface="Arial" pitchFamily="34" charset="0"/>
              <a:buChar char="•"/>
            </a:pPr>
            <a:r>
              <a:rPr lang="pl-PL" dirty="0" smtClean="0"/>
              <a:t>Spełniającym kryteria rolnika aktywnego zawodowo</a:t>
            </a:r>
          </a:p>
          <a:p>
            <a:pPr lvl="1" algn="just">
              <a:buClr>
                <a:srgbClr val="EF2A03"/>
              </a:buClr>
              <a:buFont typeface="Arial" pitchFamily="34" charset="0"/>
              <a:buChar char="•"/>
            </a:pPr>
            <a:r>
              <a:rPr lang="pl-PL" dirty="0" smtClean="0"/>
              <a:t>Uprawnionym do otrzymania jednolitej płatności obszarowej (JPO) do zadeklarowanych hektarów kwalifikowanych </a:t>
            </a:r>
          </a:p>
          <a:p>
            <a:pPr lvl="1" algn="just">
              <a:buClr>
                <a:srgbClr val="EF2A03"/>
              </a:buClr>
              <a:buFont typeface="Arial" pitchFamily="34" charset="0"/>
              <a:buChar char="•"/>
            </a:pPr>
            <a:r>
              <a:rPr lang="pl-PL" dirty="0" smtClean="0"/>
              <a:t>Którzy nie podzielili gospodarstwa po 18.10.2011 r. w celu uzyskania tej płatności</a:t>
            </a:r>
          </a:p>
          <a:p>
            <a:pPr marL="457200" lvl="1" indent="0" algn="just">
              <a:buClr>
                <a:srgbClr val="EF2A03"/>
              </a:buClr>
              <a:buNone/>
            </a:pPr>
            <a:endParaRPr lang="pl-PL" dirty="0" smtClean="0"/>
          </a:p>
          <a:p>
            <a:pPr lvl="0" algn="just">
              <a:buClr>
                <a:srgbClr val="EF2A03"/>
              </a:buClr>
              <a:buFont typeface="Wingdings" pitchFamily="2" charset="2"/>
              <a:buChar char="q"/>
            </a:pPr>
            <a:r>
              <a:rPr lang="pl-PL" sz="1800" b="1" dirty="0" smtClean="0">
                <a:solidFill>
                  <a:srgbClr val="000000"/>
                </a:solidFill>
              </a:rPr>
              <a:t>Forma płatności:</a:t>
            </a:r>
          </a:p>
          <a:p>
            <a:pPr lvl="1" algn="just">
              <a:buClr>
                <a:srgbClr val="EF2A03"/>
              </a:buClr>
              <a:buFont typeface="Arial" pitchFamily="34" charset="0"/>
              <a:buChar char="•"/>
            </a:pPr>
            <a:r>
              <a:rPr lang="pl-PL" dirty="0" smtClean="0"/>
              <a:t>płatność coroczna</a:t>
            </a:r>
          </a:p>
          <a:p>
            <a:pPr lvl="1" algn="just">
              <a:buClr>
                <a:srgbClr val="EF2A03"/>
              </a:buClr>
              <a:buFont typeface="Arial" pitchFamily="34" charset="0"/>
              <a:buChar char="•"/>
            </a:pPr>
            <a:r>
              <a:rPr lang="pl-PL" dirty="0" smtClean="0"/>
              <a:t>do powierzchni w przedziale: </a:t>
            </a:r>
            <a:r>
              <a:rPr lang="pl-PL" sz="2400" b="1" dirty="0" smtClean="0">
                <a:solidFill>
                  <a:srgbClr val="FF0000"/>
                </a:solidFill>
              </a:rPr>
              <a:t>3,01 – 30 ha </a:t>
            </a:r>
            <a:r>
              <a:rPr lang="pl-PL" sz="2400" b="1" dirty="0">
                <a:solidFill>
                  <a:srgbClr val="FF0000"/>
                </a:solidFill>
              </a:rPr>
              <a:t>(maksymalnie do 27 ha na gospodarstwo)</a:t>
            </a:r>
            <a:endParaRPr lang="pl-PL" sz="2400" b="1" dirty="0" smtClean="0">
              <a:solidFill>
                <a:srgbClr val="FF0000"/>
              </a:solidFill>
            </a:endParaRPr>
          </a:p>
          <a:p>
            <a:pPr marL="457200" lvl="1" indent="0" algn="just">
              <a:buClr>
                <a:srgbClr val="EF2A03"/>
              </a:buClr>
              <a:buNone/>
            </a:pPr>
            <a:endParaRPr lang="pl-PL" b="1" dirty="0" smtClean="0">
              <a:solidFill>
                <a:srgbClr val="FF0000"/>
              </a:solidFill>
            </a:endParaRPr>
          </a:p>
          <a:p>
            <a:pPr lvl="0" algn="just">
              <a:buClr>
                <a:srgbClr val="EF2A03"/>
              </a:buClr>
              <a:buFont typeface="Wingdings" pitchFamily="2" charset="2"/>
              <a:buChar char="q"/>
            </a:pPr>
            <a:r>
              <a:rPr lang="pl-PL" sz="1800" b="1" dirty="0" smtClean="0">
                <a:solidFill>
                  <a:srgbClr val="000000"/>
                </a:solidFill>
              </a:rPr>
              <a:t>Kwoty płatności:</a:t>
            </a:r>
          </a:p>
          <a:p>
            <a:pPr lvl="1" algn="just">
              <a:buClr>
                <a:srgbClr val="EF2A03"/>
              </a:buClr>
              <a:buFont typeface="Arial" pitchFamily="34" charset="0"/>
              <a:buChar char="•"/>
            </a:pPr>
            <a:r>
              <a:rPr lang="pl-PL" sz="1800" dirty="0" smtClean="0">
                <a:solidFill>
                  <a:srgbClr val="000000"/>
                </a:solidFill>
              </a:rPr>
              <a:t>1-3 ha – 0 euro/ha;</a:t>
            </a:r>
          </a:p>
          <a:p>
            <a:pPr lvl="1" algn="just">
              <a:buClr>
                <a:srgbClr val="EF2A03"/>
              </a:buClr>
              <a:buFont typeface="Arial" pitchFamily="34" charset="0"/>
              <a:buChar char="•"/>
            </a:pPr>
            <a:r>
              <a:rPr lang="pl-PL" sz="1800" b="1" dirty="0" smtClean="0">
                <a:solidFill>
                  <a:srgbClr val="000000"/>
                </a:solidFill>
              </a:rPr>
              <a:t>3,01-30 ha – 40,4 euro/ha (szacowana)</a:t>
            </a:r>
          </a:p>
          <a:p>
            <a:pPr lvl="0" algn="just">
              <a:buClr>
                <a:srgbClr val="EF2A03"/>
              </a:buClr>
              <a:buFont typeface="Wingdings" pitchFamily="2" charset="2"/>
              <a:buChar char="q"/>
            </a:pPr>
            <a:endParaRPr lang="pl-PL" sz="1800" b="1" dirty="0" smtClean="0">
              <a:solidFill>
                <a:srgbClr val="000000"/>
              </a:solidFill>
            </a:endParaRPr>
          </a:p>
          <a:p>
            <a:pPr marL="446088" lvl="1" indent="11113" algn="just">
              <a:buClr>
                <a:srgbClr val="EF2A03"/>
              </a:buClr>
              <a:buNone/>
            </a:pPr>
            <a:r>
              <a:rPr lang="pl-PL" dirty="0" smtClean="0"/>
              <a:t/>
            </a:r>
            <a:br>
              <a:rPr lang="pl-PL" dirty="0" smtClean="0"/>
            </a:br>
            <a:endParaRPr lang="pl-PL" dirty="0" smtClean="0"/>
          </a:p>
          <a:p>
            <a:pPr lvl="1" algn="just">
              <a:buClr>
                <a:srgbClr val="EF2A03"/>
              </a:buClr>
              <a:buNone/>
            </a:pPr>
            <a:endParaRPr lang="pl-PL"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714357"/>
            <a:ext cx="7772400" cy="571504"/>
          </a:xfrm>
        </p:spPr>
        <p:txBody>
          <a:bodyPr/>
          <a:lstStyle/>
          <a:p>
            <a:r>
              <a:rPr lang="pl-PL" dirty="0" smtClean="0">
                <a:solidFill>
                  <a:srgbClr val="C00000"/>
                </a:solidFill>
              </a:rPr>
              <a:t>Płatność dodatkowa (2/2)</a:t>
            </a:r>
            <a:endParaRPr lang="pl-PL" dirty="0">
              <a:solidFill>
                <a:srgbClr val="C00000"/>
              </a:solidFill>
            </a:endParaRPr>
          </a:p>
        </p:txBody>
      </p:sp>
      <p:sp>
        <p:nvSpPr>
          <p:cNvPr id="3" name="Symbol zastępczy zawartości 2"/>
          <p:cNvSpPr>
            <a:spLocks noGrp="1"/>
          </p:cNvSpPr>
          <p:nvPr>
            <p:ph idx="1"/>
          </p:nvPr>
        </p:nvSpPr>
        <p:spPr>
          <a:xfrm>
            <a:off x="285720" y="1196752"/>
            <a:ext cx="8201028" cy="5375520"/>
          </a:xfrm>
          <a:noFill/>
          <a:ln>
            <a:noFill/>
          </a:ln>
        </p:spPr>
        <p:txBody>
          <a:bodyPr/>
          <a:lstStyle/>
          <a:p>
            <a:pPr lvl="0" algn="just">
              <a:buClr>
                <a:srgbClr val="EF2A03"/>
              </a:buClr>
              <a:buFont typeface="Wingdings" pitchFamily="2" charset="2"/>
              <a:buChar char="q"/>
            </a:pPr>
            <a:r>
              <a:rPr lang="pl-PL" sz="1800" b="1" dirty="0" smtClean="0">
                <a:solidFill>
                  <a:srgbClr val="000000"/>
                </a:solidFill>
              </a:rPr>
              <a:t>Dodatkowe zasady:</a:t>
            </a:r>
          </a:p>
          <a:p>
            <a:pPr lvl="1" algn="just">
              <a:buClr>
                <a:srgbClr val="EF2A03"/>
              </a:buClr>
              <a:buFont typeface="Arial" pitchFamily="34" charset="0"/>
              <a:buChar char="•"/>
            </a:pPr>
            <a:r>
              <a:rPr lang="pl-PL" dirty="0" smtClean="0"/>
              <a:t>Jeżeli obszar zgłoszony w ramach systemu jednolitej płatności obszarowej przekracza limity (przedziały) wyznaczone przez państwo członkowskie, obszar zgłoszony zmniejsza się do tego limitu.</a:t>
            </a:r>
          </a:p>
          <a:p>
            <a:pPr lvl="0" algn="just">
              <a:buClr>
                <a:srgbClr val="EF2A03"/>
              </a:buClr>
              <a:buFont typeface="Wingdings" pitchFamily="2" charset="2"/>
              <a:buChar char="q"/>
            </a:pPr>
            <a:r>
              <a:rPr lang="pl-PL" sz="1800" b="1" dirty="0" smtClean="0">
                <a:solidFill>
                  <a:srgbClr val="000000"/>
                </a:solidFill>
              </a:rPr>
              <a:t>Skutki:</a:t>
            </a:r>
          </a:p>
          <a:p>
            <a:pPr lvl="1" algn="just">
              <a:buClr>
                <a:srgbClr val="EF2A03"/>
              </a:buClr>
              <a:buFont typeface="Arial" pitchFamily="34" charset="0"/>
              <a:buChar char="•"/>
            </a:pPr>
            <a:r>
              <a:rPr lang="pl-PL" dirty="0" smtClean="0"/>
              <a:t>Szacuje się, że płatność dodatkowa trafi do </a:t>
            </a:r>
            <a:r>
              <a:rPr lang="pl-PL" b="1" dirty="0" smtClean="0"/>
              <a:t>ok. 920 tys. gospodarstw, co stanowi ok. 68% całkowitej liczby beneficjentów płatności bezpośrednich w Polsce.</a:t>
            </a:r>
          </a:p>
          <a:p>
            <a:pPr algn="just">
              <a:buClr>
                <a:srgbClr val="EF2A03"/>
              </a:buClr>
              <a:buFont typeface="Wingdings" pitchFamily="2" charset="2"/>
              <a:buChar char="q"/>
            </a:pPr>
            <a:r>
              <a:rPr lang="pl-PL" sz="1800" b="1" dirty="0" smtClean="0">
                <a:solidFill>
                  <a:srgbClr val="000000"/>
                </a:solidFill>
              </a:rPr>
              <a:t>Przykładowa średnia </a:t>
            </a:r>
            <a:r>
              <a:rPr lang="pl-PL" sz="1800" b="1" dirty="0">
                <a:solidFill>
                  <a:srgbClr val="000000"/>
                </a:solidFill>
              </a:rPr>
              <a:t>stawka </a:t>
            </a:r>
            <a:r>
              <a:rPr lang="pl-PL" sz="1800" b="1" dirty="0" smtClean="0">
                <a:solidFill>
                  <a:srgbClr val="000000"/>
                </a:solidFill>
              </a:rPr>
              <a:t> płatności  (JPO, zazielenienie, dodatkowa) na </a:t>
            </a:r>
            <a:r>
              <a:rPr lang="pl-PL" sz="1800" b="1" dirty="0">
                <a:solidFill>
                  <a:srgbClr val="000000"/>
                </a:solidFill>
              </a:rPr>
              <a:t>gospodarstwo</a:t>
            </a:r>
            <a:r>
              <a:rPr lang="pl-PL" sz="1800" b="1" dirty="0" smtClean="0">
                <a:solidFill>
                  <a:srgbClr val="000000"/>
                </a:solidFill>
              </a:rPr>
              <a:t>: </a:t>
            </a:r>
            <a:endParaRPr lang="pl-PL" sz="1800" b="1" dirty="0">
              <a:solidFill>
                <a:srgbClr val="00B050"/>
              </a:solidFill>
            </a:endParaRPr>
          </a:p>
        </p:txBody>
      </p:sp>
      <p:graphicFrame>
        <p:nvGraphicFramePr>
          <p:cNvPr id="6" name="Tabela 5"/>
          <p:cNvGraphicFramePr>
            <a:graphicFrameLocks noGrp="1"/>
          </p:cNvGraphicFramePr>
          <p:nvPr>
            <p:extLst>
              <p:ext uri="{D42A27DB-BD31-4B8C-83A1-F6EECF244321}">
                <p14:modId xmlns:p14="http://schemas.microsoft.com/office/powerpoint/2010/main" val="1232485103"/>
              </p:ext>
            </p:extLst>
          </p:nvPr>
        </p:nvGraphicFramePr>
        <p:xfrm>
          <a:off x="1259633" y="3861044"/>
          <a:ext cx="6480719" cy="2664303"/>
        </p:xfrm>
        <a:graphic>
          <a:graphicData uri="http://schemas.openxmlformats.org/drawingml/2006/table">
            <a:tbl>
              <a:tblPr firstRow="1" firstCol="1" bandRow="1">
                <a:tableStyleId>{5C22544A-7EE6-4342-B048-85BDC9FD1C3A}</a:tableStyleId>
              </a:tblPr>
              <a:tblGrid>
                <a:gridCol w="2050321"/>
                <a:gridCol w="2205104"/>
                <a:gridCol w="2225294"/>
              </a:tblGrid>
              <a:tr h="449983">
                <a:tc>
                  <a:txBody>
                    <a:bodyPr/>
                    <a:lstStyle/>
                    <a:p>
                      <a:pPr algn="ctr">
                        <a:lnSpc>
                          <a:spcPct val="115000"/>
                        </a:lnSpc>
                        <a:spcAft>
                          <a:spcPts val="0"/>
                        </a:spcAft>
                      </a:pPr>
                      <a:r>
                        <a:rPr lang="pl-PL" sz="1100" dirty="0">
                          <a:effectLst/>
                        </a:rPr>
                        <a:t>Powierzchnia gospodarstwa</a:t>
                      </a:r>
                    </a:p>
                    <a:p>
                      <a:pPr algn="ctr">
                        <a:lnSpc>
                          <a:spcPct val="115000"/>
                        </a:lnSpc>
                        <a:spcAft>
                          <a:spcPts val="0"/>
                        </a:spcAft>
                      </a:pPr>
                      <a:r>
                        <a:rPr lang="pl-PL" sz="1100" dirty="0">
                          <a:effectLst/>
                        </a:rPr>
                        <a:t>(ha)</a:t>
                      </a:r>
                      <a:endParaRPr lang="pl-PL"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pl-PL" sz="1100" dirty="0">
                          <a:effectLst/>
                        </a:rPr>
                        <a:t>Kwota </a:t>
                      </a:r>
                      <a:r>
                        <a:rPr lang="pl-PL" sz="1100" dirty="0" smtClean="0">
                          <a:effectLst/>
                        </a:rPr>
                        <a:t>płatności</a:t>
                      </a:r>
                    </a:p>
                    <a:p>
                      <a:pPr algn="ctr">
                        <a:lnSpc>
                          <a:spcPct val="115000"/>
                        </a:lnSpc>
                        <a:spcAft>
                          <a:spcPts val="0"/>
                        </a:spcAft>
                      </a:pPr>
                      <a:r>
                        <a:rPr lang="pl-PL" sz="1100" dirty="0" smtClean="0">
                          <a:effectLst/>
                        </a:rPr>
                        <a:t>(</a:t>
                      </a:r>
                      <a:r>
                        <a:rPr lang="pl-PL" sz="1000" dirty="0" smtClean="0">
                          <a:effectLst/>
                        </a:rPr>
                        <a:t>euro/gospodarstwo)</a:t>
                      </a:r>
                      <a:endParaRPr lang="pl-PL"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pl-PL" sz="1100">
                          <a:effectLst/>
                        </a:rPr>
                        <a:t>Średnia stawka płatności</a:t>
                      </a:r>
                    </a:p>
                    <a:p>
                      <a:pPr algn="ctr">
                        <a:lnSpc>
                          <a:spcPct val="115000"/>
                        </a:lnSpc>
                        <a:spcAft>
                          <a:spcPts val="0"/>
                        </a:spcAft>
                      </a:pPr>
                      <a:r>
                        <a:rPr lang="pl-PL" sz="1100">
                          <a:effectLst/>
                        </a:rPr>
                        <a:t>euro/ha</a:t>
                      </a:r>
                      <a:endParaRPr lang="pl-PL" sz="1100">
                        <a:effectLst/>
                        <a:latin typeface="Calibri"/>
                        <a:ea typeface="Calibri"/>
                        <a:cs typeface="Times New Roman"/>
                      </a:endParaRPr>
                    </a:p>
                  </a:txBody>
                  <a:tcPr marL="68580" marR="68580" marT="0" marB="0"/>
                </a:tc>
              </a:tr>
              <a:tr h="276790">
                <a:tc>
                  <a:txBody>
                    <a:bodyPr/>
                    <a:lstStyle/>
                    <a:p>
                      <a:pPr algn="ctr">
                        <a:lnSpc>
                          <a:spcPct val="115000"/>
                        </a:lnSpc>
                        <a:spcAft>
                          <a:spcPts val="0"/>
                        </a:spcAft>
                      </a:pPr>
                      <a:r>
                        <a:rPr lang="pl-PL" sz="1400" dirty="0">
                          <a:effectLst/>
                        </a:rPr>
                        <a:t>3</a:t>
                      </a:r>
                      <a:endParaRPr lang="pl-PL" sz="1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pl-PL" sz="1400" dirty="0" smtClean="0">
                          <a:effectLst/>
                        </a:rPr>
                        <a:t>536,4</a:t>
                      </a:r>
                      <a:endParaRPr lang="pl-PL" sz="1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pl-PL" sz="1400" b="1" dirty="0" smtClean="0">
                          <a:effectLst/>
                          <a:latin typeface="Calibri"/>
                          <a:ea typeface="Calibri"/>
                          <a:cs typeface="Times New Roman"/>
                        </a:rPr>
                        <a:t>178,8</a:t>
                      </a:r>
                      <a:endParaRPr lang="pl-PL" sz="1400" b="1" dirty="0">
                        <a:effectLst/>
                        <a:latin typeface="Calibri"/>
                        <a:ea typeface="Calibri"/>
                        <a:cs typeface="Times New Roman"/>
                      </a:endParaRPr>
                    </a:p>
                  </a:txBody>
                  <a:tcPr marL="68580" marR="68580" marT="0" marB="0"/>
                </a:tc>
              </a:tr>
              <a:tr h="276790">
                <a:tc>
                  <a:txBody>
                    <a:bodyPr/>
                    <a:lstStyle/>
                    <a:p>
                      <a:pPr algn="ctr">
                        <a:lnSpc>
                          <a:spcPct val="115000"/>
                        </a:lnSpc>
                        <a:spcAft>
                          <a:spcPts val="0"/>
                        </a:spcAft>
                      </a:pPr>
                      <a:r>
                        <a:rPr lang="pl-PL" sz="1400" dirty="0">
                          <a:effectLst/>
                        </a:rPr>
                        <a:t>5</a:t>
                      </a:r>
                      <a:endParaRPr lang="pl-PL" sz="1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pl-PL" sz="1400" dirty="0" smtClean="0">
                          <a:effectLst/>
                        </a:rPr>
                        <a:t>974,8</a:t>
                      </a:r>
                      <a:endParaRPr lang="pl-PL" sz="1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pl-PL" sz="1400" b="1" dirty="0" smtClean="0">
                          <a:effectLst/>
                          <a:latin typeface="Calibri"/>
                          <a:ea typeface="Calibri"/>
                          <a:cs typeface="Times New Roman"/>
                        </a:rPr>
                        <a:t>194,96</a:t>
                      </a:r>
                      <a:endParaRPr lang="pl-PL" sz="1400" b="1" dirty="0">
                        <a:effectLst/>
                        <a:latin typeface="Calibri"/>
                        <a:ea typeface="Calibri"/>
                        <a:cs typeface="Times New Roman"/>
                      </a:endParaRPr>
                    </a:p>
                  </a:txBody>
                  <a:tcPr marL="68580" marR="68580" marT="0" marB="0"/>
                </a:tc>
              </a:tr>
              <a:tr h="276790">
                <a:tc>
                  <a:txBody>
                    <a:bodyPr/>
                    <a:lstStyle/>
                    <a:p>
                      <a:pPr algn="ctr">
                        <a:lnSpc>
                          <a:spcPct val="115000"/>
                        </a:lnSpc>
                        <a:spcAft>
                          <a:spcPts val="0"/>
                        </a:spcAft>
                      </a:pPr>
                      <a:r>
                        <a:rPr lang="pl-PL" sz="1400" dirty="0">
                          <a:effectLst/>
                        </a:rPr>
                        <a:t>10</a:t>
                      </a:r>
                      <a:endParaRPr lang="pl-PL" sz="1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pl-PL" sz="1400" dirty="0">
                          <a:effectLst/>
                        </a:rPr>
                        <a:t>2 </a:t>
                      </a:r>
                      <a:r>
                        <a:rPr lang="pl-PL" sz="1400" dirty="0" smtClean="0">
                          <a:effectLst/>
                        </a:rPr>
                        <a:t>070,8</a:t>
                      </a:r>
                      <a:endParaRPr lang="pl-PL" sz="1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pl-PL" sz="1400" b="1" dirty="0" smtClean="0">
                          <a:effectLst/>
                        </a:rPr>
                        <a:t>207,08</a:t>
                      </a:r>
                      <a:endParaRPr lang="pl-PL" sz="1400" b="1" dirty="0">
                        <a:effectLst/>
                        <a:latin typeface="Calibri"/>
                        <a:ea typeface="Calibri"/>
                        <a:cs typeface="Times New Roman"/>
                      </a:endParaRPr>
                    </a:p>
                  </a:txBody>
                  <a:tcPr marL="68580" marR="68580" marT="0" marB="0"/>
                </a:tc>
              </a:tr>
              <a:tr h="276790">
                <a:tc>
                  <a:txBody>
                    <a:bodyPr/>
                    <a:lstStyle/>
                    <a:p>
                      <a:pPr algn="ctr">
                        <a:lnSpc>
                          <a:spcPct val="115000"/>
                        </a:lnSpc>
                        <a:spcAft>
                          <a:spcPts val="0"/>
                        </a:spcAft>
                      </a:pPr>
                      <a:r>
                        <a:rPr lang="pl-PL" sz="1400" dirty="0">
                          <a:effectLst/>
                        </a:rPr>
                        <a:t>15</a:t>
                      </a:r>
                      <a:endParaRPr lang="pl-PL" sz="1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pl-PL" sz="1400" dirty="0" smtClean="0">
                          <a:effectLst/>
                        </a:rPr>
                        <a:t>3 166,8</a:t>
                      </a:r>
                      <a:endParaRPr lang="pl-PL" sz="1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pl-PL" sz="1400" b="1" dirty="0" smtClean="0">
                          <a:effectLst/>
                        </a:rPr>
                        <a:t>211,12</a:t>
                      </a:r>
                      <a:endParaRPr lang="pl-PL" sz="1400" b="1" dirty="0">
                        <a:effectLst/>
                        <a:latin typeface="Calibri"/>
                        <a:ea typeface="Calibri"/>
                        <a:cs typeface="Times New Roman"/>
                      </a:endParaRPr>
                    </a:p>
                  </a:txBody>
                  <a:tcPr marL="68580" marR="68580" marT="0" marB="0"/>
                </a:tc>
              </a:tr>
              <a:tr h="276790">
                <a:tc>
                  <a:txBody>
                    <a:bodyPr/>
                    <a:lstStyle/>
                    <a:p>
                      <a:pPr algn="ctr">
                        <a:lnSpc>
                          <a:spcPct val="115000"/>
                        </a:lnSpc>
                        <a:spcAft>
                          <a:spcPts val="0"/>
                        </a:spcAft>
                      </a:pPr>
                      <a:r>
                        <a:rPr lang="pl-PL" sz="1400" dirty="0">
                          <a:effectLst/>
                        </a:rPr>
                        <a:t>20</a:t>
                      </a:r>
                      <a:endParaRPr lang="pl-PL" sz="1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pl-PL" sz="1400" dirty="0">
                          <a:effectLst/>
                        </a:rPr>
                        <a:t>4 </a:t>
                      </a:r>
                      <a:r>
                        <a:rPr lang="pl-PL" sz="1400" dirty="0" smtClean="0">
                          <a:effectLst/>
                        </a:rPr>
                        <a:t>262,8</a:t>
                      </a:r>
                      <a:endParaRPr lang="pl-PL" sz="1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pl-PL" sz="1400" b="1" dirty="0" smtClean="0">
                          <a:effectLst/>
                        </a:rPr>
                        <a:t>213,14</a:t>
                      </a:r>
                      <a:endParaRPr lang="pl-PL" sz="1400" b="1" dirty="0">
                        <a:effectLst/>
                        <a:latin typeface="Calibri"/>
                        <a:ea typeface="Calibri"/>
                        <a:cs typeface="Times New Roman"/>
                      </a:endParaRPr>
                    </a:p>
                  </a:txBody>
                  <a:tcPr marL="68580" marR="68580" marT="0" marB="0"/>
                </a:tc>
              </a:tr>
              <a:tr h="276790">
                <a:tc>
                  <a:txBody>
                    <a:bodyPr/>
                    <a:lstStyle/>
                    <a:p>
                      <a:pPr algn="ctr">
                        <a:lnSpc>
                          <a:spcPct val="115000"/>
                        </a:lnSpc>
                        <a:spcAft>
                          <a:spcPts val="0"/>
                        </a:spcAft>
                      </a:pPr>
                      <a:r>
                        <a:rPr lang="pl-PL" sz="1400" dirty="0">
                          <a:effectLst/>
                        </a:rPr>
                        <a:t>30</a:t>
                      </a:r>
                      <a:endParaRPr lang="pl-PL" sz="1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pl-PL" sz="1400" dirty="0">
                          <a:effectLst/>
                        </a:rPr>
                        <a:t>6 </a:t>
                      </a:r>
                      <a:r>
                        <a:rPr lang="pl-PL" sz="1400" dirty="0" smtClean="0">
                          <a:effectLst/>
                        </a:rPr>
                        <a:t>454,8</a:t>
                      </a:r>
                      <a:endParaRPr lang="pl-PL" sz="1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pl-PL" sz="1400" b="1" dirty="0" smtClean="0">
                          <a:effectLst/>
                        </a:rPr>
                        <a:t>215,16</a:t>
                      </a:r>
                      <a:endParaRPr lang="pl-PL" sz="1400" b="1" dirty="0">
                        <a:effectLst/>
                        <a:latin typeface="Calibri"/>
                        <a:ea typeface="Calibri"/>
                        <a:cs typeface="Times New Roman"/>
                      </a:endParaRPr>
                    </a:p>
                  </a:txBody>
                  <a:tcPr marL="68580" marR="68580" marT="0" marB="0"/>
                </a:tc>
              </a:tr>
              <a:tr h="276790">
                <a:tc>
                  <a:txBody>
                    <a:bodyPr/>
                    <a:lstStyle/>
                    <a:p>
                      <a:pPr algn="ctr">
                        <a:lnSpc>
                          <a:spcPct val="115000"/>
                        </a:lnSpc>
                        <a:spcAft>
                          <a:spcPts val="0"/>
                        </a:spcAft>
                      </a:pPr>
                      <a:r>
                        <a:rPr lang="pl-PL" sz="1400" dirty="0">
                          <a:effectLst/>
                        </a:rPr>
                        <a:t>50</a:t>
                      </a:r>
                      <a:endParaRPr lang="pl-PL" sz="1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pl-PL" sz="1400" dirty="0">
                          <a:effectLst/>
                        </a:rPr>
                        <a:t>10 </a:t>
                      </a:r>
                      <a:r>
                        <a:rPr lang="pl-PL" sz="1400" dirty="0" smtClean="0">
                          <a:effectLst/>
                        </a:rPr>
                        <a:t>030,8</a:t>
                      </a:r>
                      <a:endParaRPr lang="pl-PL" sz="1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pl-PL" sz="1400" b="1" dirty="0" smtClean="0">
                          <a:effectLst/>
                        </a:rPr>
                        <a:t>200,62</a:t>
                      </a:r>
                      <a:endParaRPr lang="pl-PL" sz="1400" b="1" dirty="0">
                        <a:effectLst/>
                        <a:latin typeface="Calibri"/>
                        <a:ea typeface="Calibri"/>
                        <a:cs typeface="Times New Roman"/>
                      </a:endParaRPr>
                    </a:p>
                  </a:txBody>
                  <a:tcPr marL="68580" marR="68580" marT="0" marB="0"/>
                </a:tc>
              </a:tr>
              <a:tr h="276790">
                <a:tc>
                  <a:txBody>
                    <a:bodyPr/>
                    <a:lstStyle/>
                    <a:p>
                      <a:pPr algn="ctr">
                        <a:lnSpc>
                          <a:spcPct val="115000"/>
                        </a:lnSpc>
                        <a:spcAft>
                          <a:spcPts val="0"/>
                        </a:spcAft>
                      </a:pPr>
                      <a:r>
                        <a:rPr lang="pl-PL" sz="1400" dirty="0">
                          <a:effectLst/>
                        </a:rPr>
                        <a:t>100</a:t>
                      </a:r>
                      <a:endParaRPr lang="pl-PL" sz="1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pl-PL" sz="1400" dirty="0" smtClean="0">
                          <a:effectLst/>
                        </a:rPr>
                        <a:t>18</a:t>
                      </a:r>
                      <a:r>
                        <a:rPr lang="pl-PL" sz="1400" baseline="0" dirty="0" smtClean="0">
                          <a:effectLst/>
                        </a:rPr>
                        <a:t> 970,8</a:t>
                      </a:r>
                      <a:endParaRPr lang="pl-PL" sz="1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pl-PL" sz="1400" b="1" dirty="0" smtClean="0">
                          <a:effectLst/>
                        </a:rPr>
                        <a:t>189,71</a:t>
                      </a:r>
                      <a:endParaRPr lang="pl-PL" sz="1400" b="1" dirty="0">
                        <a:effectLst/>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187623" y="620713"/>
            <a:ext cx="7268989" cy="950899"/>
          </a:xfrm>
        </p:spPr>
        <p:txBody>
          <a:bodyPr/>
          <a:lstStyle/>
          <a:p>
            <a:r>
              <a:rPr lang="pl-PL" dirty="0" smtClean="0">
                <a:solidFill>
                  <a:srgbClr val="C00000"/>
                </a:solidFill>
              </a:rPr>
              <a:t>Budżet na wybrane płatności (2015-2020) </a:t>
            </a:r>
            <a:br>
              <a:rPr lang="pl-PL" dirty="0" smtClean="0">
                <a:solidFill>
                  <a:srgbClr val="C00000"/>
                </a:solidFill>
              </a:rPr>
            </a:br>
            <a:r>
              <a:rPr lang="pl-PL" dirty="0" smtClean="0">
                <a:solidFill>
                  <a:srgbClr val="C00000"/>
                </a:solidFill>
              </a:rPr>
              <a:t>w mln euro</a:t>
            </a:r>
            <a:br>
              <a:rPr lang="pl-PL" dirty="0" smtClean="0">
                <a:solidFill>
                  <a:srgbClr val="C00000"/>
                </a:solidFill>
              </a:rPr>
            </a:br>
            <a:endParaRPr lang="pl-PL" sz="1400" dirty="0">
              <a:solidFill>
                <a:srgbClr val="C00000"/>
              </a:solidFill>
            </a:endParaRPr>
          </a:p>
        </p:txBody>
      </p:sp>
      <p:graphicFrame>
        <p:nvGraphicFramePr>
          <p:cNvPr id="6" name="Tabela 5"/>
          <p:cNvGraphicFramePr>
            <a:graphicFrameLocks noGrp="1"/>
          </p:cNvGraphicFramePr>
          <p:nvPr/>
        </p:nvGraphicFramePr>
        <p:xfrm>
          <a:off x="571471" y="1428736"/>
          <a:ext cx="8143932" cy="4429154"/>
        </p:xfrm>
        <a:graphic>
          <a:graphicData uri="http://schemas.openxmlformats.org/drawingml/2006/table">
            <a:tbl>
              <a:tblPr/>
              <a:tblGrid>
                <a:gridCol w="2044588"/>
                <a:gridCol w="874285"/>
                <a:gridCol w="707345"/>
                <a:gridCol w="707345"/>
                <a:gridCol w="707345"/>
                <a:gridCol w="707345"/>
                <a:gridCol w="707345"/>
                <a:gridCol w="707345"/>
                <a:gridCol w="980989"/>
              </a:tblGrid>
              <a:tr h="921740">
                <a:tc>
                  <a:txBody>
                    <a:bodyPr/>
                    <a:lstStyle/>
                    <a:p>
                      <a:pPr algn="ctr">
                        <a:spcAft>
                          <a:spcPts val="0"/>
                        </a:spcAft>
                      </a:pPr>
                      <a:r>
                        <a:rPr lang="pl-PL" sz="1400" b="1" dirty="0">
                          <a:solidFill>
                            <a:srgbClr val="76923C"/>
                          </a:solidFill>
                          <a:latin typeface="Calibri"/>
                          <a:ea typeface="Calibri"/>
                          <a:cs typeface="Times New Roman"/>
                        </a:rPr>
                        <a:t>STRUKTURA BUDŻETU PŁATNOŚCI</a:t>
                      </a:r>
                      <a:endParaRPr lang="pl-PL" sz="1400" dirty="0">
                        <a:solidFill>
                          <a:srgbClr val="000000"/>
                        </a:solidFill>
                        <a:latin typeface="Calibri"/>
                        <a:ea typeface="Calibri"/>
                        <a:cs typeface="Calibri"/>
                      </a:endParaRPr>
                    </a:p>
                    <a:p>
                      <a:pPr algn="ctr">
                        <a:spcAft>
                          <a:spcPts val="0"/>
                        </a:spcAft>
                      </a:pPr>
                      <a:r>
                        <a:rPr lang="pl-PL" sz="1400" b="1" dirty="0">
                          <a:solidFill>
                            <a:srgbClr val="76923C"/>
                          </a:solidFill>
                          <a:latin typeface="Calibri"/>
                          <a:ea typeface="Calibri"/>
                          <a:cs typeface="Times New Roman"/>
                        </a:rPr>
                        <a:t>2015-2020</a:t>
                      </a:r>
                      <a:endParaRPr lang="pl-PL" sz="1400" dirty="0">
                        <a:solidFill>
                          <a:srgbClr val="76923C"/>
                        </a:solidFill>
                        <a:latin typeface="Calibri"/>
                        <a:ea typeface="Calibri"/>
                        <a:cs typeface="Times New Roman"/>
                      </a:endParaRPr>
                    </a:p>
                  </a:txBody>
                  <a:tcPr marL="68580" marR="68580" marT="0" marB="0" anchor="ctr">
                    <a:lnL>
                      <a:noFill/>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algn="ctr">
                        <a:spcAft>
                          <a:spcPts val="0"/>
                        </a:spcAft>
                      </a:pPr>
                      <a:r>
                        <a:rPr lang="pl-PL" sz="1400" b="1">
                          <a:solidFill>
                            <a:srgbClr val="76923C"/>
                          </a:solidFill>
                          <a:latin typeface="Calibri"/>
                          <a:ea typeface="Calibri"/>
                          <a:cs typeface="Times New Roman"/>
                        </a:rPr>
                        <a:t>Udział </a:t>
                      </a:r>
                      <a:br>
                        <a:rPr lang="pl-PL" sz="1400" b="1">
                          <a:solidFill>
                            <a:srgbClr val="76923C"/>
                          </a:solidFill>
                          <a:latin typeface="Calibri"/>
                          <a:ea typeface="Calibri"/>
                          <a:cs typeface="Times New Roman"/>
                        </a:rPr>
                      </a:br>
                      <a:r>
                        <a:rPr lang="pl-PL" sz="1400" b="1">
                          <a:solidFill>
                            <a:srgbClr val="76923C"/>
                          </a:solidFill>
                          <a:latin typeface="Calibri"/>
                          <a:ea typeface="Calibri"/>
                          <a:cs typeface="Times New Roman"/>
                        </a:rPr>
                        <a:t>w kopercie</a:t>
                      </a:r>
                      <a:endParaRPr lang="pl-PL" sz="1400">
                        <a:solidFill>
                          <a:srgbClr val="000000"/>
                        </a:solidFill>
                        <a:latin typeface="Calibri"/>
                        <a:ea typeface="Calibri"/>
                        <a:cs typeface="Calibri"/>
                      </a:endParaRPr>
                    </a:p>
                  </a:txBody>
                  <a:tcPr marL="68580" marR="68580" marT="0" marB="0" anchor="ctr">
                    <a:lnL>
                      <a:noFill/>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algn="ctr">
                        <a:spcAft>
                          <a:spcPts val="0"/>
                        </a:spcAft>
                      </a:pPr>
                      <a:r>
                        <a:rPr lang="pl-PL" sz="1400" b="1">
                          <a:solidFill>
                            <a:srgbClr val="76923C"/>
                          </a:solidFill>
                          <a:latin typeface="Calibri"/>
                          <a:ea typeface="Calibri"/>
                          <a:cs typeface="Times New Roman"/>
                        </a:rPr>
                        <a:t>2015</a:t>
                      </a:r>
                      <a:endParaRPr lang="pl-PL" sz="1400">
                        <a:solidFill>
                          <a:srgbClr val="000000"/>
                        </a:solidFill>
                        <a:latin typeface="Calibri"/>
                        <a:ea typeface="Calibri"/>
                        <a:cs typeface="Calibri"/>
                      </a:endParaRPr>
                    </a:p>
                  </a:txBody>
                  <a:tcPr marL="68580" marR="68580" marT="0" marB="0" anchor="ctr">
                    <a:lnL>
                      <a:noFill/>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algn="ctr">
                        <a:spcAft>
                          <a:spcPts val="0"/>
                        </a:spcAft>
                      </a:pPr>
                      <a:r>
                        <a:rPr lang="pl-PL" sz="1400" b="1">
                          <a:solidFill>
                            <a:srgbClr val="76923C"/>
                          </a:solidFill>
                          <a:latin typeface="Calibri"/>
                          <a:ea typeface="Calibri"/>
                          <a:cs typeface="Times New Roman"/>
                        </a:rPr>
                        <a:t>2016</a:t>
                      </a:r>
                      <a:endParaRPr lang="pl-PL" sz="1400">
                        <a:solidFill>
                          <a:srgbClr val="000000"/>
                        </a:solidFill>
                        <a:latin typeface="Calibri"/>
                        <a:ea typeface="Calibri"/>
                        <a:cs typeface="Calibri"/>
                      </a:endParaRPr>
                    </a:p>
                  </a:txBody>
                  <a:tcPr marL="68580" marR="68580" marT="0" marB="0" anchor="ctr">
                    <a:lnL>
                      <a:noFill/>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algn="ctr">
                        <a:spcAft>
                          <a:spcPts val="0"/>
                        </a:spcAft>
                      </a:pPr>
                      <a:r>
                        <a:rPr lang="pl-PL" sz="1400" b="1">
                          <a:solidFill>
                            <a:srgbClr val="76923C"/>
                          </a:solidFill>
                          <a:latin typeface="Calibri"/>
                          <a:ea typeface="Calibri"/>
                          <a:cs typeface="Times New Roman"/>
                        </a:rPr>
                        <a:t>2017</a:t>
                      </a:r>
                      <a:endParaRPr lang="pl-PL" sz="1400">
                        <a:solidFill>
                          <a:srgbClr val="000000"/>
                        </a:solidFill>
                        <a:latin typeface="Calibri"/>
                        <a:ea typeface="Calibri"/>
                        <a:cs typeface="Calibri"/>
                      </a:endParaRPr>
                    </a:p>
                  </a:txBody>
                  <a:tcPr marL="68580" marR="68580" marT="0" marB="0" anchor="ctr">
                    <a:lnL>
                      <a:noFill/>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algn="ctr">
                        <a:spcAft>
                          <a:spcPts val="0"/>
                        </a:spcAft>
                      </a:pPr>
                      <a:r>
                        <a:rPr lang="pl-PL" sz="1400" b="1">
                          <a:solidFill>
                            <a:srgbClr val="76923C"/>
                          </a:solidFill>
                          <a:latin typeface="Calibri"/>
                          <a:ea typeface="Calibri"/>
                          <a:cs typeface="Times New Roman"/>
                        </a:rPr>
                        <a:t>2018</a:t>
                      </a:r>
                      <a:endParaRPr lang="pl-PL" sz="1400">
                        <a:solidFill>
                          <a:srgbClr val="000000"/>
                        </a:solidFill>
                        <a:latin typeface="Calibri"/>
                        <a:ea typeface="Calibri"/>
                        <a:cs typeface="Calibri"/>
                      </a:endParaRPr>
                    </a:p>
                  </a:txBody>
                  <a:tcPr marL="68580" marR="68580" marT="0" marB="0" anchor="ctr">
                    <a:lnL>
                      <a:noFill/>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algn="ctr">
                        <a:spcAft>
                          <a:spcPts val="0"/>
                        </a:spcAft>
                      </a:pPr>
                      <a:r>
                        <a:rPr lang="pl-PL" sz="1400" b="1">
                          <a:solidFill>
                            <a:srgbClr val="76923C"/>
                          </a:solidFill>
                          <a:latin typeface="Calibri"/>
                          <a:ea typeface="Calibri"/>
                          <a:cs typeface="Times New Roman"/>
                        </a:rPr>
                        <a:t>2019</a:t>
                      </a:r>
                      <a:endParaRPr lang="pl-PL" sz="1400">
                        <a:solidFill>
                          <a:srgbClr val="000000"/>
                        </a:solidFill>
                        <a:latin typeface="Calibri"/>
                        <a:ea typeface="Calibri"/>
                        <a:cs typeface="Calibri"/>
                      </a:endParaRPr>
                    </a:p>
                  </a:txBody>
                  <a:tcPr marL="68580" marR="68580" marT="0" marB="0" anchor="ctr">
                    <a:lnL>
                      <a:noFill/>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algn="ctr">
                        <a:spcAft>
                          <a:spcPts val="0"/>
                        </a:spcAft>
                      </a:pPr>
                      <a:r>
                        <a:rPr lang="pl-PL" sz="1400" b="1">
                          <a:solidFill>
                            <a:srgbClr val="76923C"/>
                          </a:solidFill>
                          <a:latin typeface="Calibri"/>
                          <a:ea typeface="Calibri"/>
                          <a:cs typeface="Times New Roman"/>
                        </a:rPr>
                        <a:t>2020</a:t>
                      </a:r>
                      <a:endParaRPr lang="pl-PL" sz="1400">
                        <a:solidFill>
                          <a:srgbClr val="000000"/>
                        </a:solidFill>
                        <a:latin typeface="Calibri"/>
                        <a:ea typeface="Calibri"/>
                        <a:cs typeface="Calibri"/>
                      </a:endParaRPr>
                    </a:p>
                  </a:txBody>
                  <a:tcPr marL="68580" marR="68580" marT="0" marB="0" anchor="ctr">
                    <a:lnL>
                      <a:noFill/>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algn="ctr">
                        <a:spcAft>
                          <a:spcPts val="0"/>
                        </a:spcAft>
                      </a:pPr>
                      <a:r>
                        <a:rPr lang="pl-PL" sz="1400" b="1">
                          <a:solidFill>
                            <a:srgbClr val="76923C"/>
                          </a:solidFill>
                          <a:latin typeface="Calibri"/>
                          <a:ea typeface="Calibri"/>
                          <a:cs typeface="Times New Roman"/>
                        </a:rPr>
                        <a:t>Razem </a:t>
                      </a:r>
                      <a:br>
                        <a:rPr lang="pl-PL" sz="1400" b="1">
                          <a:solidFill>
                            <a:srgbClr val="76923C"/>
                          </a:solidFill>
                          <a:latin typeface="Calibri"/>
                          <a:ea typeface="Calibri"/>
                          <a:cs typeface="Times New Roman"/>
                        </a:rPr>
                      </a:br>
                      <a:r>
                        <a:rPr lang="pl-PL" sz="1400" b="1">
                          <a:solidFill>
                            <a:srgbClr val="76923C"/>
                          </a:solidFill>
                          <a:latin typeface="Calibri"/>
                          <a:ea typeface="Calibri"/>
                          <a:cs typeface="Times New Roman"/>
                        </a:rPr>
                        <a:t>2015-2020</a:t>
                      </a:r>
                      <a:br>
                        <a:rPr lang="pl-PL" sz="1400" b="1">
                          <a:solidFill>
                            <a:srgbClr val="76923C"/>
                          </a:solidFill>
                          <a:latin typeface="Calibri"/>
                          <a:ea typeface="Calibri"/>
                          <a:cs typeface="Times New Roman"/>
                        </a:rPr>
                      </a:br>
                      <a:endParaRPr lang="pl-PL" sz="1400">
                        <a:solidFill>
                          <a:srgbClr val="000000"/>
                        </a:solidFill>
                        <a:latin typeface="Calibri"/>
                        <a:ea typeface="Calibri"/>
                        <a:cs typeface="Calibri"/>
                      </a:endParaRPr>
                    </a:p>
                  </a:txBody>
                  <a:tcPr marL="68580" marR="68580" marT="0" marB="0" anchor="ctr">
                    <a:lnL>
                      <a:noFill/>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r>
              <a:tr h="501059">
                <a:tc>
                  <a:txBody>
                    <a:bodyPr/>
                    <a:lstStyle/>
                    <a:p>
                      <a:pPr>
                        <a:spcAft>
                          <a:spcPts val="0"/>
                        </a:spcAft>
                      </a:pPr>
                      <a:r>
                        <a:rPr lang="pl-PL" sz="1400" b="1">
                          <a:solidFill>
                            <a:srgbClr val="76923C"/>
                          </a:solidFill>
                          <a:latin typeface="Calibri"/>
                          <a:ea typeface="Calibri"/>
                          <a:cs typeface="Times New Roman"/>
                        </a:rPr>
                        <a:t>Całkowita koperta finansowa</a:t>
                      </a:r>
                      <a:endParaRPr lang="pl-PL" sz="1400">
                        <a:solidFill>
                          <a:srgbClr val="000000"/>
                        </a:solidFill>
                        <a:latin typeface="Calibri"/>
                        <a:ea typeface="Calibri"/>
                        <a:cs typeface="Calibri"/>
                      </a:endParaRPr>
                    </a:p>
                  </a:txBody>
                  <a:tcPr marL="68580" marR="68580" marT="0" marB="0">
                    <a:lnL>
                      <a:noFill/>
                    </a:lnL>
                    <a:lnR>
                      <a:noFill/>
                    </a:lnR>
                    <a:lnT w="12700" cap="flat" cmpd="sng" algn="ctr">
                      <a:solidFill>
                        <a:srgbClr val="9BBB59"/>
                      </a:solidFill>
                      <a:prstDash val="solid"/>
                      <a:round/>
                      <a:headEnd type="none" w="med" len="med"/>
                      <a:tailEnd type="none" w="med" len="med"/>
                    </a:lnT>
                    <a:lnB>
                      <a:noFill/>
                    </a:lnB>
                    <a:solidFill>
                      <a:srgbClr val="E6EED5"/>
                    </a:solidFill>
                  </a:tcPr>
                </a:tc>
                <a:tc>
                  <a:txBody>
                    <a:bodyPr/>
                    <a:lstStyle/>
                    <a:p>
                      <a:pPr algn="ctr">
                        <a:spcAft>
                          <a:spcPts val="0"/>
                        </a:spcAft>
                      </a:pPr>
                      <a:r>
                        <a:rPr lang="pl-PL" sz="1400">
                          <a:solidFill>
                            <a:srgbClr val="76923C"/>
                          </a:solidFill>
                          <a:latin typeface="Calibri"/>
                          <a:ea typeface="Calibri"/>
                          <a:cs typeface="Times New Roman"/>
                        </a:rPr>
                        <a:t>100%</a:t>
                      </a:r>
                      <a:endParaRPr lang="pl-PL" sz="1400">
                        <a:solidFill>
                          <a:srgbClr val="000000"/>
                        </a:solidFill>
                        <a:latin typeface="Calibri"/>
                        <a:ea typeface="Calibri"/>
                        <a:cs typeface="Calibri"/>
                      </a:endParaRPr>
                    </a:p>
                  </a:txBody>
                  <a:tcPr marL="68580" marR="68580" marT="0" marB="0" anchor="ctr">
                    <a:lnL>
                      <a:noFill/>
                    </a:lnL>
                    <a:lnR>
                      <a:noFill/>
                    </a:lnR>
                    <a:lnT w="12700" cap="flat" cmpd="sng" algn="ctr">
                      <a:solidFill>
                        <a:srgbClr val="9BBB59"/>
                      </a:solidFill>
                      <a:prstDash val="solid"/>
                      <a:round/>
                      <a:headEnd type="none" w="med" len="med"/>
                      <a:tailEnd type="none" w="med" len="med"/>
                    </a:lnT>
                    <a:lnB>
                      <a:noFill/>
                    </a:lnB>
                    <a:solidFill>
                      <a:srgbClr val="E6EED5"/>
                    </a:solidFill>
                  </a:tcPr>
                </a:tc>
                <a:tc>
                  <a:txBody>
                    <a:bodyPr/>
                    <a:lstStyle/>
                    <a:p>
                      <a:pPr algn="ctr">
                        <a:spcAft>
                          <a:spcPts val="0"/>
                        </a:spcAft>
                      </a:pPr>
                      <a:r>
                        <a:rPr lang="pl-PL" sz="1400">
                          <a:solidFill>
                            <a:srgbClr val="76923C"/>
                          </a:solidFill>
                          <a:latin typeface="Calibri"/>
                          <a:ea typeface="Calibri"/>
                          <a:cs typeface="Times New Roman"/>
                        </a:rPr>
                        <a:t>3 379</a:t>
                      </a:r>
                      <a:endParaRPr lang="pl-PL" sz="1400">
                        <a:solidFill>
                          <a:srgbClr val="000000"/>
                        </a:solidFill>
                        <a:latin typeface="Calibri"/>
                        <a:ea typeface="Calibri"/>
                        <a:cs typeface="Calibri"/>
                      </a:endParaRPr>
                    </a:p>
                  </a:txBody>
                  <a:tcPr marL="68580" marR="68580" marT="0" marB="0" anchor="ctr">
                    <a:lnL>
                      <a:noFill/>
                    </a:lnL>
                    <a:lnR>
                      <a:noFill/>
                    </a:lnR>
                    <a:lnT w="12700" cap="flat" cmpd="sng" algn="ctr">
                      <a:solidFill>
                        <a:srgbClr val="9BBB59"/>
                      </a:solidFill>
                      <a:prstDash val="solid"/>
                      <a:round/>
                      <a:headEnd type="none" w="med" len="med"/>
                      <a:tailEnd type="none" w="med" len="med"/>
                    </a:lnT>
                    <a:lnB>
                      <a:noFill/>
                    </a:lnB>
                    <a:solidFill>
                      <a:srgbClr val="E6EED5"/>
                    </a:solidFill>
                  </a:tcPr>
                </a:tc>
                <a:tc>
                  <a:txBody>
                    <a:bodyPr/>
                    <a:lstStyle/>
                    <a:p>
                      <a:pPr algn="ctr">
                        <a:spcAft>
                          <a:spcPts val="0"/>
                        </a:spcAft>
                      </a:pPr>
                      <a:r>
                        <a:rPr lang="pl-PL" sz="1400">
                          <a:solidFill>
                            <a:srgbClr val="76923C"/>
                          </a:solidFill>
                          <a:latin typeface="Calibri"/>
                          <a:ea typeface="Calibri"/>
                          <a:cs typeface="Times New Roman"/>
                        </a:rPr>
                        <a:t>3 395</a:t>
                      </a:r>
                      <a:endParaRPr lang="pl-PL" sz="1400">
                        <a:solidFill>
                          <a:srgbClr val="000000"/>
                        </a:solidFill>
                        <a:latin typeface="Calibri"/>
                        <a:ea typeface="Calibri"/>
                        <a:cs typeface="Calibri"/>
                      </a:endParaRPr>
                    </a:p>
                  </a:txBody>
                  <a:tcPr marL="68580" marR="68580" marT="0" marB="0" anchor="ctr">
                    <a:lnL>
                      <a:noFill/>
                    </a:lnL>
                    <a:lnR>
                      <a:noFill/>
                    </a:lnR>
                    <a:lnT w="12700" cap="flat" cmpd="sng" algn="ctr">
                      <a:solidFill>
                        <a:srgbClr val="9BBB59"/>
                      </a:solidFill>
                      <a:prstDash val="solid"/>
                      <a:round/>
                      <a:headEnd type="none" w="med" len="med"/>
                      <a:tailEnd type="none" w="med" len="med"/>
                    </a:lnT>
                    <a:lnB>
                      <a:noFill/>
                    </a:lnB>
                    <a:solidFill>
                      <a:srgbClr val="E6EED5"/>
                    </a:solidFill>
                  </a:tcPr>
                </a:tc>
                <a:tc>
                  <a:txBody>
                    <a:bodyPr/>
                    <a:lstStyle/>
                    <a:p>
                      <a:pPr algn="ctr">
                        <a:spcAft>
                          <a:spcPts val="0"/>
                        </a:spcAft>
                      </a:pPr>
                      <a:r>
                        <a:rPr lang="pl-PL" sz="1400">
                          <a:solidFill>
                            <a:srgbClr val="76923C"/>
                          </a:solidFill>
                          <a:latin typeface="Calibri"/>
                          <a:ea typeface="Calibri"/>
                          <a:cs typeface="Times New Roman"/>
                        </a:rPr>
                        <a:t>3 412</a:t>
                      </a:r>
                      <a:endParaRPr lang="pl-PL" sz="1400">
                        <a:solidFill>
                          <a:srgbClr val="000000"/>
                        </a:solidFill>
                        <a:latin typeface="Calibri"/>
                        <a:ea typeface="Calibri"/>
                        <a:cs typeface="Calibri"/>
                      </a:endParaRPr>
                    </a:p>
                  </a:txBody>
                  <a:tcPr marL="68580" marR="68580" marT="0" marB="0" anchor="ctr">
                    <a:lnL>
                      <a:noFill/>
                    </a:lnL>
                    <a:lnR>
                      <a:noFill/>
                    </a:lnR>
                    <a:lnT w="12700" cap="flat" cmpd="sng" algn="ctr">
                      <a:solidFill>
                        <a:srgbClr val="9BBB59"/>
                      </a:solidFill>
                      <a:prstDash val="solid"/>
                      <a:round/>
                      <a:headEnd type="none" w="med" len="med"/>
                      <a:tailEnd type="none" w="med" len="med"/>
                    </a:lnT>
                    <a:lnB>
                      <a:noFill/>
                    </a:lnB>
                    <a:solidFill>
                      <a:srgbClr val="E6EED5"/>
                    </a:solidFill>
                  </a:tcPr>
                </a:tc>
                <a:tc>
                  <a:txBody>
                    <a:bodyPr/>
                    <a:lstStyle/>
                    <a:p>
                      <a:pPr algn="ctr">
                        <a:spcAft>
                          <a:spcPts val="0"/>
                        </a:spcAft>
                      </a:pPr>
                      <a:r>
                        <a:rPr lang="pl-PL" sz="1400">
                          <a:solidFill>
                            <a:srgbClr val="76923C"/>
                          </a:solidFill>
                          <a:latin typeface="Calibri"/>
                          <a:ea typeface="Calibri"/>
                          <a:cs typeface="Times New Roman"/>
                        </a:rPr>
                        <a:t>3 431</a:t>
                      </a:r>
                      <a:endParaRPr lang="pl-PL" sz="1400">
                        <a:solidFill>
                          <a:srgbClr val="000000"/>
                        </a:solidFill>
                        <a:latin typeface="Calibri"/>
                        <a:ea typeface="Calibri"/>
                        <a:cs typeface="Calibri"/>
                      </a:endParaRPr>
                    </a:p>
                  </a:txBody>
                  <a:tcPr marL="68580" marR="68580" marT="0" marB="0" anchor="ctr">
                    <a:lnL>
                      <a:noFill/>
                    </a:lnL>
                    <a:lnR>
                      <a:noFill/>
                    </a:lnR>
                    <a:lnT w="12700" cap="flat" cmpd="sng" algn="ctr">
                      <a:solidFill>
                        <a:srgbClr val="9BBB59"/>
                      </a:solidFill>
                      <a:prstDash val="solid"/>
                      <a:round/>
                      <a:headEnd type="none" w="med" len="med"/>
                      <a:tailEnd type="none" w="med" len="med"/>
                    </a:lnT>
                    <a:lnB>
                      <a:noFill/>
                    </a:lnB>
                    <a:solidFill>
                      <a:srgbClr val="E6EED5"/>
                    </a:solidFill>
                  </a:tcPr>
                </a:tc>
                <a:tc>
                  <a:txBody>
                    <a:bodyPr/>
                    <a:lstStyle/>
                    <a:p>
                      <a:pPr algn="ctr">
                        <a:spcAft>
                          <a:spcPts val="0"/>
                        </a:spcAft>
                      </a:pPr>
                      <a:r>
                        <a:rPr lang="pl-PL" sz="1400">
                          <a:solidFill>
                            <a:srgbClr val="76923C"/>
                          </a:solidFill>
                          <a:latin typeface="Calibri"/>
                          <a:ea typeface="Calibri"/>
                          <a:cs typeface="Times New Roman"/>
                        </a:rPr>
                        <a:t>3 451</a:t>
                      </a:r>
                      <a:endParaRPr lang="pl-PL" sz="1400">
                        <a:solidFill>
                          <a:srgbClr val="000000"/>
                        </a:solidFill>
                        <a:latin typeface="Calibri"/>
                        <a:ea typeface="Calibri"/>
                        <a:cs typeface="Calibri"/>
                      </a:endParaRPr>
                    </a:p>
                  </a:txBody>
                  <a:tcPr marL="68580" marR="68580" marT="0" marB="0" anchor="ctr">
                    <a:lnL>
                      <a:noFill/>
                    </a:lnL>
                    <a:lnR>
                      <a:noFill/>
                    </a:lnR>
                    <a:lnT w="12700" cap="flat" cmpd="sng" algn="ctr">
                      <a:solidFill>
                        <a:srgbClr val="9BBB59"/>
                      </a:solidFill>
                      <a:prstDash val="solid"/>
                      <a:round/>
                      <a:headEnd type="none" w="med" len="med"/>
                      <a:tailEnd type="none" w="med" len="med"/>
                    </a:lnT>
                    <a:lnB>
                      <a:noFill/>
                    </a:lnB>
                    <a:solidFill>
                      <a:srgbClr val="E6EED5"/>
                    </a:solidFill>
                  </a:tcPr>
                </a:tc>
                <a:tc>
                  <a:txBody>
                    <a:bodyPr/>
                    <a:lstStyle/>
                    <a:p>
                      <a:pPr algn="ctr">
                        <a:spcAft>
                          <a:spcPts val="0"/>
                        </a:spcAft>
                      </a:pPr>
                      <a:r>
                        <a:rPr lang="pl-PL" sz="1400">
                          <a:solidFill>
                            <a:srgbClr val="76923C"/>
                          </a:solidFill>
                          <a:latin typeface="Calibri"/>
                          <a:ea typeface="Calibri"/>
                          <a:cs typeface="Times New Roman"/>
                        </a:rPr>
                        <a:t>3 062</a:t>
                      </a:r>
                      <a:endParaRPr lang="pl-PL" sz="1400">
                        <a:solidFill>
                          <a:srgbClr val="000000"/>
                        </a:solidFill>
                        <a:latin typeface="Calibri"/>
                        <a:ea typeface="Calibri"/>
                        <a:cs typeface="Calibri"/>
                      </a:endParaRPr>
                    </a:p>
                  </a:txBody>
                  <a:tcPr marL="68580" marR="68580" marT="0" marB="0" anchor="ctr">
                    <a:lnL>
                      <a:noFill/>
                    </a:lnL>
                    <a:lnR>
                      <a:noFill/>
                    </a:lnR>
                    <a:lnT w="12700" cap="flat" cmpd="sng" algn="ctr">
                      <a:solidFill>
                        <a:srgbClr val="9BBB59"/>
                      </a:solidFill>
                      <a:prstDash val="solid"/>
                      <a:round/>
                      <a:headEnd type="none" w="med" len="med"/>
                      <a:tailEnd type="none" w="med" len="med"/>
                    </a:lnT>
                    <a:lnB>
                      <a:noFill/>
                    </a:lnB>
                    <a:solidFill>
                      <a:srgbClr val="E6EED5"/>
                    </a:solidFill>
                  </a:tcPr>
                </a:tc>
                <a:tc>
                  <a:txBody>
                    <a:bodyPr/>
                    <a:lstStyle/>
                    <a:p>
                      <a:pPr algn="ctr">
                        <a:spcAft>
                          <a:spcPts val="0"/>
                        </a:spcAft>
                      </a:pPr>
                      <a:r>
                        <a:rPr lang="pl-PL" sz="1400" b="1">
                          <a:solidFill>
                            <a:srgbClr val="76923C"/>
                          </a:solidFill>
                          <a:latin typeface="Calibri"/>
                          <a:ea typeface="Calibri"/>
                          <a:cs typeface="Times New Roman"/>
                        </a:rPr>
                        <a:t>20 129</a:t>
                      </a:r>
                      <a:endParaRPr lang="pl-PL" sz="1400">
                        <a:solidFill>
                          <a:srgbClr val="000000"/>
                        </a:solidFill>
                        <a:latin typeface="Calibri"/>
                        <a:ea typeface="Calibri"/>
                        <a:cs typeface="Calibri"/>
                      </a:endParaRPr>
                    </a:p>
                  </a:txBody>
                  <a:tcPr marL="68580" marR="68580" marT="0" marB="0" anchor="ctr">
                    <a:lnL>
                      <a:noFill/>
                    </a:lnL>
                    <a:lnR>
                      <a:noFill/>
                    </a:lnR>
                    <a:lnT w="12700" cap="flat" cmpd="sng" algn="ctr">
                      <a:solidFill>
                        <a:srgbClr val="9BBB59"/>
                      </a:solidFill>
                      <a:prstDash val="solid"/>
                      <a:round/>
                      <a:headEnd type="none" w="med" len="med"/>
                      <a:tailEnd type="none" w="med" len="med"/>
                    </a:lnT>
                    <a:lnB>
                      <a:noFill/>
                    </a:lnB>
                    <a:solidFill>
                      <a:srgbClr val="E6EED5"/>
                    </a:solidFill>
                  </a:tcPr>
                </a:tc>
              </a:tr>
              <a:tr h="501059">
                <a:tc>
                  <a:txBody>
                    <a:bodyPr/>
                    <a:lstStyle/>
                    <a:p>
                      <a:pPr>
                        <a:spcAft>
                          <a:spcPts val="0"/>
                        </a:spcAft>
                      </a:pPr>
                      <a:r>
                        <a:rPr lang="pl-PL" sz="1400" b="1">
                          <a:solidFill>
                            <a:srgbClr val="76923C"/>
                          </a:solidFill>
                          <a:latin typeface="Calibri"/>
                          <a:ea typeface="Calibri"/>
                          <a:cs typeface="Times New Roman"/>
                        </a:rPr>
                        <a:t>Jednolita Płatność Obszarowa (JPO)</a:t>
                      </a:r>
                      <a:endParaRPr lang="pl-PL" sz="1400">
                        <a:solidFill>
                          <a:srgbClr val="000000"/>
                        </a:solidFill>
                        <a:latin typeface="Calibri"/>
                        <a:ea typeface="Calibri"/>
                        <a:cs typeface="Calibri"/>
                      </a:endParaRPr>
                    </a:p>
                  </a:txBody>
                  <a:tcPr marL="68580" marR="68580" marT="0" marB="0">
                    <a:lnL>
                      <a:noFill/>
                    </a:lnL>
                    <a:lnR>
                      <a:noFill/>
                    </a:lnR>
                    <a:lnT>
                      <a:noFill/>
                    </a:lnT>
                    <a:lnB>
                      <a:noFill/>
                    </a:lnB>
                  </a:tcPr>
                </a:tc>
                <a:tc>
                  <a:txBody>
                    <a:bodyPr/>
                    <a:lstStyle/>
                    <a:p>
                      <a:pPr algn="ctr">
                        <a:spcAft>
                          <a:spcPts val="0"/>
                        </a:spcAft>
                      </a:pPr>
                      <a:r>
                        <a:rPr lang="pl-PL" sz="1400">
                          <a:solidFill>
                            <a:srgbClr val="76923C"/>
                          </a:solidFill>
                          <a:latin typeface="Calibri"/>
                          <a:ea typeface="Calibri"/>
                          <a:cs typeface="Times New Roman"/>
                        </a:rPr>
                        <a:t>44,7%</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tcPr>
                </a:tc>
                <a:tc>
                  <a:txBody>
                    <a:bodyPr/>
                    <a:lstStyle/>
                    <a:p>
                      <a:pPr algn="ctr">
                        <a:spcAft>
                          <a:spcPts val="0"/>
                        </a:spcAft>
                      </a:pPr>
                      <a:r>
                        <a:rPr lang="pl-PL" sz="1400">
                          <a:solidFill>
                            <a:srgbClr val="76923C"/>
                          </a:solidFill>
                          <a:latin typeface="Calibri"/>
                          <a:ea typeface="Calibri"/>
                          <a:cs typeface="Times New Roman"/>
                        </a:rPr>
                        <a:t>1 510</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tcPr>
                </a:tc>
                <a:tc>
                  <a:txBody>
                    <a:bodyPr/>
                    <a:lstStyle/>
                    <a:p>
                      <a:pPr algn="ctr">
                        <a:spcAft>
                          <a:spcPts val="0"/>
                        </a:spcAft>
                      </a:pPr>
                      <a:r>
                        <a:rPr lang="pl-PL" sz="1400">
                          <a:solidFill>
                            <a:srgbClr val="76923C"/>
                          </a:solidFill>
                          <a:latin typeface="Calibri"/>
                          <a:ea typeface="Calibri"/>
                          <a:cs typeface="Times New Roman"/>
                        </a:rPr>
                        <a:t>1 518</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tcPr>
                </a:tc>
                <a:tc>
                  <a:txBody>
                    <a:bodyPr/>
                    <a:lstStyle/>
                    <a:p>
                      <a:pPr algn="ctr">
                        <a:spcAft>
                          <a:spcPts val="0"/>
                        </a:spcAft>
                      </a:pPr>
                      <a:r>
                        <a:rPr lang="pl-PL" sz="1400">
                          <a:solidFill>
                            <a:srgbClr val="76923C"/>
                          </a:solidFill>
                          <a:latin typeface="Calibri"/>
                          <a:ea typeface="Calibri"/>
                          <a:cs typeface="Times New Roman"/>
                        </a:rPr>
                        <a:t>1 525</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tcPr>
                </a:tc>
                <a:tc>
                  <a:txBody>
                    <a:bodyPr/>
                    <a:lstStyle/>
                    <a:p>
                      <a:pPr algn="ctr">
                        <a:spcAft>
                          <a:spcPts val="0"/>
                        </a:spcAft>
                      </a:pPr>
                      <a:r>
                        <a:rPr lang="pl-PL" sz="1400">
                          <a:solidFill>
                            <a:srgbClr val="76923C"/>
                          </a:solidFill>
                          <a:latin typeface="Calibri"/>
                          <a:ea typeface="Calibri"/>
                          <a:cs typeface="Times New Roman"/>
                        </a:rPr>
                        <a:t>1 534</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tcPr>
                </a:tc>
                <a:tc>
                  <a:txBody>
                    <a:bodyPr/>
                    <a:lstStyle/>
                    <a:p>
                      <a:pPr algn="ctr">
                        <a:spcAft>
                          <a:spcPts val="0"/>
                        </a:spcAft>
                      </a:pPr>
                      <a:r>
                        <a:rPr lang="pl-PL" sz="1400">
                          <a:solidFill>
                            <a:srgbClr val="76923C"/>
                          </a:solidFill>
                          <a:latin typeface="Calibri"/>
                          <a:ea typeface="Calibri"/>
                          <a:cs typeface="Times New Roman"/>
                        </a:rPr>
                        <a:t>1 542</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tcPr>
                </a:tc>
                <a:tc>
                  <a:txBody>
                    <a:bodyPr/>
                    <a:lstStyle/>
                    <a:p>
                      <a:pPr algn="ctr">
                        <a:spcAft>
                          <a:spcPts val="0"/>
                        </a:spcAft>
                      </a:pPr>
                      <a:r>
                        <a:rPr lang="pl-PL" sz="1400">
                          <a:solidFill>
                            <a:srgbClr val="76923C"/>
                          </a:solidFill>
                          <a:latin typeface="Calibri"/>
                          <a:ea typeface="Calibri"/>
                          <a:cs typeface="Times New Roman"/>
                        </a:rPr>
                        <a:t>1 368</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tcPr>
                </a:tc>
                <a:tc>
                  <a:txBody>
                    <a:bodyPr/>
                    <a:lstStyle/>
                    <a:p>
                      <a:pPr algn="ctr">
                        <a:spcAft>
                          <a:spcPts val="0"/>
                        </a:spcAft>
                      </a:pPr>
                      <a:r>
                        <a:rPr lang="pl-PL" sz="1400" b="1">
                          <a:solidFill>
                            <a:srgbClr val="76923C"/>
                          </a:solidFill>
                          <a:latin typeface="Calibri"/>
                          <a:ea typeface="Calibri"/>
                          <a:cs typeface="Times New Roman"/>
                        </a:rPr>
                        <a:t>8 998</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tcPr>
                </a:tc>
              </a:tr>
              <a:tr h="501059">
                <a:tc>
                  <a:txBody>
                    <a:bodyPr/>
                    <a:lstStyle/>
                    <a:p>
                      <a:pPr>
                        <a:spcAft>
                          <a:spcPts val="0"/>
                        </a:spcAft>
                      </a:pPr>
                      <a:r>
                        <a:rPr lang="pl-PL" sz="1400" b="1">
                          <a:solidFill>
                            <a:srgbClr val="76923C"/>
                          </a:solidFill>
                          <a:latin typeface="Calibri"/>
                          <a:ea typeface="Calibri"/>
                          <a:cs typeface="Times New Roman"/>
                        </a:rPr>
                        <a:t>Płatność z tytułu zazieleniania</a:t>
                      </a:r>
                      <a:endParaRPr lang="pl-PL" sz="1400">
                        <a:solidFill>
                          <a:srgbClr val="000000"/>
                        </a:solidFill>
                        <a:latin typeface="Calibri"/>
                        <a:ea typeface="Calibri"/>
                        <a:cs typeface="Calibri"/>
                      </a:endParaRPr>
                    </a:p>
                  </a:txBody>
                  <a:tcPr marL="68580" marR="68580" marT="0" marB="0">
                    <a:lnL>
                      <a:noFill/>
                    </a:lnL>
                    <a:lnR>
                      <a:noFill/>
                    </a:lnR>
                    <a:lnT>
                      <a:noFill/>
                    </a:lnT>
                    <a:lnB>
                      <a:noFill/>
                    </a:lnB>
                    <a:solidFill>
                      <a:srgbClr val="E6EED5"/>
                    </a:solidFill>
                  </a:tcPr>
                </a:tc>
                <a:tc>
                  <a:txBody>
                    <a:bodyPr/>
                    <a:lstStyle/>
                    <a:p>
                      <a:pPr algn="ctr">
                        <a:spcAft>
                          <a:spcPts val="0"/>
                        </a:spcAft>
                      </a:pPr>
                      <a:r>
                        <a:rPr lang="pl-PL" sz="1400">
                          <a:solidFill>
                            <a:srgbClr val="76923C"/>
                          </a:solidFill>
                          <a:latin typeface="Calibri"/>
                          <a:ea typeface="Calibri"/>
                          <a:cs typeface="Times New Roman"/>
                        </a:rPr>
                        <a:t>30%</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solidFill>
                      <a:srgbClr val="E6EED5"/>
                    </a:solidFill>
                  </a:tcPr>
                </a:tc>
                <a:tc>
                  <a:txBody>
                    <a:bodyPr/>
                    <a:lstStyle/>
                    <a:p>
                      <a:pPr algn="ctr">
                        <a:spcAft>
                          <a:spcPts val="0"/>
                        </a:spcAft>
                      </a:pPr>
                      <a:r>
                        <a:rPr lang="pl-PL" sz="1400">
                          <a:solidFill>
                            <a:srgbClr val="76923C"/>
                          </a:solidFill>
                          <a:latin typeface="Calibri"/>
                          <a:ea typeface="Calibri"/>
                          <a:cs typeface="Times New Roman"/>
                        </a:rPr>
                        <a:t>1 014</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solidFill>
                      <a:srgbClr val="E6EED5"/>
                    </a:solidFill>
                  </a:tcPr>
                </a:tc>
                <a:tc>
                  <a:txBody>
                    <a:bodyPr/>
                    <a:lstStyle/>
                    <a:p>
                      <a:pPr algn="ctr">
                        <a:spcAft>
                          <a:spcPts val="0"/>
                        </a:spcAft>
                      </a:pPr>
                      <a:r>
                        <a:rPr lang="pl-PL" sz="1400">
                          <a:solidFill>
                            <a:srgbClr val="76923C"/>
                          </a:solidFill>
                          <a:latin typeface="Calibri"/>
                          <a:ea typeface="Calibri"/>
                          <a:cs typeface="Times New Roman"/>
                        </a:rPr>
                        <a:t>1 019</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solidFill>
                      <a:srgbClr val="E6EED5"/>
                    </a:solidFill>
                  </a:tcPr>
                </a:tc>
                <a:tc>
                  <a:txBody>
                    <a:bodyPr/>
                    <a:lstStyle/>
                    <a:p>
                      <a:pPr algn="ctr">
                        <a:spcAft>
                          <a:spcPts val="0"/>
                        </a:spcAft>
                      </a:pPr>
                      <a:r>
                        <a:rPr lang="pl-PL" sz="1400">
                          <a:solidFill>
                            <a:srgbClr val="76923C"/>
                          </a:solidFill>
                          <a:latin typeface="Calibri"/>
                          <a:ea typeface="Calibri"/>
                          <a:cs typeface="Times New Roman"/>
                        </a:rPr>
                        <a:t>1 024</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solidFill>
                      <a:srgbClr val="E6EED5"/>
                    </a:solidFill>
                  </a:tcPr>
                </a:tc>
                <a:tc>
                  <a:txBody>
                    <a:bodyPr/>
                    <a:lstStyle/>
                    <a:p>
                      <a:pPr algn="ctr">
                        <a:spcAft>
                          <a:spcPts val="0"/>
                        </a:spcAft>
                      </a:pPr>
                      <a:r>
                        <a:rPr lang="pl-PL" sz="1400">
                          <a:solidFill>
                            <a:srgbClr val="76923C"/>
                          </a:solidFill>
                          <a:latin typeface="Calibri"/>
                          <a:ea typeface="Calibri"/>
                          <a:cs typeface="Times New Roman"/>
                        </a:rPr>
                        <a:t>1 029</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solidFill>
                      <a:srgbClr val="E6EED5"/>
                    </a:solidFill>
                  </a:tcPr>
                </a:tc>
                <a:tc>
                  <a:txBody>
                    <a:bodyPr/>
                    <a:lstStyle/>
                    <a:p>
                      <a:pPr algn="ctr">
                        <a:spcAft>
                          <a:spcPts val="0"/>
                        </a:spcAft>
                      </a:pPr>
                      <a:r>
                        <a:rPr lang="pl-PL" sz="1400">
                          <a:solidFill>
                            <a:srgbClr val="76923C"/>
                          </a:solidFill>
                          <a:latin typeface="Calibri"/>
                          <a:ea typeface="Calibri"/>
                          <a:cs typeface="Times New Roman"/>
                        </a:rPr>
                        <a:t>1 035</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solidFill>
                      <a:srgbClr val="E6EED5"/>
                    </a:solidFill>
                  </a:tcPr>
                </a:tc>
                <a:tc>
                  <a:txBody>
                    <a:bodyPr/>
                    <a:lstStyle/>
                    <a:p>
                      <a:pPr algn="ctr">
                        <a:spcAft>
                          <a:spcPts val="0"/>
                        </a:spcAft>
                      </a:pPr>
                      <a:r>
                        <a:rPr lang="pl-PL" sz="1400">
                          <a:solidFill>
                            <a:srgbClr val="76923C"/>
                          </a:solidFill>
                          <a:latin typeface="Calibri"/>
                          <a:ea typeface="Calibri"/>
                          <a:cs typeface="Times New Roman"/>
                        </a:rPr>
                        <a:t>918</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solidFill>
                      <a:srgbClr val="E6EED5"/>
                    </a:solidFill>
                  </a:tcPr>
                </a:tc>
                <a:tc>
                  <a:txBody>
                    <a:bodyPr/>
                    <a:lstStyle/>
                    <a:p>
                      <a:pPr algn="ctr">
                        <a:spcAft>
                          <a:spcPts val="0"/>
                        </a:spcAft>
                      </a:pPr>
                      <a:r>
                        <a:rPr lang="pl-PL" sz="1400" b="1">
                          <a:solidFill>
                            <a:srgbClr val="76923C"/>
                          </a:solidFill>
                          <a:latin typeface="Calibri"/>
                          <a:ea typeface="Calibri"/>
                          <a:cs typeface="Times New Roman"/>
                        </a:rPr>
                        <a:t>6 039</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solidFill>
                      <a:srgbClr val="E6EED5"/>
                    </a:solidFill>
                  </a:tcPr>
                </a:tc>
              </a:tr>
              <a:tr h="1002119">
                <a:tc>
                  <a:txBody>
                    <a:bodyPr/>
                    <a:lstStyle/>
                    <a:p>
                      <a:pPr>
                        <a:spcAft>
                          <a:spcPts val="0"/>
                        </a:spcAft>
                      </a:pPr>
                      <a:r>
                        <a:rPr lang="pl-PL" sz="1400" b="1" dirty="0">
                          <a:solidFill>
                            <a:srgbClr val="76923C"/>
                          </a:solidFill>
                          <a:latin typeface="Calibri"/>
                          <a:ea typeface="Calibri"/>
                          <a:cs typeface="Times New Roman"/>
                        </a:rPr>
                        <a:t>Płatności związane </a:t>
                      </a:r>
                      <a:r>
                        <a:rPr lang="pl-PL" sz="1400" dirty="0">
                          <a:solidFill>
                            <a:srgbClr val="76923C"/>
                          </a:solidFill>
                          <a:latin typeface="Calibri"/>
                          <a:ea typeface="Calibri"/>
                          <a:cs typeface="Times New Roman"/>
                        </a:rPr>
                        <a:t/>
                      </a:r>
                      <a:br>
                        <a:rPr lang="pl-PL" sz="1400" dirty="0">
                          <a:solidFill>
                            <a:srgbClr val="76923C"/>
                          </a:solidFill>
                          <a:latin typeface="Calibri"/>
                          <a:ea typeface="Calibri"/>
                          <a:cs typeface="Times New Roman"/>
                        </a:rPr>
                      </a:br>
                      <a:r>
                        <a:rPr lang="pl-PL" sz="1400" b="1" dirty="0">
                          <a:solidFill>
                            <a:srgbClr val="76923C"/>
                          </a:solidFill>
                          <a:latin typeface="Calibri"/>
                          <a:ea typeface="Calibri"/>
                          <a:cs typeface="Times New Roman"/>
                        </a:rPr>
                        <a:t>z produkcją łącznie</a:t>
                      </a:r>
                      <a:endParaRPr lang="pl-PL" sz="1400" dirty="0">
                        <a:solidFill>
                          <a:srgbClr val="000000"/>
                        </a:solidFill>
                        <a:latin typeface="Calibri"/>
                        <a:ea typeface="Calibri"/>
                        <a:cs typeface="Calibri"/>
                      </a:endParaRPr>
                    </a:p>
                    <a:p>
                      <a:pPr>
                        <a:spcAft>
                          <a:spcPts val="0"/>
                        </a:spcAft>
                      </a:pPr>
                      <a:r>
                        <a:rPr lang="pl-PL" sz="1400" b="1" i="1" dirty="0">
                          <a:solidFill>
                            <a:srgbClr val="76923C"/>
                          </a:solidFill>
                          <a:latin typeface="Calibri"/>
                          <a:ea typeface="Calibri"/>
                          <a:cs typeface="Times New Roman"/>
                        </a:rPr>
                        <a:t>(*w tym 2% na wysokobiałkowe)</a:t>
                      </a:r>
                      <a:endParaRPr lang="pl-PL" sz="1400" dirty="0">
                        <a:solidFill>
                          <a:srgbClr val="000000"/>
                        </a:solidFill>
                        <a:latin typeface="Calibri"/>
                        <a:ea typeface="Calibri"/>
                        <a:cs typeface="Calibri"/>
                      </a:endParaRPr>
                    </a:p>
                  </a:txBody>
                  <a:tcPr marL="68580" marR="68580" marT="0" marB="0">
                    <a:lnL>
                      <a:noFill/>
                    </a:lnL>
                    <a:lnR>
                      <a:noFill/>
                    </a:lnR>
                    <a:lnT>
                      <a:noFill/>
                    </a:lnT>
                    <a:lnB>
                      <a:noFill/>
                    </a:lnB>
                  </a:tcPr>
                </a:tc>
                <a:tc>
                  <a:txBody>
                    <a:bodyPr/>
                    <a:lstStyle/>
                    <a:p>
                      <a:pPr algn="ctr">
                        <a:spcAft>
                          <a:spcPts val="0"/>
                        </a:spcAft>
                      </a:pPr>
                      <a:r>
                        <a:rPr lang="pl-PL" sz="1400" dirty="0">
                          <a:solidFill>
                            <a:srgbClr val="76923C"/>
                          </a:solidFill>
                          <a:latin typeface="Calibri"/>
                          <a:ea typeface="Calibri"/>
                          <a:cs typeface="Times New Roman"/>
                        </a:rPr>
                        <a:t>15%*</a:t>
                      </a:r>
                      <a:endParaRPr lang="pl-PL" sz="1400" dirty="0">
                        <a:solidFill>
                          <a:srgbClr val="000000"/>
                        </a:solidFill>
                        <a:latin typeface="Calibri"/>
                        <a:ea typeface="Calibri"/>
                        <a:cs typeface="Calibri"/>
                      </a:endParaRPr>
                    </a:p>
                  </a:txBody>
                  <a:tcPr marL="68580" marR="68580" marT="0" marB="0" anchor="ctr">
                    <a:lnL>
                      <a:noFill/>
                    </a:lnL>
                    <a:lnR>
                      <a:noFill/>
                    </a:lnR>
                    <a:lnT>
                      <a:noFill/>
                    </a:lnT>
                    <a:lnB>
                      <a:noFill/>
                    </a:lnB>
                  </a:tcPr>
                </a:tc>
                <a:tc>
                  <a:txBody>
                    <a:bodyPr/>
                    <a:lstStyle/>
                    <a:p>
                      <a:pPr algn="ctr">
                        <a:spcAft>
                          <a:spcPts val="0"/>
                        </a:spcAft>
                      </a:pPr>
                      <a:r>
                        <a:rPr lang="pl-PL" sz="1400">
                          <a:solidFill>
                            <a:srgbClr val="76923C"/>
                          </a:solidFill>
                          <a:latin typeface="Calibri"/>
                          <a:ea typeface="Calibri"/>
                          <a:cs typeface="Times New Roman"/>
                        </a:rPr>
                        <a:t>507</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tcPr>
                </a:tc>
                <a:tc>
                  <a:txBody>
                    <a:bodyPr/>
                    <a:lstStyle/>
                    <a:p>
                      <a:pPr algn="ctr">
                        <a:spcAft>
                          <a:spcPts val="0"/>
                        </a:spcAft>
                      </a:pPr>
                      <a:r>
                        <a:rPr lang="pl-PL" sz="1400">
                          <a:solidFill>
                            <a:srgbClr val="76923C"/>
                          </a:solidFill>
                          <a:latin typeface="Calibri"/>
                          <a:ea typeface="Calibri"/>
                          <a:cs typeface="Times New Roman"/>
                        </a:rPr>
                        <a:t>509</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tcPr>
                </a:tc>
                <a:tc>
                  <a:txBody>
                    <a:bodyPr/>
                    <a:lstStyle/>
                    <a:p>
                      <a:pPr algn="ctr">
                        <a:spcAft>
                          <a:spcPts val="0"/>
                        </a:spcAft>
                      </a:pPr>
                      <a:r>
                        <a:rPr lang="pl-PL" sz="1400">
                          <a:solidFill>
                            <a:srgbClr val="76923C"/>
                          </a:solidFill>
                          <a:latin typeface="Calibri"/>
                          <a:ea typeface="Calibri"/>
                          <a:cs typeface="Times New Roman"/>
                        </a:rPr>
                        <a:t>512</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tcPr>
                </a:tc>
                <a:tc>
                  <a:txBody>
                    <a:bodyPr/>
                    <a:lstStyle/>
                    <a:p>
                      <a:pPr algn="ctr">
                        <a:spcAft>
                          <a:spcPts val="0"/>
                        </a:spcAft>
                      </a:pPr>
                      <a:r>
                        <a:rPr lang="pl-PL" sz="1400">
                          <a:solidFill>
                            <a:srgbClr val="76923C"/>
                          </a:solidFill>
                          <a:latin typeface="Calibri"/>
                          <a:ea typeface="Calibri"/>
                          <a:cs typeface="Times New Roman"/>
                        </a:rPr>
                        <a:t>515</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tcPr>
                </a:tc>
                <a:tc>
                  <a:txBody>
                    <a:bodyPr/>
                    <a:lstStyle/>
                    <a:p>
                      <a:pPr algn="ctr">
                        <a:spcAft>
                          <a:spcPts val="0"/>
                        </a:spcAft>
                      </a:pPr>
                      <a:r>
                        <a:rPr lang="pl-PL" sz="1400">
                          <a:solidFill>
                            <a:srgbClr val="76923C"/>
                          </a:solidFill>
                          <a:latin typeface="Calibri"/>
                          <a:ea typeface="Calibri"/>
                          <a:cs typeface="Times New Roman"/>
                        </a:rPr>
                        <a:t>518</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tcPr>
                </a:tc>
                <a:tc>
                  <a:txBody>
                    <a:bodyPr/>
                    <a:lstStyle/>
                    <a:p>
                      <a:pPr algn="ctr">
                        <a:spcAft>
                          <a:spcPts val="0"/>
                        </a:spcAft>
                      </a:pPr>
                      <a:r>
                        <a:rPr lang="pl-PL" sz="1400">
                          <a:solidFill>
                            <a:srgbClr val="76923C"/>
                          </a:solidFill>
                          <a:latin typeface="Calibri"/>
                          <a:ea typeface="Calibri"/>
                          <a:cs typeface="Times New Roman"/>
                        </a:rPr>
                        <a:t>459</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tcPr>
                </a:tc>
                <a:tc>
                  <a:txBody>
                    <a:bodyPr/>
                    <a:lstStyle/>
                    <a:p>
                      <a:pPr algn="ctr">
                        <a:spcAft>
                          <a:spcPts val="0"/>
                        </a:spcAft>
                      </a:pPr>
                      <a:r>
                        <a:rPr lang="pl-PL" sz="1400" b="1">
                          <a:solidFill>
                            <a:srgbClr val="76923C"/>
                          </a:solidFill>
                          <a:latin typeface="Calibri"/>
                          <a:ea typeface="Calibri"/>
                          <a:cs typeface="Times New Roman"/>
                        </a:rPr>
                        <a:t>3 019</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tcPr>
                </a:tc>
              </a:tr>
              <a:tr h="501059">
                <a:tc>
                  <a:txBody>
                    <a:bodyPr/>
                    <a:lstStyle/>
                    <a:p>
                      <a:pPr>
                        <a:spcAft>
                          <a:spcPts val="0"/>
                        </a:spcAft>
                      </a:pPr>
                      <a:r>
                        <a:rPr lang="pl-PL" sz="1400" b="1">
                          <a:solidFill>
                            <a:srgbClr val="76923C"/>
                          </a:solidFill>
                          <a:latin typeface="Calibri"/>
                          <a:ea typeface="Calibri"/>
                          <a:cs typeface="Times New Roman"/>
                        </a:rPr>
                        <a:t>Płatność dla młodych rolników (maks. poziom)</a:t>
                      </a:r>
                      <a:endParaRPr lang="pl-PL" sz="1400">
                        <a:solidFill>
                          <a:srgbClr val="000000"/>
                        </a:solidFill>
                        <a:latin typeface="Calibri"/>
                        <a:ea typeface="Calibri"/>
                        <a:cs typeface="Calibri"/>
                      </a:endParaRPr>
                    </a:p>
                  </a:txBody>
                  <a:tcPr marL="68580" marR="68580" marT="0" marB="0">
                    <a:lnL>
                      <a:noFill/>
                    </a:lnL>
                    <a:lnR>
                      <a:noFill/>
                    </a:lnR>
                    <a:lnT>
                      <a:noFill/>
                    </a:lnT>
                    <a:lnB>
                      <a:noFill/>
                    </a:lnB>
                    <a:solidFill>
                      <a:srgbClr val="E6EED5"/>
                    </a:solidFill>
                  </a:tcPr>
                </a:tc>
                <a:tc>
                  <a:txBody>
                    <a:bodyPr/>
                    <a:lstStyle/>
                    <a:p>
                      <a:pPr algn="ctr">
                        <a:spcAft>
                          <a:spcPts val="0"/>
                        </a:spcAft>
                      </a:pPr>
                      <a:r>
                        <a:rPr lang="pl-PL" sz="1400">
                          <a:solidFill>
                            <a:srgbClr val="76923C"/>
                          </a:solidFill>
                          <a:latin typeface="Calibri"/>
                          <a:ea typeface="Calibri"/>
                          <a:cs typeface="Times New Roman"/>
                        </a:rPr>
                        <a:t>2%</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solidFill>
                      <a:srgbClr val="E6EED5"/>
                    </a:solidFill>
                  </a:tcPr>
                </a:tc>
                <a:tc>
                  <a:txBody>
                    <a:bodyPr/>
                    <a:lstStyle/>
                    <a:p>
                      <a:pPr algn="ctr">
                        <a:spcAft>
                          <a:spcPts val="0"/>
                        </a:spcAft>
                      </a:pPr>
                      <a:r>
                        <a:rPr lang="pl-PL" sz="1400">
                          <a:solidFill>
                            <a:srgbClr val="76923C"/>
                          </a:solidFill>
                          <a:latin typeface="Calibri"/>
                          <a:ea typeface="Calibri"/>
                          <a:cs typeface="Times New Roman"/>
                        </a:rPr>
                        <a:t>68</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solidFill>
                      <a:srgbClr val="E6EED5"/>
                    </a:solidFill>
                  </a:tcPr>
                </a:tc>
                <a:tc>
                  <a:txBody>
                    <a:bodyPr/>
                    <a:lstStyle/>
                    <a:p>
                      <a:pPr algn="ctr">
                        <a:spcAft>
                          <a:spcPts val="0"/>
                        </a:spcAft>
                      </a:pPr>
                      <a:r>
                        <a:rPr lang="pl-PL" sz="1400">
                          <a:solidFill>
                            <a:srgbClr val="76923C"/>
                          </a:solidFill>
                          <a:latin typeface="Calibri"/>
                          <a:ea typeface="Calibri"/>
                          <a:cs typeface="Times New Roman"/>
                        </a:rPr>
                        <a:t>68</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solidFill>
                      <a:srgbClr val="E6EED5"/>
                    </a:solidFill>
                  </a:tcPr>
                </a:tc>
                <a:tc>
                  <a:txBody>
                    <a:bodyPr/>
                    <a:lstStyle/>
                    <a:p>
                      <a:pPr algn="ctr">
                        <a:spcAft>
                          <a:spcPts val="0"/>
                        </a:spcAft>
                      </a:pPr>
                      <a:r>
                        <a:rPr lang="pl-PL" sz="1400">
                          <a:solidFill>
                            <a:srgbClr val="76923C"/>
                          </a:solidFill>
                          <a:latin typeface="Calibri"/>
                          <a:ea typeface="Calibri"/>
                          <a:cs typeface="Times New Roman"/>
                        </a:rPr>
                        <a:t>68</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solidFill>
                      <a:srgbClr val="E6EED5"/>
                    </a:solidFill>
                  </a:tcPr>
                </a:tc>
                <a:tc>
                  <a:txBody>
                    <a:bodyPr/>
                    <a:lstStyle/>
                    <a:p>
                      <a:pPr algn="ctr">
                        <a:spcAft>
                          <a:spcPts val="0"/>
                        </a:spcAft>
                      </a:pPr>
                      <a:r>
                        <a:rPr lang="pl-PL" sz="1400">
                          <a:solidFill>
                            <a:srgbClr val="76923C"/>
                          </a:solidFill>
                          <a:latin typeface="Calibri"/>
                          <a:ea typeface="Calibri"/>
                          <a:cs typeface="Times New Roman"/>
                        </a:rPr>
                        <a:t>69</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solidFill>
                      <a:srgbClr val="E6EED5"/>
                    </a:solidFill>
                  </a:tcPr>
                </a:tc>
                <a:tc>
                  <a:txBody>
                    <a:bodyPr/>
                    <a:lstStyle/>
                    <a:p>
                      <a:pPr algn="ctr">
                        <a:spcAft>
                          <a:spcPts val="0"/>
                        </a:spcAft>
                      </a:pPr>
                      <a:r>
                        <a:rPr lang="pl-PL" sz="1400">
                          <a:solidFill>
                            <a:srgbClr val="76923C"/>
                          </a:solidFill>
                          <a:latin typeface="Calibri"/>
                          <a:ea typeface="Calibri"/>
                          <a:cs typeface="Times New Roman"/>
                        </a:rPr>
                        <a:t>69</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solidFill>
                      <a:srgbClr val="E6EED5"/>
                    </a:solidFill>
                  </a:tcPr>
                </a:tc>
                <a:tc>
                  <a:txBody>
                    <a:bodyPr/>
                    <a:lstStyle/>
                    <a:p>
                      <a:pPr algn="ctr">
                        <a:spcAft>
                          <a:spcPts val="0"/>
                        </a:spcAft>
                      </a:pPr>
                      <a:r>
                        <a:rPr lang="pl-PL" sz="1400">
                          <a:solidFill>
                            <a:srgbClr val="76923C"/>
                          </a:solidFill>
                          <a:latin typeface="Calibri"/>
                          <a:ea typeface="Calibri"/>
                          <a:cs typeface="Times New Roman"/>
                        </a:rPr>
                        <a:t>61</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solidFill>
                      <a:srgbClr val="E6EED5"/>
                    </a:solidFill>
                  </a:tcPr>
                </a:tc>
                <a:tc>
                  <a:txBody>
                    <a:bodyPr/>
                    <a:lstStyle/>
                    <a:p>
                      <a:pPr algn="ctr">
                        <a:spcAft>
                          <a:spcPts val="0"/>
                        </a:spcAft>
                      </a:pPr>
                      <a:r>
                        <a:rPr lang="pl-PL" sz="1400" b="1">
                          <a:solidFill>
                            <a:srgbClr val="76923C"/>
                          </a:solidFill>
                          <a:latin typeface="Calibri"/>
                          <a:ea typeface="Calibri"/>
                          <a:cs typeface="Times New Roman"/>
                        </a:rPr>
                        <a:t>403</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solidFill>
                      <a:srgbClr val="E6EED5"/>
                    </a:solidFill>
                  </a:tcPr>
                </a:tc>
              </a:tr>
              <a:tr h="501059">
                <a:tc>
                  <a:txBody>
                    <a:bodyPr/>
                    <a:lstStyle/>
                    <a:p>
                      <a:pPr>
                        <a:spcAft>
                          <a:spcPts val="0"/>
                        </a:spcAft>
                      </a:pPr>
                      <a:r>
                        <a:rPr lang="pl-PL" sz="1400" b="1">
                          <a:solidFill>
                            <a:srgbClr val="76923C"/>
                          </a:solidFill>
                          <a:latin typeface="Calibri"/>
                          <a:ea typeface="Calibri"/>
                          <a:cs typeface="Times New Roman"/>
                        </a:rPr>
                        <a:t>Płatność dodatkowa (redystrybucyjna)</a:t>
                      </a:r>
                      <a:endParaRPr lang="pl-PL" sz="1400">
                        <a:solidFill>
                          <a:srgbClr val="000000"/>
                        </a:solidFill>
                        <a:latin typeface="Calibri"/>
                        <a:ea typeface="Calibri"/>
                        <a:cs typeface="Calibri"/>
                      </a:endParaRPr>
                    </a:p>
                  </a:txBody>
                  <a:tcPr marL="68580" marR="68580" marT="0" marB="0">
                    <a:lnL>
                      <a:noFill/>
                    </a:lnL>
                    <a:lnR>
                      <a:noFill/>
                    </a:lnR>
                    <a:lnT>
                      <a:noFill/>
                    </a:lnT>
                    <a:lnB w="12700" cap="flat" cmpd="sng" algn="ctr">
                      <a:solidFill>
                        <a:srgbClr val="9BBB59"/>
                      </a:solidFill>
                      <a:prstDash val="solid"/>
                      <a:round/>
                      <a:headEnd type="none" w="med" len="med"/>
                      <a:tailEnd type="none" w="med" len="med"/>
                    </a:lnB>
                  </a:tcPr>
                </a:tc>
                <a:tc>
                  <a:txBody>
                    <a:bodyPr/>
                    <a:lstStyle/>
                    <a:p>
                      <a:pPr algn="ctr">
                        <a:spcAft>
                          <a:spcPts val="0"/>
                        </a:spcAft>
                      </a:pPr>
                      <a:r>
                        <a:rPr lang="pl-PL" sz="1400">
                          <a:solidFill>
                            <a:srgbClr val="76923C"/>
                          </a:solidFill>
                          <a:latin typeface="Calibri"/>
                          <a:ea typeface="Calibri"/>
                          <a:cs typeface="Times New Roman"/>
                        </a:rPr>
                        <a:t>8,3%</a:t>
                      </a:r>
                      <a:endParaRPr lang="pl-PL" sz="1400">
                        <a:solidFill>
                          <a:srgbClr val="000000"/>
                        </a:solidFill>
                        <a:latin typeface="Calibri"/>
                        <a:ea typeface="Calibri"/>
                        <a:cs typeface="Calibri"/>
                      </a:endParaRPr>
                    </a:p>
                  </a:txBody>
                  <a:tcPr marL="68580" marR="68580" marT="0" marB="0" anchor="ctr">
                    <a:lnL>
                      <a:noFill/>
                    </a:lnL>
                    <a:lnR>
                      <a:noFill/>
                    </a:lnR>
                    <a:lnT>
                      <a:noFill/>
                    </a:lnT>
                    <a:lnB w="12700" cap="flat" cmpd="sng" algn="ctr">
                      <a:solidFill>
                        <a:srgbClr val="9BBB59"/>
                      </a:solidFill>
                      <a:prstDash val="solid"/>
                      <a:round/>
                      <a:headEnd type="none" w="med" len="med"/>
                      <a:tailEnd type="none" w="med" len="med"/>
                    </a:lnB>
                  </a:tcPr>
                </a:tc>
                <a:tc>
                  <a:txBody>
                    <a:bodyPr/>
                    <a:lstStyle/>
                    <a:p>
                      <a:pPr algn="ctr">
                        <a:spcAft>
                          <a:spcPts val="0"/>
                        </a:spcAft>
                      </a:pPr>
                      <a:r>
                        <a:rPr lang="pl-PL" sz="1400">
                          <a:solidFill>
                            <a:srgbClr val="76923C"/>
                          </a:solidFill>
                          <a:latin typeface="Calibri"/>
                          <a:ea typeface="Calibri"/>
                          <a:cs typeface="Times New Roman"/>
                        </a:rPr>
                        <a:t>280</a:t>
                      </a:r>
                      <a:endParaRPr lang="pl-PL" sz="1400">
                        <a:solidFill>
                          <a:srgbClr val="000000"/>
                        </a:solidFill>
                        <a:latin typeface="Calibri"/>
                        <a:ea typeface="Calibri"/>
                        <a:cs typeface="Calibri"/>
                      </a:endParaRPr>
                    </a:p>
                  </a:txBody>
                  <a:tcPr marL="68580" marR="68580" marT="0" marB="0" anchor="ctr">
                    <a:lnL>
                      <a:noFill/>
                    </a:lnL>
                    <a:lnR>
                      <a:noFill/>
                    </a:lnR>
                    <a:lnT>
                      <a:noFill/>
                    </a:lnT>
                    <a:lnB w="12700" cap="flat" cmpd="sng" algn="ctr">
                      <a:solidFill>
                        <a:srgbClr val="9BBB59"/>
                      </a:solidFill>
                      <a:prstDash val="solid"/>
                      <a:round/>
                      <a:headEnd type="none" w="med" len="med"/>
                      <a:tailEnd type="none" w="med" len="med"/>
                    </a:lnB>
                  </a:tcPr>
                </a:tc>
                <a:tc>
                  <a:txBody>
                    <a:bodyPr/>
                    <a:lstStyle/>
                    <a:p>
                      <a:pPr algn="ctr">
                        <a:spcAft>
                          <a:spcPts val="0"/>
                        </a:spcAft>
                      </a:pPr>
                      <a:r>
                        <a:rPr lang="pl-PL" sz="1400">
                          <a:solidFill>
                            <a:srgbClr val="76923C"/>
                          </a:solidFill>
                          <a:latin typeface="Calibri"/>
                          <a:ea typeface="Calibri"/>
                          <a:cs typeface="Times New Roman"/>
                        </a:rPr>
                        <a:t>282</a:t>
                      </a:r>
                      <a:endParaRPr lang="pl-PL" sz="1400">
                        <a:solidFill>
                          <a:srgbClr val="000000"/>
                        </a:solidFill>
                        <a:latin typeface="Calibri"/>
                        <a:ea typeface="Calibri"/>
                        <a:cs typeface="Calibri"/>
                      </a:endParaRPr>
                    </a:p>
                  </a:txBody>
                  <a:tcPr marL="68580" marR="68580" marT="0" marB="0" anchor="ctr">
                    <a:lnL>
                      <a:noFill/>
                    </a:lnL>
                    <a:lnR>
                      <a:noFill/>
                    </a:lnR>
                    <a:lnT>
                      <a:noFill/>
                    </a:lnT>
                    <a:lnB w="12700" cap="flat" cmpd="sng" algn="ctr">
                      <a:solidFill>
                        <a:srgbClr val="9BBB59"/>
                      </a:solidFill>
                      <a:prstDash val="solid"/>
                      <a:round/>
                      <a:headEnd type="none" w="med" len="med"/>
                      <a:tailEnd type="none" w="med" len="med"/>
                    </a:lnB>
                  </a:tcPr>
                </a:tc>
                <a:tc>
                  <a:txBody>
                    <a:bodyPr/>
                    <a:lstStyle/>
                    <a:p>
                      <a:pPr algn="ctr">
                        <a:spcAft>
                          <a:spcPts val="0"/>
                        </a:spcAft>
                      </a:pPr>
                      <a:r>
                        <a:rPr lang="pl-PL" sz="1400">
                          <a:solidFill>
                            <a:srgbClr val="76923C"/>
                          </a:solidFill>
                          <a:latin typeface="Calibri"/>
                          <a:ea typeface="Calibri"/>
                          <a:cs typeface="Times New Roman"/>
                        </a:rPr>
                        <a:t>283</a:t>
                      </a:r>
                      <a:endParaRPr lang="pl-PL" sz="1400">
                        <a:solidFill>
                          <a:srgbClr val="000000"/>
                        </a:solidFill>
                        <a:latin typeface="Calibri"/>
                        <a:ea typeface="Calibri"/>
                        <a:cs typeface="Calibri"/>
                      </a:endParaRPr>
                    </a:p>
                  </a:txBody>
                  <a:tcPr marL="68580" marR="68580" marT="0" marB="0" anchor="ctr">
                    <a:lnL>
                      <a:noFill/>
                    </a:lnL>
                    <a:lnR>
                      <a:noFill/>
                    </a:lnR>
                    <a:lnT>
                      <a:noFill/>
                    </a:lnT>
                    <a:lnB w="12700" cap="flat" cmpd="sng" algn="ctr">
                      <a:solidFill>
                        <a:srgbClr val="9BBB59"/>
                      </a:solidFill>
                      <a:prstDash val="solid"/>
                      <a:round/>
                      <a:headEnd type="none" w="med" len="med"/>
                      <a:tailEnd type="none" w="med" len="med"/>
                    </a:lnB>
                  </a:tcPr>
                </a:tc>
                <a:tc>
                  <a:txBody>
                    <a:bodyPr/>
                    <a:lstStyle/>
                    <a:p>
                      <a:pPr algn="ctr">
                        <a:spcAft>
                          <a:spcPts val="0"/>
                        </a:spcAft>
                      </a:pPr>
                      <a:r>
                        <a:rPr lang="pl-PL" sz="1400">
                          <a:solidFill>
                            <a:srgbClr val="76923C"/>
                          </a:solidFill>
                          <a:latin typeface="Calibri"/>
                          <a:ea typeface="Calibri"/>
                          <a:cs typeface="Times New Roman"/>
                        </a:rPr>
                        <a:t>285</a:t>
                      </a:r>
                      <a:endParaRPr lang="pl-PL" sz="1400">
                        <a:solidFill>
                          <a:srgbClr val="000000"/>
                        </a:solidFill>
                        <a:latin typeface="Calibri"/>
                        <a:ea typeface="Calibri"/>
                        <a:cs typeface="Calibri"/>
                      </a:endParaRPr>
                    </a:p>
                  </a:txBody>
                  <a:tcPr marL="68580" marR="68580" marT="0" marB="0" anchor="ctr">
                    <a:lnL>
                      <a:noFill/>
                    </a:lnL>
                    <a:lnR>
                      <a:noFill/>
                    </a:lnR>
                    <a:lnT>
                      <a:noFill/>
                    </a:lnT>
                    <a:lnB w="12700" cap="flat" cmpd="sng" algn="ctr">
                      <a:solidFill>
                        <a:srgbClr val="9BBB59"/>
                      </a:solidFill>
                      <a:prstDash val="solid"/>
                      <a:round/>
                      <a:headEnd type="none" w="med" len="med"/>
                      <a:tailEnd type="none" w="med" len="med"/>
                    </a:lnB>
                  </a:tcPr>
                </a:tc>
                <a:tc>
                  <a:txBody>
                    <a:bodyPr/>
                    <a:lstStyle/>
                    <a:p>
                      <a:pPr algn="ctr">
                        <a:spcAft>
                          <a:spcPts val="0"/>
                        </a:spcAft>
                      </a:pPr>
                      <a:r>
                        <a:rPr lang="pl-PL" sz="1400">
                          <a:solidFill>
                            <a:srgbClr val="76923C"/>
                          </a:solidFill>
                          <a:latin typeface="Calibri"/>
                          <a:ea typeface="Calibri"/>
                          <a:cs typeface="Times New Roman"/>
                        </a:rPr>
                        <a:t>286</a:t>
                      </a:r>
                      <a:endParaRPr lang="pl-PL" sz="1400">
                        <a:solidFill>
                          <a:srgbClr val="000000"/>
                        </a:solidFill>
                        <a:latin typeface="Calibri"/>
                        <a:ea typeface="Calibri"/>
                        <a:cs typeface="Calibri"/>
                      </a:endParaRPr>
                    </a:p>
                  </a:txBody>
                  <a:tcPr marL="68580" marR="68580" marT="0" marB="0" anchor="ctr">
                    <a:lnL>
                      <a:noFill/>
                    </a:lnL>
                    <a:lnR>
                      <a:noFill/>
                    </a:lnR>
                    <a:lnT>
                      <a:noFill/>
                    </a:lnT>
                    <a:lnB w="12700" cap="flat" cmpd="sng" algn="ctr">
                      <a:solidFill>
                        <a:srgbClr val="9BBB59"/>
                      </a:solidFill>
                      <a:prstDash val="solid"/>
                      <a:round/>
                      <a:headEnd type="none" w="med" len="med"/>
                      <a:tailEnd type="none" w="med" len="med"/>
                    </a:lnB>
                  </a:tcPr>
                </a:tc>
                <a:tc>
                  <a:txBody>
                    <a:bodyPr/>
                    <a:lstStyle/>
                    <a:p>
                      <a:pPr algn="ctr">
                        <a:spcAft>
                          <a:spcPts val="0"/>
                        </a:spcAft>
                      </a:pPr>
                      <a:r>
                        <a:rPr lang="pl-PL" sz="1400">
                          <a:solidFill>
                            <a:srgbClr val="76923C"/>
                          </a:solidFill>
                          <a:latin typeface="Calibri"/>
                          <a:ea typeface="Calibri"/>
                          <a:cs typeface="Times New Roman"/>
                        </a:rPr>
                        <a:t>254</a:t>
                      </a:r>
                      <a:endParaRPr lang="pl-PL" sz="1400">
                        <a:solidFill>
                          <a:srgbClr val="000000"/>
                        </a:solidFill>
                        <a:latin typeface="Calibri"/>
                        <a:ea typeface="Calibri"/>
                        <a:cs typeface="Calibri"/>
                      </a:endParaRPr>
                    </a:p>
                  </a:txBody>
                  <a:tcPr marL="68580" marR="68580" marT="0" marB="0" anchor="ctr">
                    <a:lnL>
                      <a:noFill/>
                    </a:lnL>
                    <a:lnR>
                      <a:noFill/>
                    </a:lnR>
                    <a:lnT>
                      <a:noFill/>
                    </a:lnT>
                    <a:lnB w="12700" cap="flat" cmpd="sng" algn="ctr">
                      <a:solidFill>
                        <a:srgbClr val="9BBB59"/>
                      </a:solidFill>
                      <a:prstDash val="solid"/>
                      <a:round/>
                      <a:headEnd type="none" w="med" len="med"/>
                      <a:tailEnd type="none" w="med" len="med"/>
                    </a:lnB>
                  </a:tcPr>
                </a:tc>
                <a:tc>
                  <a:txBody>
                    <a:bodyPr/>
                    <a:lstStyle/>
                    <a:p>
                      <a:pPr algn="ctr">
                        <a:spcAft>
                          <a:spcPts val="0"/>
                        </a:spcAft>
                      </a:pPr>
                      <a:r>
                        <a:rPr lang="pl-PL" sz="1400" b="1" dirty="0">
                          <a:solidFill>
                            <a:srgbClr val="76923C"/>
                          </a:solidFill>
                          <a:latin typeface="Calibri"/>
                          <a:ea typeface="Calibri"/>
                          <a:cs typeface="Times New Roman"/>
                        </a:rPr>
                        <a:t>1 671</a:t>
                      </a:r>
                      <a:endParaRPr lang="pl-PL" sz="1400" dirty="0">
                        <a:solidFill>
                          <a:srgbClr val="000000"/>
                        </a:solidFill>
                        <a:latin typeface="Calibri"/>
                        <a:ea typeface="Calibri"/>
                        <a:cs typeface="Calibri"/>
                      </a:endParaRPr>
                    </a:p>
                  </a:txBody>
                  <a:tcPr marL="68580" marR="68580" marT="0" marB="0" anchor="ctr">
                    <a:lnL>
                      <a:noFill/>
                    </a:lnL>
                    <a:lnR>
                      <a:noFill/>
                    </a:lnR>
                    <a:lnT>
                      <a:noFill/>
                    </a:lnT>
                    <a:lnB w="12700" cap="flat" cmpd="sng" algn="ctr">
                      <a:solidFill>
                        <a:srgbClr val="9BBB59"/>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714357"/>
            <a:ext cx="7772400" cy="571504"/>
          </a:xfrm>
        </p:spPr>
        <p:txBody>
          <a:bodyPr/>
          <a:lstStyle/>
          <a:p>
            <a:r>
              <a:rPr lang="pl-PL" dirty="0" smtClean="0">
                <a:solidFill>
                  <a:srgbClr val="C00000"/>
                </a:solidFill>
              </a:rPr>
              <a:t>Zmniejszenie jednolitej płatności obszarowej (degresywność)</a:t>
            </a:r>
            <a:endParaRPr lang="pl-PL" dirty="0">
              <a:solidFill>
                <a:srgbClr val="C00000"/>
              </a:solidFill>
            </a:endParaRPr>
          </a:p>
        </p:txBody>
      </p:sp>
      <p:sp>
        <p:nvSpPr>
          <p:cNvPr id="3" name="Symbol zastępczy zawartości 2"/>
          <p:cNvSpPr>
            <a:spLocks noGrp="1"/>
          </p:cNvSpPr>
          <p:nvPr>
            <p:ph idx="1"/>
          </p:nvPr>
        </p:nvSpPr>
        <p:spPr>
          <a:xfrm>
            <a:off x="285720" y="1357298"/>
            <a:ext cx="8201028" cy="5214974"/>
          </a:xfrm>
        </p:spPr>
        <p:txBody>
          <a:bodyPr/>
          <a:lstStyle/>
          <a:p>
            <a:pPr lvl="0" algn="just">
              <a:buClr>
                <a:srgbClr val="EF2A03"/>
              </a:buClr>
              <a:buFont typeface="Wingdings" pitchFamily="2" charset="2"/>
              <a:buChar char="q"/>
            </a:pPr>
            <a:endParaRPr lang="pl-PL" sz="1800" b="1" dirty="0" smtClean="0">
              <a:solidFill>
                <a:srgbClr val="000000"/>
              </a:solidFill>
            </a:endParaRPr>
          </a:p>
          <a:p>
            <a:pPr lvl="0" algn="just">
              <a:buClr>
                <a:srgbClr val="EF2A03"/>
              </a:buClr>
              <a:buFont typeface="Wingdings" pitchFamily="2" charset="2"/>
              <a:buChar char="q"/>
            </a:pPr>
            <a:endParaRPr lang="pl-PL" sz="1800" b="1" dirty="0">
              <a:solidFill>
                <a:srgbClr val="000000"/>
              </a:solidFill>
            </a:endParaRPr>
          </a:p>
          <a:p>
            <a:pPr lvl="0" algn="just">
              <a:buClr>
                <a:srgbClr val="EF2A03"/>
              </a:buClr>
              <a:buFont typeface="Wingdings" pitchFamily="2" charset="2"/>
              <a:buChar char="q"/>
            </a:pPr>
            <a:r>
              <a:rPr lang="pl-PL" sz="2400" dirty="0" smtClean="0">
                <a:solidFill>
                  <a:srgbClr val="000000"/>
                </a:solidFill>
              </a:rPr>
              <a:t>Kwota jednolitej płatności obszarowej objęta redukcją – ponad  </a:t>
            </a:r>
            <a:r>
              <a:rPr lang="pl-PL" sz="2400" b="1" dirty="0" smtClean="0">
                <a:solidFill>
                  <a:srgbClr val="000000"/>
                </a:solidFill>
              </a:rPr>
              <a:t>150 000 euro</a:t>
            </a:r>
          </a:p>
          <a:p>
            <a:pPr lvl="0" algn="just">
              <a:buClr>
                <a:srgbClr val="EF2A03"/>
              </a:buClr>
              <a:buFont typeface="Wingdings" pitchFamily="2" charset="2"/>
              <a:buChar char="q"/>
            </a:pPr>
            <a:r>
              <a:rPr lang="pl-PL" sz="2400" b="1" dirty="0" smtClean="0">
                <a:solidFill>
                  <a:srgbClr val="000000"/>
                </a:solidFill>
              </a:rPr>
              <a:t> </a:t>
            </a:r>
            <a:r>
              <a:rPr lang="pl-PL" sz="2400" dirty="0" smtClean="0">
                <a:solidFill>
                  <a:srgbClr val="000000"/>
                </a:solidFill>
              </a:rPr>
              <a:t>Wysokość redukcji </a:t>
            </a:r>
            <a:r>
              <a:rPr lang="pl-PL" sz="2400" b="1" dirty="0" smtClean="0">
                <a:solidFill>
                  <a:srgbClr val="000000"/>
                </a:solidFill>
              </a:rPr>
              <a:t>– 100 %</a:t>
            </a:r>
          </a:p>
          <a:p>
            <a:pPr lvl="0" algn="just">
              <a:buClr>
                <a:srgbClr val="EF2A03"/>
              </a:buClr>
              <a:buFont typeface="Wingdings" pitchFamily="2" charset="2"/>
              <a:buChar char="q"/>
            </a:pPr>
            <a:r>
              <a:rPr lang="pl-PL" sz="2400" dirty="0" smtClean="0">
                <a:solidFill>
                  <a:srgbClr val="000000"/>
                </a:solidFill>
              </a:rPr>
              <a:t>Kwota uzyskana z tytułu redukcji ok 20 mln euro/rok zwiększa budżet PROW</a:t>
            </a:r>
          </a:p>
          <a:p>
            <a:pPr lvl="0" algn="just">
              <a:buClr>
                <a:srgbClr val="EF2A03"/>
              </a:buClr>
              <a:buFont typeface="Wingdings" pitchFamily="2" charset="2"/>
              <a:buChar char="q"/>
            </a:pPr>
            <a:r>
              <a:rPr lang="pl-PL" sz="2400" dirty="0" smtClean="0">
                <a:solidFill>
                  <a:srgbClr val="000000"/>
                </a:solidFill>
              </a:rPr>
              <a:t>Redukcja obejmie  ok. 150 gospodarstw</a:t>
            </a:r>
          </a:p>
        </p:txBody>
      </p:sp>
    </p:spTree>
    <p:extLst>
      <p:ext uri="{BB962C8B-B14F-4D97-AF65-F5344CB8AC3E}">
        <p14:creationId xmlns:p14="http://schemas.microsoft.com/office/powerpoint/2010/main" val="227637396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00034" y="2928934"/>
            <a:ext cx="7772400" cy="714381"/>
          </a:xfrm>
        </p:spPr>
        <p:txBody>
          <a:bodyPr/>
          <a:lstStyle/>
          <a:p>
            <a:r>
              <a:rPr lang="pl-PL" sz="2800" i="1" dirty="0" smtClean="0">
                <a:solidFill>
                  <a:srgbClr val="C00000"/>
                </a:solidFill>
                <a:effectLst>
                  <a:outerShdw blurRad="38100" dist="38100" dir="2700000" algn="tl">
                    <a:srgbClr val="000000">
                      <a:alpha val="43137"/>
                    </a:srgbClr>
                  </a:outerShdw>
                </a:effectLst>
              </a:rPr>
              <a:t>System dla małych gospodarstw</a:t>
            </a:r>
            <a:endParaRPr lang="pl-PL" sz="2800" i="1" dirty="0">
              <a:solidFill>
                <a:srgbClr val="C0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714357"/>
            <a:ext cx="7772400" cy="571504"/>
          </a:xfrm>
        </p:spPr>
        <p:txBody>
          <a:bodyPr/>
          <a:lstStyle/>
          <a:p>
            <a:r>
              <a:rPr lang="pl-PL" dirty="0" smtClean="0">
                <a:solidFill>
                  <a:srgbClr val="C00000"/>
                </a:solidFill>
              </a:rPr>
              <a:t>System dla małych gospodarstw (1/6)</a:t>
            </a:r>
            <a:endParaRPr lang="pl-PL" dirty="0">
              <a:solidFill>
                <a:srgbClr val="C00000"/>
              </a:solidFill>
            </a:endParaRPr>
          </a:p>
        </p:txBody>
      </p:sp>
      <p:sp>
        <p:nvSpPr>
          <p:cNvPr id="3" name="Symbol zastępczy zawartości 2"/>
          <p:cNvSpPr>
            <a:spLocks noGrp="1"/>
          </p:cNvSpPr>
          <p:nvPr>
            <p:ph idx="1"/>
          </p:nvPr>
        </p:nvSpPr>
        <p:spPr>
          <a:xfrm>
            <a:off x="285720" y="1357298"/>
            <a:ext cx="8534752" cy="5214974"/>
          </a:xfrm>
        </p:spPr>
        <p:txBody>
          <a:bodyPr/>
          <a:lstStyle/>
          <a:p>
            <a:pPr marL="0" indent="0" algn="just">
              <a:buClr>
                <a:srgbClr val="EF2A03"/>
              </a:buClr>
              <a:buNone/>
            </a:pPr>
            <a:r>
              <a:rPr lang="pl-PL" sz="2400" b="1" dirty="0" smtClean="0"/>
              <a:t>Podstawowe zasady:</a:t>
            </a:r>
          </a:p>
          <a:p>
            <a:pPr marL="331788" algn="just">
              <a:buClr>
                <a:srgbClr val="EF2A03"/>
              </a:buClr>
              <a:buFont typeface="Wingdings" pitchFamily="2" charset="2"/>
              <a:buChar char="q"/>
            </a:pPr>
            <a:r>
              <a:rPr lang="pl-PL" sz="1800" b="1" dirty="0" smtClean="0"/>
              <a:t>Do </a:t>
            </a:r>
            <a:r>
              <a:rPr lang="pl-PL" sz="1800" b="1" dirty="0"/>
              <a:t>systemu dla małych gospodarstw będzie mógł przystąpić każdy rolnik (brak jest ograniczeń w zakresie powierzchni użytków rolnych </a:t>
            </a:r>
            <a:r>
              <a:rPr lang="pl-PL" sz="1800" b="1" dirty="0" smtClean="0"/>
              <a:t/>
            </a:r>
            <a:br>
              <a:rPr lang="pl-PL" sz="1800" b="1" dirty="0" smtClean="0"/>
            </a:br>
            <a:r>
              <a:rPr lang="pl-PL" sz="1800" b="1" dirty="0" smtClean="0"/>
              <a:t>w </a:t>
            </a:r>
            <a:r>
              <a:rPr lang="pl-PL" sz="1800" b="1" dirty="0"/>
              <a:t>gospodarstwie rolnym</a:t>
            </a:r>
            <a:r>
              <a:rPr lang="pl-PL" sz="1800" b="1" dirty="0" smtClean="0"/>
              <a:t>)</a:t>
            </a:r>
          </a:p>
          <a:p>
            <a:pPr marL="331788" algn="just">
              <a:buClr>
                <a:srgbClr val="EF2A03"/>
              </a:buClr>
              <a:buFont typeface="Wingdings" pitchFamily="2" charset="2"/>
              <a:buChar char="q"/>
            </a:pPr>
            <a:r>
              <a:rPr lang="pl-PL" sz="1800" dirty="0"/>
              <a:t>J</a:t>
            </a:r>
            <a:r>
              <a:rPr lang="pl-PL" sz="1800" dirty="0" smtClean="0"/>
              <a:t>eżeli </a:t>
            </a:r>
            <a:r>
              <a:rPr lang="pl-PL" sz="1800" dirty="0"/>
              <a:t>w roku 2015 należna </a:t>
            </a:r>
            <a:r>
              <a:rPr lang="pl-PL" sz="1800" dirty="0" smtClean="0"/>
              <a:t>rolnikowi </a:t>
            </a:r>
            <a:r>
              <a:rPr lang="pl-PL" sz="1800" dirty="0"/>
              <a:t>kwota płatności bezpośrednich wyniesie nie więcej niż równowartość w złotych kwoty 1 250 euro </a:t>
            </a:r>
            <a:r>
              <a:rPr lang="pl-PL" sz="1800" dirty="0" smtClean="0"/>
              <a:t>zostanie on </a:t>
            </a:r>
            <a:r>
              <a:rPr lang="pl-PL" sz="1800" dirty="0"/>
              <a:t>włączony do systemu dla małych gospodarstw </a:t>
            </a:r>
            <a:r>
              <a:rPr lang="pl-PL" sz="1800" b="1" u="sng" dirty="0"/>
              <a:t>automatycznie</a:t>
            </a:r>
            <a:r>
              <a:rPr lang="pl-PL" sz="1800" dirty="0"/>
              <a:t> z zachowaniem możliwości wystąpienia z tego </a:t>
            </a:r>
            <a:r>
              <a:rPr lang="pl-PL" sz="1800" dirty="0" smtClean="0"/>
              <a:t>systemu</a:t>
            </a:r>
          </a:p>
          <a:p>
            <a:pPr marL="331788" algn="just">
              <a:buClr>
                <a:srgbClr val="EF2A03"/>
              </a:buClr>
              <a:buFont typeface="Wingdings" pitchFamily="2" charset="2"/>
              <a:buChar char="q"/>
            </a:pPr>
            <a:r>
              <a:rPr lang="pl-PL" sz="1800" dirty="0"/>
              <a:t>Płatność dla małych gospodarstw będzie określana, jako suma wszystkich płatności bezpośrednich, do otrzymania których rolnik byłby uprawniony w systemie „standardowym” (bez uwzględnienia płatności niezwiązanej do tytoniu), z zastosowaniem maksymalnego limitu 1 250 </a:t>
            </a:r>
            <a:r>
              <a:rPr lang="pl-PL" sz="1800" dirty="0" smtClean="0"/>
              <a:t>euro</a:t>
            </a:r>
            <a:endParaRPr lang="pl-PL" sz="1800" dirty="0"/>
          </a:p>
          <a:p>
            <a:pPr marL="331788" algn="just">
              <a:buClr>
                <a:srgbClr val="EF2A03"/>
              </a:buClr>
              <a:buFont typeface="Wingdings" pitchFamily="2" charset="2"/>
              <a:buChar char="q"/>
            </a:pPr>
            <a:r>
              <a:rPr lang="pl-PL" sz="1800" dirty="0"/>
              <a:t>Płatność ta przysługiwać będzie tylko tym rolnikom, którzy nie podzielili </a:t>
            </a:r>
            <a:r>
              <a:rPr lang="pl-PL" sz="1800" dirty="0" smtClean="0"/>
              <a:t/>
            </a:r>
            <a:br>
              <a:rPr lang="pl-PL" sz="1800" dirty="0" smtClean="0"/>
            </a:br>
            <a:r>
              <a:rPr lang="pl-PL" sz="1800" dirty="0" smtClean="0"/>
              <a:t>(</a:t>
            </a:r>
            <a:r>
              <a:rPr lang="pl-PL" sz="1800" dirty="0"/>
              <a:t>w sposób sztuczny) gospodarstwa po 18.10.2011 r. w celu uzyskania tej </a:t>
            </a:r>
            <a:r>
              <a:rPr lang="pl-PL" sz="1800" dirty="0" smtClean="0"/>
              <a:t>płatności</a:t>
            </a:r>
            <a:endParaRPr lang="pl-PL" sz="1800" dirty="0"/>
          </a:p>
          <a:p>
            <a:pPr marL="446088" lvl="1" indent="11113" algn="just">
              <a:buClr>
                <a:srgbClr val="EF2A03"/>
              </a:buClr>
              <a:buNone/>
            </a:pPr>
            <a:endParaRPr lang="pl-PL" dirty="0" smtClean="0"/>
          </a:p>
          <a:p>
            <a:pPr lvl="1" algn="just">
              <a:buClr>
                <a:srgbClr val="EF2A03"/>
              </a:buClr>
              <a:buNone/>
            </a:pPr>
            <a:endParaRPr lang="pl-PL"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548681"/>
            <a:ext cx="7772400" cy="792087"/>
          </a:xfrm>
        </p:spPr>
        <p:txBody>
          <a:bodyPr/>
          <a:lstStyle/>
          <a:p>
            <a:r>
              <a:rPr lang="pl-PL" dirty="0">
                <a:solidFill>
                  <a:srgbClr val="C00000"/>
                </a:solidFill>
              </a:rPr>
              <a:t>System dla małych gospodarstw </a:t>
            </a:r>
            <a:r>
              <a:rPr lang="pl-PL" dirty="0" smtClean="0">
                <a:solidFill>
                  <a:srgbClr val="C00000"/>
                </a:solidFill>
              </a:rPr>
              <a:t>(2/6)</a:t>
            </a:r>
            <a:endParaRPr lang="pl-PL" dirty="0"/>
          </a:p>
        </p:txBody>
      </p:sp>
      <p:sp>
        <p:nvSpPr>
          <p:cNvPr id="3" name="Podtytuł 2"/>
          <p:cNvSpPr>
            <a:spLocks noGrp="1"/>
          </p:cNvSpPr>
          <p:nvPr>
            <p:ph type="subTitle" idx="1"/>
          </p:nvPr>
        </p:nvSpPr>
        <p:spPr>
          <a:xfrm>
            <a:off x="251520" y="1484784"/>
            <a:ext cx="8568952" cy="4896544"/>
          </a:xfrm>
        </p:spPr>
        <p:txBody>
          <a:bodyPr/>
          <a:lstStyle/>
          <a:p>
            <a:pPr marL="342900" indent="-342900" algn="just">
              <a:buClr>
                <a:srgbClr val="FF0000"/>
              </a:buClr>
              <a:buFont typeface="Wingdings" pitchFamily="2" charset="2"/>
              <a:buChar char="q"/>
            </a:pPr>
            <a:r>
              <a:rPr lang="pl-PL" b="1" dirty="0"/>
              <a:t>Do systemu dla małych gospodarstw mogą również przystąpić rolnicy, których kwota płatności bezpośrednich przekracza równowartość w złotych kwoty 1 250 euro, pod warunkiem, że:</a:t>
            </a:r>
          </a:p>
          <a:p>
            <a:pPr marL="800100" lvl="1" indent="-342900" algn="just">
              <a:buClr>
                <a:srgbClr val="FF0000"/>
              </a:buClr>
              <a:buFont typeface="Wingdings" pitchFamily="2" charset="2"/>
              <a:buChar char="§"/>
            </a:pPr>
            <a:r>
              <a:rPr lang="pl-PL" sz="1800" dirty="0"/>
              <a:t>złożą w roku 2015 wniosek o przyznanie płatności, w którym wnioskować będą o włączenie do systemu dla małych gospodarstw lub złożą w terminie do dnia </a:t>
            </a:r>
            <a:r>
              <a:rPr lang="pl-PL" sz="1800" dirty="0" smtClean="0"/>
              <a:t>10 lipca 2015 </a:t>
            </a:r>
            <a:r>
              <a:rPr lang="pl-PL" sz="1800" dirty="0"/>
              <a:t>r. odrębny wniosek o włączenie do tego </a:t>
            </a:r>
            <a:r>
              <a:rPr lang="pl-PL" sz="1800" dirty="0" smtClean="0"/>
              <a:t>systemu</a:t>
            </a:r>
            <a:endParaRPr lang="pl-PL" sz="1800" dirty="0"/>
          </a:p>
          <a:p>
            <a:pPr marL="800100" lvl="1" indent="-342900" algn="just">
              <a:buClr>
                <a:srgbClr val="FF0000"/>
              </a:buClr>
              <a:buFont typeface="Wingdings" pitchFamily="2" charset="2"/>
              <a:buChar char="§"/>
            </a:pPr>
            <a:r>
              <a:rPr lang="pl-PL" sz="1800" dirty="0"/>
              <a:t>spełnią minimalne wymogi dla przyznania płatności bezpośrednich (1 ha lub 200 euro</a:t>
            </a:r>
            <a:r>
              <a:rPr lang="pl-PL" sz="1800" dirty="0" smtClean="0"/>
              <a:t>)</a:t>
            </a:r>
            <a:endParaRPr lang="pl-PL" sz="1800" dirty="0"/>
          </a:p>
          <a:p>
            <a:pPr marL="800100" lvl="1" indent="-342900" algn="just">
              <a:buClr>
                <a:srgbClr val="FF0000"/>
              </a:buClr>
              <a:buFont typeface="Wingdings" pitchFamily="2" charset="2"/>
              <a:buChar char="§"/>
            </a:pPr>
            <a:r>
              <a:rPr lang="pl-PL" sz="1800" dirty="0"/>
              <a:t>spełnią warunki określone dla poszczególnych płatności, o które wnioskują w roku 2015 (tj. jednolitej płatności obszarowej, płatności dla młodych rolnika, płatności dodatkowej, wsparcia powiązanego z produkcją</a:t>
            </a:r>
            <a:r>
              <a:rPr lang="pl-PL" sz="1800" dirty="0" smtClean="0"/>
              <a:t>)</a:t>
            </a:r>
            <a:endParaRPr lang="pl-PL" sz="1800" dirty="0"/>
          </a:p>
          <a:p>
            <a:endParaRPr lang="pl-PL" dirty="0"/>
          </a:p>
        </p:txBody>
      </p:sp>
    </p:spTree>
    <p:extLst>
      <p:ext uri="{BB962C8B-B14F-4D97-AF65-F5344CB8AC3E}">
        <p14:creationId xmlns:p14="http://schemas.microsoft.com/office/powerpoint/2010/main" val="320847936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714357"/>
            <a:ext cx="7772400" cy="571504"/>
          </a:xfrm>
        </p:spPr>
        <p:txBody>
          <a:bodyPr/>
          <a:lstStyle/>
          <a:p>
            <a:r>
              <a:rPr lang="pl-PL" dirty="0" smtClean="0">
                <a:solidFill>
                  <a:srgbClr val="C00000"/>
                </a:solidFill>
              </a:rPr>
              <a:t>System dla małych gospodarstw (3/6)</a:t>
            </a:r>
            <a:endParaRPr lang="pl-PL" dirty="0">
              <a:solidFill>
                <a:srgbClr val="C00000"/>
              </a:solidFill>
            </a:endParaRPr>
          </a:p>
        </p:txBody>
      </p:sp>
      <p:sp>
        <p:nvSpPr>
          <p:cNvPr id="3" name="Symbol zastępczy zawartości 2"/>
          <p:cNvSpPr>
            <a:spLocks noGrp="1"/>
          </p:cNvSpPr>
          <p:nvPr>
            <p:ph idx="1"/>
          </p:nvPr>
        </p:nvSpPr>
        <p:spPr>
          <a:xfrm>
            <a:off x="285720" y="1357298"/>
            <a:ext cx="8750776" cy="5214974"/>
          </a:xfrm>
        </p:spPr>
        <p:txBody>
          <a:bodyPr/>
          <a:lstStyle/>
          <a:p>
            <a:pPr lvl="0" algn="just">
              <a:buClr>
                <a:srgbClr val="EF2A03"/>
              </a:buClr>
              <a:buFont typeface="Wingdings" pitchFamily="2" charset="2"/>
              <a:buChar char="q"/>
            </a:pPr>
            <a:r>
              <a:rPr lang="pl-PL" sz="1800" b="1" dirty="0" smtClean="0">
                <a:solidFill>
                  <a:srgbClr val="000000"/>
                </a:solidFill>
              </a:rPr>
              <a:t>Rolnicy uczestniczący w systemie dla małych gospodarstw, zwolnieni są:</a:t>
            </a:r>
          </a:p>
          <a:p>
            <a:pPr lvl="1" algn="just">
              <a:buClr>
                <a:srgbClr val="EF2A03"/>
              </a:buClr>
              <a:buFont typeface="Arial" pitchFamily="34" charset="0"/>
              <a:buChar char="•"/>
            </a:pPr>
            <a:r>
              <a:rPr lang="pl-PL" sz="2000" dirty="0" smtClean="0"/>
              <a:t>z obowiązkowych praktyk zazielenienia (TUZ, dywersyfikacja upraw, obszary proekologiczne) bez utraty prawa do uzyskania płatności za zazielenienie</a:t>
            </a:r>
          </a:p>
          <a:p>
            <a:pPr lvl="1" algn="just">
              <a:buClr>
                <a:srgbClr val="EF2A03"/>
              </a:buClr>
              <a:buFont typeface="Arial" pitchFamily="34" charset="0"/>
              <a:buChar char="•"/>
            </a:pPr>
            <a:r>
              <a:rPr lang="pl-PL" sz="2000" dirty="0" smtClean="0"/>
              <a:t>z kontroli w ramach zasad wzajemnej zgodności (dotyczy to również rolników realizujących działania w ramach płatności rolno-środowiskowo-klimatycznej, ekologicznej, </a:t>
            </a:r>
            <a:r>
              <a:rPr lang="pl-PL" sz="2000" dirty="0"/>
              <a:t>ONW oraz o pomoc na </a:t>
            </a:r>
            <a:r>
              <a:rPr lang="pl-PL" sz="2000" dirty="0" smtClean="0"/>
              <a:t>zalesianie w ramach PROW 2014-2020)</a:t>
            </a:r>
          </a:p>
          <a:p>
            <a:pPr lvl="1" algn="just">
              <a:buClr>
                <a:srgbClr val="EF2A03"/>
              </a:buClr>
              <a:buFont typeface="Arial" pitchFamily="34" charset="0"/>
              <a:buChar char="•"/>
            </a:pPr>
            <a:r>
              <a:rPr lang="pl-PL" sz="2000" dirty="0" smtClean="0"/>
              <a:t>z ewentualnych kar administracyjnych z tytułu tzw. niezgłoszenia wszystkich działek rolnych w gospodarstwie.</a:t>
            </a:r>
          </a:p>
          <a:p>
            <a:pPr marL="0" indent="0" algn="just">
              <a:buNone/>
            </a:pPr>
            <a:r>
              <a:rPr lang="pl-PL" sz="2000" smtClean="0"/>
              <a:t>Rolnicy</a:t>
            </a:r>
            <a:r>
              <a:rPr lang="pl-PL" sz="2000" dirty="0"/>
              <a:t>, których kwota pomocy z funduszy rolniczych Unii nie przekroczy progu </a:t>
            </a:r>
            <a:r>
              <a:rPr lang="pl-PL" sz="2000" dirty="0" smtClean="0"/>
              <a:t>1 250 </a:t>
            </a:r>
            <a:r>
              <a:rPr lang="pl-PL" sz="2000" dirty="0"/>
              <a:t>euro będą zwolnieni z publikacji o beneficjentach płatności </a:t>
            </a:r>
            <a:r>
              <a:rPr lang="pl-PL" sz="2000" dirty="0" smtClean="0"/>
              <a:t/>
            </a:r>
            <a:br>
              <a:rPr lang="pl-PL" sz="2000" dirty="0" smtClean="0"/>
            </a:br>
            <a:r>
              <a:rPr lang="pl-PL" sz="2000" dirty="0" smtClean="0"/>
              <a:t>w </a:t>
            </a:r>
            <a:r>
              <a:rPr lang="pl-PL" sz="2000" dirty="0"/>
              <a:t>ramach przepisów o przejrzystości wsparcia unijnego.</a:t>
            </a:r>
          </a:p>
          <a:p>
            <a:pPr marL="0" indent="0">
              <a:buNone/>
            </a:pPr>
            <a:r>
              <a:rPr lang="pl-PL" sz="2000" dirty="0"/>
              <a:t> </a:t>
            </a:r>
          </a:p>
          <a:p>
            <a:pPr marL="446088" lvl="1" indent="11113" algn="just">
              <a:buClr>
                <a:srgbClr val="EF2A03"/>
              </a:buClr>
              <a:buNone/>
            </a:pPr>
            <a:r>
              <a:rPr lang="pl-PL" dirty="0" smtClean="0"/>
              <a:t/>
            </a:r>
            <a:br>
              <a:rPr lang="pl-PL" dirty="0" smtClean="0"/>
            </a:br>
            <a:endParaRPr lang="pl-PL" dirty="0" smtClean="0"/>
          </a:p>
          <a:p>
            <a:pPr lvl="1" algn="just">
              <a:buClr>
                <a:srgbClr val="EF2A03"/>
              </a:buClr>
              <a:buNone/>
            </a:pPr>
            <a:endParaRPr lang="pl-PL"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1196752"/>
            <a:ext cx="8496944" cy="5184576"/>
          </a:xfrm>
        </p:spPr>
        <p:txBody>
          <a:bodyPr/>
          <a:lstStyle/>
          <a:p>
            <a:pPr algn="just">
              <a:buClr>
                <a:srgbClr val="FF0000"/>
              </a:buClr>
              <a:buFont typeface="Wingdings" pitchFamily="2" charset="2"/>
              <a:buChar char="q"/>
            </a:pPr>
            <a:r>
              <a:rPr lang="pl-PL" sz="1700" dirty="0"/>
              <a:t>W </a:t>
            </a:r>
            <a:r>
              <a:rPr lang="pl-PL" sz="1700" dirty="0" smtClean="0"/>
              <a:t>przypadku </a:t>
            </a:r>
            <a:r>
              <a:rPr lang="pl-PL" sz="1700" b="1" dirty="0" smtClean="0"/>
              <a:t>przekazania gospodarstwa rolnego do dnia 31 maja, śmierci rolnika  w okresie od dnia złożenia wniosku do dnia doręczenia decyzji albo rozwiązania/przekształcenia/wystąpienia innego zdarzenia prawnego, w wyniku którego nastąpiło następstwo prawne w okresie od dnia złożenia wniosku do dnia doręczenia decyzji, </a:t>
            </a:r>
            <a:r>
              <a:rPr lang="pl-PL" sz="1700" dirty="0"/>
              <a:t>jeżeli przejmujący, spadkobierca albo następca prawny </a:t>
            </a:r>
            <a:r>
              <a:rPr lang="pl-PL" sz="1700" u="sng" dirty="0">
                <a:solidFill>
                  <a:srgbClr val="FF0000"/>
                </a:solidFill>
              </a:rPr>
              <a:t>nie uczestniczy</a:t>
            </a:r>
            <a:r>
              <a:rPr lang="pl-PL" sz="1700" dirty="0">
                <a:solidFill>
                  <a:srgbClr val="FF0000"/>
                </a:solidFill>
              </a:rPr>
              <a:t> </a:t>
            </a:r>
            <a:r>
              <a:rPr lang="pl-PL" sz="1700" dirty="0"/>
              <a:t>w systemie dla małych gospodarstw, do gospodarstwa powstałego w wyniku połączenia gospodarstwa przekazywanego i posiadanego przez przejmującego, spadkobiercę albo następcę prawnego stosuje się:</a:t>
            </a:r>
          </a:p>
          <a:p>
            <a:pPr marL="800100" lvl="0" algn="just">
              <a:buClr>
                <a:srgbClr val="FF0000"/>
              </a:buClr>
              <a:buFont typeface="Wingdings" pitchFamily="2" charset="2"/>
              <a:buChar char="ü"/>
            </a:pPr>
            <a:r>
              <a:rPr lang="pl-PL" sz="1700" dirty="0" smtClean="0"/>
              <a:t>następujące limity </a:t>
            </a:r>
            <a:r>
              <a:rPr lang="pl-PL" sz="1700" dirty="0"/>
              <a:t>i </a:t>
            </a:r>
            <a:r>
              <a:rPr lang="pl-PL" sz="1700" dirty="0" smtClean="0"/>
              <a:t>progi określone dla: </a:t>
            </a:r>
          </a:p>
          <a:p>
            <a:pPr marL="1163638" lvl="0" algn="just">
              <a:buClr>
                <a:srgbClr val="FF0000"/>
              </a:buClr>
              <a:buFont typeface="Cambria" pitchFamily="18" charset="0"/>
              <a:buChar char="‒"/>
            </a:pPr>
            <a:r>
              <a:rPr lang="pl-PL" sz="1700" dirty="0"/>
              <a:t>r</a:t>
            </a:r>
            <a:r>
              <a:rPr lang="pl-PL" sz="1700" dirty="0" smtClean="0"/>
              <a:t>olnik aktywny zawodowo – kwota płatności max. 5000 euro,  </a:t>
            </a:r>
          </a:p>
          <a:p>
            <a:pPr marL="1163638" lvl="0" algn="just">
              <a:buClr>
                <a:srgbClr val="FF0000"/>
              </a:buClr>
              <a:buFont typeface="Cambria" pitchFamily="18" charset="0"/>
              <a:buChar char="‒"/>
            </a:pPr>
            <a:r>
              <a:rPr lang="pl-PL" sz="1700" dirty="0"/>
              <a:t>p</a:t>
            </a:r>
            <a:r>
              <a:rPr lang="pl-PL" sz="1700" dirty="0" smtClean="0"/>
              <a:t>łatność dla młodych rolników – płatność do powierzchni max. 50 ha,</a:t>
            </a:r>
          </a:p>
          <a:p>
            <a:pPr marL="1163638" lvl="0" algn="just">
              <a:buClr>
                <a:srgbClr val="FF0000"/>
              </a:buClr>
              <a:buFont typeface="Cambria" pitchFamily="18" charset="0"/>
              <a:buChar char="‒"/>
            </a:pPr>
            <a:r>
              <a:rPr lang="pl-PL" sz="1700" dirty="0" smtClean="0"/>
              <a:t>płatność dodatkowa – płatność do powierzchni w granicach 3-30 ha</a:t>
            </a:r>
          </a:p>
          <a:p>
            <a:pPr marL="1163638" lvl="0" algn="just">
              <a:buClr>
                <a:srgbClr val="FF0000"/>
              </a:buClr>
              <a:buFont typeface="Cambria" pitchFamily="18" charset="0"/>
              <a:buChar char="‒"/>
            </a:pPr>
            <a:r>
              <a:rPr lang="pl-PL" sz="1700" dirty="0" smtClean="0"/>
              <a:t>płatność wysokobiałkowa – max. 75 ha, </a:t>
            </a:r>
          </a:p>
          <a:p>
            <a:pPr marL="1163638" lvl="0" algn="just">
              <a:buClr>
                <a:srgbClr val="FF0000"/>
              </a:buClr>
              <a:buFont typeface="Cambria" pitchFamily="18" charset="0"/>
              <a:buChar char="‒"/>
            </a:pPr>
            <a:r>
              <a:rPr lang="pl-PL" sz="1700" dirty="0" smtClean="0"/>
              <a:t>płatność do bydła i krów – max. 30 szt. zwierząt,</a:t>
            </a:r>
          </a:p>
          <a:p>
            <a:pPr marL="800100" lvl="0" algn="just">
              <a:buClr>
                <a:srgbClr val="FF0000"/>
              </a:buClr>
              <a:buFont typeface="Wingdings" pitchFamily="2" charset="2"/>
              <a:buChar char="ü"/>
            </a:pPr>
            <a:r>
              <a:rPr lang="pl-PL" sz="1700" dirty="0" smtClean="0"/>
              <a:t> zmniejszenia </a:t>
            </a:r>
            <a:r>
              <a:rPr lang="pl-PL" sz="1700" dirty="0"/>
              <a:t>jednolitej płatności </a:t>
            </a:r>
            <a:r>
              <a:rPr lang="pl-PL" sz="1700" dirty="0" smtClean="0"/>
              <a:t>obszarowej na zasadach określonych dla JPO, </a:t>
            </a:r>
            <a:endParaRPr lang="pl-PL" sz="1700" dirty="0"/>
          </a:p>
          <a:p>
            <a:pPr marL="800100" lvl="0" algn="just">
              <a:buClr>
                <a:srgbClr val="FF0000"/>
              </a:buClr>
              <a:buFont typeface="Wingdings" pitchFamily="2" charset="2"/>
              <a:buChar char="ü"/>
            </a:pPr>
            <a:r>
              <a:rPr lang="pl-PL" sz="1700" dirty="0"/>
              <a:t>obowiązek przestrzegania </a:t>
            </a:r>
            <a:r>
              <a:rPr lang="pl-PL" sz="1700" dirty="0" smtClean="0"/>
              <a:t>praktyk za zazielenienie, </a:t>
            </a:r>
            <a:r>
              <a:rPr lang="pl-PL" sz="1700" dirty="0"/>
              <a:t>w odniesieniu do tych części tego gospodarstwa, których obowiązek ten dotyczył przed przekazaniem, dziedziczeniem lub przejęciem w wyniku następstwa prawnego.</a:t>
            </a:r>
          </a:p>
          <a:p>
            <a:pPr marL="0" indent="0" algn="just">
              <a:buNone/>
            </a:pPr>
            <a:endParaRPr lang="pl-PL" sz="1700" dirty="0"/>
          </a:p>
        </p:txBody>
      </p:sp>
      <p:sp>
        <p:nvSpPr>
          <p:cNvPr id="6" name="Tytuł 1"/>
          <p:cNvSpPr>
            <a:spLocks noGrp="1"/>
          </p:cNvSpPr>
          <p:nvPr>
            <p:ph type="title"/>
          </p:nvPr>
        </p:nvSpPr>
        <p:spPr>
          <a:xfrm>
            <a:off x="642910" y="620688"/>
            <a:ext cx="8177562" cy="571504"/>
          </a:xfrm>
        </p:spPr>
        <p:txBody>
          <a:bodyPr/>
          <a:lstStyle/>
          <a:p>
            <a:r>
              <a:rPr lang="pl-PL" dirty="0" smtClean="0">
                <a:solidFill>
                  <a:srgbClr val="C00000"/>
                </a:solidFill>
              </a:rPr>
              <a:t>System dla małych gospodarstw (4/6) </a:t>
            </a:r>
            <a:endParaRPr lang="pl-PL" dirty="0">
              <a:solidFill>
                <a:srgbClr val="C00000"/>
              </a:solidFill>
            </a:endParaRPr>
          </a:p>
        </p:txBody>
      </p:sp>
    </p:spTree>
    <p:extLst>
      <p:ext uri="{BB962C8B-B14F-4D97-AF65-F5344CB8AC3E}">
        <p14:creationId xmlns:p14="http://schemas.microsoft.com/office/powerpoint/2010/main" val="11229767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85800" y="1484784"/>
            <a:ext cx="7772400" cy="4330824"/>
          </a:xfrm>
        </p:spPr>
        <p:txBody>
          <a:bodyPr/>
          <a:lstStyle/>
          <a:p>
            <a:pPr algn="just">
              <a:buClr>
                <a:srgbClr val="FF0000"/>
              </a:buClr>
              <a:buFont typeface="Wingdings" pitchFamily="2" charset="2"/>
              <a:buChar char="q"/>
            </a:pPr>
            <a:r>
              <a:rPr lang="pl-PL" sz="1800" dirty="0"/>
              <a:t>W przypadku, </a:t>
            </a:r>
            <a:r>
              <a:rPr lang="pl-PL" sz="1800" b="1" dirty="0"/>
              <a:t>przekazania gospodarstwa rolnego do dnia 31 maja, śmierci rolnika  w okresie od dnia złożenia wniosku do dnia doręczenia decyzji albo rozwiązania/przekształcenia/wystąpienia innego zdarzenia prawnego, w wyniku którego nastąpiło następstwo prawne w okresie od dnia złożenia wniosku do dnia doręczenia decyzji</a:t>
            </a:r>
            <a:r>
              <a:rPr lang="pl-PL" sz="1800" dirty="0"/>
              <a:t>,</a:t>
            </a:r>
            <a:r>
              <a:rPr lang="pl-PL" sz="1800" dirty="0" smtClean="0"/>
              <a:t> </a:t>
            </a:r>
            <a:r>
              <a:rPr lang="pl-PL" sz="1800" dirty="0"/>
              <a:t>jeżeli przejmujący, spadkobierca albo następca prawny </a:t>
            </a:r>
            <a:r>
              <a:rPr lang="pl-PL" sz="1800" u="sng" dirty="0">
                <a:solidFill>
                  <a:srgbClr val="FF0000"/>
                </a:solidFill>
              </a:rPr>
              <a:t>uczestniczy</a:t>
            </a:r>
            <a:r>
              <a:rPr lang="pl-PL" sz="1800" dirty="0"/>
              <a:t> w systemie dla małych gospodarstw:</a:t>
            </a:r>
          </a:p>
          <a:p>
            <a:pPr marL="627063" lvl="0" algn="just">
              <a:buClr>
                <a:srgbClr val="FF0000"/>
              </a:buClr>
              <a:tabLst>
                <a:tab pos="630238" algn="l"/>
                <a:tab pos="725488" algn="l"/>
              </a:tabLst>
            </a:pPr>
            <a:r>
              <a:rPr lang="pl-PL" sz="1800" dirty="0"/>
              <a:t>maksymalna kwota wsparcia przyznana przejmującemu, spadkobiercy albo następcy prawnemu nie może przekroczyć równowartości w złotych kwoty 1250 euro,</a:t>
            </a:r>
          </a:p>
          <a:p>
            <a:pPr marL="627063" lvl="0" algn="just">
              <a:buClr>
                <a:srgbClr val="FF0000"/>
              </a:buClr>
              <a:tabLst>
                <a:tab pos="630238" algn="l"/>
                <a:tab pos="725488" algn="l"/>
              </a:tabLst>
            </a:pPr>
            <a:r>
              <a:rPr lang="pl-PL" sz="1800" dirty="0"/>
              <a:t>obowiązek przestrzegania </a:t>
            </a:r>
            <a:r>
              <a:rPr lang="pl-PL" sz="1800" dirty="0" smtClean="0"/>
              <a:t>praktyk za zazielenienie nie </a:t>
            </a:r>
            <a:r>
              <a:rPr lang="pl-PL" sz="1800" dirty="0"/>
              <a:t>dotyczy przejmującego, spadkobiercy albo następcy prawnego.</a:t>
            </a:r>
          </a:p>
          <a:p>
            <a:pPr algn="just"/>
            <a:endParaRPr lang="pl-PL" sz="1800" dirty="0"/>
          </a:p>
          <a:p>
            <a:pPr marL="0" indent="0" algn="just">
              <a:buNone/>
            </a:pPr>
            <a:endParaRPr lang="pl-PL" sz="1800" dirty="0"/>
          </a:p>
        </p:txBody>
      </p:sp>
      <p:sp>
        <p:nvSpPr>
          <p:cNvPr id="6" name="Tytuł 1"/>
          <p:cNvSpPr>
            <a:spLocks noGrp="1"/>
          </p:cNvSpPr>
          <p:nvPr>
            <p:ph type="title"/>
          </p:nvPr>
        </p:nvSpPr>
        <p:spPr>
          <a:xfrm>
            <a:off x="642910" y="769264"/>
            <a:ext cx="7772400" cy="571504"/>
          </a:xfrm>
        </p:spPr>
        <p:txBody>
          <a:bodyPr/>
          <a:lstStyle/>
          <a:p>
            <a:r>
              <a:rPr lang="pl-PL" dirty="0" smtClean="0">
                <a:solidFill>
                  <a:srgbClr val="C00000"/>
                </a:solidFill>
              </a:rPr>
              <a:t>System dla małych gospodarstw (5/6)</a:t>
            </a:r>
            <a:endParaRPr lang="pl-PL" dirty="0">
              <a:solidFill>
                <a:srgbClr val="C00000"/>
              </a:solidFill>
            </a:endParaRPr>
          </a:p>
        </p:txBody>
      </p:sp>
    </p:spTree>
    <p:extLst>
      <p:ext uri="{BB962C8B-B14F-4D97-AF65-F5344CB8AC3E}">
        <p14:creationId xmlns:p14="http://schemas.microsoft.com/office/powerpoint/2010/main" val="67703793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714357"/>
            <a:ext cx="7772400" cy="571504"/>
          </a:xfrm>
        </p:spPr>
        <p:txBody>
          <a:bodyPr/>
          <a:lstStyle/>
          <a:p>
            <a:r>
              <a:rPr lang="pl-PL" dirty="0" smtClean="0">
                <a:solidFill>
                  <a:srgbClr val="C00000"/>
                </a:solidFill>
              </a:rPr>
              <a:t>System dla małych gospodarstw (6/6)</a:t>
            </a:r>
            <a:endParaRPr lang="pl-PL" dirty="0">
              <a:solidFill>
                <a:srgbClr val="C00000"/>
              </a:solidFill>
            </a:endParaRPr>
          </a:p>
        </p:txBody>
      </p:sp>
      <p:sp>
        <p:nvSpPr>
          <p:cNvPr id="3" name="Symbol zastępczy zawartości 2"/>
          <p:cNvSpPr>
            <a:spLocks noGrp="1"/>
          </p:cNvSpPr>
          <p:nvPr>
            <p:ph idx="1"/>
          </p:nvPr>
        </p:nvSpPr>
        <p:spPr>
          <a:xfrm>
            <a:off x="285720" y="1357298"/>
            <a:ext cx="8534752" cy="5214974"/>
          </a:xfrm>
          <a:noFill/>
          <a:ln>
            <a:noFill/>
          </a:ln>
        </p:spPr>
        <p:txBody>
          <a:bodyPr/>
          <a:lstStyle/>
          <a:p>
            <a:pPr lvl="0" algn="just">
              <a:buClr>
                <a:srgbClr val="EF2A03"/>
              </a:buClr>
              <a:buFont typeface="Wingdings" pitchFamily="2" charset="2"/>
              <a:buChar char="q"/>
            </a:pPr>
            <a:r>
              <a:rPr lang="pl-PL" sz="2400" b="1" dirty="0" smtClean="0">
                <a:solidFill>
                  <a:srgbClr val="000000"/>
                </a:solidFill>
              </a:rPr>
              <a:t>Wystąpienie z systemu dla małych gospodarstw:</a:t>
            </a:r>
          </a:p>
          <a:p>
            <a:pPr marL="446088" lvl="1" indent="11113" algn="just">
              <a:buClr>
                <a:srgbClr val="EF2A03"/>
              </a:buClr>
              <a:buNone/>
            </a:pPr>
            <a:endParaRPr lang="pl-PL" sz="2000" dirty="0" smtClean="0"/>
          </a:p>
          <a:p>
            <a:pPr marL="446088" lvl="1" indent="11113" algn="just">
              <a:buClr>
                <a:srgbClr val="EF2A03"/>
              </a:buClr>
              <a:buNone/>
            </a:pPr>
            <a:r>
              <a:rPr lang="pl-PL" sz="2000" dirty="0" smtClean="0"/>
              <a:t/>
            </a:r>
            <a:br>
              <a:rPr lang="pl-PL" sz="2000" dirty="0" smtClean="0"/>
            </a:br>
            <a:r>
              <a:rPr lang="pl-PL" sz="2400" dirty="0">
                <a:solidFill>
                  <a:srgbClr val="FF0000"/>
                </a:solidFill>
              </a:rPr>
              <a:t>Wystąpienie z systemu dla małych gospodarstw w roku 2015 będzie możliwe poprzez złożenie stosownego oświadczenia w terminie do dnia </a:t>
            </a:r>
            <a:r>
              <a:rPr lang="pl-PL" sz="2400" dirty="0" smtClean="0">
                <a:solidFill>
                  <a:srgbClr val="FF0000"/>
                </a:solidFill>
              </a:rPr>
              <a:t>10 lipca, </a:t>
            </a:r>
            <a:r>
              <a:rPr lang="pl-PL" sz="2400" dirty="0">
                <a:solidFill>
                  <a:srgbClr val="FF0000"/>
                </a:solidFill>
              </a:rPr>
              <a:t>natomiast w kolejnych latach w terminie do dnia 30 września roku, w którym to wystąpienie ma </a:t>
            </a:r>
            <a:r>
              <a:rPr lang="pl-PL" sz="2400" dirty="0" smtClean="0">
                <a:solidFill>
                  <a:srgbClr val="FF0000"/>
                </a:solidFill>
              </a:rPr>
              <a:t>nastąpić</a:t>
            </a:r>
          </a:p>
          <a:p>
            <a:pPr lvl="1" algn="just">
              <a:buClr>
                <a:srgbClr val="EF2A03"/>
              </a:buClr>
              <a:buNone/>
            </a:pPr>
            <a:endParaRPr lang="pl-PL" sz="2400"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00034" y="2928934"/>
            <a:ext cx="7772400" cy="714381"/>
          </a:xfrm>
        </p:spPr>
        <p:txBody>
          <a:bodyPr/>
          <a:lstStyle/>
          <a:p>
            <a:r>
              <a:rPr lang="pl-PL" sz="2800" i="1" dirty="0" smtClean="0">
                <a:solidFill>
                  <a:srgbClr val="C00000"/>
                </a:solidFill>
                <a:effectLst>
                  <a:outerShdw blurRad="38100" dist="38100" dir="2700000" algn="tl">
                    <a:srgbClr val="000000">
                      <a:alpha val="43137"/>
                    </a:srgbClr>
                  </a:outerShdw>
                </a:effectLst>
              </a:rPr>
              <a:t>Płatności w ramach dobrowolnego wsparcia związanego z produkcją</a:t>
            </a:r>
            <a:br>
              <a:rPr lang="pl-PL" sz="2800" i="1" dirty="0" smtClean="0">
                <a:solidFill>
                  <a:srgbClr val="C00000"/>
                </a:solidFill>
                <a:effectLst>
                  <a:outerShdw blurRad="38100" dist="38100" dir="2700000" algn="tl">
                    <a:srgbClr val="000000">
                      <a:alpha val="43137"/>
                    </a:srgbClr>
                  </a:outerShdw>
                </a:effectLst>
              </a:rPr>
            </a:br>
            <a:r>
              <a:rPr lang="pl-PL" sz="2800" i="1" dirty="0" smtClean="0">
                <a:solidFill>
                  <a:srgbClr val="C00000"/>
                </a:solidFill>
                <a:effectLst>
                  <a:outerShdw blurRad="38100" dist="38100" dir="2700000" algn="tl">
                    <a:srgbClr val="000000">
                      <a:alpha val="43137"/>
                    </a:srgbClr>
                  </a:outerShdw>
                </a:effectLst>
              </a:rPr>
              <a:t>(do powierzchni upraw i do zwierząt)</a:t>
            </a:r>
            <a:endParaRPr lang="pl-PL" sz="2800" i="1" dirty="0">
              <a:solidFill>
                <a:srgbClr val="C0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714357"/>
            <a:ext cx="7371702" cy="571504"/>
          </a:xfrm>
        </p:spPr>
        <p:txBody>
          <a:bodyPr/>
          <a:lstStyle/>
          <a:p>
            <a:r>
              <a:rPr lang="pl-PL" dirty="0" smtClean="0">
                <a:solidFill>
                  <a:srgbClr val="C00000"/>
                </a:solidFill>
              </a:rPr>
              <a:t>Schematy wsparcia związanego z produkcją (1/17)</a:t>
            </a:r>
            <a:endParaRPr lang="pl-PL" i="1" dirty="0">
              <a:solidFill>
                <a:srgbClr val="C00000"/>
              </a:solidFill>
            </a:endParaRPr>
          </a:p>
        </p:txBody>
      </p:sp>
      <p:sp>
        <p:nvSpPr>
          <p:cNvPr id="3" name="Symbol zastępczy zawartości 2"/>
          <p:cNvSpPr>
            <a:spLocks noGrp="1"/>
          </p:cNvSpPr>
          <p:nvPr>
            <p:ph idx="1"/>
          </p:nvPr>
        </p:nvSpPr>
        <p:spPr>
          <a:xfrm>
            <a:off x="285720" y="1196752"/>
            <a:ext cx="8201028" cy="5544616"/>
          </a:xfrm>
        </p:spPr>
        <p:txBody>
          <a:bodyPr/>
          <a:lstStyle/>
          <a:p>
            <a:pPr lvl="0" algn="just">
              <a:buClr>
                <a:srgbClr val="EF2A03"/>
              </a:buClr>
              <a:buFont typeface="Wingdings" pitchFamily="2" charset="2"/>
              <a:buChar char="q"/>
            </a:pPr>
            <a:r>
              <a:rPr lang="pl-PL" sz="1800" b="1" dirty="0" smtClean="0">
                <a:solidFill>
                  <a:srgbClr val="000000"/>
                </a:solidFill>
              </a:rPr>
              <a:t>Sektory objęte wsparciem: </a:t>
            </a:r>
            <a:r>
              <a:rPr lang="pl-PL" dirty="0"/>
              <a:t>b</a:t>
            </a:r>
            <a:r>
              <a:rPr lang="pl-PL" dirty="0" smtClean="0"/>
              <a:t>ydło, krowy, </a:t>
            </a:r>
            <a:r>
              <a:rPr lang="pl-PL" dirty="0"/>
              <a:t>o</a:t>
            </a:r>
            <a:r>
              <a:rPr lang="pl-PL" dirty="0" smtClean="0"/>
              <a:t>wce, </a:t>
            </a:r>
            <a:r>
              <a:rPr lang="pl-PL" dirty="0"/>
              <a:t>k</a:t>
            </a:r>
            <a:r>
              <a:rPr lang="pl-PL" dirty="0" smtClean="0"/>
              <a:t>ozy, </a:t>
            </a:r>
            <a:r>
              <a:rPr lang="pl-PL" dirty="0"/>
              <a:t>b</a:t>
            </a:r>
            <a:r>
              <a:rPr lang="pl-PL" dirty="0" smtClean="0"/>
              <a:t>uraki cukrowe, ziemniaki skrobiowe, owoce miękkie (truskawki, maliny), chmiel, rośliny wysokobiałkowe, pomidory, </a:t>
            </a:r>
            <a:r>
              <a:rPr lang="pl-PL" dirty="0"/>
              <a:t>l</a:t>
            </a:r>
            <a:r>
              <a:rPr lang="pl-PL" dirty="0" smtClean="0"/>
              <a:t>en, konopie włókniste</a:t>
            </a:r>
          </a:p>
          <a:p>
            <a:pPr marL="457200" lvl="1" indent="0" algn="just">
              <a:buClr>
                <a:srgbClr val="EF2A03"/>
              </a:buClr>
              <a:buNone/>
            </a:pPr>
            <a:endParaRPr lang="pl-PL" dirty="0" smtClean="0"/>
          </a:p>
          <a:p>
            <a:pPr marL="457200" lvl="1" indent="0" algn="just">
              <a:buClr>
                <a:srgbClr val="EF2A03"/>
              </a:buClr>
              <a:buNone/>
            </a:pPr>
            <a:endParaRPr lang="pl-PL" dirty="0" smtClean="0"/>
          </a:p>
          <a:p>
            <a:pPr lvl="0" algn="just">
              <a:buClr>
                <a:srgbClr val="EF2A03"/>
              </a:buClr>
              <a:buFont typeface="Wingdings" pitchFamily="2" charset="2"/>
              <a:buChar char="q"/>
            </a:pPr>
            <a:r>
              <a:rPr lang="pl-PL" sz="1800" b="1" dirty="0" smtClean="0">
                <a:solidFill>
                  <a:srgbClr val="000000"/>
                </a:solidFill>
              </a:rPr>
              <a:t>Ramowe zasady:</a:t>
            </a:r>
          </a:p>
          <a:p>
            <a:pPr lvl="0" algn="just">
              <a:buClr>
                <a:srgbClr val="EF2A03"/>
              </a:buClr>
              <a:buFont typeface="Wingdings" pitchFamily="2" charset="2"/>
              <a:buChar char="Ø"/>
            </a:pPr>
            <a:r>
              <a:rPr lang="pl-PL" dirty="0" smtClean="0"/>
              <a:t>wsparcie związane z produkcją ma formę płatności rocznej i nie </a:t>
            </a:r>
            <a:r>
              <a:rPr lang="pl-PL" dirty="0"/>
              <a:t>może być przyznane w odniesieniu do obszarów, które nie spełniają definicji hektara kwalifikowanego </a:t>
            </a:r>
          </a:p>
          <a:p>
            <a:pPr marL="0" lvl="0" indent="0" algn="just">
              <a:buClr>
                <a:srgbClr val="EF2A03"/>
              </a:buClr>
              <a:buNone/>
            </a:pPr>
            <a:endParaRPr lang="pl-PL" dirty="0" smtClean="0"/>
          </a:p>
          <a:p>
            <a:pPr marL="0" lvl="0" indent="0" algn="just">
              <a:buClr>
                <a:srgbClr val="EF2A03"/>
              </a:buClr>
              <a:buNone/>
            </a:pPr>
            <a:endParaRPr lang="pl-PL" dirty="0" smtClean="0"/>
          </a:p>
          <a:p>
            <a:pPr algn="just">
              <a:buClr>
                <a:srgbClr val="C00000"/>
              </a:buClr>
              <a:buFont typeface="Wingdings" pitchFamily="2" charset="2"/>
              <a:buChar char="q"/>
            </a:pPr>
            <a:r>
              <a:rPr lang="pl-PL" sz="1800" b="1" dirty="0"/>
              <a:t>Płatności związane do zwierząt przysługują do zwierząt, w odniesieniu do których:</a:t>
            </a:r>
            <a:endParaRPr lang="pl-PL" sz="1800" dirty="0"/>
          </a:p>
          <a:p>
            <a:pPr algn="just">
              <a:buClr>
                <a:srgbClr val="C00000"/>
              </a:buClr>
              <a:buFont typeface="Wingdings" pitchFamily="2" charset="2"/>
              <a:buChar char="Ø"/>
            </a:pPr>
            <a:r>
              <a:rPr lang="pl-PL" dirty="0" smtClean="0"/>
              <a:t>do </a:t>
            </a:r>
            <a:r>
              <a:rPr lang="pl-PL" dirty="0"/>
              <a:t>dnia złożenia wniosku o przyznanie tych płatności dokonano zgłoszeń wymaganych na podstawie przepisów o systemie identyfikacji i rejestracji zwierząt;</a:t>
            </a:r>
          </a:p>
          <a:p>
            <a:pPr algn="just">
              <a:buClr>
                <a:srgbClr val="C00000"/>
              </a:buClr>
              <a:buFont typeface="Wingdings" pitchFamily="2" charset="2"/>
              <a:buChar char="Ø"/>
            </a:pPr>
            <a:r>
              <a:rPr lang="pl-PL" dirty="0" smtClean="0"/>
              <a:t>najpóźniej </a:t>
            </a:r>
            <a:r>
              <a:rPr lang="pl-PL" dirty="0"/>
              <a:t>od dnia złożenia wniosku o przyznanie tych płatności są spełnione wymagania w zakresie identyfikacji określone w przepisach o systemie identyfikacji i rejestracji zwierząt.</a:t>
            </a:r>
          </a:p>
          <a:p>
            <a:pPr marL="0" lvl="0" indent="0" algn="just">
              <a:buClr>
                <a:srgbClr val="EF2A03"/>
              </a:buClr>
              <a:buNone/>
            </a:pPr>
            <a:endParaRPr lang="pl-PL"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187624" y="620688"/>
            <a:ext cx="7656314" cy="950899"/>
          </a:xfrm>
        </p:spPr>
        <p:txBody>
          <a:bodyPr/>
          <a:lstStyle/>
          <a:p>
            <a:pPr algn="l"/>
            <a:r>
              <a:rPr lang="pl-PL" sz="1800" dirty="0" smtClean="0"/>
              <a:t/>
            </a:r>
            <a:br>
              <a:rPr lang="pl-PL" sz="1800" dirty="0" smtClean="0"/>
            </a:br>
            <a:r>
              <a:rPr lang="pl-PL" sz="1800" dirty="0"/>
              <a:t/>
            </a:r>
            <a:br>
              <a:rPr lang="pl-PL" sz="1800" dirty="0"/>
            </a:br>
            <a:r>
              <a:rPr lang="pl-PL" dirty="0" smtClean="0">
                <a:solidFill>
                  <a:srgbClr val="C00000"/>
                </a:solidFill>
              </a:rPr>
              <a:t>Projektowane </a:t>
            </a:r>
            <a:r>
              <a:rPr lang="pl-PL" dirty="0">
                <a:solidFill>
                  <a:srgbClr val="C00000"/>
                </a:solidFill>
              </a:rPr>
              <a:t>stawki poszczególnych schematów </a:t>
            </a:r>
            <a:r>
              <a:rPr lang="pl-PL" dirty="0" smtClean="0">
                <a:solidFill>
                  <a:srgbClr val="C00000"/>
                </a:solidFill>
              </a:rPr>
              <a:t>w </a:t>
            </a:r>
            <a:r>
              <a:rPr lang="pl-PL" dirty="0">
                <a:solidFill>
                  <a:srgbClr val="C00000"/>
                </a:solidFill>
              </a:rPr>
              <a:t>ramach płatności </a:t>
            </a:r>
            <a:r>
              <a:rPr lang="pl-PL" dirty="0" smtClean="0">
                <a:solidFill>
                  <a:srgbClr val="C00000"/>
                </a:solidFill>
              </a:rPr>
              <a:t>bezpośrednich </a:t>
            </a:r>
            <a:r>
              <a:rPr lang="pl-PL" dirty="0">
                <a:solidFill>
                  <a:srgbClr val="C00000"/>
                </a:solidFill>
              </a:rPr>
              <a:t>w latach 2015-2020</a:t>
            </a:r>
            <a:r>
              <a:rPr lang="pl-PL" sz="1800" dirty="0" smtClean="0">
                <a:solidFill>
                  <a:srgbClr val="FF0000"/>
                </a:solidFill>
              </a:rPr>
              <a:t/>
            </a:r>
            <a:br>
              <a:rPr lang="pl-PL" sz="1800" dirty="0" smtClean="0">
                <a:solidFill>
                  <a:srgbClr val="FF0000"/>
                </a:solidFill>
              </a:rPr>
            </a:br>
            <a:r>
              <a:rPr lang="pl-PL" sz="1800" dirty="0"/>
              <a:t/>
            </a:r>
            <a:br>
              <a:rPr lang="pl-PL" sz="1800" dirty="0"/>
            </a:br>
            <a:endParaRPr lang="pl-PL" sz="1400" dirty="0">
              <a:solidFill>
                <a:srgbClr val="C00000"/>
              </a:solidFill>
            </a:endParaRPr>
          </a:p>
        </p:txBody>
      </p:sp>
      <p:pic>
        <p:nvPicPr>
          <p:cNvPr id="102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1700808"/>
            <a:ext cx="8820471" cy="5157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88730" y="769264"/>
            <a:ext cx="7443710" cy="571504"/>
          </a:xfrm>
        </p:spPr>
        <p:txBody>
          <a:bodyPr/>
          <a:lstStyle/>
          <a:p>
            <a:r>
              <a:rPr lang="pl-PL" dirty="0">
                <a:solidFill>
                  <a:srgbClr val="C00000"/>
                </a:solidFill>
              </a:rPr>
              <a:t>Schematy wsparcia związanego z produkcją </a:t>
            </a:r>
            <a:r>
              <a:rPr lang="pl-PL" dirty="0" smtClean="0">
                <a:solidFill>
                  <a:srgbClr val="C00000"/>
                </a:solidFill>
              </a:rPr>
              <a:t>(2/17)</a:t>
            </a:r>
            <a:br>
              <a:rPr lang="pl-PL" dirty="0" smtClean="0">
                <a:solidFill>
                  <a:srgbClr val="C00000"/>
                </a:solidFill>
              </a:rPr>
            </a:br>
            <a:endParaRPr lang="pl-PL" sz="1400" dirty="0">
              <a:solidFill>
                <a:srgbClr val="C00000"/>
              </a:solidFill>
            </a:endParaRPr>
          </a:p>
        </p:txBody>
      </p:sp>
      <p:sp>
        <p:nvSpPr>
          <p:cNvPr id="3" name="Symbol zastępczy zawartości 2"/>
          <p:cNvSpPr>
            <a:spLocks noGrp="1"/>
          </p:cNvSpPr>
          <p:nvPr>
            <p:ph idx="1"/>
          </p:nvPr>
        </p:nvSpPr>
        <p:spPr>
          <a:xfrm>
            <a:off x="285720" y="1412776"/>
            <a:ext cx="8462744" cy="5112568"/>
          </a:xfrm>
          <a:noFill/>
        </p:spPr>
        <p:txBody>
          <a:bodyPr/>
          <a:lstStyle/>
          <a:p>
            <a:pPr lvl="0" algn="just">
              <a:buClr>
                <a:srgbClr val="EF2A03"/>
              </a:buClr>
              <a:buFont typeface="Wingdings" pitchFamily="2" charset="2"/>
              <a:buChar char="q"/>
            </a:pPr>
            <a:r>
              <a:rPr lang="pl-PL" sz="1750" b="1" dirty="0" smtClean="0">
                <a:solidFill>
                  <a:srgbClr val="000000"/>
                </a:solidFill>
              </a:rPr>
              <a:t>Płatność do bydła:</a:t>
            </a:r>
          </a:p>
          <a:p>
            <a:pPr marL="628650" lvl="0" indent="-273050" algn="just">
              <a:buClr>
                <a:srgbClr val="EF2A03"/>
              </a:buClr>
              <a:buFont typeface="Arial" pitchFamily="34" charset="0"/>
              <a:buChar char="•"/>
            </a:pPr>
            <a:r>
              <a:rPr lang="pl-PL" sz="1750" dirty="0" smtClean="0"/>
              <a:t>przysługuje rolnikowi aktywnemu zawodowo</a:t>
            </a:r>
          </a:p>
          <a:p>
            <a:pPr marL="628650" lvl="0" indent="-273050" algn="just">
              <a:buClr>
                <a:srgbClr val="EF2A03"/>
              </a:buClr>
              <a:buFont typeface="Arial" pitchFamily="34" charset="0"/>
              <a:buChar char="•"/>
            </a:pPr>
            <a:r>
              <a:rPr lang="pl-PL" sz="1750" dirty="0" smtClean="0"/>
              <a:t>do bydła (obu płci): </a:t>
            </a:r>
          </a:p>
          <a:p>
            <a:pPr lvl="2" algn="just">
              <a:buClr>
                <a:srgbClr val="C00000"/>
              </a:buClr>
              <a:buFont typeface="Wingdings" pitchFamily="2" charset="2"/>
              <a:buChar char="ü"/>
            </a:pPr>
            <a:r>
              <a:rPr lang="pl-PL" sz="1750" dirty="0"/>
              <a:t>których wiek w dniu 15 maja roku, w którym został złożony wniosek o przyznanie tej płatności, nie przekracza 24 </a:t>
            </a:r>
            <a:r>
              <a:rPr lang="pl-PL" sz="1750" dirty="0" smtClean="0"/>
              <a:t>miesięcy,</a:t>
            </a:r>
          </a:p>
          <a:p>
            <a:pPr lvl="2" algn="just">
              <a:buClr>
                <a:srgbClr val="C00000"/>
              </a:buClr>
              <a:buFont typeface="Wingdings" pitchFamily="2" charset="2"/>
              <a:buChar char="ü"/>
            </a:pPr>
            <a:r>
              <a:rPr lang="pl-PL" sz="1750" dirty="0" smtClean="0"/>
              <a:t>będących </a:t>
            </a:r>
            <a:r>
              <a:rPr lang="pl-PL" sz="1750" dirty="0"/>
              <a:t>w posiadaniu rolnika przez okres 30 dni od dnia złożenia wniosku o przyznanie tej płatności</a:t>
            </a:r>
            <a:r>
              <a:rPr lang="pl-PL" sz="1750" dirty="0" smtClean="0"/>
              <a:t>.</a:t>
            </a:r>
          </a:p>
          <a:p>
            <a:pPr marL="627063" lvl="1" indent="-271463" algn="just">
              <a:buClr>
                <a:srgbClr val="EF2A03"/>
              </a:buClr>
              <a:buFont typeface="Arial" pitchFamily="34" charset="0"/>
              <a:buChar char="•"/>
            </a:pPr>
            <a:r>
              <a:rPr lang="pl-PL" sz="1750" dirty="0" smtClean="0"/>
              <a:t>wsparcie dostępne w całym kraju</a:t>
            </a:r>
          </a:p>
          <a:p>
            <a:pPr marL="627063" lvl="1" indent="-271463" algn="just">
              <a:buClr>
                <a:srgbClr val="EF2A03"/>
              </a:buClr>
              <a:buFont typeface="Arial" pitchFamily="34" charset="0"/>
              <a:buChar char="•"/>
            </a:pPr>
            <a:r>
              <a:rPr lang="pl-PL" sz="1750" dirty="0" smtClean="0">
                <a:solidFill>
                  <a:srgbClr val="000000"/>
                </a:solidFill>
              </a:rPr>
              <a:t>przysługuje rolnikowi, który posiada min. 3 sztuki bydła w wieku do 24 miesięcy</a:t>
            </a:r>
          </a:p>
          <a:p>
            <a:pPr marL="627063" lvl="1" indent="-271463" algn="just">
              <a:buClr>
                <a:srgbClr val="EF2A03"/>
              </a:buClr>
              <a:buFont typeface="Arial" pitchFamily="34" charset="0"/>
              <a:buChar char="•"/>
            </a:pPr>
            <a:r>
              <a:rPr lang="pl-PL" sz="1750" dirty="0" smtClean="0">
                <a:solidFill>
                  <a:srgbClr val="000000"/>
                </a:solidFill>
              </a:rPr>
              <a:t>pomoc przysługuje do zwierząt w przedziale 1- 30 sztuki bydła.</a:t>
            </a:r>
          </a:p>
          <a:p>
            <a:pPr marL="355600" lvl="1" indent="0" algn="just">
              <a:buClr>
                <a:srgbClr val="EF2A03"/>
              </a:buClr>
              <a:buNone/>
            </a:pPr>
            <a:endParaRPr lang="pl-PL" sz="1750" dirty="0" smtClean="0">
              <a:solidFill>
                <a:srgbClr val="000000"/>
              </a:solidFill>
            </a:endParaRPr>
          </a:p>
          <a:p>
            <a:pPr marL="355600" lvl="1" indent="0" algn="just">
              <a:buClr>
                <a:srgbClr val="EF2A03"/>
              </a:buClr>
              <a:buNone/>
            </a:pPr>
            <a:r>
              <a:rPr lang="pl-PL" sz="1750" dirty="0"/>
              <a:t>Posiadanie zwierząt potwierdzane będzie w systemie identyfikacji i rejestracji zwierząt.</a:t>
            </a:r>
            <a:endParaRPr lang="pl-PL" sz="1750" dirty="0">
              <a:solidFill>
                <a:srgbClr val="000000"/>
              </a:solidFill>
            </a:endParaRPr>
          </a:p>
          <a:p>
            <a:pPr marL="355600" lvl="1" indent="0" algn="just">
              <a:buClr>
                <a:srgbClr val="EF2A03"/>
              </a:buClr>
              <a:buNone/>
            </a:pPr>
            <a:r>
              <a:rPr lang="pl-PL" sz="1750" dirty="0" smtClean="0"/>
              <a:t>Płatność związana do bydła przysługuje do zwierząt, urodzonych najpóźniej w dniu 15 maja roku, w którym został złożony wniosek o przyznanie tej płatności.</a:t>
            </a:r>
            <a:endParaRPr lang="pl-PL" sz="1750"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39552" y="1340768"/>
            <a:ext cx="8064896" cy="5184576"/>
          </a:xfrm>
        </p:spPr>
        <p:txBody>
          <a:bodyPr/>
          <a:lstStyle/>
          <a:p>
            <a:pPr marL="361950" lvl="1" algn="just">
              <a:buClr>
                <a:srgbClr val="EF2A03"/>
              </a:buClr>
              <a:buFont typeface="Wingdings" pitchFamily="2" charset="2"/>
              <a:buChar char="q"/>
            </a:pPr>
            <a:r>
              <a:rPr lang="pl-PL" sz="1800" b="1" dirty="0">
                <a:solidFill>
                  <a:srgbClr val="000000"/>
                </a:solidFill>
              </a:rPr>
              <a:t>Płatność do krów:</a:t>
            </a:r>
          </a:p>
          <a:p>
            <a:pPr marL="627063" lvl="1" indent="-271463" algn="just">
              <a:buClr>
                <a:srgbClr val="EF2A03"/>
              </a:buClr>
              <a:buFont typeface="Arial" pitchFamily="34" charset="0"/>
              <a:buChar char="•"/>
            </a:pPr>
            <a:r>
              <a:rPr lang="pl-PL" sz="1800" dirty="0"/>
              <a:t>przysługuje rolnikowi aktywnemu zawodowo</a:t>
            </a:r>
          </a:p>
          <a:p>
            <a:pPr marL="627063" lvl="1" indent="-271463" algn="just">
              <a:buClr>
                <a:srgbClr val="EF2A03"/>
              </a:buClr>
              <a:buFont typeface="Arial" pitchFamily="34" charset="0"/>
              <a:buChar char="•"/>
            </a:pPr>
            <a:r>
              <a:rPr lang="pl-PL" sz="1800" dirty="0"/>
              <a:t>przysługuje do krów, niezależnie od kierunku użytkowania</a:t>
            </a:r>
            <a:r>
              <a:rPr lang="pl-PL" sz="1800" dirty="0" smtClean="0"/>
              <a:t>:</a:t>
            </a:r>
          </a:p>
          <a:p>
            <a:pPr lvl="2" algn="just">
              <a:buClr>
                <a:srgbClr val="C00000"/>
              </a:buClr>
              <a:buFont typeface="Wingdings" pitchFamily="2" charset="2"/>
              <a:buChar char="ü"/>
            </a:pPr>
            <a:r>
              <a:rPr lang="pl-PL" sz="1800" dirty="0" smtClean="0"/>
              <a:t>których wiek w dniu 15 maja roku, w którym został złożony wniosek o przyznanie tej płatności, przekracza 24 miesiące,</a:t>
            </a:r>
          </a:p>
          <a:p>
            <a:pPr lvl="2" algn="just">
              <a:buClr>
                <a:srgbClr val="C00000"/>
              </a:buClr>
              <a:buFont typeface="Wingdings" pitchFamily="2" charset="2"/>
              <a:buChar char="ü"/>
            </a:pPr>
            <a:r>
              <a:rPr lang="pl-PL" sz="1800" dirty="0" smtClean="0"/>
              <a:t>będących w posiadaniu rolnika przez okres 30 dni od dnia złożenia wniosku o przyznanie tej płatności.</a:t>
            </a:r>
            <a:endParaRPr lang="pl-PL" sz="1800" dirty="0"/>
          </a:p>
          <a:p>
            <a:pPr marL="633413" lvl="1" indent="-277813" algn="just">
              <a:buClr>
                <a:srgbClr val="EF2A03"/>
              </a:buClr>
              <a:buFont typeface="Arial" pitchFamily="34" charset="0"/>
              <a:buChar char="•"/>
            </a:pPr>
            <a:r>
              <a:rPr lang="pl-PL" sz="1800" dirty="0" smtClean="0"/>
              <a:t>wsparcie </a:t>
            </a:r>
            <a:r>
              <a:rPr lang="pl-PL" sz="1800" dirty="0"/>
              <a:t>dostępne w całym kraju</a:t>
            </a:r>
          </a:p>
          <a:p>
            <a:pPr marL="633413" lvl="1" indent="-277813" algn="just">
              <a:buClr>
                <a:srgbClr val="EF2A03"/>
              </a:buClr>
              <a:buFont typeface="Arial" pitchFamily="34" charset="0"/>
              <a:buChar char="•"/>
            </a:pPr>
            <a:r>
              <a:rPr lang="pl-PL" sz="1800" dirty="0"/>
              <a:t>płatność dla rolników posiadających minimum 3 krowy w wieku od 24 miesiąca,</a:t>
            </a:r>
          </a:p>
          <a:p>
            <a:pPr marL="633413" lvl="1" indent="-277813" algn="just">
              <a:buClr>
                <a:srgbClr val="EF2A03"/>
              </a:buClr>
              <a:buFont typeface="Arial" pitchFamily="34" charset="0"/>
              <a:buChar char="•"/>
            </a:pPr>
            <a:r>
              <a:rPr lang="pl-PL" sz="1800" dirty="0"/>
              <a:t>płatność przysługuje do zwierząt z przedziału od 1-szej do 30-tej sztuki w </a:t>
            </a:r>
            <a:r>
              <a:rPr lang="pl-PL" sz="1800" dirty="0" smtClean="0"/>
              <a:t>stadzie.</a:t>
            </a:r>
          </a:p>
          <a:p>
            <a:pPr marL="355600" lvl="1" indent="0" algn="just">
              <a:buClr>
                <a:srgbClr val="EF2A03"/>
              </a:buClr>
              <a:buNone/>
            </a:pPr>
            <a:endParaRPr lang="pl-PL" sz="1800" dirty="0" smtClean="0"/>
          </a:p>
          <a:p>
            <a:pPr marL="355600" lvl="1" indent="0" algn="just">
              <a:buClr>
                <a:srgbClr val="EF2A03"/>
              </a:buClr>
              <a:buNone/>
            </a:pPr>
            <a:r>
              <a:rPr lang="pl-PL" sz="1800" dirty="0" smtClean="0"/>
              <a:t>Posiadanie </a:t>
            </a:r>
            <a:r>
              <a:rPr lang="pl-PL" sz="1800" dirty="0"/>
              <a:t>zwierząt potwierdzane będzie w systemie identyfikacji i rejestracji zwierząt.</a:t>
            </a:r>
          </a:p>
        </p:txBody>
      </p:sp>
      <p:sp>
        <p:nvSpPr>
          <p:cNvPr id="6" name="Tytuł 1"/>
          <p:cNvSpPr>
            <a:spLocks noGrp="1"/>
          </p:cNvSpPr>
          <p:nvPr>
            <p:ph type="title"/>
          </p:nvPr>
        </p:nvSpPr>
        <p:spPr>
          <a:xfrm>
            <a:off x="1088730" y="841272"/>
            <a:ext cx="7371702" cy="571504"/>
          </a:xfrm>
        </p:spPr>
        <p:txBody>
          <a:bodyPr/>
          <a:lstStyle/>
          <a:p>
            <a:r>
              <a:rPr lang="pl-PL" dirty="0">
                <a:solidFill>
                  <a:srgbClr val="C00000"/>
                </a:solidFill>
              </a:rPr>
              <a:t>Schematy wsparcia związanego z produkcją </a:t>
            </a:r>
            <a:r>
              <a:rPr lang="pl-PL" dirty="0" smtClean="0">
                <a:solidFill>
                  <a:srgbClr val="C00000"/>
                </a:solidFill>
              </a:rPr>
              <a:t>(3/17)</a:t>
            </a:r>
            <a:br>
              <a:rPr lang="pl-PL" dirty="0" smtClean="0">
                <a:solidFill>
                  <a:srgbClr val="C00000"/>
                </a:solidFill>
              </a:rPr>
            </a:br>
            <a:endParaRPr lang="pl-PL" sz="1400" dirty="0">
              <a:solidFill>
                <a:srgbClr val="C00000"/>
              </a:solidFill>
            </a:endParaRPr>
          </a:p>
        </p:txBody>
      </p:sp>
    </p:spTree>
    <p:extLst>
      <p:ext uri="{BB962C8B-B14F-4D97-AF65-F5344CB8AC3E}">
        <p14:creationId xmlns:p14="http://schemas.microsoft.com/office/powerpoint/2010/main" val="419533055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71600" y="692696"/>
            <a:ext cx="7443710" cy="521157"/>
          </a:xfrm>
        </p:spPr>
        <p:txBody>
          <a:bodyPr/>
          <a:lstStyle/>
          <a:p>
            <a:r>
              <a:rPr lang="pl-PL" dirty="0">
                <a:solidFill>
                  <a:srgbClr val="C00000"/>
                </a:solidFill>
              </a:rPr>
              <a:t>Schematy wsparcia związanego z produkcją </a:t>
            </a:r>
            <a:r>
              <a:rPr lang="pl-PL" dirty="0" smtClean="0">
                <a:solidFill>
                  <a:srgbClr val="C00000"/>
                </a:solidFill>
              </a:rPr>
              <a:t>(4/17)</a:t>
            </a:r>
            <a:br>
              <a:rPr lang="pl-PL" dirty="0" smtClean="0">
                <a:solidFill>
                  <a:srgbClr val="C00000"/>
                </a:solidFill>
              </a:rPr>
            </a:br>
            <a:endParaRPr lang="pl-PL" sz="1400" dirty="0">
              <a:solidFill>
                <a:srgbClr val="C00000"/>
              </a:solidFill>
            </a:endParaRPr>
          </a:p>
        </p:txBody>
      </p:sp>
      <p:sp useBgFill="1">
        <p:nvSpPr>
          <p:cNvPr id="3" name="Symbol zastępczy zawartości 2"/>
          <p:cNvSpPr>
            <a:spLocks noGrp="1"/>
          </p:cNvSpPr>
          <p:nvPr>
            <p:ph idx="1"/>
          </p:nvPr>
        </p:nvSpPr>
        <p:spPr>
          <a:xfrm>
            <a:off x="251520" y="1152128"/>
            <a:ext cx="8712968" cy="5085184"/>
          </a:xfrm>
        </p:spPr>
        <p:txBody>
          <a:bodyPr/>
          <a:lstStyle/>
          <a:p>
            <a:pPr lvl="0" algn="just">
              <a:buClr>
                <a:srgbClr val="EF2A03"/>
              </a:buClr>
              <a:buFont typeface="Wingdings" pitchFamily="2" charset="2"/>
              <a:buChar char="q"/>
            </a:pPr>
            <a:r>
              <a:rPr lang="pl-PL" sz="1800" b="1" dirty="0" smtClean="0">
                <a:solidFill>
                  <a:srgbClr val="000000"/>
                </a:solidFill>
              </a:rPr>
              <a:t>Płatność do owiec:</a:t>
            </a:r>
          </a:p>
          <a:p>
            <a:pPr lvl="1" algn="just">
              <a:buClr>
                <a:srgbClr val="EF2A03"/>
              </a:buClr>
              <a:buFont typeface="Arial" pitchFamily="34" charset="0"/>
              <a:buChar char="•"/>
            </a:pPr>
            <a:r>
              <a:rPr lang="pl-PL" sz="1800" dirty="0"/>
              <a:t>przysługuje </a:t>
            </a:r>
            <a:r>
              <a:rPr lang="pl-PL" sz="1800" dirty="0" smtClean="0"/>
              <a:t>rolnikowi aktywnemu zawodowo, </a:t>
            </a:r>
          </a:p>
          <a:p>
            <a:pPr lvl="1" algn="just">
              <a:buClr>
                <a:srgbClr val="EF2A03"/>
              </a:buClr>
              <a:buFont typeface="Arial" pitchFamily="34" charset="0"/>
              <a:buChar char="•"/>
            </a:pPr>
            <a:r>
              <a:rPr lang="pl-PL" sz="1800" dirty="0" smtClean="0"/>
              <a:t>przysługuje rolnikowi do samic  </a:t>
            </a:r>
            <a:r>
              <a:rPr lang="pl-PL" sz="1800" dirty="0"/>
              <a:t>gatunku owca </a:t>
            </a:r>
            <a:r>
              <a:rPr lang="pl-PL" sz="1800" dirty="0" smtClean="0"/>
              <a:t>domowa:</a:t>
            </a:r>
          </a:p>
          <a:p>
            <a:pPr lvl="2" algn="just">
              <a:buClr>
                <a:srgbClr val="C00000"/>
              </a:buClr>
              <a:buFont typeface="Wingdings" pitchFamily="2" charset="2"/>
              <a:buChar char="ü"/>
            </a:pPr>
            <a:r>
              <a:rPr lang="pl-PL" sz="1800" dirty="0"/>
              <a:t>który posiada co najmniej 10 sztuk samic gatunku owca domowa (</a:t>
            </a:r>
            <a:r>
              <a:rPr lang="pl-PL" sz="1800" dirty="0" err="1"/>
              <a:t>Ovis</a:t>
            </a:r>
            <a:r>
              <a:rPr lang="pl-PL" sz="1800" dirty="0"/>
              <a:t> </a:t>
            </a:r>
            <a:r>
              <a:rPr lang="pl-PL" sz="1800" dirty="0" err="1"/>
              <a:t>aries</a:t>
            </a:r>
            <a:r>
              <a:rPr lang="pl-PL" sz="1800" dirty="0"/>
              <a:t>), których wiek w dniu 15 maja roku, w którym został złożony wniosek o przyznanie danej płatności, wynosi co najmniej 12 miesięcy, </a:t>
            </a:r>
            <a:endParaRPr lang="pl-PL" sz="1800" dirty="0" smtClean="0"/>
          </a:p>
          <a:p>
            <a:pPr lvl="2" algn="just">
              <a:buClr>
                <a:srgbClr val="C00000"/>
              </a:buClr>
              <a:buFont typeface="Wingdings" pitchFamily="2" charset="2"/>
              <a:buChar char="ü"/>
            </a:pPr>
            <a:r>
              <a:rPr lang="pl-PL" sz="1800" dirty="0" smtClean="0"/>
              <a:t>do zwierząt </a:t>
            </a:r>
            <a:r>
              <a:rPr lang="pl-PL" sz="1800" dirty="0"/>
              <a:t>będących w posiadaniu rolnika w dniu złożenia wniosku oraz przez okres od dnia 20 października do dnia 20 listopada, w którym został złożony wniosek o przyznanie tej płatności</a:t>
            </a:r>
            <a:r>
              <a:rPr lang="pl-PL" sz="1800" dirty="0" smtClean="0"/>
              <a:t>.</a:t>
            </a:r>
          </a:p>
          <a:p>
            <a:pPr lvl="1" algn="just">
              <a:buClr>
                <a:srgbClr val="EF2A03"/>
              </a:buClr>
              <a:buFont typeface="Arial" pitchFamily="34" charset="0"/>
              <a:buChar char="•"/>
            </a:pPr>
            <a:r>
              <a:rPr lang="pl-PL" sz="1800" dirty="0" smtClean="0"/>
              <a:t>wsparcie dostępne w całym kraju</a:t>
            </a:r>
          </a:p>
          <a:p>
            <a:pPr lvl="1" algn="just">
              <a:buClr>
                <a:srgbClr val="EF2A03"/>
              </a:buClr>
              <a:buFont typeface="Arial" pitchFamily="34" charset="0"/>
              <a:buChar char="•"/>
            </a:pPr>
            <a:r>
              <a:rPr lang="pl-PL" sz="1800" dirty="0" smtClean="0"/>
              <a:t>płatność przysługuje do zwierząt od 1-szej sztuki w stadzie.</a:t>
            </a:r>
          </a:p>
          <a:p>
            <a:pPr marL="457200" lvl="1" indent="0" algn="just">
              <a:buClr>
                <a:srgbClr val="EF2A03"/>
              </a:buClr>
              <a:buNone/>
            </a:pPr>
            <a:endParaRPr lang="pl-PL" sz="1800" dirty="0" smtClean="0"/>
          </a:p>
          <a:p>
            <a:pPr marL="457200" lvl="1" indent="0" algn="just">
              <a:buClr>
                <a:srgbClr val="EF2A03"/>
              </a:buClr>
              <a:buNone/>
            </a:pPr>
            <a:r>
              <a:rPr lang="pl-PL" sz="1800" dirty="0" smtClean="0"/>
              <a:t>Posiadanie </a:t>
            </a:r>
            <a:r>
              <a:rPr lang="pl-PL" sz="1800" dirty="0"/>
              <a:t>zwierząt potwierdzane będzie w systemie identyfikacji i rejestracji zwierząt.</a:t>
            </a:r>
            <a:endParaRPr lang="pl-PL" sz="1800" dirty="0" smtClean="0"/>
          </a:p>
          <a:p>
            <a:pPr marL="0" lvl="1" indent="0" algn="just">
              <a:buClr>
                <a:srgbClr val="EF2A03"/>
              </a:buClr>
              <a:buNone/>
            </a:pPr>
            <a:endParaRPr lang="pl-PL" sz="1800" dirty="0" smtClean="0"/>
          </a:p>
          <a:p>
            <a:pPr lvl="1" algn="just">
              <a:buClr>
                <a:srgbClr val="EF2A03"/>
              </a:buClr>
              <a:buFont typeface="Arial" pitchFamily="34" charset="0"/>
              <a:buChar char="•"/>
            </a:pPr>
            <a:endParaRPr lang="pl-PL" sz="1800"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1268760"/>
            <a:ext cx="8352928" cy="5112568"/>
          </a:xfrm>
        </p:spPr>
        <p:txBody>
          <a:bodyPr/>
          <a:lstStyle/>
          <a:p>
            <a:pPr algn="just">
              <a:buClr>
                <a:srgbClr val="EF2A03"/>
              </a:buClr>
              <a:buFont typeface="Wingdings" pitchFamily="2" charset="2"/>
              <a:buChar char="q"/>
            </a:pPr>
            <a:r>
              <a:rPr lang="pl-PL" sz="1800" b="1" dirty="0">
                <a:solidFill>
                  <a:srgbClr val="000000"/>
                </a:solidFill>
              </a:rPr>
              <a:t>Płatność do kóz:</a:t>
            </a:r>
          </a:p>
          <a:p>
            <a:pPr lvl="1" algn="just">
              <a:buClr>
                <a:srgbClr val="EF2A03"/>
              </a:buClr>
              <a:buFont typeface="Arial" pitchFamily="34" charset="0"/>
              <a:buChar char="•"/>
            </a:pPr>
            <a:r>
              <a:rPr lang="pl-PL" sz="1800" dirty="0">
                <a:solidFill>
                  <a:srgbClr val="000000"/>
                </a:solidFill>
              </a:rPr>
              <a:t>przysługuje rolnikowi aktywnemu zawodowo </a:t>
            </a:r>
          </a:p>
          <a:p>
            <a:pPr marL="725488" algn="just">
              <a:buClr>
                <a:srgbClr val="FF0000"/>
              </a:buClr>
            </a:pPr>
            <a:r>
              <a:rPr lang="pl-PL" sz="1800" dirty="0"/>
              <a:t>przysługuje do samic </a:t>
            </a:r>
            <a:r>
              <a:rPr lang="pl-PL" sz="1800" dirty="0" smtClean="0"/>
              <a:t>kóz </a:t>
            </a:r>
            <a:r>
              <a:rPr lang="pl-PL" sz="1800" dirty="0"/>
              <a:t>(</a:t>
            </a:r>
            <a:r>
              <a:rPr lang="pl-PL" sz="1800" i="1" dirty="0" err="1"/>
              <a:t>Capra</a:t>
            </a:r>
            <a:r>
              <a:rPr lang="pl-PL" sz="1800" i="1" dirty="0"/>
              <a:t> </a:t>
            </a:r>
            <a:r>
              <a:rPr lang="pl-PL" sz="1800" i="1" dirty="0" err="1"/>
              <a:t>hircus</a:t>
            </a:r>
            <a:r>
              <a:rPr lang="pl-PL" sz="1800" dirty="0"/>
              <a:t>): </a:t>
            </a:r>
          </a:p>
          <a:p>
            <a:pPr lvl="2">
              <a:buClr>
                <a:srgbClr val="C00000"/>
              </a:buClr>
              <a:buFont typeface="Wingdings" pitchFamily="2" charset="2"/>
              <a:buChar char="ü"/>
            </a:pPr>
            <a:r>
              <a:rPr lang="pl-PL" sz="1800" dirty="0"/>
              <a:t>których wiek w dniu 15 maja roku, w którym został złożony wniosek o przyznanie tej płatności wynosi co najmniej 12 miesięcy, </a:t>
            </a:r>
          </a:p>
          <a:p>
            <a:pPr lvl="2">
              <a:buClr>
                <a:srgbClr val="C00000"/>
              </a:buClr>
              <a:buFont typeface="Wingdings" pitchFamily="2" charset="2"/>
              <a:buChar char="ü"/>
            </a:pPr>
            <a:r>
              <a:rPr lang="pl-PL" sz="1800" dirty="0"/>
              <a:t>do zwierząt będących w posiadaniu rolnika, przez okres 30 dni od dnia złożenia wniosku </a:t>
            </a:r>
            <a:r>
              <a:rPr lang="pl-PL" sz="1800" dirty="0" smtClean="0"/>
              <a:t>o </a:t>
            </a:r>
            <a:r>
              <a:rPr lang="pl-PL" sz="1800" dirty="0"/>
              <a:t>przyznanie danej płatności</a:t>
            </a:r>
            <a:r>
              <a:rPr lang="pl-PL" sz="1800" dirty="0" smtClean="0"/>
              <a:t>.</a:t>
            </a:r>
            <a:endParaRPr lang="pl-PL" sz="1800" dirty="0"/>
          </a:p>
          <a:p>
            <a:pPr lvl="1" algn="just">
              <a:buClr>
                <a:srgbClr val="EF2A03"/>
              </a:buClr>
              <a:buFont typeface="Arial" pitchFamily="34" charset="0"/>
              <a:buChar char="•"/>
            </a:pPr>
            <a:r>
              <a:rPr lang="pl-PL" sz="1800" dirty="0" smtClean="0"/>
              <a:t>wsparcie </a:t>
            </a:r>
            <a:r>
              <a:rPr lang="pl-PL" sz="1800" dirty="0"/>
              <a:t>dostępne w całym kraju</a:t>
            </a:r>
          </a:p>
          <a:p>
            <a:pPr lvl="1" algn="just">
              <a:buClr>
                <a:srgbClr val="EF2A03"/>
              </a:buClr>
              <a:buFont typeface="Arial" pitchFamily="34" charset="0"/>
              <a:buChar char="•"/>
            </a:pPr>
            <a:r>
              <a:rPr lang="pl-PL" sz="1800" dirty="0"/>
              <a:t>minimalna liczba posiadanych samic kozy w wieku co najmniej 12 miesięcy – 5 szt.</a:t>
            </a:r>
          </a:p>
          <a:p>
            <a:pPr lvl="1" algn="just">
              <a:buClr>
                <a:srgbClr val="EF2A03"/>
              </a:buClr>
              <a:buFont typeface="Arial" pitchFamily="34" charset="0"/>
              <a:buChar char="•"/>
            </a:pPr>
            <a:r>
              <a:rPr lang="pl-PL" sz="1800" dirty="0"/>
              <a:t>p</a:t>
            </a:r>
            <a:r>
              <a:rPr lang="pl-PL" sz="1800" dirty="0" smtClean="0"/>
              <a:t>łatność </a:t>
            </a:r>
            <a:r>
              <a:rPr lang="pl-PL" sz="1800" dirty="0"/>
              <a:t>przysługuje do zwierząt od 1-szej sztuki w </a:t>
            </a:r>
            <a:r>
              <a:rPr lang="pl-PL" sz="1800" dirty="0" smtClean="0"/>
              <a:t>stadzie.</a:t>
            </a:r>
          </a:p>
          <a:p>
            <a:pPr marL="457200" lvl="1" indent="0" algn="just">
              <a:buClr>
                <a:srgbClr val="EF2A03"/>
              </a:buClr>
              <a:buNone/>
            </a:pPr>
            <a:endParaRPr lang="pl-PL" sz="1800" dirty="0" smtClean="0"/>
          </a:p>
          <a:p>
            <a:pPr marL="457200" lvl="1" indent="0" algn="just">
              <a:buClr>
                <a:srgbClr val="EF2A03"/>
              </a:buClr>
              <a:buNone/>
            </a:pPr>
            <a:r>
              <a:rPr lang="pl-PL" sz="1800" dirty="0"/>
              <a:t>Posiadanie zwierząt potwierdzane będzie w systemie identyfikacji i rejestracji zwierząt.</a:t>
            </a:r>
          </a:p>
          <a:p>
            <a:pPr algn="just"/>
            <a:endParaRPr lang="pl-PL" sz="1800" dirty="0"/>
          </a:p>
        </p:txBody>
      </p:sp>
      <p:sp>
        <p:nvSpPr>
          <p:cNvPr id="6" name="Tytuł 1"/>
          <p:cNvSpPr>
            <a:spLocks noGrp="1"/>
          </p:cNvSpPr>
          <p:nvPr>
            <p:ph type="title"/>
          </p:nvPr>
        </p:nvSpPr>
        <p:spPr>
          <a:xfrm>
            <a:off x="1043608" y="714357"/>
            <a:ext cx="7371702" cy="571504"/>
          </a:xfrm>
        </p:spPr>
        <p:txBody>
          <a:bodyPr/>
          <a:lstStyle/>
          <a:p>
            <a:r>
              <a:rPr lang="pl-PL" dirty="0">
                <a:solidFill>
                  <a:srgbClr val="C00000"/>
                </a:solidFill>
              </a:rPr>
              <a:t>Schematy wsparcia związanego z produkcją </a:t>
            </a:r>
            <a:r>
              <a:rPr lang="pl-PL" dirty="0" smtClean="0">
                <a:solidFill>
                  <a:srgbClr val="C00000"/>
                </a:solidFill>
              </a:rPr>
              <a:t>(5/17)</a:t>
            </a:r>
            <a:br>
              <a:rPr lang="pl-PL" dirty="0" smtClean="0">
                <a:solidFill>
                  <a:srgbClr val="C00000"/>
                </a:solidFill>
              </a:rPr>
            </a:br>
            <a:endParaRPr lang="pl-PL" sz="1400" dirty="0">
              <a:solidFill>
                <a:srgbClr val="C00000"/>
              </a:solidFill>
            </a:endParaRPr>
          </a:p>
        </p:txBody>
      </p:sp>
    </p:spTree>
    <p:extLst>
      <p:ext uri="{BB962C8B-B14F-4D97-AF65-F5344CB8AC3E}">
        <p14:creationId xmlns:p14="http://schemas.microsoft.com/office/powerpoint/2010/main" val="323459578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 name="Symbol zastępczy zawartości 2"/>
          <p:cNvSpPr>
            <a:spLocks noGrp="1"/>
          </p:cNvSpPr>
          <p:nvPr>
            <p:ph idx="1"/>
          </p:nvPr>
        </p:nvSpPr>
        <p:spPr>
          <a:xfrm>
            <a:off x="323528" y="1196752"/>
            <a:ext cx="8640960" cy="5661248"/>
          </a:xfrm>
        </p:spPr>
        <p:txBody>
          <a:bodyPr/>
          <a:lstStyle/>
          <a:p>
            <a:pPr marL="285750" lvl="1" algn="just">
              <a:buClr>
                <a:srgbClr val="FF0000"/>
              </a:buClr>
              <a:buFont typeface="Wingdings" pitchFamily="2" charset="2"/>
              <a:buChar char="q"/>
            </a:pPr>
            <a:r>
              <a:rPr lang="pl-PL" sz="1620" b="1" dirty="0">
                <a:solidFill>
                  <a:srgbClr val="000000"/>
                </a:solidFill>
              </a:rPr>
              <a:t>Dodatkowe </a:t>
            </a:r>
            <a:r>
              <a:rPr lang="pl-PL" sz="1620" b="1" dirty="0" smtClean="0">
                <a:solidFill>
                  <a:srgbClr val="000000"/>
                </a:solidFill>
              </a:rPr>
              <a:t>zasady dla płatności związanych do zwierząt:</a:t>
            </a:r>
            <a:endParaRPr lang="pl-PL" sz="1620" b="1" dirty="0">
              <a:solidFill>
                <a:srgbClr val="000000"/>
              </a:solidFill>
            </a:endParaRPr>
          </a:p>
          <a:p>
            <a:pPr marL="457200" lvl="1" algn="just">
              <a:buClr>
                <a:srgbClr val="FF0000"/>
              </a:buClr>
              <a:buFont typeface="Arial" pitchFamily="34" charset="0"/>
              <a:buChar char="•"/>
            </a:pPr>
            <a:r>
              <a:rPr lang="pl-PL" sz="1650" dirty="0" smtClean="0"/>
              <a:t>do wniosku o przyznanie płatności związanych do zwierząt należy dołączyć </a:t>
            </a:r>
            <a:r>
              <a:rPr lang="pl-PL" sz="1650" dirty="0"/>
              <a:t>oświadczenie o zwierzętach zadeklarowanych do płatności oraz oświadczenie współposiadacza o wyrażeniu zgodny na przyznanie płatności do bydła, krów, owiec, kóz (jeśli dotyczy; obowiązek złożenia oświadczenia nie dotyczy małżonków</a:t>
            </a:r>
            <a:r>
              <a:rPr lang="pl-PL" sz="1650" dirty="0" smtClean="0"/>
              <a:t>)</a:t>
            </a:r>
          </a:p>
          <a:p>
            <a:pPr marL="457200" lvl="1" algn="just">
              <a:buClr>
                <a:srgbClr val="FF0000"/>
              </a:buClr>
              <a:buFont typeface="Arial" pitchFamily="34" charset="0"/>
              <a:buChar char="•"/>
            </a:pPr>
            <a:r>
              <a:rPr lang="pl-PL" sz="1650" dirty="0"/>
              <a:t>w</a:t>
            </a:r>
            <a:r>
              <a:rPr lang="pl-PL" sz="1650" dirty="0" smtClean="0"/>
              <a:t> </a:t>
            </a:r>
            <a:r>
              <a:rPr lang="pl-PL" sz="1650" dirty="0"/>
              <a:t>przypadku gdy dane zwierzę z gatunku bydło domowe lub koza domowa zostało objęte więcej niż jednym wnioskiem o przyznanie płatności związanej do zwierząt, płatność tę przyznaje się temu rolnikowi, który złożył jako pierwszy wniosek o przyznanie tej płatności do tego zwierzęcia i są spełnione pozostałe warunki przyznania tej </a:t>
            </a:r>
            <a:r>
              <a:rPr lang="pl-PL" sz="1650" dirty="0" smtClean="0"/>
              <a:t>płatności</a:t>
            </a:r>
          </a:p>
          <a:p>
            <a:pPr marL="457200" lvl="1" algn="just">
              <a:buClr>
                <a:srgbClr val="FF0000"/>
              </a:buClr>
              <a:buFont typeface="Arial" pitchFamily="34" charset="0"/>
              <a:buChar char="•"/>
            </a:pPr>
            <a:r>
              <a:rPr lang="pl-PL" sz="1650" dirty="0"/>
              <a:t>w</a:t>
            </a:r>
            <a:r>
              <a:rPr lang="pl-PL" sz="1650" dirty="0" smtClean="0"/>
              <a:t> </a:t>
            </a:r>
            <a:r>
              <a:rPr lang="pl-PL" sz="1650" dirty="0"/>
              <a:t>przypadku gdy zwierzęta objęte wnioskiem o przyznanie płatności związanej do bydła lub płatności związanej do krów są przedmiotem współposiadania, maksymalna liczba zwierząt określona w art. 16 ust. 3 i 4 </a:t>
            </a:r>
            <a:r>
              <a:rPr lang="pl-PL" sz="1650" i="1" dirty="0"/>
              <a:t>ustawy z dnia 5 lutego 2015 r. o płatnościach w ramach systemów wsparcia bezpośredniego</a:t>
            </a:r>
            <a:r>
              <a:rPr lang="pl-PL" sz="1650" dirty="0"/>
              <a:t> jest liczbą zwierząt, do których taka płatność może być przyznana łącznie wszystkim ich współposiadaczom</a:t>
            </a:r>
            <a:r>
              <a:rPr lang="pl-PL" sz="1650" dirty="0" smtClean="0"/>
              <a:t>.</a:t>
            </a:r>
          </a:p>
          <a:p>
            <a:pPr marL="457200" lvl="1" algn="just">
              <a:buClr>
                <a:srgbClr val="EF2A03"/>
              </a:buClr>
              <a:buFont typeface="Arial" pitchFamily="34" charset="0"/>
              <a:buChar char="•"/>
            </a:pPr>
            <a:r>
              <a:rPr lang="pl-PL" sz="1650" dirty="0" smtClean="0"/>
              <a:t>w </a:t>
            </a:r>
            <a:r>
              <a:rPr lang="pl-PL" sz="1650" dirty="0"/>
              <a:t>żadnym wypadku pomocy lub wsparcia nie przyznaje się dla liczby zwierząt większej niż wskazana we wniosku o przyznanie pomocy lub wniosku o </a:t>
            </a:r>
            <a:r>
              <a:rPr lang="pl-PL" sz="1650" dirty="0" smtClean="0"/>
              <a:t>płatność.</a:t>
            </a:r>
            <a:endParaRPr lang="pl-PL" sz="1650" dirty="0"/>
          </a:p>
          <a:p>
            <a:pPr marL="457200" lvl="1" algn="just">
              <a:buClr>
                <a:srgbClr val="EF2A03"/>
              </a:buClr>
              <a:buFont typeface="Arial" pitchFamily="34" charset="0"/>
              <a:buChar char="•"/>
            </a:pPr>
            <a:r>
              <a:rPr lang="pl-PL" sz="1650" dirty="0"/>
              <a:t>jeżeli liczba zwierząt zgłoszona we wniosku o przyznanie pomocy lub wniosku o płatność przewyższa liczbę zatwierdzoną w wyniku kontroli administracyjnej lub kontroli na miejscu, pomoc lub wsparcie oblicza się na podstawie zwierząt </a:t>
            </a:r>
            <a:r>
              <a:rPr lang="pl-PL" sz="1650" dirty="0" smtClean="0"/>
              <a:t>zatwierdzonych</a:t>
            </a:r>
            <a:endParaRPr lang="pl-PL" sz="1650" dirty="0"/>
          </a:p>
          <a:p>
            <a:pPr marL="457200" lvl="1" indent="0" algn="just">
              <a:buClr>
                <a:srgbClr val="EF2A03"/>
              </a:buClr>
              <a:buNone/>
            </a:pPr>
            <a:endParaRPr lang="pl-PL" sz="1620" dirty="0"/>
          </a:p>
          <a:p>
            <a:pPr algn="just">
              <a:buClr>
                <a:srgbClr val="FF0000"/>
              </a:buClr>
              <a:buFont typeface="Arial" pitchFamily="34" charset="0"/>
              <a:buChar char="•"/>
            </a:pPr>
            <a:endParaRPr lang="pl-PL" sz="1620" dirty="0"/>
          </a:p>
          <a:p>
            <a:pPr marL="0" indent="0" algn="just">
              <a:buNone/>
            </a:pPr>
            <a:endParaRPr lang="pl-PL" sz="1620" dirty="0"/>
          </a:p>
        </p:txBody>
      </p:sp>
      <p:sp>
        <p:nvSpPr>
          <p:cNvPr id="6" name="Tytuł 1"/>
          <p:cNvSpPr>
            <a:spLocks noGrp="1"/>
          </p:cNvSpPr>
          <p:nvPr>
            <p:ph type="title"/>
          </p:nvPr>
        </p:nvSpPr>
        <p:spPr>
          <a:xfrm>
            <a:off x="1088730" y="697256"/>
            <a:ext cx="7515718" cy="571504"/>
          </a:xfrm>
        </p:spPr>
        <p:txBody>
          <a:bodyPr/>
          <a:lstStyle/>
          <a:p>
            <a:r>
              <a:rPr lang="pl-PL" dirty="0">
                <a:solidFill>
                  <a:srgbClr val="C00000"/>
                </a:solidFill>
              </a:rPr>
              <a:t>Schematy wsparcia związanego z produkcją </a:t>
            </a:r>
            <a:r>
              <a:rPr lang="pl-PL" dirty="0" smtClean="0">
                <a:solidFill>
                  <a:srgbClr val="C00000"/>
                </a:solidFill>
              </a:rPr>
              <a:t>(6/17)</a:t>
            </a:r>
            <a:br>
              <a:rPr lang="pl-PL" dirty="0" smtClean="0">
                <a:solidFill>
                  <a:srgbClr val="C00000"/>
                </a:solidFill>
              </a:rPr>
            </a:br>
            <a:endParaRPr lang="pl-PL" sz="1400" dirty="0">
              <a:solidFill>
                <a:srgbClr val="C00000"/>
              </a:solidFill>
            </a:endParaRPr>
          </a:p>
        </p:txBody>
      </p:sp>
    </p:spTree>
    <p:extLst>
      <p:ext uri="{BB962C8B-B14F-4D97-AF65-F5344CB8AC3E}">
        <p14:creationId xmlns:p14="http://schemas.microsoft.com/office/powerpoint/2010/main" val="250534094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403647" y="620713"/>
            <a:ext cx="7344817" cy="432023"/>
          </a:xfrm>
        </p:spPr>
        <p:txBody>
          <a:bodyPr/>
          <a:lstStyle/>
          <a:p>
            <a:r>
              <a:rPr lang="pl-PL" dirty="0">
                <a:solidFill>
                  <a:srgbClr val="C00000"/>
                </a:solidFill>
              </a:rPr>
              <a:t>Schematy wsparcia związanego z produkcją </a:t>
            </a:r>
            <a:r>
              <a:rPr lang="pl-PL" dirty="0" smtClean="0">
                <a:solidFill>
                  <a:srgbClr val="C00000"/>
                </a:solidFill>
              </a:rPr>
              <a:t>(7/17)</a:t>
            </a:r>
            <a:endParaRPr lang="pl-PL" dirty="0"/>
          </a:p>
        </p:txBody>
      </p:sp>
      <p:sp>
        <p:nvSpPr>
          <p:cNvPr id="3" name="Symbol zastępczy zawartości 2"/>
          <p:cNvSpPr>
            <a:spLocks noGrp="1"/>
          </p:cNvSpPr>
          <p:nvPr>
            <p:ph idx="1"/>
          </p:nvPr>
        </p:nvSpPr>
        <p:spPr>
          <a:xfrm>
            <a:off x="251520" y="1124744"/>
            <a:ext cx="8892480" cy="5400600"/>
          </a:xfrm>
        </p:spPr>
        <p:txBody>
          <a:bodyPr/>
          <a:lstStyle/>
          <a:p>
            <a:pPr lvl="0">
              <a:buClr>
                <a:srgbClr val="FF0000"/>
              </a:buClr>
              <a:buFont typeface="Wingdings" pitchFamily="2" charset="2"/>
              <a:buChar char="q"/>
            </a:pPr>
            <a:r>
              <a:rPr lang="pl-PL" sz="1350" b="1" dirty="0">
                <a:solidFill>
                  <a:srgbClr val="000000"/>
                </a:solidFill>
              </a:rPr>
              <a:t>Dodatkowe zasady dla płatności związanych do zwierząt (c.d</a:t>
            </a:r>
            <a:r>
              <a:rPr lang="pl-PL" sz="1350" b="1" dirty="0" smtClean="0">
                <a:solidFill>
                  <a:srgbClr val="000000"/>
                </a:solidFill>
              </a:rPr>
              <a:t>.):</a:t>
            </a:r>
            <a:endParaRPr lang="pl-PL" sz="1350" b="1" dirty="0">
              <a:solidFill>
                <a:srgbClr val="000000"/>
              </a:solidFill>
            </a:endParaRPr>
          </a:p>
          <a:p>
            <a:pPr marL="171450" lvl="1" indent="0" algn="just">
              <a:buClr>
                <a:srgbClr val="FF0000"/>
              </a:buClr>
              <a:buNone/>
            </a:pPr>
            <a:r>
              <a:rPr lang="pl-PL" sz="1350" b="1" dirty="0" smtClean="0"/>
              <a:t>    Zastępowanie </a:t>
            </a:r>
            <a:r>
              <a:rPr lang="pl-PL" sz="1350" b="1" dirty="0"/>
              <a:t>zwierząt:</a:t>
            </a:r>
            <a:r>
              <a:rPr lang="pl-PL" sz="1350" dirty="0"/>
              <a:t> </a:t>
            </a:r>
            <a:endParaRPr lang="pl-PL" sz="1350" dirty="0" smtClean="0"/>
          </a:p>
          <a:p>
            <a:pPr algn="just">
              <a:buClr>
                <a:srgbClr val="C00000"/>
              </a:buClr>
              <a:buFont typeface="Wingdings" pitchFamily="2" charset="2"/>
              <a:buChar char="§"/>
            </a:pPr>
            <a:r>
              <a:rPr lang="pl-PL" sz="1350" dirty="0"/>
              <a:t>w</a:t>
            </a:r>
            <a:r>
              <a:rPr lang="pl-PL" sz="1350" dirty="0" smtClean="0"/>
              <a:t>szystkie </a:t>
            </a:r>
            <a:r>
              <a:rPr lang="pl-PL" sz="1350" dirty="0"/>
              <a:t>zwierzęta deklarowane do płatności związanych do zwierząt w okresie przetrzymywania mogą być zastępowane bez utraty prawa </a:t>
            </a:r>
            <a:r>
              <a:rPr lang="pl-PL" sz="1350" dirty="0" smtClean="0"/>
              <a:t>do </a:t>
            </a:r>
            <a:r>
              <a:rPr lang="pl-PL" sz="1350" dirty="0"/>
              <a:t>wypłaty płatności, chyba że rolnik wcześniej został poinformowany przez </a:t>
            </a:r>
            <a:r>
              <a:rPr lang="pl-PL" sz="1350" dirty="0" err="1"/>
              <a:t>ARiMR</a:t>
            </a:r>
            <a:r>
              <a:rPr lang="pl-PL" sz="1350" dirty="0"/>
              <a:t> o niezgodnościach we wniosku </a:t>
            </a:r>
            <a:r>
              <a:rPr lang="pl-PL" sz="1350" dirty="0" smtClean="0"/>
              <a:t>o </a:t>
            </a:r>
            <a:r>
              <a:rPr lang="pl-PL" sz="1350" dirty="0"/>
              <a:t>przyznanie pomocy lub wniosku </a:t>
            </a:r>
            <a:r>
              <a:rPr lang="pl-PL" sz="1350" dirty="0" smtClean="0"/>
              <a:t>o </a:t>
            </a:r>
            <a:r>
              <a:rPr lang="pl-PL" sz="1350" dirty="0"/>
              <a:t>płatność lub o zamiarze przeprowadzenia kontroli na miejscu w gospodarstwie. W przypadku, gdy po złożeniu wniosku o przyznanie płatności związanych do zwierząt zgłoszone we wniosku zwierzęta zostały zastąpione zgodnie </a:t>
            </a:r>
            <a:r>
              <a:rPr lang="pl-PL" sz="1350" dirty="0" smtClean="0"/>
              <a:t>z </a:t>
            </a:r>
            <a:r>
              <a:rPr lang="pl-PL" sz="1350" dirty="0"/>
              <a:t>warunkami, o których mowa w art. 30 ust. 2 rozporządzenia delegowanego Komisji (UE) nr 640/2014, płatności związane do zwierząt przysługują do zwierząt zastępujących, jeżeli:</a:t>
            </a:r>
          </a:p>
          <a:p>
            <a:pPr lvl="0" algn="just">
              <a:buFont typeface="+mj-lt"/>
              <a:buAutoNum type="arabicParenR"/>
            </a:pPr>
            <a:r>
              <a:rPr lang="pl-PL" sz="1350" dirty="0"/>
              <a:t>spełniają one warunki do przyznania pomocy określone w ustawie o płatnościach w ramach systemów wsparcia </a:t>
            </a:r>
            <a:r>
              <a:rPr lang="pl-PL" sz="1350" dirty="0" smtClean="0"/>
              <a:t>bezpośredniego;</a:t>
            </a:r>
            <a:endParaRPr lang="pl-PL" sz="1350" dirty="0"/>
          </a:p>
          <a:p>
            <a:pPr lvl="0" algn="just">
              <a:buFont typeface="+mj-lt"/>
              <a:buAutoNum type="arabicParenR"/>
            </a:pPr>
            <a:r>
              <a:rPr lang="pl-PL" sz="1350" dirty="0" smtClean="0"/>
              <a:t>nie </a:t>
            </a:r>
            <a:r>
              <a:rPr lang="pl-PL" sz="1350" dirty="0"/>
              <a:t>później niż w terminie 14 dni od dnia wystąpienia zdarzenia powodującego konieczność zastąpienia zwierzęcia rolnik:</a:t>
            </a:r>
          </a:p>
          <a:p>
            <a:pPr lvl="1" algn="just">
              <a:buFont typeface="+mj-lt"/>
              <a:buAutoNum type="alphaLcParenR"/>
            </a:pPr>
            <a:r>
              <a:rPr lang="pl-PL" sz="1350" dirty="0"/>
              <a:t>objął w posiadanie zwierzęta zastępujące,</a:t>
            </a:r>
          </a:p>
          <a:p>
            <a:pPr lvl="1" algn="just">
              <a:buFont typeface="+mj-lt"/>
              <a:buAutoNum type="alphaLcParenR"/>
            </a:pPr>
            <a:r>
              <a:rPr lang="pl-PL" sz="1350" dirty="0"/>
              <a:t>poinformował o zastąpieniu kierownika biura powiatowego Agencji Restrukturyzacji i Modernizacji </a:t>
            </a:r>
            <a:r>
              <a:rPr lang="pl-PL" sz="1350" dirty="0">
                <a:ea typeface="+mn-ea"/>
                <a:cs typeface="+mn-cs"/>
              </a:rPr>
              <a:t>Rolnictwa</a:t>
            </a:r>
            <a:r>
              <a:rPr lang="pl-PL" sz="1350" dirty="0"/>
              <a:t>, na formularzu opracowanym </a:t>
            </a:r>
            <a:r>
              <a:rPr lang="pl-PL" sz="1350" dirty="0" smtClean="0"/>
              <a:t>i </a:t>
            </a:r>
            <a:r>
              <a:rPr lang="pl-PL" sz="1350" dirty="0"/>
              <a:t>udostępnionym przez Agencję Restrukturyzacji i Modernizacji Rolnictwa;</a:t>
            </a:r>
          </a:p>
          <a:p>
            <a:pPr lvl="0" algn="just">
              <a:buFont typeface="+mj-lt"/>
              <a:buAutoNum type="arabicParenR"/>
            </a:pPr>
            <a:r>
              <a:rPr lang="pl-PL" sz="1350" dirty="0"/>
              <a:t>w odniesieniu do tych zwierząt:</a:t>
            </a:r>
          </a:p>
          <a:p>
            <a:pPr lvl="1" algn="just">
              <a:buFont typeface="+mj-lt"/>
              <a:buAutoNum type="alphaLcParenR"/>
            </a:pPr>
            <a:r>
              <a:rPr lang="pl-PL" sz="1350" dirty="0"/>
              <a:t>do dnia poinformowania kierownika biura powiatowego Agencji Restrukturyzacji i Modernizacji Rolnictwa o fakcie zastąpienia zwierzęcia zgłoszonego we wniosku, dokonano zgłoszeń wymaganych na podstawie przepisów o systemie identyfikacji i rejestracji </a:t>
            </a:r>
            <a:r>
              <a:rPr lang="pl-PL" sz="1350" dirty="0" smtClean="0"/>
              <a:t>zwierząt,</a:t>
            </a:r>
          </a:p>
          <a:p>
            <a:pPr lvl="1" algn="just">
              <a:buFont typeface="+mj-lt"/>
              <a:buAutoNum type="alphaLcParenR"/>
            </a:pPr>
            <a:r>
              <a:rPr lang="pl-PL" sz="1350" dirty="0" smtClean="0"/>
              <a:t>najpóźniej </a:t>
            </a:r>
            <a:r>
              <a:rPr lang="pl-PL" sz="1350" dirty="0"/>
              <a:t>od dnia poinformowania kierownika biura powiatowego Agencji Restrukturyzacji </a:t>
            </a:r>
            <a:r>
              <a:rPr lang="pl-PL" sz="1350" dirty="0" smtClean="0"/>
              <a:t>i </a:t>
            </a:r>
            <a:r>
              <a:rPr lang="pl-PL" sz="1350" dirty="0"/>
              <a:t>Modernizacji Rolnictwa o fakcie zastąpienia zwierzęcia zgłoszonego we wniosku są spełnione wymagania w zakresie identyfikacji określone w przepisach o systemie identyfikacji i rejestracji zwierząt.</a:t>
            </a:r>
          </a:p>
          <a:p>
            <a:pPr marL="0" indent="0">
              <a:buNone/>
            </a:pPr>
            <a:endParaRPr lang="pl-PL" sz="1350" dirty="0"/>
          </a:p>
          <a:p>
            <a:pPr marL="171450" lvl="1" indent="0" algn="just">
              <a:buClr>
                <a:srgbClr val="FF0000"/>
              </a:buClr>
              <a:buNone/>
            </a:pPr>
            <a:endParaRPr lang="pl-PL" sz="1620" dirty="0"/>
          </a:p>
        </p:txBody>
      </p:sp>
    </p:spTree>
    <p:extLst>
      <p:ext uri="{BB962C8B-B14F-4D97-AF65-F5344CB8AC3E}">
        <p14:creationId xmlns:p14="http://schemas.microsoft.com/office/powerpoint/2010/main" val="355477019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160738" y="714357"/>
            <a:ext cx="7515718" cy="571504"/>
          </a:xfrm>
        </p:spPr>
        <p:txBody>
          <a:bodyPr/>
          <a:lstStyle/>
          <a:p>
            <a:r>
              <a:rPr lang="pl-PL" dirty="0">
                <a:solidFill>
                  <a:srgbClr val="C00000"/>
                </a:solidFill>
              </a:rPr>
              <a:t>Schematy wsparcia związanego z produkcją </a:t>
            </a:r>
            <a:r>
              <a:rPr lang="pl-PL" dirty="0" smtClean="0">
                <a:solidFill>
                  <a:srgbClr val="C00000"/>
                </a:solidFill>
              </a:rPr>
              <a:t>(8/17)</a:t>
            </a:r>
            <a:br>
              <a:rPr lang="pl-PL" dirty="0" smtClean="0">
                <a:solidFill>
                  <a:srgbClr val="C00000"/>
                </a:solidFill>
              </a:rPr>
            </a:br>
            <a:endParaRPr lang="pl-PL" sz="1400" dirty="0">
              <a:solidFill>
                <a:srgbClr val="C00000"/>
              </a:solidFill>
            </a:endParaRPr>
          </a:p>
        </p:txBody>
      </p:sp>
      <p:sp>
        <p:nvSpPr>
          <p:cNvPr id="3" name="Symbol zastępczy zawartości 2"/>
          <p:cNvSpPr>
            <a:spLocks noGrp="1"/>
          </p:cNvSpPr>
          <p:nvPr>
            <p:ph idx="1"/>
          </p:nvPr>
        </p:nvSpPr>
        <p:spPr>
          <a:xfrm>
            <a:off x="285720" y="1124744"/>
            <a:ext cx="8201028" cy="5447528"/>
          </a:xfrm>
        </p:spPr>
        <p:txBody>
          <a:bodyPr/>
          <a:lstStyle/>
          <a:p>
            <a:pPr lvl="0" algn="just">
              <a:buClr>
                <a:srgbClr val="EF2A03"/>
              </a:buClr>
              <a:buFont typeface="Wingdings" pitchFamily="2" charset="2"/>
              <a:buChar char="q"/>
            </a:pPr>
            <a:r>
              <a:rPr lang="pl-PL" sz="1800" b="1" dirty="0">
                <a:solidFill>
                  <a:srgbClr val="000000"/>
                </a:solidFill>
              </a:rPr>
              <a:t>Dodatkowe zasady dla płatności związanych do </a:t>
            </a:r>
            <a:r>
              <a:rPr lang="pl-PL" sz="1800" b="1" dirty="0" smtClean="0">
                <a:solidFill>
                  <a:srgbClr val="000000"/>
                </a:solidFill>
              </a:rPr>
              <a:t>zwierząt (</a:t>
            </a:r>
            <a:r>
              <a:rPr lang="pl-PL" sz="1800" b="1" dirty="0">
                <a:solidFill>
                  <a:srgbClr val="000000"/>
                </a:solidFill>
              </a:rPr>
              <a:t>c.d</a:t>
            </a:r>
            <a:r>
              <a:rPr lang="pl-PL" sz="1800" b="1" dirty="0" smtClean="0">
                <a:solidFill>
                  <a:srgbClr val="000000"/>
                </a:solidFill>
              </a:rPr>
              <a:t>.):</a:t>
            </a:r>
          </a:p>
          <a:p>
            <a:pPr lvl="1" algn="just">
              <a:buClr>
                <a:srgbClr val="EF2A03"/>
              </a:buClr>
              <a:buFont typeface="Arial" pitchFamily="34" charset="0"/>
              <a:buChar char="•"/>
            </a:pPr>
            <a:r>
              <a:rPr lang="pl-PL" sz="1700" dirty="0" smtClean="0"/>
              <a:t>W przypadku stwierdzenia niezgodności odnośnie do systemu identyfikacji i rejestracji bydła:</a:t>
            </a:r>
          </a:p>
          <a:p>
            <a:pPr lvl="2" algn="just">
              <a:buClr>
                <a:srgbClr val="EF2A03"/>
              </a:buClr>
              <a:buFont typeface="Arial" pitchFamily="34" charset="0"/>
              <a:buChar char="•"/>
            </a:pPr>
            <a:r>
              <a:rPr lang="pl-PL" sz="1700" dirty="0" smtClean="0"/>
              <a:t>obecne w gospodarstwie bydło, które utraciło jeden z dwóch kolczyków, uznaje się za zatwierdzone, pod warunkiem że jest jednoznacznie i indywidualnie identyfikowalne przy pomocy innych elementów systemu identyfikacji i rejestracji bydła</a:t>
            </a:r>
          </a:p>
          <a:p>
            <a:pPr lvl="2" algn="just">
              <a:buClr>
                <a:srgbClr val="EF2A03"/>
              </a:buClr>
              <a:buFont typeface="Arial" pitchFamily="34" charset="0"/>
              <a:buChar char="•"/>
            </a:pPr>
            <a:r>
              <a:rPr lang="pl-PL" sz="1700" dirty="0" smtClean="0"/>
              <a:t>obecną w gospodarstwie sztukę bydła, która utraciła dwa kolczyki, uznaje się za zatwierdzoną, pod warunkiem że jest wciąż identyfikowalna za pomocą rejestru, paszportu zwierzęcia, bazy danych lub innych metod ustanowionych w rozporządzeniu (WE) nr 1760/2000 oraz pod warunkiem że posiadacz zwierząt może udowodnić, iż podjął działania w celu naprawy tej sytuacji przed otrzymaniem powiadomienia o kontroli na miejscu</a:t>
            </a:r>
          </a:p>
          <a:p>
            <a:pPr lvl="2" algn="just">
              <a:buClr>
                <a:srgbClr val="EF2A03"/>
              </a:buClr>
              <a:buFont typeface="Arial" pitchFamily="34" charset="0"/>
              <a:buChar char="•"/>
            </a:pPr>
            <a:r>
              <a:rPr lang="pl-PL" sz="1700" dirty="0" smtClean="0"/>
              <a:t>w przypadku gdy stwierdzone niezgodności dotyczą niepoprawnych wpisów do rejestru lub paszportów zwierząt, przedmiotowe zwierzę uznaje się za niezatwierdzone, w przypadku gdy takie błędy wykryto w toku co najmniej dwóch kontroli w ciągu 24 miesięcy. We wszystkich pozostałych przypadkach przedmiotowe zwierzęta uznaje się za niezatwierdzone po pierwszym stwierdzeniu niezgodności.</a:t>
            </a:r>
          </a:p>
          <a:p>
            <a:pPr lvl="2" algn="just">
              <a:buClr>
                <a:srgbClr val="EF2A03"/>
              </a:buClr>
              <a:buFont typeface="Arial" pitchFamily="34" charset="0"/>
              <a:buChar char="•"/>
            </a:pPr>
            <a:endParaRPr lang="pl-PL" dirty="0" smtClean="0">
              <a:solidFill>
                <a:srgbClr val="000000"/>
              </a:solidFill>
            </a:endParaRPr>
          </a:p>
        </p:txBody>
      </p:sp>
    </p:spTree>
    <p:extLst>
      <p:ext uri="{BB962C8B-B14F-4D97-AF65-F5344CB8AC3E}">
        <p14:creationId xmlns:p14="http://schemas.microsoft.com/office/powerpoint/2010/main" val="24859179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115616" y="714357"/>
            <a:ext cx="7488832" cy="571504"/>
          </a:xfrm>
        </p:spPr>
        <p:txBody>
          <a:bodyPr/>
          <a:lstStyle/>
          <a:p>
            <a:r>
              <a:rPr lang="pl-PL" dirty="0">
                <a:solidFill>
                  <a:srgbClr val="C00000"/>
                </a:solidFill>
              </a:rPr>
              <a:t>Schematy wsparcia związanego z produkcją </a:t>
            </a:r>
            <a:r>
              <a:rPr lang="pl-PL" dirty="0" smtClean="0">
                <a:solidFill>
                  <a:srgbClr val="C00000"/>
                </a:solidFill>
              </a:rPr>
              <a:t>(9/17)</a:t>
            </a:r>
            <a:br>
              <a:rPr lang="pl-PL" dirty="0" smtClean="0">
                <a:solidFill>
                  <a:srgbClr val="C00000"/>
                </a:solidFill>
              </a:rPr>
            </a:br>
            <a:endParaRPr lang="pl-PL" sz="1400" dirty="0">
              <a:solidFill>
                <a:srgbClr val="C00000"/>
              </a:solidFill>
            </a:endParaRPr>
          </a:p>
        </p:txBody>
      </p:sp>
      <p:sp>
        <p:nvSpPr>
          <p:cNvPr id="3" name="Symbol zastępczy zawartości 2"/>
          <p:cNvSpPr>
            <a:spLocks noGrp="1"/>
          </p:cNvSpPr>
          <p:nvPr>
            <p:ph idx="1"/>
          </p:nvPr>
        </p:nvSpPr>
        <p:spPr>
          <a:xfrm>
            <a:off x="331412" y="1268760"/>
            <a:ext cx="8201028" cy="5214974"/>
          </a:xfrm>
        </p:spPr>
        <p:txBody>
          <a:bodyPr/>
          <a:lstStyle/>
          <a:p>
            <a:pPr lvl="0" algn="just">
              <a:buClr>
                <a:srgbClr val="EF2A03"/>
              </a:buClr>
              <a:buFont typeface="Wingdings" pitchFamily="2" charset="2"/>
              <a:buChar char="q"/>
            </a:pPr>
            <a:r>
              <a:rPr lang="pl-PL" sz="1800" b="1" dirty="0">
                <a:solidFill>
                  <a:srgbClr val="000000"/>
                </a:solidFill>
              </a:rPr>
              <a:t>Dodatkowe zasady dla płatności związanych do </a:t>
            </a:r>
            <a:r>
              <a:rPr lang="pl-PL" sz="1800" b="1" dirty="0" smtClean="0">
                <a:solidFill>
                  <a:srgbClr val="000000"/>
                </a:solidFill>
              </a:rPr>
              <a:t>zwierząt (</a:t>
            </a:r>
            <a:r>
              <a:rPr lang="pl-PL" sz="1800" b="1" dirty="0">
                <a:solidFill>
                  <a:srgbClr val="000000"/>
                </a:solidFill>
              </a:rPr>
              <a:t>c.d</a:t>
            </a:r>
            <a:r>
              <a:rPr lang="pl-PL" sz="1800" b="1" dirty="0" smtClean="0">
                <a:solidFill>
                  <a:srgbClr val="000000"/>
                </a:solidFill>
              </a:rPr>
              <a:t>.):</a:t>
            </a:r>
          </a:p>
          <a:p>
            <a:pPr lvl="1" algn="just">
              <a:buClr>
                <a:srgbClr val="EF2A03"/>
              </a:buClr>
              <a:buFont typeface="Arial" pitchFamily="34" charset="0"/>
              <a:buChar char="•"/>
            </a:pPr>
            <a:r>
              <a:rPr lang="pl-PL" dirty="0" smtClean="0"/>
              <a:t>obecne w gospodarstwie owce lub kozy, które utraciły jeden kolczyk, uznaje się za zatwierdzone pod warunkiem że zwierzę jest wciąż identyfikowalne przy pomocy tzw. „pierwszego sposobu identyfikacji” i pod warunkiem że wszystkie pozostałe wymogi systemu identyfikacji i rejestrowania owiec i kóz zostały spełnione</a:t>
            </a:r>
          </a:p>
          <a:p>
            <a:pPr lvl="1" algn="just">
              <a:buClr>
                <a:srgbClr val="EF2A03"/>
              </a:buClr>
              <a:buFont typeface="Arial" pitchFamily="34" charset="0"/>
              <a:buChar char="•"/>
            </a:pPr>
            <a:r>
              <a:rPr lang="pl-PL" dirty="0" smtClean="0"/>
              <a:t>w przypadku gdy dla wniosków o przyznanie pomocy w ramach systemów pomocy związanej z produkcją zwierzęcą lub wniosków o płatność w ramach środków wsparcia związanych z produkcją zwierzęcą stwierdzi się różnicę między liczbą zwierząt zgłoszonych a liczbą zwierząt zatwierdzonych, całkowita kwota pomocy lub wsparcia, do której beneficjent jest uprawniony w danym roku składania wniosków, zmniejszana jest o odsetek ustalany poprzez podzielenie liczby zwierząt zgłoszonych „z niezgodnością” przez liczbę zwierząt zatwierdzonych na dany rok, o ile stwierdzone niezgodności dotyczą nie więcej niż trzech zwierząt</a:t>
            </a:r>
          </a:p>
          <a:p>
            <a:pPr lvl="1" algn="just">
              <a:buClr>
                <a:srgbClr val="EF2A03"/>
              </a:buClr>
              <a:buFont typeface="Arial" pitchFamily="34" charset="0"/>
              <a:buChar char="•"/>
            </a:pPr>
            <a:r>
              <a:rPr lang="pl-PL" dirty="0" smtClean="0"/>
              <a:t>jeżeli stwierdzone niezgodności dotyczą więcej niż trzech zwierząt, całkowita kwota pomocy lub wsparcia, do której beneficjent jest uprawniony w ramach systemów pomocy lub środków wsparcia w danym roku składania wniosków zostaje zmniejszona o :</a:t>
            </a:r>
          </a:p>
          <a:p>
            <a:pPr lvl="2" algn="just">
              <a:buClr>
                <a:srgbClr val="EF2A03"/>
              </a:buClr>
              <a:buFont typeface="Arial" pitchFamily="34" charset="0"/>
              <a:buChar char="•"/>
            </a:pPr>
            <a:r>
              <a:rPr lang="pl-PL" sz="1400" dirty="0" smtClean="0"/>
              <a:t>ww. odsetek, jeżeli nie przekracza on 10 %;</a:t>
            </a:r>
          </a:p>
          <a:p>
            <a:pPr lvl="2" algn="just">
              <a:buClr>
                <a:srgbClr val="EF2A03"/>
              </a:buClr>
              <a:buFont typeface="Arial" pitchFamily="34" charset="0"/>
              <a:buChar char="•"/>
            </a:pPr>
            <a:r>
              <a:rPr lang="pl-PL" sz="1400" dirty="0" smtClean="0"/>
              <a:t>dwukrotność  ww. odsetka, jeżeli jest on większy niż 10 %, ale mniejszy niż 20 % (pow. 20% nie przyznaje się wsparcia, a pow. 50% dodatkowe kary)</a:t>
            </a:r>
          </a:p>
          <a:p>
            <a:pPr lvl="2" algn="just">
              <a:buClr>
                <a:srgbClr val="EF2A03"/>
              </a:buClr>
              <a:buFont typeface="Arial" pitchFamily="34" charset="0"/>
              <a:buChar char="•"/>
            </a:pPr>
            <a:endParaRPr lang="pl-PL" dirty="0" smtClean="0"/>
          </a:p>
          <a:p>
            <a:pPr lvl="2" algn="just">
              <a:buClr>
                <a:srgbClr val="EF2A03"/>
              </a:buClr>
              <a:buNone/>
            </a:pPr>
            <a:endParaRPr lang="pl-PL" dirty="0" smtClean="0">
              <a:solidFill>
                <a:srgbClr val="000000"/>
              </a:solidFill>
            </a:endParaRPr>
          </a:p>
        </p:txBody>
      </p:sp>
    </p:spTree>
    <p:extLst>
      <p:ext uri="{BB962C8B-B14F-4D97-AF65-F5344CB8AC3E}">
        <p14:creationId xmlns:p14="http://schemas.microsoft.com/office/powerpoint/2010/main" val="222841132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160738" y="714357"/>
            <a:ext cx="7371702" cy="571504"/>
          </a:xfrm>
        </p:spPr>
        <p:txBody>
          <a:bodyPr/>
          <a:lstStyle/>
          <a:p>
            <a:r>
              <a:rPr lang="pl-PL" dirty="0">
                <a:solidFill>
                  <a:srgbClr val="C00000"/>
                </a:solidFill>
              </a:rPr>
              <a:t>Schematy wsparcia związanego z produkcją </a:t>
            </a:r>
            <a:r>
              <a:rPr lang="pl-PL" dirty="0" smtClean="0">
                <a:solidFill>
                  <a:srgbClr val="C00000"/>
                </a:solidFill>
              </a:rPr>
              <a:t>(10/17)</a:t>
            </a:r>
            <a:br>
              <a:rPr lang="pl-PL" dirty="0" smtClean="0">
                <a:solidFill>
                  <a:srgbClr val="C00000"/>
                </a:solidFill>
              </a:rPr>
            </a:br>
            <a:endParaRPr lang="pl-PL" sz="1400" dirty="0">
              <a:solidFill>
                <a:srgbClr val="C00000"/>
              </a:solidFill>
            </a:endParaRPr>
          </a:p>
        </p:txBody>
      </p:sp>
      <p:sp>
        <p:nvSpPr>
          <p:cNvPr id="3" name="Symbol zastępczy zawartości 2"/>
          <p:cNvSpPr>
            <a:spLocks noGrp="1"/>
          </p:cNvSpPr>
          <p:nvPr>
            <p:ph idx="1"/>
          </p:nvPr>
        </p:nvSpPr>
        <p:spPr>
          <a:xfrm>
            <a:off x="285720" y="1310370"/>
            <a:ext cx="8606760" cy="5214974"/>
          </a:xfrm>
        </p:spPr>
        <p:txBody>
          <a:bodyPr/>
          <a:lstStyle/>
          <a:p>
            <a:pPr lvl="0" algn="just">
              <a:buClr>
                <a:srgbClr val="EF2A03"/>
              </a:buClr>
              <a:buFont typeface="Wingdings" pitchFamily="2" charset="2"/>
              <a:buChar char="q"/>
            </a:pPr>
            <a:r>
              <a:rPr lang="pl-PL" sz="1700" b="1" dirty="0" smtClean="0">
                <a:solidFill>
                  <a:srgbClr val="000000"/>
                </a:solidFill>
              </a:rPr>
              <a:t>Płatność do powierzchni upraw roślin wysokobiałkowych:</a:t>
            </a:r>
          </a:p>
          <a:p>
            <a:pPr lvl="1" algn="just">
              <a:buClr>
                <a:srgbClr val="EF2A03"/>
              </a:buClr>
              <a:buFont typeface="Arial" pitchFamily="34" charset="0"/>
              <a:buChar char="•"/>
            </a:pPr>
            <a:r>
              <a:rPr lang="pl-PL" sz="1700" dirty="0" smtClean="0"/>
              <a:t>przysługuje  rolnikowi, który prowadzi </a:t>
            </a:r>
            <a:r>
              <a:rPr lang="pl-PL" sz="1700" dirty="0"/>
              <a:t>w plonie głównym uprawę roślin </a:t>
            </a:r>
            <a:r>
              <a:rPr lang="pl-PL" sz="1700" dirty="0" smtClean="0"/>
              <a:t>wysokobiałkowych</a:t>
            </a:r>
            <a:r>
              <a:rPr lang="pl-PL" sz="1700" dirty="0"/>
              <a:t> </a:t>
            </a:r>
            <a:r>
              <a:rPr lang="pl-PL" sz="1700" dirty="0" smtClean="0"/>
              <a:t>objęte </a:t>
            </a:r>
            <a:r>
              <a:rPr lang="pl-PL" sz="1700" dirty="0"/>
              <a:t>wsparciem,</a:t>
            </a:r>
          </a:p>
          <a:p>
            <a:pPr lvl="1" algn="just">
              <a:buClr>
                <a:srgbClr val="EF2A03"/>
              </a:buClr>
              <a:buFont typeface="Arial" pitchFamily="34" charset="0"/>
              <a:buChar char="•"/>
            </a:pPr>
            <a:r>
              <a:rPr lang="pl-PL" sz="1700" dirty="0" smtClean="0"/>
              <a:t>szacowana stawka płatności : 239,6 EUR/ha</a:t>
            </a:r>
          </a:p>
          <a:p>
            <a:pPr lvl="1" algn="just">
              <a:buClr>
                <a:srgbClr val="EF2A03"/>
              </a:buClr>
              <a:buFont typeface="Arial" pitchFamily="34" charset="0"/>
              <a:buChar char="•"/>
            </a:pPr>
            <a:r>
              <a:rPr lang="pl-PL" sz="1700" dirty="0" smtClean="0"/>
              <a:t>limit pomocy do 75 ha</a:t>
            </a:r>
          </a:p>
          <a:p>
            <a:pPr lvl="1" algn="just">
              <a:buClr>
                <a:srgbClr val="EF2A03"/>
              </a:buClr>
              <a:buFont typeface="Arial" pitchFamily="34" charset="0"/>
              <a:buChar char="•"/>
            </a:pPr>
            <a:r>
              <a:rPr lang="pl-PL" sz="1700" dirty="0" smtClean="0"/>
              <a:t>nie jest wymagane zawarcie umowy</a:t>
            </a:r>
          </a:p>
          <a:p>
            <a:pPr lvl="1" algn="just">
              <a:buClr>
                <a:srgbClr val="EF2A03"/>
              </a:buClr>
              <a:buFont typeface="Arial" pitchFamily="34" charset="0"/>
              <a:buChar char="•"/>
            </a:pPr>
            <a:r>
              <a:rPr lang="pl-PL" sz="1700" dirty="0" smtClean="0"/>
              <a:t>minimalna powierzchnia działki 0,1 ha</a:t>
            </a:r>
          </a:p>
          <a:p>
            <a:pPr marL="0" indent="0" algn="just">
              <a:buNone/>
            </a:pPr>
            <a:endParaRPr lang="pl-PL" sz="1700" b="1" dirty="0" smtClean="0"/>
          </a:p>
          <a:p>
            <a:pPr marL="0" indent="0" algn="just">
              <a:buNone/>
            </a:pPr>
            <a:r>
              <a:rPr lang="pl-PL" sz="1700" b="1" dirty="0" smtClean="0"/>
              <a:t>Rośliny kwalifikujące się do płatności</a:t>
            </a:r>
            <a:r>
              <a:rPr lang="pl-PL" sz="1700" dirty="0" smtClean="0"/>
              <a:t>: </a:t>
            </a:r>
            <a:r>
              <a:rPr lang="pl-PL" sz="1700" dirty="0"/>
              <a:t>bób, bobik, ciecierzyca, esparceta </a:t>
            </a:r>
            <a:r>
              <a:rPr lang="pl-PL" sz="1700" dirty="0" smtClean="0"/>
              <a:t>siewna, fasola </a:t>
            </a:r>
            <a:r>
              <a:rPr lang="pl-PL" sz="1700" dirty="0"/>
              <a:t>zwykła, fasola wielokwiatowa, groch siewny, groch siewny cukrowy, koniczyna czerwona, koniczyna biała, koniczyna białoróżowa, koniczyna perska, koniczyna krwistoczerwona, komonica </a:t>
            </a:r>
            <a:r>
              <a:rPr lang="pl-PL" sz="1700" dirty="0" smtClean="0"/>
              <a:t>zwyczaj, </a:t>
            </a:r>
            <a:r>
              <a:rPr lang="pl-PL" sz="1700" dirty="0"/>
              <a:t>lędźwian</a:t>
            </a:r>
            <a:r>
              <a:rPr lang="pl-PL" sz="1700" dirty="0" smtClean="0"/>
              <a:t>, </a:t>
            </a:r>
            <a:r>
              <a:rPr lang="pl-PL" sz="1700" dirty="0"/>
              <a:t>lucerna siewna, lucerna mieszańcowa, lucerna chmielowa, łubin biały, łubin wąskolistny, łubin żółty</a:t>
            </a:r>
            <a:r>
              <a:rPr lang="pl-PL" sz="1700" dirty="0" smtClean="0"/>
              <a:t>, nostrzyk biały, </a:t>
            </a:r>
            <a:r>
              <a:rPr lang="pl-PL" sz="1700" dirty="0"/>
              <a:t>peluszka, </a:t>
            </a:r>
            <a:r>
              <a:rPr lang="pl-PL" sz="1700" dirty="0" smtClean="0"/>
              <a:t>seradela uprawna, soczewica jadalna, soja zwyczajna, wyka kosmata, wyka siewna. </a:t>
            </a:r>
          </a:p>
          <a:p>
            <a:pPr marL="0" indent="0" algn="just">
              <a:buNone/>
            </a:pPr>
            <a:r>
              <a:rPr lang="pl-PL" sz="1700" u="sng" dirty="0"/>
              <a:t>Płatność</a:t>
            </a:r>
            <a:r>
              <a:rPr lang="pl-PL" sz="1700" dirty="0"/>
              <a:t> związana do powierzchni upraw roślin wysokobiałkowych </a:t>
            </a:r>
            <a:r>
              <a:rPr lang="pl-PL" sz="1700" u="sng" dirty="0"/>
              <a:t>przysługuje</a:t>
            </a:r>
            <a:r>
              <a:rPr lang="pl-PL" sz="1700" dirty="0"/>
              <a:t> </a:t>
            </a:r>
            <a:r>
              <a:rPr lang="pl-PL" sz="1700" u="sng" dirty="0"/>
              <a:t>również </a:t>
            </a:r>
            <a:r>
              <a:rPr lang="pl-PL" sz="1700" u="sng" dirty="0" smtClean="0"/>
              <a:t>w </a:t>
            </a:r>
            <a:r>
              <a:rPr lang="pl-PL" sz="1700" u="sng" dirty="0"/>
              <a:t>przypadku uprawy gatunków </a:t>
            </a:r>
            <a:r>
              <a:rPr lang="pl-PL" sz="1700" u="sng" dirty="0" smtClean="0"/>
              <a:t>ww. roślin </a:t>
            </a:r>
            <a:r>
              <a:rPr lang="pl-PL" sz="1700" u="sng" dirty="0"/>
              <a:t>wymienionych </a:t>
            </a:r>
            <a:r>
              <a:rPr lang="pl-PL" sz="1700" u="sng" dirty="0" smtClean="0"/>
              <a:t>w </a:t>
            </a:r>
            <a:r>
              <a:rPr lang="pl-PL" sz="1700" u="sng" dirty="0"/>
              <a:t>formie mieszanek</a:t>
            </a:r>
            <a:r>
              <a:rPr lang="pl-PL" sz="1700" dirty="0"/>
              <a:t>, z wyłączeniem mieszanek z roślinami innymi niż </a:t>
            </a:r>
            <a:r>
              <a:rPr lang="pl-PL" sz="1700" dirty="0" smtClean="0"/>
              <a:t>te powyżej wymienione, </a:t>
            </a:r>
            <a:r>
              <a:rPr lang="pl-PL" sz="1700" dirty="0"/>
              <a:t>z tym że </a:t>
            </a:r>
            <a:r>
              <a:rPr lang="pl-PL" sz="1700" u="sng" dirty="0"/>
              <a:t>w przypadku wyki siewnej </a:t>
            </a:r>
            <a:r>
              <a:rPr lang="pl-PL" sz="1700" u="sng" dirty="0" smtClean="0"/>
              <a:t>i </a:t>
            </a:r>
            <a:r>
              <a:rPr lang="pl-PL" sz="1700" u="sng" dirty="0"/>
              <a:t>wyki kosmatej </a:t>
            </a:r>
            <a:r>
              <a:rPr lang="pl-PL" sz="1700" u="sng" dirty="0" smtClean="0"/>
              <a:t>dopuszcza </a:t>
            </a:r>
            <a:r>
              <a:rPr lang="pl-PL" sz="1700" u="sng" dirty="0"/>
              <a:t>się ich uprawę z rośliną podporową</a:t>
            </a:r>
            <a:r>
              <a:rPr lang="pl-PL" sz="1700" dirty="0"/>
              <a:t>.</a:t>
            </a:r>
          </a:p>
          <a:p>
            <a:pPr marL="0" indent="0" algn="just">
              <a:buNone/>
            </a:pPr>
            <a:endParaRPr lang="pl-PL" sz="1700" dirty="0" smtClean="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187624" y="603587"/>
            <a:ext cx="7659734" cy="737181"/>
          </a:xfrm>
        </p:spPr>
        <p:txBody>
          <a:bodyPr/>
          <a:lstStyle/>
          <a:p>
            <a:r>
              <a:rPr lang="pl-PL" dirty="0">
                <a:solidFill>
                  <a:srgbClr val="C00000"/>
                </a:solidFill>
              </a:rPr>
              <a:t>Schematy wsparcia związanego z produkcją </a:t>
            </a:r>
            <a:r>
              <a:rPr lang="pl-PL" dirty="0" smtClean="0">
                <a:solidFill>
                  <a:srgbClr val="C00000"/>
                </a:solidFill>
              </a:rPr>
              <a:t>(11/17)</a:t>
            </a:r>
            <a:br>
              <a:rPr lang="pl-PL" dirty="0" smtClean="0">
                <a:solidFill>
                  <a:srgbClr val="C00000"/>
                </a:solidFill>
              </a:rPr>
            </a:br>
            <a:endParaRPr lang="pl-PL" sz="1400" dirty="0">
              <a:solidFill>
                <a:srgbClr val="C00000"/>
              </a:solidFill>
            </a:endParaRPr>
          </a:p>
        </p:txBody>
      </p:sp>
      <p:sp>
        <p:nvSpPr>
          <p:cNvPr id="3" name="Symbol zastępczy zawartości 2"/>
          <p:cNvSpPr>
            <a:spLocks noGrp="1"/>
          </p:cNvSpPr>
          <p:nvPr>
            <p:ph idx="1"/>
          </p:nvPr>
        </p:nvSpPr>
        <p:spPr>
          <a:xfrm>
            <a:off x="357728" y="1124744"/>
            <a:ext cx="8678768" cy="5447528"/>
          </a:xfrm>
          <a:noFill/>
          <a:ln>
            <a:noFill/>
          </a:ln>
        </p:spPr>
        <p:txBody>
          <a:bodyPr/>
          <a:lstStyle/>
          <a:p>
            <a:pPr lvl="0" algn="just">
              <a:buClr>
                <a:srgbClr val="EF2A03"/>
              </a:buClr>
              <a:buFont typeface="Wingdings" pitchFamily="2" charset="2"/>
              <a:buChar char="q"/>
            </a:pPr>
            <a:r>
              <a:rPr lang="pl-PL" b="1" dirty="0" smtClean="0">
                <a:solidFill>
                  <a:srgbClr val="000000"/>
                </a:solidFill>
              </a:rPr>
              <a:t>Płatność do powierzchni uprawy chmielu:</a:t>
            </a:r>
          </a:p>
          <a:p>
            <a:pPr marL="0" lvl="0" indent="0" algn="just">
              <a:buClr>
                <a:srgbClr val="EF2A03"/>
              </a:buClr>
              <a:buNone/>
            </a:pPr>
            <a:r>
              <a:rPr lang="pl-PL" dirty="0" smtClean="0"/>
              <a:t>Płatność do powierzchni uprawy chmielu przysługuje do plantacji:</a:t>
            </a:r>
          </a:p>
          <a:p>
            <a:pPr marL="531813" lvl="1" algn="just">
              <a:spcBef>
                <a:spcPts val="0"/>
              </a:spcBef>
              <a:buClr>
                <a:srgbClr val="FF0000"/>
              </a:buClr>
              <a:buFont typeface="Cambria" pitchFamily="18" charset="0"/>
              <a:buChar char="•"/>
            </a:pPr>
            <a:r>
              <a:rPr lang="pl-PL" dirty="0"/>
              <a:t>n</a:t>
            </a:r>
            <a:r>
              <a:rPr lang="pl-PL" dirty="0" smtClean="0"/>
              <a:t>a których uprawiane są rośliny chmielu,</a:t>
            </a:r>
          </a:p>
          <a:p>
            <a:pPr marL="531813" indent="-285750" algn="just">
              <a:buClr>
                <a:srgbClr val="FF0000"/>
              </a:buClr>
              <a:buFont typeface="Cambria" pitchFamily="18" charset="0"/>
              <a:buChar char="•"/>
            </a:pPr>
            <a:r>
              <a:rPr lang="pl-PL" dirty="0">
                <a:solidFill>
                  <a:srgbClr val="000000"/>
                </a:solidFill>
              </a:rPr>
              <a:t>zajętych przez konstrukcję nośną i ograniczonych linią jej zewnętrznych odciągów </a:t>
            </a:r>
            <a:r>
              <a:rPr lang="pl-PL" dirty="0" smtClean="0">
                <a:solidFill>
                  <a:srgbClr val="000000"/>
                </a:solidFill>
              </a:rPr>
              <a:t>kotwicznych,</a:t>
            </a:r>
            <a:endParaRPr lang="pl-PL" dirty="0">
              <a:solidFill>
                <a:srgbClr val="000000"/>
              </a:solidFill>
            </a:endParaRPr>
          </a:p>
          <a:p>
            <a:pPr marL="531813" indent="-285750" algn="just">
              <a:buClr>
                <a:srgbClr val="FF0000"/>
              </a:buClr>
              <a:buFont typeface="Cambria" pitchFamily="18" charset="0"/>
              <a:buChar char="•"/>
            </a:pPr>
            <a:r>
              <a:rPr lang="pl-PL" dirty="0" smtClean="0">
                <a:solidFill>
                  <a:srgbClr val="000000"/>
                </a:solidFill>
              </a:rPr>
              <a:t>obsadzonych </a:t>
            </a:r>
            <a:r>
              <a:rPr lang="pl-PL" dirty="0">
                <a:solidFill>
                  <a:srgbClr val="000000"/>
                </a:solidFill>
              </a:rPr>
              <a:t>z gęstością wynoszącą co najmniej 1 300 sadzonek na </a:t>
            </a:r>
            <a:r>
              <a:rPr lang="pl-PL" dirty="0" smtClean="0">
                <a:solidFill>
                  <a:srgbClr val="000000"/>
                </a:solidFill>
              </a:rPr>
              <a:t>hektar, </a:t>
            </a:r>
          </a:p>
          <a:p>
            <a:pPr marL="531813" lvl="1" algn="just">
              <a:buClr>
                <a:srgbClr val="FF0000"/>
              </a:buClr>
              <a:buFont typeface="Cambria" pitchFamily="18" charset="0"/>
              <a:buChar char="•"/>
            </a:pPr>
            <a:r>
              <a:rPr lang="pl-PL" dirty="0"/>
              <a:t>uprawa chmielu prowadzona jest na obszarze kwalifikującym się do przyznania jednolitej płatności </a:t>
            </a:r>
            <a:r>
              <a:rPr lang="pl-PL" dirty="0" smtClean="0"/>
              <a:t>obszarowej,</a:t>
            </a:r>
            <a:endParaRPr lang="pl-PL" dirty="0"/>
          </a:p>
          <a:p>
            <a:pPr marL="531813" lvl="1" algn="just">
              <a:buClr>
                <a:srgbClr val="FF0000"/>
              </a:buClr>
              <a:buFont typeface="Cambria" pitchFamily="18" charset="0"/>
              <a:buChar char="•"/>
            </a:pPr>
            <a:r>
              <a:rPr lang="pl-PL" dirty="0"/>
              <a:t>nie jest wymagane zawarcie </a:t>
            </a:r>
            <a:r>
              <a:rPr lang="pl-PL" dirty="0" smtClean="0"/>
              <a:t>umowy,</a:t>
            </a:r>
            <a:endParaRPr lang="pl-PL" dirty="0"/>
          </a:p>
          <a:p>
            <a:pPr marL="531813" lvl="1" algn="just">
              <a:buClr>
                <a:srgbClr val="FF0000"/>
              </a:buClr>
              <a:buFont typeface="Cambria" pitchFamily="18" charset="0"/>
              <a:buChar char="•"/>
            </a:pPr>
            <a:r>
              <a:rPr lang="pl-PL" dirty="0"/>
              <a:t>minimalna powierzchnia działki 0,1 </a:t>
            </a:r>
            <a:r>
              <a:rPr lang="pl-PL" dirty="0" smtClean="0"/>
              <a:t>ha.</a:t>
            </a:r>
            <a:endParaRPr lang="pl-PL" dirty="0"/>
          </a:p>
          <a:p>
            <a:pPr marL="736600" indent="-285750" algn="just">
              <a:buClr>
                <a:srgbClr val="FF0000"/>
              </a:buClr>
              <a:buFont typeface="Cambria" pitchFamily="18" charset="0"/>
              <a:buChar char="•"/>
            </a:pPr>
            <a:endParaRPr lang="pl-PL" dirty="0">
              <a:solidFill>
                <a:srgbClr val="000000"/>
              </a:solidFill>
            </a:endParaRPr>
          </a:p>
          <a:p>
            <a:pPr marL="0" indent="0" algn="just">
              <a:buNone/>
            </a:pPr>
            <a:r>
              <a:rPr lang="pl-PL" dirty="0"/>
              <a:t>Do powierzchni plantacji chmielu zalicza się:</a:t>
            </a:r>
          </a:p>
          <a:p>
            <a:pPr marL="533400" algn="just">
              <a:buClr>
                <a:srgbClr val="FF0000"/>
              </a:buClr>
            </a:pPr>
            <a:r>
              <a:rPr lang="pl-PL" dirty="0" smtClean="0"/>
              <a:t>pasy </a:t>
            </a:r>
            <a:r>
              <a:rPr lang="pl-PL" dirty="0"/>
              <a:t>brzeżne o szerokości odpowiadającej średniej szerokości międzyrzędzia wewnątrz działki - jeżeli na linii zewnętrznych odciągów kotwicznych, </a:t>
            </a:r>
            <a:r>
              <a:rPr lang="pl-PL" dirty="0" smtClean="0"/>
              <a:t>znajdują </a:t>
            </a:r>
            <a:r>
              <a:rPr lang="pl-PL" dirty="0"/>
              <a:t>się sadzonki chmielu,</a:t>
            </a:r>
          </a:p>
          <a:p>
            <a:pPr marL="533400" algn="just">
              <a:buClr>
                <a:srgbClr val="FF0000"/>
              </a:buClr>
            </a:pPr>
            <a:r>
              <a:rPr lang="pl-PL" dirty="0" smtClean="0"/>
              <a:t>pasy </a:t>
            </a:r>
            <a:r>
              <a:rPr lang="pl-PL" dirty="0"/>
              <a:t>przeznaczone na manewry maszynami rolniczymi, znajdujące się na zakończeniach rzędów roślin - jeżeli szerokość żadnego z nich nie przekracza 8 m</a:t>
            </a:r>
          </a:p>
          <a:p>
            <a:pPr marL="355600" indent="0" algn="just">
              <a:buNone/>
            </a:pPr>
            <a:r>
              <a:rPr lang="pl-PL" dirty="0"/>
              <a:t>- pod warunkiem, że pasy te nie stanowią części drogi publicznej. </a:t>
            </a:r>
          </a:p>
          <a:p>
            <a:pPr marL="0" lvl="1" indent="0" algn="just">
              <a:spcBef>
                <a:spcPts val="0"/>
              </a:spcBef>
              <a:spcAft>
                <a:spcPts val="600"/>
              </a:spcAft>
              <a:buClr>
                <a:srgbClr val="FF0000"/>
              </a:buClr>
              <a:buNone/>
            </a:pPr>
            <a:endParaRPr lang="pl-PL" sz="1000" dirty="0" smtClean="0"/>
          </a:p>
          <a:p>
            <a:pPr marL="0" lvl="1" indent="0" algn="just">
              <a:spcBef>
                <a:spcPts val="0"/>
              </a:spcBef>
              <a:spcAft>
                <a:spcPts val="600"/>
              </a:spcAft>
              <a:buClr>
                <a:srgbClr val="FF0000"/>
              </a:buClr>
              <a:buNone/>
            </a:pPr>
            <a:r>
              <a:rPr lang="pl-PL" dirty="0" smtClean="0"/>
              <a:t>Szacowana stawka płatności: 480 EUR/ha</a:t>
            </a:r>
            <a:endParaRPr lang="pl-PL" dirty="0" smtClean="0">
              <a:solidFill>
                <a:srgbClr val="00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00034" y="2928934"/>
            <a:ext cx="7772400" cy="714381"/>
          </a:xfrm>
        </p:spPr>
        <p:txBody>
          <a:bodyPr/>
          <a:lstStyle/>
          <a:p>
            <a:r>
              <a:rPr lang="pl-PL" sz="2800" i="1" dirty="0" smtClean="0">
                <a:solidFill>
                  <a:srgbClr val="C00000"/>
                </a:solidFill>
                <a:effectLst>
                  <a:outerShdw blurRad="38100" dist="38100" dir="2700000" algn="tl">
                    <a:srgbClr val="000000">
                      <a:alpha val="43137"/>
                    </a:srgbClr>
                  </a:outerShdw>
                </a:effectLst>
              </a:rPr>
              <a:t>Jednolita Płatność Obszarowa</a:t>
            </a:r>
            <a:endParaRPr lang="pl-PL" sz="2800" i="1" dirty="0">
              <a:solidFill>
                <a:srgbClr val="C00000"/>
              </a:solidFill>
              <a:effectLst>
                <a:outerShdw blurRad="38100" dist="38100" dir="2700000" algn="tl">
                  <a:srgbClr val="000000">
                    <a:alpha val="43137"/>
                  </a:srgbClr>
                </a:outerShdw>
              </a:effectLst>
            </a:endParaRPr>
          </a:p>
        </p:txBody>
      </p:sp>
      <p:sp>
        <p:nvSpPr>
          <p:cNvPr id="3" name="Symbol zastępczy zawartości 2"/>
          <p:cNvSpPr>
            <a:spLocks noGrp="1"/>
          </p:cNvSpPr>
          <p:nvPr>
            <p:ph idx="1"/>
          </p:nvPr>
        </p:nvSpPr>
        <p:spPr>
          <a:xfrm>
            <a:off x="285720" y="1357298"/>
            <a:ext cx="8201028" cy="5214974"/>
          </a:xfrm>
        </p:spPr>
        <p:txBody>
          <a:bodyPr/>
          <a:lstStyle/>
          <a:p>
            <a:pPr algn="just">
              <a:buClr>
                <a:srgbClr val="EF2A03"/>
              </a:buClr>
              <a:buFont typeface="Wingdings" pitchFamily="2" charset="2"/>
              <a:buChar char="q"/>
            </a:pPr>
            <a:endParaRPr lang="pl-PL" sz="1800" b="1" dirty="0" smtClean="0"/>
          </a:p>
          <a:p>
            <a:pPr algn="just">
              <a:buClr>
                <a:srgbClr val="EF2A03"/>
              </a:buClr>
              <a:buFont typeface="Wingdings" pitchFamily="2" charset="2"/>
              <a:buChar char="q"/>
            </a:pPr>
            <a:endParaRPr lang="pl-PL" sz="1800" b="1" dirty="0" smtClean="0"/>
          </a:p>
          <a:p>
            <a:pPr algn="just">
              <a:buClr>
                <a:srgbClr val="EF2A03"/>
              </a:buClr>
              <a:buNone/>
            </a:pPr>
            <a:endParaRPr lang="pl-PL" sz="1800" b="1" dirty="0" smtClean="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23528" y="1340768"/>
            <a:ext cx="4032448" cy="4752528"/>
          </a:xfrm>
        </p:spPr>
        <p:txBody>
          <a:bodyPr/>
          <a:lstStyle/>
          <a:p>
            <a:pPr algn="just">
              <a:buClr>
                <a:srgbClr val="FF0000"/>
              </a:buClr>
              <a:buFont typeface="Wingdings" pitchFamily="2" charset="2"/>
              <a:buChar char="q"/>
            </a:pPr>
            <a:r>
              <a:rPr lang="pl-PL" sz="1500" b="1" dirty="0" smtClean="0"/>
              <a:t>Rejony </a:t>
            </a:r>
            <a:r>
              <a:rPr lang="pl-PL" sz="1500" b="1" dirty="0"/>
              <a:t>uprawy chmielu:</a:t>
            </a:r>
          </a:p>
          <a:p>
            <a:pPr algn="just"/>
            <a:r>
              <a:rPr lang="pl-PL" sz="1500" u="sng" dirty="0" smtClean="0"/>
              <a:t>rejon </a:t>
            </a:r>
            <a:r>
              <a:rPr lang="pl-PL" sz="1500" u="sng" dirty="0"/>
              <a:t>lubelski</a:t>
            </a:r>
            <a:r>
              <a:rPr lang="pl-PL" sz="1500" dirty="0"/>
              <a:t> obejmujący powiaty: biłgorajski, chełmski, hrubieszowski, kielecki, kozienicki, krasnostawski, kraśnicki, lipski, lubaczowski, lubartowski, lubelski, łańcucki, łęczyński, łukowski, opolski z siedzibą władz w Opolu Lubelskim, puławski, radzyński, starachowicki, świdnicki z siedzibą władz w Świdniku, tomaszowski z siedzibą władz w Tomaszowie Lubelskim, włodawski, zamojski i zwoleński;</a:t>
            </a:r>
          </a:p>
          <a:p>
            <a:pPr algn="just"/>
            <a:r>
              <a:rPr lang="pl-PL" sz="1500" u="sng" dirty="0" smtClean="0"/>
              <a:t>rejon </a:t>
            </a:r>
            <a:r>
              <a:rPr lang="pl-PL" sz="1500" u="sng" dirty="0"/>
              <a:t>wielkopolski</a:t>
            </a:r>
            <a:r>
              <a:rPr lang="pl-PL" sz="1500" dirty="0"/>
              <a:t> obejmujący powiaty: bydgoski, gorzowski, gostyński, grodziski z siedzibą władz w Grodzisku Wielkopolskim, kępiński, koszaliński, krotoszyński, nakielski, nowotomyski, poznański, rawicki, słupecki, wolsztyński, żagański, żarski i żniński;</a:t>
            </a:r>
          </a:p>
          <a:p>
            <a:pPr algn="just"/>
            <a:r>
              <a:rPr lang="pl-PL" sz="1500" u="sng" dirty="0" smtClean="0"/>
              <a:t>rejon </a:t>
            </a:r>
            <a:r>
              <a:rPr lang="pl-PL" sz="1500" u="sng" dirty="0"/>
              <a:t>dolnośląski</a:t>
            </a:r>
            <a:r>
              <a:rPr lang="pl-PL" sz="1500" dirty="0"/>
              <a:t> obejmujący powiaty: kłodzki, nyski, oleśnicki, piotrkowski, wrocławski i zawierciański.</a:t>
            </a:r>
          </a:p>
          <a:p>
            <a:pPr algn="just">
              <a:buClr>
                <a:srgbClr val="FF0000"/>
              </a:buClr>
              <a:buFont typeface="Wingdings" pitchFamily="2" charset="2"/>
              <a:buChar char="q"/>
            </a:pPr>
            <a:endParaRPr lang="pl-PL" sz="1500" dirty="0"/>
          </a:p>
        </p:txBody>
      </p:sp>
      <p:sp>
        <p:nvSpPr>
          <p:cNvPr id="6" name="Tytuł 1"/>
          <p:cNvSpPr>
            <a:spLocks noGrp="1"/>
          </p:cNvSpPr>
          <p:nvPr>
            <p:ph type="title"/>
          </p:nvPr>
        </p:nvSpPr>
        <p:spPr>
          <a:xfrm>
            <a:off x="1304754" y="603587"/>
            <a:ext cx="7587726" cy="737181"/>
          </a:xfrm>
        </p:spPr>
        <p:txBody>
          <a:bodyPr/>
          <a:lstStyle/>
          <a:p>
            <a:r>
              <a:rPr lang="pl-PL" dirty="0">
                <a:solidFill>
                  <a:srgbClr val="C00000"/>
                </a:solidFill>
              </a:rPr>
              <a:t>Schematy wsparcia związanego z produkcją </a:t>
            </a:r>
            <a:r>
              <a:rPr lang="pl-PL" dirty="0" smtClean="0">
                <a:solidFill>
                  <a:srgbClr val="C00000"/>
                </a:solidFill>
              </a:rPr>
              <a:t>(12/17)</a:t>
            </a:r>
            <a:br>
              <a:rPr lang="pl-PL" dirty="0" smtClean="0">
                <a:solidFill>
                  <a:srgbClr val="C00000"/>
                </a:solidFill>
              </a:rPr>
            </a:br>
            <a:endParaRPr lang="pl-PL" sz="1400" dirty="0">
              <a:solidFill>
                <a:srgbClr val="C00000"/>
              </a:solidFill>
            </a:endParaRPr>
          </a:p>
        </p:txBody>
      </p:sp>
      <p:pic>
        <p:nvPicPr>
          <p:cNvPr id="1027" name="Picture 3" descr="C:\Documents and Settings\lotko.agnieszka\Pulpit\rejony_chmielu_.bmp"/>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55976" y="1844824"/>
            <a:ext cx="4680520" cy="34563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450481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55576" y="1628800"/>
            <a:ext cx="7772400" cy="4474840"/>
          </a:xfrm>
        </p:spPr>
        <p:txBody>
          <a:bodyPr/>
          <a:lstStyle/>
          <a:p>
            <a:pPr lvl="0" algn="just">
              <a:buClr>
                <a:srgbClr val="EF2A03"/>
              </a:buClr>
              <a:buFont typeface="Wingdings" pitchFamily="2" charset="2"/>
              <a:buChar char="q"/>
            </a:pPr>
            <a:r>
              <a:rPr lang="pl-PL" sz="1800" b="1" dirty="0">
                <a:solidFill>
                  <a:srgbClr val="000000"/>
                </a:solidFill>
              </a:rPr>
              <a:t>Płatność do powierzchni uprawy ziemniaków skrobiowych, buraków cukrowych, pomidorów:</a:t>
            </a:r>
          </a:p>
          <a:p>
            <a:pPr lvl="1" algn="just">
              <a:buClr>
                <a:srgbClr val="EF2A03"/>
              </a:buClr>
              <a:buFont typeface="Arial" pitchFamily="34" charset="0"/>
              <a:buChar char="•"/>
            </a:pPr>
            <a:r>
              <a:rPr lang="pl-PL" sz="1800" dirty="0"/>
              <a:t>uprawa prowadzona jest na obszarze kwalifikującym się do przyznania jednolitej płatności obszarowej</a:t>
            </a:r>
          </a:p>
          <a:p>
            <a:pPr lvl="1" algn="just">
              <a:buClr>
                <a:srgbClr val="EF2A03"/>
              </a:buClr>
              <a:buFont typeface="Arial" pitchFamily="34" charset="0"/>
              <a:buChar char="•"/>
            </a:pPr>
            <a:r>
              <a:rPr lang="pl-PL" sz="1800" dirty="0"/>
              <a:t>płatność obszarowa do powierzchni uprawy objętej </a:t>
            </a:r>
            <a:r>
              <a:rPr lang="pl-PL" sz="1800" dirty="0" smtClean="0"/>
              <a:t>umową, </a:t>
            </a:r>
          </a:p>
          <a:p>
            <a:pPr lvl="1" algn="just">
              <a:buClr>
                <a:srgbClr val="EF2A03"/>
              </a:buClr>
              <a:buFont typeface="Arial" pitchFamily="34" charset="0"/>
              <a:buChar char="•"/>
            </a:pPr>
            <a:r>
              <a:rPr lang="pl-PL" sz="1800" dirty="0" smtClean="0"/>
              <a:t>umowa </a:t>
            </a:r>
            <a:r>
              <a:rPr lang="pl-PL" sz="1800" dirty="0"/>
              <a:t>lub jej kopia potwierdzona za zgodność z </a:t>
            </a:r>
            <a:r>
              <a:rPr lang="pl-PL" sz="1800" dirty="0" smtClean="0"/>
              <a:t>oryginałem jest </a:t>
            </a:r>
            <a:r>
              <a:rPr lang="pl-PL" sz="1800" dirty="0"/>
              <a:t>obowiązkowym załącznikiem do wniosku o przyznanie </a:t>
            </a:r>
            <a:r>
              <a:rPr lang="pl-PL" sz="1800" dirty="0" smtClean="0"/>
              <a:t>tych płatności </a:t>
            </a:r>
            <a:endParaRPr lang="pl-PL" sz="1800" dirty="0"/>
          </a:p>
          <a:p>
            <a:pPr lvl="1" algn="just">
              <a:buClr>
                <a:srgbClr val="EF2A03"/>
              </a:buClr>
              <a:buFont typeface="Arial" pitchFamily="34" charset="0"/>
              <a:buChar char="•"/>
            </a:pPr>
            <a:r>
              <a:rPr lang="pl-PL" sz="1800" dirty="0" smtClean="0"/>
              <a:t>do wniosku rolnik dołącza umowę/kopię umowy</a:t>
            </a:r>
            <a:endParaRPr lang="pl-PL" sz="1800" dirty="0"/>
          </a:p>
          <a:p>
            <a:pPr lvl="1" algn="just">
              <a:buClr>
                <a:srgbClr val="EF2A03"/>
              </a:buClr>
              <a:buFont typeface="Arial" pitchFamily="34" charset="0"/>
              <a:buChar char="•"/>
            </a:pPr>
            <a:r>
              <a:rPr lang="pl-PL" sz="1800" dirty="0"/>
              <a:t>minimalna powierzchnia działki 0,1 ha</a:t>
            </a:r>
          </a:p>
          <a:p>
            <a:pPr lvl="1" algn="just">
              <a:buClr>
                <a:srgbClr val="EF2A03"/>
              </a:buClr>
              <a:buFont typeface="Arial" pitchFamily="34" charset="0"/>
              <a:buChar char="•"/>
            </a:pPr>
            <a:r>
              <a:rPr lang="pl-PL" sz="1800" dirty="0"/>
              <a:t>szacowane stawki płatności – identyczna dla ww. płatności: 400 EUR/ha </a:t>
            </a:r>
          </a:p>
          <a:p>
            <a:endParaRPr lang="pl-PL" sz="1800" dirty="0"/>
          </a:p>
        </p:txBody>
      </p:sp>
      <p:sp>
        <p:nvSpPr>
          <p:cNvPr id="6" name="Tytuł 1"/>
          <p:cNvSpPr>
            <a:spLocks noGrp="1"/>
          </p:cNvSpPr>
          <p:nvPr>
            <p:ph type="title"/>
          </p:nvPr>
        </p:nvSpPr>
        <p:spPr>
          <a:xfrm>
            <a:off x="1115616" y="620688"/>
            <a:ext cx="7776864" cy="737181"/>
          </a:xfrm>
        </p:spPr>
        <p:txBody>
          <a:bodyPr/>
          <a:lstStyle/>
          <a:p>
            <a:r>
              <a:rPr lang="pl-PL" dirty="0">
                <a:solidFill>
                  <a:srgbClr val="C00000"/>
                </a:solidFill>
              </a:rPr>
              <a:t>Schematy wsparcia związanego z produkcją </a:t>
            </a:r>
            <a:r>
              <a:rPr lang="pl-PL" dirty="0" smtClean="0">
                <a:solidFill>
                  <a:srgbClr val="C00000"/>
                </a:solidFill>
              </a:rPr>
              <a:t>(13/17)</a:t>
            </a:r>
            <a:br>
              <a:rPr lang="pl-PL" dirty="0" smtClean="0">
                <a:solidFill>
                  <a:srgbClr val="C00000"/>
                </a:solidFill>
              </a:rPr>
            </a:br>
            <a:endParaRPr lang="pl-PL" sz="1400" dirty="0">
              <a:solidFill>
                <a:srgbClr val="C00000"/>
              </a:solidFill>
            </a:endParaRPr>
          </a:p>
        </p:txBody>
      </p:sp>
    </p:spTree>
    <p:extLst>
      <p:ext uri="{BB962C8B-B14F-4D97-AF65-F5344CB8AC3E}">
        <p14:creationId xmlns:p14="http://schemas.microsoft.com/office/powerpoint/2010/main" val="41368579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620713"/>
            <a:ext cx="7848871" cy="576039"/>
          </a:xfrm>
        </p:spPr>
        <p:txBody>
          <a:bodyPr/>
          <a:lstStyle/>
          <a:p>
            <a:r>
              <a:rPr lang="pl-PL" dirty="0">
                <a:solidFill>
                  <a:srgbClr val="C00000"/>
                </a:solidFill>
              </a:rPr>
              <a:t>Schematy wsparcia związanego z produkcją (</a:t>
            </a:r>
            <a:r>
              <a:rPr lang="pl-PL" dirty="0" smtClean="0">
                <a:solidFill>
                  <a:srgbClr val="C00000"/>
                </a:solidFill>
              </a:rPr>
              <a:t>13a/17)</a:t>
            </a:r>
            <a:endParaRPr lang="pl-PL" dirty="0"/>
          </a:p>
        </p:txBody>
      </p:sp>
      <p:sp>
        <p:nvSpPr>
          <p:cNvPr id="3" name="Symbol zastępczy zawartości 2"/>
          <p:cNvSpPr>
            <a:spLocks noGrp="1"/>
          </p:cNvSpPr>
          <p:nvPr>
            <p:ph idx="1"/>
          </p:nvPr>
        </p:nvSpPr>
        <p:spPr>
          <a:xfrm>
            <a:off x="251520" y="1412776"/>
            <a:ext cx="8640960" cy="5112568"/>
          </a:xfrm>
        </p:spPr>
        <p:txBody>
          <a:bodyPr/>
          <a:lstStyle/>
          <a:p>
            <a:pPr marL="0" indent="0" algn="just">
              <a:buNone/>
            </a:pPr>
            <a:r>
              <a:rPr lang="pl-PL" sz="1800" dirty="0"/>
              <a:t>Płatność związana do powierzchni uprawy ziemniaków skrobiowych jest przyznawana rolnikowi</a:t>
            </a:r>
            <a:r>
              <a:rPr lang="pl-PL" sz="1800" dirty="0" smtClean="0"/>
              <a:t>:</a:t>
            </a:r>
          </a:p>
          <a:p>
            <a:pPr marL="0" indent="0" algn="just">
              <a:buNone/>
            </a:pPr>
            <a:r>
              <a:rPr lang="pl-PL" sz="1800" b="1" u="sng" dirty="0" smtClean="0"/>
              <a:t>1</a:t>
            </a:r>
            <a:r>
              <a:rPr lang="pl-PL" sz="1800" b="1" u="sng" dirty="0"/>
              <a:t>)  jeżeli zawarł:</a:t>
            </a:r>
          </a:p>
          <a:p>
            <a:pPr algn="just">
              <a:buAutoNum type="alphaLcParenR"/>
            </a:pPr>
            <a:r>
              <a:rPr lang="pl-PL" sz="1800" dirty="0" smtClean="0"/>
              <a:t>umowę </a:t>
            </a:r>
            <a:r>
              <a:rPr lang="pl-PL" sz="1800" dirty="0"/>
              <a:t>na uprawę ziemniaków skrobiowych, w której rolnik zobowiązuje się do wytworzenia i dostarczenia podmiotowi, którego przedmiot działalności obejmuje wytwarzanie skrobi lub wyrobów skrobiowych, określonej ilości ziemniaków skrobiowych z określonej powierzchni gruntów, a podmiot ten zobowiązuje się te ziemniaki odebrać w umówionym terminie, zapłacić za nie umówioną cenę </a:t>
            </a:r>
            <a:r>
              <a:rPr lang="pl-PL" sz="1800" dirty="0" smtClean="0"/>
              <a:t/>
            </a:r>
            <a:br>
              <a:rPr lang="pl-PL" sz="1800" dirty="0" smtClean="0"/>
            </a:br>
            <a:r>
              <a:rPr lang="pl-PL" sz="1800" dirty="0" smtClean="0"/>
              <a:t>i </a:t>
            </a:r>
            <a:r>
              <a:rPr lang="pl-PL" sz="1800" dirty="0"/>
              <a:t>wyprodukować z nich skrobię lub wyroby skrobiowe, </a:t>
            </a:r>
            <a:r>
              <a:rPr lang="pl-PL" sz="1800" dirty="0" smtClean="0"/>
              <a:t>lub</a:t>
            </a:r>
          </a:p>
          <a:p>
            <a:pPr marL="0" indent="0" algn="just">
              <a:buNone/>
            </a:pPr>
            <a:endParaRPr lang="pl-PL" sz="1800" dirty="0"/>
          </a:p>
          <a:p>
            <a:pPr marL="0" indent="0" algn="just">
              <a:buNone/>
            </a:pPr>
            <a:r>
              <a:rPr lang="pl-PL" sz="1800" b="1" dirty="0"/>
              <a:t>b) </a:t>
            </a:r>
            <a:r>
              <a:rPr lang="pl-PL" sz="1800" dirty="0"/>
              <a:t>umowę z:</a:t>
            </a:r>
          </a:p>
          <a:p>
            <a:pPr lvl="0" algn="just">
              <a:buFont typeface="Wingdings" pitchFamily="2" charset="2"/>
              <a:buChar char="§"/>
            </a:pPr>
            <a:r>
              <a:rPr lang="pl-PL" sz="1800" dirty="0"/>
              <a:t>grupą producentów rolnych, której jest członkiem, </a:t>
            </a:r>
            <a:r>
              <a:rPr lang="pl-PL" sz="1800" dirty="0" smtClean="0"/>
              <a:t>lub</a:t>
            </a:r>
          </a:p>
          <a:p>
            <a:pPr lvl="0" algn="just">
              <a:buFont typeface="Wingdings" pitchFamily="2" charset="2"/>
              <a:buChar char="§"/>
            </a:pPr>
            <a:r>
              <a:rPr lang="pl-PL" sz="1800" dirty="0" smtClean="0"/>
              <a:t>organizacją </a:t>
            </a:r>
            <a:r>
              <a:rPr lang="pl-PL" sz="1800" dirty="0"/>
              <a:t>producentów uznaną na podstawie rozporządzenia Parlamentu Europejskiego i Rady (UE) nr 1308/2013 z dnia 17 grudnia 2013 r</a:t>
            </a:r>
            <a:r>
              <a:rPr lang="pl-PL" sz="1800" dirty="0" smtClean="0"/>
              <a:t>., </a:t>
            </a:r>
            <a:r>
              <a:rPr lang="pl-PL" sz="1800" dirty="0"/>
              <a:t>której jest członkiem, </a:t>
            </a:r>
            <a:r>
              <a:rPr lang="pl-PL" sz="1800" dirty="0" smtClean="0"/>
              <a:t>lub</a:t>
            </a:r>
            <a:endParaRPr lang="pl-PL" sz="1800" dirty="0"/>
          </a:p>
        </p:txBody>
      </p:sp>
    </p:spTree>
    <p:extLst>
      <p:ext uri="{BB962C8B-B14F-4D97-AF65-F5344CB8AC3E}">
        <p14:creationId xmlns:p14="http://schemas.microsoft.com/office/powerpoint/2010/main" val="367807873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115615" y="620713"/>
            <a:ext cx="7848873" cy="792063"/>
          </a:xfrm>
        </p:spPr>
        <p:txBody>
          <a:bodyPr/>
          <a:lstStyle/>
          <a:p>
            <a:r>
              <a:rPr lang="pl-PL" dirty="0">
                <a:solidFill>
                  <a:srgbClr val="C00000"/>
                </a:solidFill>
              </a:rPr>
              <a:t>Schematy wsparcia związanego z produkcją (</a:t>
            </a:r>
            <a:r>
              <a:rPr lang="pl-PL" dirty="0" smtClean="0">
                <a:solidFill>
                  <a:srgbClr val="C00000"/>
                </a:solidFill>
              </a:rPr>
              <a:t>13a/17) cd.</a:t>
            </a:r>
            <a:endParaRPr lang="pl-PL" dirty="0"/>
          </a:p>
        </p:txBody>
      </p:sp>
      <p:sp>
        <p:nvSpPr>
          <p:cNvPr id="3" name="Symbol zastępczy zawartości 2"/>
          <p:cNvSpPr>
            <a:spLocks noGrp="1"/>
          </p:cNvSpPr>
          <p:nvPr>
            <p:ph idx="1"/>
          </p:nvPr>
        </p:nvSpPr>
        <p:spPr>
          <a:xfrm>
            <a:off x="323528" y="1412776"/>
            <a:ext cx="8820472" cy="5040560"/>
          </a:xfrm>
        </p:spPr>
        <p:txBody>
          <a:bodyPr/>
          <a:lstStyle/>
          <a:p>
            <a:pPr lvl="0" algn="just">
              <a:buFont typeface="Wingdings" pitchFamily="2" charset="2"/>
              <a:buChar char="§"/>
            </a:pPr>
            <a:r>
              <a:rPr lang="pl-PL" sz="1700" dirty="0"/>
              <a:t>zrzeszeniem organizacji producentów uznanym na podstawie rozporządzenia </a:t>
            </a:r>
            <a:r>
              <a:rPr lang="pl-PL" sz="1700" dirty="0" smtClean="0"/>
              <a:t/>
            </a:r>
            <a:br>
              <a:rPr lang="pl-PL" sz="1700" dirty="0" smtClean="0"/>
            </a:br>
            <a:r>
              <a:rPr lang="pl-PL" sz="1700" dirty="0" smtClean="0"/>
              <a:t>nr </a:t>
            </a:r>
            <a:r>
              <a:rPr lang="pl-PL" sz="1700" dirty="0"/>
              <a:t>1308/2013, do którego należy organizacja producentów, której jest </a:t>
            </a:r>
            <a:r>
              <a:rPr lang="pl-PL" sz="1700" dirty="0" smtClean="0"/>
              <a:t>członkiem</a:t>
            </a:r>
            <a:endParaRPr lang="pl-PL" sz="1700" dirty="0"/>
          </a:p>
          <a:p>
            <a:pPr marL="0" indent="0" algn="just">
              <a:buNone/>
            </a:pPr>
            <a:r>
              <a:rPr lang="pl-PL" sz="1700" b="1" i="1" dirty="0" smtClean="0"/>
              <a:t>– </a:t>
            </a:r>
            <a:r>
              <a:rPr lang="pl-PL" sz="1700" b="1" i="1" dirty="0"/>
              <a:t>w której rolnik zobowiązuje się do wytworzenia i dostarczenia grupie, organizacji lub zrzeszeniu określonej ilości ziemniaków skrobiowych z określonej powierzchni gruntów, a grupa, organizacja lub zrzeszenie zobowiązują się te ziemniaki odebrać w umówionym terminie, zapłacić za nie umówioną cenę </a:t>
            </a:r>
            <a:r>
              <a:rPr lang="pl-PL" sz="1700" b="1" i="1" dirty="0" smtClean="0"/>
              <a:t>i </a:t>
            </a:r>
            <a:r>
              <a:rPr lang="pl-PL" sz="1700" b="1" i="1" dirty="0"/>
              <a:t>przeznaczyć te ziemniaki na produkcję skrobi lub wyrobów </a:t>
            </a:r>
            <a:r>
              <a:rPr lang="pl-PL" sz="1700" b="1" i="1" dirty="0" smtClean="0"/>
              <a:t>skrobiowych;</a:t>
            </a:r>
            <a:endParaRPr lang="pl-PL" sz="1700" b="1" i="1" dirty="0"/>
          </a:p>
          <a:p>
            <a:pPr marL="0" indent="0" algn="just">
              <a:buNone/>
            </a:pPr>
            <a:r>
              <a:rPr lang="pl-PL" sz="1700" b="1" dirty="0"/>
              <a:t>2) </a:t>
            </a:r>
            <a:r>
              <a:rPr lang="pl-PL" sz="1700" dirty="0"/>
              <a:t>do powierzchni uprawy ziemniaków skrobiowych, lecz nie większej niż powierzchnia gruntów określona w </a:t>
            </a:r>
            <a:r>
              <a:rPr lang="pl-PL" sz="1700" dirty="0" smtClean="0"/>
              <a:t>umowie.</a:t>
            </a:r>
          </a:p>
          <a:p>
            <a:pPr marL="0" indent="0" algn="just">
              <a:buNone/>
            </a:pPr>
            <a:r>
              <a:rPr lang="pl-PL" sz="1700" b="1" u="sng" dirty="0">
                <a:solidFill>
                  <a:srgbClr val="FF0000"/>
                </a:solidFill>
              </a:rPr>
              <a:t>Do umowy na uprawę ziemniaków </a:t>
            </a:r>
            <a:r>
              <a:rPr lang="pl-PL" sz="1700" b="1" u="sng" dirty="0" smtClean="0">
                <a:solidFill>
                  <a:srgbClr val="FF0000"/>
                </a:solidFill>
              </a:rPr>
              <a:t>skrobiowych stosuje </a:t>
            </a:r>
            <a:r>
              <a:rPr lang="pl-PL" sz="1700" b="1" u="sng" dirty="0">
                <a:solidFill>
                  <a:srgbClr val="FF0000"/>
                </a:solidFill>
              </a:rPr>
              <a:t>się odpowiednio przepisy o kontraktacji</a:t>
            </a:r>
            <a:r>
              <a:rPr lang="pl-PL" sz="1700" b="1" u="sng" dirty="0" smtClean="0">
                <a:solidFill>
                  <a:srgbClr val="FF0000"/>
                </a:solidFill>
              </a:rPr>
              <a:t>.</a:t>
            </a:r>
          </a:p>
          <a:p>
            <a:pPr marL="0" indent="0" algn="just">
              <a:buNone/>
            </a:pPr>
            <a:r>
              <a:rPr lang="pl-PL" sz="1700" dirty="0"/>
              <a:t>Do wniosku o przyznanie płatności należy dołączyć umowę zawartą z podmiotem (którego przedmiot działalności obejmuje wytworzenie skrobi lub wyrobów skrobiowych), lub umowę zawartą z grupą producentów rolnych lub organizacją producentów rolnych lub zrzeszeniem organizacji producentów lub kopię umowy potwierdzoną za zgodność z oryginałem przez notariusza albo upoważnionego pracownika Agencji albo odpowiednio przez podmiot, z którym została zawarta umowa albo grupę producentów rolnych, organizację producentów albo zrzeszenie organizacji producentów.</a:t>
            </a:r>
          </a:p>
          <a:p>
            <a:pPr marL="0" indent="0" algn="just">
              <a:buNone/>
            </a:pPr>
            <a:endParaRPr lang="pl-PL" sz="1800" b="1" u="sng" dirty="0">
              <a:solidFill>
                <a:srgbClr val="FF0000"/>
              </a:solidFill>
            </a:endParaRPr>
          </a:p>
        </p:txBody>
      </p:sp>
    </p:spTree>
    <p:extLst>
      <p:ext uri="{BB962C8B-B14F-4D97-AF65-F5344CB8AC3E}">
        <p14:creationId xmlns:p14="http://schemas.microsoft.com/office/powerpoint/2010/main" val="204535190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187623" y="476673"/>
            <a:ext cx="7704857" cy="864095"/>
          </a:xfrm>
        </p:spPr>
        <p:txBody>
          <a:bodyPr/>
          <a:lstStyle/>
          <a:p>
            <a:r>
              <a:rPr lang="pl-PL" dirty="0">
                <a:solidFill>
                  <a:srgbClr val="C00000"/>
                </a:solidFill>
              </a:rPr>
              <a:t>Schematy wsparcia związanego z produkcją (</a:t>
            </a:r>
            <a:r>
              <a:rPr lang="pl-PL" dirty="0" smtClean="0">
                <a:solidFill>
                  <a:srgbClr val="C00000"/>
                </a:solidFill>
              </a:rPr>
              <a:t>13b/17)</a:t>
            </a:r>
            <a:endParaRPr lang="pl-PL" dirty="0"/>
          </a:p>
        </p:txBody>
      </p:sp>
      <p:sp>
        <p:nvSpPr>
          <p:cNvPr id="3" name="Symbol zastępczy zawartości 2"/>
          <p:cNvSpPr>
            <a:spLocks noGrp="1"/>
          </p:cNvSpPr>
          <p:nvPr>
            <p:ph idx="1"/>
          </p:nvPr>
        </p:nvSpPr>
        <p:spPr>
          <a:xfrm>
            <a:off x="323528" y="1340768"/>
            <a:ext cx="8568952" cy="5112568"/>
          </a:xfrm>
        </p:spPr>
        <p:txBody>
          <a:bodyPr/>
          <a:lstStyle/>
          <a:p>
            <a:pPr marL="0" indent="0" algn="just">
              <a:buNone/>
            </a:pPr>
            <a:r>
              <a:rPr lang="pl-PL" sz="1800" dirty="0" smtClean="0"/>
              <a:t>Płatność </a:t>
            </a:r>
            <a:r>
              <a:rPr lang="pl-PL" sz="1800" dirty="0"/>
              <a:t>związana do powierzchni uprawy pomidorów jest przyznawana rolnikowi:</a:t>
            </a:r>
          </a:p>
          <a:p>
            <a:pPr marL="0" indent="0" algn="just">
              <a:buNone/>
            </a:pPr>
            <a:r>
              <a:rPr lang="pl-PL" sz="1800" b="1" dirty="0"/>
              <a:t>1) jeżeli zawarł:</a:t>
            </a:r>
          </a:p>
          <a:p>
            <a:pPr marL="0" indent="0" algn="just">
              <a:buNone/>
            </a:pPr>
            <a:r>
              <a:rPr lang="pl-PL" sz="1800" b="1" dirty="0"/>
              <a:t>a) </a:t>
            </a:r>
            <a:r>
              <a:rPr lang="pl-PL" sz="1800" dirty="0"/>
              <a:t>umowę na uprawę pomidorów, w której rolnik zobowiązuje się do wytworzenia </a:t>
            </a:r>
            <a:r>
              <a:rPr lang="pl-PL" sz="1800" dirty="0" smtClean="0"/>
              <a:t/>
            </a:r>
            <a:br>
              <a:rPr lang="pl-PL" sz="1800" dirty="0" smtClean="0"/>
            </a:br>
            <a:r>
              <a:rPr lang="pl-PL" sz="1800" dirty="0" smtClean="0"/>
              <a:t>i </a:t>
            </a:r>
            <a:r>
              <a:rPr lang="pl-PL" sz="1800" dirty="0"/>
              <a:t>dostarczenia podmiotowi, którego przedmiot działalności obejmuje przetwarzanie owoców i warzyw, określonej ilości pomidorów z określonej powierzchni gruntów, </a:t>
            </a:r>
            <a:r>
              <a:rPr lang="pl-PL" sz="1800" dirty="0" smtClean="0"/>
              <a:t/>
            </a:r>
            <a:br>
              <a:rPr lang="pl-PL" sz="1800" dirty="0" smtClean="0"/>
            </a:br>
            <a:r>
              <a:rPr lang="pl-PL" sz="1800" dirty="0" smtClean="0"/>
              <a:t>a </a:t>
            </a:r>
            <a:r>
              <a:rPr lang="pl-PL" sz="1800" dirty="0"/>
              <a:t>podmiot ten zobowiązuje się te pomidory odebrać w umówionym terminie, zapłacić za nie umówioną cenę i je przetworzyć, lub</a:t>
            </a:r>
          </a:p>
          <a:p>
            <a:pPr marL="0" indent="0" algn="just">
              <a:buNone/>
            </a:pPr>
            <a:r>
              <a:rPr lang="pl-PL" sz="1800" b="1" dirty="0"/>
              <a:t>b) </a:t>
            </a:r>
            <a:r>
              <a:rPr lang="pl-PL" sz="1800" dirty="0"/>
              <a:t>umowę z:</a:t>
            </a:r>
          </a:p>
          <a:p>
            <a:pPr lvl="0" algn="just">
              <a:buFont typeface="Wingdings" pitchFamily="2" charset="2"/>
              <a:buChar char="§"/>
            </a:pPr>
            <a:r>
              <a:rPr lang="pl-PL" sz="1800" dirty="0"/>
              <a:t>grupą producentów rolnych, której jest członkiem, lub</a:t>
            </a:r>
          </a:p>
          <a:p>
            <a:pPr algn="just">
              <a:buFont typeface="Wingdings" pitchFamily="2" charset="2"/>
              <a:buChar char="§"/>
            </a:pPr>
            <a:r>
              <a:rPr lang="pl-PL" sz="1800" dirty="0"/>
              <a:t>grupą producentów owoców i warzyw, o której mowa w przepisach ustawy z dnia 19 grudnia 2003 r. o organizacji rynków owoców i warzyw, rynku chmielu, rynku suszu paszowego oraz rynków lnu i konopi uprawianych na włókno (Dz. U. z 2011 r. Nr 145, poz. 868, z 2012 r. poz. 243 i 1258 oraz z </a:t>
            </a:r>
            <a:r>
              <a:rPr lang="pl-PL" sz="1800" dirty="0" smtClean="0"/>
              <a:t>2014 r. poz. 1662), </a:t>
            </a:r>
            <a:r>
              <a:rPr lang="pl-PL" sz="1800" dirty="0"/>
              <a:t>której jest członkiem, </a:t>
            </a:r>
            <a:r>
              <a:rPr lang="pl-PL" sz="1800" dirty="0" smtClean="0"/>
              <a:t>lub</a:t>
            </a:r>
            <a:endParaRPr lang="pl-PL" sz="1800" dirty="0"/>
          </a:p>
        </p:txBody>
      </p:sp>
    </p:spTree>
    <p:extLst>
      <p:ext uri="{BB962C8B-B14F-4D97-AF65-F5344CB8AC3E}">
        <p14:creationId xmlns:p14="http://schemas.microsoft.com/office/powerpoint/2010/main" val="365697382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620688"/>
            <a:ext cx="7992889" cy="576064"/>
          </a:xfrm>
        </p:spPr>
        <p:txBody>
          <a:bodyPr/>
          <a:lstStyle/>
          <a:p>
            <a:r>
              <a:rPr lang="pl-PL" dirty="0">
                <a:solidFill>
                  <a:srgbClr val="C00000"/>
                </a:solidFill>
              </a:rPr>
              <a:t>Schematy wsparcia związanego z produkcją (</a:t>
            </a:r>
            <a:r>
              <a:rPr lang="pl-PL" dirty="0" smtClean="0">
                <a:solidFill>
                  <a:srgbClr val="C00000"/>
                </a:solidFill>
              </a:rPr>
              <a:t>13b/17) cd.</a:t>
            </a:r>
            <a:endParaRPr lang="pl-PL" dirty="0"/>
          </a:p>
        </p:txBody>
      </p:sp>
      <p:sp>
        <p:nvSpPr>
          <p:cNvPr id="3" name="Symbol zastępczy zawartości 2"/>
          <p:cNvSpPr>
            <a:spLocks noGrp="1"/>
          </p:cNvSpPr>
          <p:nvPr>
            <p:ph idx="1"/>
          </p:nvPr>
        </p:nvSpPr>
        <p:spPr>
          <a:xfrm>
            <a:off x="395536" y="1268760"/>
            <a:ext cx="8568952" cy="5184576"/>
          </a:xfrm>
        </p:spPr>
        <p:txBody>
          <a:bodyPr/>
          <a:lstStyle/>
          <a:p>
            <a:pPr lvl="0" algn="just">
              <a:buFont typeface="Wingdings" pitchFamily="2" charset="2"/>
              <a:buChar char="§"/>
            </a:pPr>
            <a:r>
              <a:rPr lang="pl-PL" sz="1700" dirty="0"/>
              <a:t>organizacją producentów uznaną na podstawie rozporządzenia nr 1308/2013, której jest członkiem, lub</a:t>
            </a:r>
          </a:p>
          <a:p>
            <a:pPr algn="just">
              <a:buFont typeface="Wingdings" pitchFamily="2" charset="2"/>
              <a:buChar char="§"/>
            </a:pPr>
            <a:r>
              <a:rPr lang="pl-PL" sz="1700" dirty="0"/>
              <a:t>zrzeszeniem organizacji producentów uznanym na podstawie rozporządzenia nr 1308/2013, do którego należy organizacja producentów, której jest </a:t>
            </a:r>
            <a:r>
              <a:rPr lang="pl-PL" sz="1700" dirty="0" smtClean="0"/>
              <a:t>członkiem</a:t>
            </a:r>
            <a:endParaRPr lang="pl-PL" sz="1700" dirty="0"/>
          </a:p>
          <a:p>
            <a:pPr marL="0" indent="0" algn="just">
              <a:buNone/>
            </a:pPr>
            <a:r>
              <a:rPr lang="pl-PL" sz="1700" b="1" i="1" dirty="0"/>
              <a:t>– w której rolnik zobowiązuje się do wytworzenia i dostarczenia grupie, organizacji lub zrzeszeniu określonej ilości pomidorów z określonej powierzchni gruntów, a grupa, organizacja lub zrzeszenie zobowiązują się te pomidory odebrać w umówionym terminie, zapłacić za nie umówioną cenę i przeznaczyć te pomidory do przetworzenia</a:t>
            </a:r>
            <a:r>
              <a:rPr lang="pl-PL" sz="1700" b="1" i="1" dirty="0" smtClean="0"/>
              <a:t>;</a:t>
            </a:r>
            <a:endParaRPr lang="pl-PL" sz="1700" b="1" i="1" dirty="0"/>
          </a:p>
          <a:p>
            <a:pPr marL="0" indent="0" algn="just">
              <a:buNone/>
            </a:pPr>
            <a:r>
              <a:rPr lang="pl-PL" sz="1700" b="1" dirty="0"/>
              <a:t>2) </a:t>
            </a:r>
            <a:r>
              <a:rPr lang="pl-PL" sz="1700" dirty="0"/>
              <a:t>do powierzchni uprawy pomidorów, lecz nie większej niż powierzchnia gruntów określona w </a:t>
            </a:r>
            <a:r>
              <a:rPr lang="pl-PL" sz="1700" dirty="0" smtClean="0"/>
              <a:t>umowie</a:t>
            </a:r>
            <a:r>
              <a:rPr lang="pl-PL" sz="1700" dirty="0"/>
              <a:t>.</a:t>
            </a:r>
          </a:p>
          <a:p>
            <a:pPr marL="0" indent="0" algn="just">
              <a:buNone/>
            </a:pPr>
            <a:r>
              <a:rPr lang="pl-PL" sz="1700" b="1" i="1" u="sng" dirty="0" smtClean="0">
                <a:solidFill>
                  <a:srgbClr val="FF0000"/>
                </a:solidFill>
              </a:rPr>
              <a:t>Do </a:t>
            </a:r>
            <a:r>
              <a:rPr lang="pl-PL" sz="1700" b="1" i="1" u="sng" dirty="0">
                <a:solidFill>
                  <a:srgbClr val="FF0000"/>
                </a:solidFill>
              </a:rPr>
              <a:t>umowy </a:t>
            </a:r>
            <a:r>
              <a:rPr lang="pl-PL" sz="1700" b="1" i="1" u="sng" dirty="0" smtClean="0">
                <a:solidFill>
                  <a:srgbClr val="FF0000"/>
                </a:solidFill>
              </a:rPr>
              <a:t>na </a:t>
            </a:r>
            <a:r>
              <a:rPr lang="pl-PL" sz="1700" b="1" i="1" u="sng" dirty="0">
                <a:solidFill>
                  <a:srgbClr val="FF0000"/>
                </a:solidFill>
              </a:rPr>
              <a:t>uprawę pomidorów stosuje się odpowiednio przepisy </a:t>
            </a:r>
            <a:r>
              <a:rPr lang="pl-PL" sz="1700" b="1" i="1" u="sng" dirty="0" smtClean="0">
                <a:solidFill>
                  <a:srgbClr val="FF0000"/>
                </a:solidFill>
              </a:rPr>
              <a:t>o kontraktacji.</a:t>
            </a:r>
          </a:p>
          <a:p>
            <a:pPr marL="0" indent="0" algn="just">
              <a:buNone/>
            </a:pPr>
            <a:r>
              <a:rPr lang="pl-PL" sz="1700" dirty="0"/>
              <a:t>Do wniosku o przyznanie płatności należy dołączyć umowę zawartą z podmiotem </a:t>
            </a:r>
            <a:br>
              <a:rPr lang="pl-PL" sz="1700" dirty="0"/>
            </a:br>
            <a:r>
              <a:rPr lang="pl-PL" sz="1700" dirty="0"/>
              <a:t>(którego przedmiot działalności obejmuje przetwarzanie owoców i warzyw) lub umowę zawartą z grupą producentów rolnych lub grupą producentów owoców i warzyw lub organizacją producentów lub zrzeszeniem organizacji producentów lub kopię umowy potwierdzoną za zgodność z oryginałem przez notariusza albo upoważnionego pracownika Agencji albo odpowiednio przez podmiot, z którym została zawarta umowa albo grupę producentów rolnych, grupę producentów owoców i warzyw, organizację producentów albo zrzeszenie organizacji producentów. </a:t>
            </a:r>
            <a:endParaRPr lang="pl-PL" sz="1700" b="1" i="1" u="sng" dirty="0">
              <a:solidFill>
                <a:srgbClr val="FF0000"/>
              </a:solidFill>
            </a:endParaRPr>
          </a:p>
        </p:txBody>
      </p:sp>
    </p:spTree>
    <p:extLst>
      <p:ext uri="{BB962C8B-B14F-4D97-AF65-F5344CB8AC3E}">
        <p14:creationId xmlns:p14="http://schemas.microsoft.com/office/powerpoint/2010/main" val="305912236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115615" y="548681"/>
            <a:ext cx="7704857" cy="648071"/>
          </a:xfrm>
        </p:spPr>
        <p:txBody>
          <a:bodyPr/>
          <a:lstStyle/>
          <a:p>
            <a:r>
              <a:rPr lang="pl-PL" dirty="0">
                <a:solidFill>
                  <a:srgbClr val="C00000"/>
                </a:solidFill>
              </a:rPr>
              <a:t>Schematy wsparcia związanego z produkcją (</a:t>
            </a:r>
            <a:r>
              <a:rPr lang="pl-PL" dirty="0" smtClean="0">
                <a:solidFill>
                  <a:srgbClr val="C00000"/>
                </a:solidFill>
              </a:rPr>
              <a:t>13c/17)</a:t>
            </a:r>
            <a:endParaRPr lang="pl-PL" dirty="0"/>
          </a:p>
        </p:txBody>
      </p:sp>
      <p:sp>
        <p:nvSpPr>
          <p:cNvPr id="3" name="Symbol zastępczy zawartości 2"/>
          <p:cNvSpPr>
            <a:spLocks noGrp="1"/>
          </p:cNvSpPr>
          <p:nvPr>
            <p:ph idx="1"/>
          </p:nvPr>
        </p:nvSpPr>
        <p:spPr>
          <a:xfrm>
            <a:off x="323528" y="1124744"/>
            <a:ext cx="8568952" cy="5256584"/>
          </a:xfrm>
        </p:spPr>
        <p:txBody>
          <a:bodyPr/>
          <a:lstStyle/>
          <a:p>
            <a:pPr marL="0" lvl="0" indent="0" algn="just">
              <a:buNone/>
            </a:pPr>
            <a:r>
              <a:rPr lang="pl-PL" sz="1700" b="1" dirty="0"/>
              <a:t>P</a:t>
            </a:r>
            <a:r>
              <a:rPr lang="pl-PL" sz="1700" b="1" dirty="0" smtClean="0"/>
              <a:t>łatność </a:t>
            </a:r>
            <a:r>
              <a:rPr lang="pl-PL" sz="1700" b="1" dirty="0"/>
              <a:t>do powierzchni uprawy buraków cukrowych: </a:t>
            </a:r>
            <a:r>
              <a:rPr lang="pl-PL" sz="1700" dirty="0"/>
              <a:t>płatność jest przyznawana rolnikowi, jeżeli</a:t>
            </a:r>
            <a:r>
              <a:rPr lang="pl-PL" sz="1700" dirty="0" smtClean="0"/>
              <a:t>:</a:t>
            </a:r>
          </a:p>
          <a:p>
            <a:pPr lvl="0" algn="just"/>
            <a:r>
              <a:rPr lang="pl-PL" sz="1700" dirty="0"/>
              <a:t>jeżeli zawarł umowę dostawy, o której mowa w art. 127 ust. 2 rozporządzenia nr 1308/2013, która określa również powierzchnię gruntów, na której rolnik jest zobowiązany uprawiać buraki kwotowe określone w art. 127 ust. 2 lit. a rozporządzenia nr 1308/2013, do powierzchni gruntów, na której są uprawiane buraki kwotowe określone w art. 127 ust. 2 lit. a rozporządzenia nr 1308/2013, lecz nie większej niż powierzchnia gruntów, na której rolnik jest zobowiązany uprawiać te buraki, określona w umowie dostawy, o której mowa w art. 127 ust. 2 rozporządzenia nr 1308/2013, zawartej przez tego rolnika, lub</a:t>
            </a:r>
          </a:p>
          <a:p>
            <a:pPr lvl="0" algn="just"/>
            <a:r>
              <a:rPr lang="pl-PL" sz="1700" dirty="0"/>
              <a:t>jeżeli rolnik zawarł umowę z grupą producentów rolnych, której jest członkiem, lub organizacją producentów, której jest członkiem, lub zrzeszeniem organizacji producentów, do którego należy organizacja producentów, której jest członkiem, w której zobowiązał się do wytworzenia i dostarczenia grupie, organizacji lub zrzeszeniu określonej ilości buraków kwotowych z określonej powierzchni gruntów, a grupa, organizacja lub zrzeszenie zobowiązała się te buraki odebrać w umówionym terminie, zapłacić za nie umówioną cenę i przeznaczyć te buraki na produkcję cukru kwotowego. do powierzchni gruntów, na której są uprawiane buraki kwotowe, lecz nie większej niż powierzchnia gruntów określona w umowie, na której rolnik jest zobowiązany uprawiać te buraki. </a:t>
            </a:r>
          </a:p>
          <a:p>
            <a:pPr marL="0" indent="0" algn="just">
              <a:buNone/>
            </a:pPr>
            <a:endParaRPr lang="pl-PL" dirty="0" smtClean="0"/>
          </a:p>
          <a:p>
            <a:pPr marL="0" indent="0" algn="just">
              <a:buNone/>
            </a:pPr>
            <a:endParaRPr lang="pl-PL" dirty="0"/>
          </a:p>
          <a:p>
            <a:pPr marL="0" indent="0" algn="just">
              <a:buNone/>
            </a:pPr>
            <a:endParaRPr lang="pl-PL" dirty="0" smtClean="0"/>
          </a:p>
          <a:p>
            <a:endParaRPr lang="pl-PL" dirty="0"/>
          </a:p>
        </p:txBody>
      </p:sp>
    </p:spTree>
    <p:extLst>
      <p:ext uri="{BB962C8B-B14F-4D97-AF65-F5344CB8AC3E}">
        <p14:creationId xmlns:p14="http://schemas.microsoft.com/office/powerpoint/2010/main" val="277623627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187623" y="620713"/>
            <a:ext cx="7776865" cy="864071"/>
          </a:xfrm>
        </p:spPr>
        <p:txBody>
          <a:bodyPr/>
          <a:lstStyle/>
          <a:p>
            <a:r>
              <a:rPr lang="pl-PL" dirty="0">
                <a:solidFill>
                  <a:srgbClr val="C00000"/>
                </a:solidFill>
              </a:rPr>
              <a:t>Schematy wsparcia związanego z produkcją (</a:t>
            </a:r>
            <a:r>
              <a:rPr lang="pl-PL" dirty="0" smtClean="0">
                <a:solidFill>
                  <a:srgbClr val="C00000"/>
                </a:solidFill>
              </a:rPr>
              <a:t>13c/17)</a:t>
            </a:r>
            <a:br>
              <a:rPr lang="pl-PL" dirty="0" smtClean="0">
                <a:solidFill>
                  <a:srgbClr val="C00000"/>
                </a:solidFill>
              </a:rPr>
            </a:br>
            <a:r>
              <a:rPr lang="pl-PL" dirty="0" smtClean="0">
                <a:solidFill>
                  <a:srgbClr val="C00000"/>
                </a:solidFill>
              </a:rPr>
              <a:t>cd.</a:t>
            </a:r>
            <a:endParaRPr lang="pl-PL" dirty="0"/>
          </a:p>
        </p:txBody>
      </p:sp>
      <p:sp>
        <p:nvSpPr>
          <p:cNvPr id="3" name="Symbol zastępczy zawartości 2"/>
          <p:cNvSpPr>
            <a:spLocks noGrp="1"/>
          </p:cNvSpPr>
          <p:nvPr>
            <p:ph idx="1"/>
          </p:nvPr>
        </p:nvSpPr>
        <p:spPr>
          <a:xfrm>
            <a:off x="395536" y="1484784"/>
            <a:ext cx="8568952" cy="4611216"/>
          </a:xfrm>
        </p:spPr>
        <p:txBody>
          <a:bodyPr/>
          <a:lstStyle/>
          <a:p>
            <a:pPr marL="0" indent="0" algn="just">
              <a:buNone/>
            </a:pPr>
            <a:r>
              <a:rPr lang="pl-PL" sz="1700" dirty="0"/>
              <a:t>Płatność związana do powierzchni uprawy buraków cukrowych jest przyznawana rolnikowi do powierzchni gruntów, na której są uprawiane buraki kwotowe, lecz nie większej niż powierzchnia gruntów, na której </a:t>
            </a:r>
            <a:r>
              <a:rPr lang="pl-PL" sz="1700" dirty="0" smtClean="0"/>
              <a:t>rolnik, jego małżonek lub współposiadacz tych gruntów jest zobowiązany uprawiać te buraki, </a:t>
            </a:r>
            <a:r>
              <a:rPr lang="pl-PL" sz="1700" dirty="0"/>
              <a:t>określona w umowie dostawy</a:t>
            </a:r>
            <a:r>
              <a:rPr lang="pl-PL" sz="1700" dirty="0" smtClean="0"/>
              <a:t>.</a:t>
            </a:r>
          </a:p>
          <a:p>
            <a:pPr marL="0" indent="0" algn="just">
              <a:buNone/>
            </a:pPr>
            <a:endParaRPr lang="pl-PL" sz="1700" dirty="0"/>
          </a:p>
          <a:p>
            <a:pPr marL="0" indent="0" algn="just">
              <a:buNone/>
            </a:pPr>
            <a:r>
              <a:rPr lang="pl-PL" sz="1700" b="1" i="1" dirty="0"/>
              <a:t>W umowie rolnik zobowiązuje się do wytworzenia i dostarczenia grupie, organizacji lub zrzeszeniu określonej ilości buraków kwotowych z określonej powierzchni gruntów, a grupa, organizacja lub zrzeszenie zobowiązała się te buraki odebrać w umówionym terminie, zapłacić za nie umówioną cenę i przeznaczyć te buraki na produkcję cukru kwotowego</a:t>
            </a:r>
            <a:r>
              <a:rPr lang="pl-PL" sz="1700" b="1" i="1" dirty="0" smtClean="0"/>
              <a:t>.</a:t>
            </a:r>
          </a:p>
          <a:p>
            <a:pPr marL="0" indent="0" algn="just">
              <a:buNone/>
            </a:pPr>
            <a:endParaRPr lang="pl-PL" sz="1700" dirty="0"/>
          </a:p>
          <a:p>
            <a:pPr marL="0" indent="0" algn="just">
              <a:buNone/>
            </a:pPr>
            <a:r>
              <a:rPr lang="pl-PL" sz="1800" dirty="0"/>
              <a:t>Do wniosku należy dołączyć umowę lub jej kopię potwierdzoną za zgodność z oryginałem przez notariusza albo upoważnionego pracownika Agencji albo producenta cukru albo grupę producentów rolnych albo organizację producentów albo zrzeszenie organizacji producentów.</a:t>
            </a:r>
          </a:p>
          <a:p>
            <a:pPr marL="0" indent="0" algn="just">
              <a:buNone/>
            </a:pPr>
            <a:r>
              <a:rPr lang="pl-PL" sz="1700" dirty="0" smtClean="0"/>
              <a:t>Szacowana </a:t>
            </a:r>
            <a:r>
              <a:rPr lang="pl-PL" sz="1700" dirty="0"/>
              <a:t>stawka rocznej płatności wyniesie ok.</a:t>
            </a:r>
            <a:r>
              <a:rPr lang="pl-PL" sz="1700" b="1" dirty="0"/>
              <a:t> 400,0 euro/ha.</a:t>
            </a:r>
            <a:endParaRPr lang="pl-PL" sz="1700" dirty="0"/>
          </a:p>
          <a:p>
            <a:endParaRPr lang="pl-PL" dirty="0"/>
          </a:p>
        </p:txBody>
      </p:sp>
    </p:spTree>
    <p:extLst>
      <p:ext uri="{BB962C8B-B14F-4D97-AF65-F5344CB8AC3E}">
        <p14:creationId xmlns:p14="http://schemas.microsoft.com/office/powerpoint/2010/main" val="63082797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115616" y="476673"/>
            <a:ext cx="7560841" cy="792088"/>
          </a:xfrm>
        </p:spPr>
        <p:txBody>
          <a:bodyPr/>
          <a:lstStyle/>
          <a:p>
            <a:r>
              <a:rPr lang="pl-PL" dirty="0">
                <a:solidFill>
                  <a:srgbClr val="C00000"/>
                </a:solidFill>
              </a:rPr>
              <a:t>Schematy wsparcia związanego z produkcją (</a:t>
            </a:r>
            <a:r>
              <a:rPr lang="pl-PL" dirty="0" smtClean="0">
                <a:solidFill>
                  <a:srgbClr val="C00000"/>
                </a:solidFill>
              </a:rPr>
              <a:t>14/17)</a:t>
            </a:r>
            <a:endParaRPr lang="pl-PL" dirty="0"/>
          </a:p>
        </p:txBody>
      </p:sp>
      <p:sp>
        <p:nvSpPr>
          <p:cNvPr id="3" name="Symbol zastępczy zawartości 2"/>
          <p:cNvSpPr>
            <a:spLocks noGrp="1"/>
          </p:cNvSpPr>
          <p:nvPr>
            <p:ph idx="1"/>
          </p:nvPr>
        </p:nvSpPr>
        <p:spPr>
          <a:xfrm>
            <a:off x="323528" y="1196752"/>
            <a:ext cx="8640960" cy="5328592"/>
          </a:xfrm>
        </p:spPr>
        <p:txBody>
          <a:bodyPr/>
          <a:lstStyle/>
          <a:p>
            <a:pPr marL="0" indent="0" algn="just">
              <a:buNone/>
            </a:pPr>
            <a:r>
              <a:rPr lang="pl-PL" sz="1800" b="1" dirty="0" smtClean="0"/>
              <a:t>W </a:t>
            </a:r>
            <a:r>
              <a:rPr lang="pl-PL" sz="1800" b="1" dirty="0"/>
              <a:t>przypadku płatności związanej do powierzchni uprawy:</a:t>
            </a:r>
          </a:p>
          <a:p>
            <a:pPr algn="just">
              <a:buFont typeface="Wingdings" pitchFamily="2" charset="2"/>
              <a:buChar char="§"/>
            </a:pPr>
            <a:r>
              <a:rPr lang="pl-PL" sz="1800" dirty="0" smtClean="0"/>
              <a:t>ziemniaków </a:t>
            </a:r>
            <a:r>
              <a:rPr lang="pl-PL" sz="1800" dirty="0"/>
              <a:t>skrobiowych za 2015 r. </a:t>
            </a:r>
            <a:r>
              <a:rPr lang="pl-PL" sz="1800" dirty="0" smtClean="0"/>
              <a:t>warunek</a:t>
            </a:r>
            <a:r>
              <a:rPr lang="pl-PL" sz="1800" dirty="0"/>
              <a:t> </a:t>
            </a:r>
            <a:r>
              <a:rPr lang="pl-PL" sz="1800" dirty="0" smtClean="0"/>
              <a:t>dotyczący zawarcia umowy na uprawę ziemniaków skrobiowych </a:t>
            </a:r>
            <a:r>
              <a:rPr lang="pl-PL" sz="1800" dirty="0"/>
              <a:t>uważa się za spełniony również wtedy, gdy </a:t>
            </a:r>
            <a:r>
              <a:rPr lang="pl-PL" sz="1800" dirty="0" smtClean="0"/>
              <a:t>ta umowa odpowiada warunkom </a:t>
            </a:r>
            <a:r>
              <a:rPr lang="pl-PL" sz="1800" dirty="0"/>
              <a:t>określonym w </a:t>
            </a:r>
            <a:r>
              <a:rPr lang="pl-PL" sz="1800" dirty="0" smtClean="0"/>
              <a:t>ustawie o </a:t>
            </a:r>
            <a:r>
              <a:rPr lang="pl-PL" sz="1800" dirty="0"/>
              <a:t>płatnościach w ramach systemów wsparcia </a:t>
            </a:r>
            <a:r>
              <a:rPr lang="pl-PL" sz="1800" dirty="0" smtClean="0"/>
              <a:t>bezpośredniego, została </a:t>
            </a:r>
            <a:r>
              <a:rPr lang="pl-PL" sz="1800" dirty="0"/>
              <a:t>zawarta przed dniem wejścia </a:t>
            </a:r>
            <a:r>
              <a:rPr lang="pl-PL" sz="1800" dirty="0" smtClean="0"/>
              <a:t>w </a:t>
            </a:r>
            <a:r>
              <a:rPr lang="pl-PL" sz="1800" dirty="0"/>
              <a:t>życie </a:t>
            </a:r>
            <a:r>
              <a:rPr lang="pl-PL" sz="1800" dirty="0" smtClean="0"/>
              <a:t>tej ustawy, a </a:t>
            </a:r>
            <a:r>
              <a:rPr lang="pl-PL" sz="1800" dirty="0"/>
              <a:t>płatność przyznaje się do powierzchni uprawy ziemniaków skrobiowych, lecz nie większej niż powierzchnia gruntów określona w tej </a:t>
            </a:r>
            <a:r>
              <a:rPr lang="pl-PL" sz="1800" dirty="0" smtClean="0"/>
              <a:t>umowie;</a:t>
            </a:r>
          </a:p>
          <a:p>
            <a:pPr algn="just">
              <a:buFont typeface="Wingdings" pitchFamily="2" charset="2"/>
              <a:buChar char="§"/>
            </a:pPr>
            <a:r>
              <a:rPr lang="pl-PL" sz="1800" dirty="0" smtClean="0"/>
              <a:t>pomidorów </a:t>
            </a:r>
            <a:r>
              <a:rPr lang="pl-PL" sz="1800" dirty="0"/>
              <a:t>za 2015 r. </a:t>
            </a:r>
            <a:r>
              <a:rPr lang="pl-PL" sz="1800" dirty="0" smtClean="0"/>
              <a:t>warunek</a:t>
            </a:r>
            <a:r>
              <a:rPr lang="pl-PL" sz="1800" dirty="0"/>
              <a:t> </a:t>
            </a:r>
            <a:r>
              <a:rPr lang="pl-PL" sz="1800" dirty="0" smtClean="0"/>
              <a:t>dotyczący zawarcia umowy na uprawę pomidorów </a:t>
            </a:r>
            <a:r>
              <a:rPr lang="pl-PL" sz="1800" dirty="0"/>
              <a:t>uważa się za spełniony również wtedy, gdy </a:t>
            </a:r>
            <a:r>
              <a:rPr lang="pl-PL" sz="1800" dirty="0" smtClean="0"/>
              <a:t>ta umowa odpowiada </a:t>
            </a:r>
            <a:r>
              <a:rPr lang="pl-PL" sz="1800" dirty="0"/>
              <a:t>warunkom określonym </a:t>
            </a:r>
            <a:r>
              <a:rPr lang="pl-PL" sz="1800" dirty="0" smtClean="0"/>
              <a:t>w ustawie o płatnościach w ramach systemów wsparcia bezpośredniego, </a:t>
            </a:r>
            <a:r>
              <a:rPr lang="pl-PL" sz="1800" dirty="0"/>
              <a:t>została zawarta przed dniem wejścia w życie </a:t>
            </a:r>
            <a:r>
              <a:rPr lang="pl-PL" sz="1800" dirty="0" smtClean="0"/>
              <a:t>tej ustawy</a:t>
            </a:r>
            <a:r>
              <a:rPr lang="pl-PL" sz="1800" dirty="0"/>
              <a:t>, a płatność przyznaje się do powierzchni uprawy pomidorów, lecz nie większej niż powierzchnia gruntów określona w tej umowie</a:t>
            </a:r>
            <a:r>
              <a:rPr lang="pl-PL" sz="1800" dirty="0" smtClean="0"/>
              <a:t>.</a:t>
            </a:r>
          </a:p>
          <a:p>
            <a:pPr marL="0" indent="0" algn="just">
              <a:buNone/>
            </a:pPr>
            <a:r>
              <a:rPr lang="pl-PL" sz="1800" dirty="0" smtClean="0"/>
              <a:t>Płatność </a:t>
            </a:r>
            <a:r>
              <a:rPr lang="pl-PL" sz="1800" dirty="0"/>
              <a:t>związana do powierzchni uprawy buraków cukrowych za 2015 r. jest przyznawana rolnikowi do powierzchni gruntów, na której są uprawiane buraki </a:t>
            </a:r>
            <a:r>
              <a:rPr lang="pl-PL" sz="1800" dirty="0" smtClean="0"/>
              <a:t>kwotowe, </a:t>
            </a:r>
            <a:r>
              <a:rPr lang="pl-PL" sz="1800" dirty="0"/>
              <a:t>lecz nie większej niż określona pod uprawę tych buraków w umowie dostawy,  </a:t>
            </a:r>
            <a:r>
              <a:rPr lang="pl-PL" sz="1800" dirty="0" smtClean="0"/>
              <a:t>zawartej </a:t>
            </a:r>
            <a:r>
              <a:rPr lang="pl-PL" sz="1800" dirty="0"/>
              <a:t>przez tego </a:t>
            </a:r>
            <a:r>
              <a:rPr lang="pl-PL" sz="1800" dirty="0" smtClean="0"/>
              <a:t>rolnika.</a:t>
            </a:r>
            <a:endParaRPr lang="pl-PL" sz="1800" dirty="0"/>
          </a:p>
          <a:p>
            <a:pPr marL="0" indent="0" algn="just">
              <a:buNone/>
            </a:pPr>
            <a:endParaRPr lang="pl-PL" sz="1800" dirty="0"/>
          </a:p>
        </p:txBody>
      </p:sp>
    </p:spTree>
    <p:extLst>
      <p:ext uri="{BB962C8B-B14F-4D97-AF65-F5344CB8AC3E}">
        <p14:creationId xmlns:p14="http://schemas.microsoft.com/office/powerpoint/2010/main" val="409183262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83568" y="1484784"/>
            <a:ext cx="8136904" cy="4032448"/>
          </a:xfrm>
        </p:spPr>
        <p:txBody>
          <a:bodyPr/>
          <a:lstStyle/>
          <a:p>
            <a:pPr marL="355600" lvl="2" indent="-355600" algn="just">
              <a:buClr>
                <a:srgbClr val="EF2A03"/>
              </a:buClr>
              <a:buFont typeface="Wingdings" pitchFamily="2" charset="2"/>
              <a:buChar char="q"/>
            </a:pPr>
            <a:r>
              <a:rPr lang="pl-PL" sz="1800" b="1" dirty="0" smtClean="0">
                <a:solidFill>
                  <a:srgbClr val="000000"/>
                </a:solidFill>
              </a:rPr>
              <a:t>Płatność do powierzchni upraw owoców miękkich, płatność do powierzchni uprawy  lnu </a:t>
            </a:r>
            <a:endParaRPr lang="pl-PL" sz="1800" b="1" dirty="0">
              <a:solidFill>
                <a:srgbClr val="000000"/>
              </a:solidFill>
            </a:endParaRPr>
          </a:p>
          <a:p>
            <a:pPr lvl="1" algn="just">
              <a:spcBef>
                <a:spcPts val="0"/>
              </a:spcBef>
              <a:buClr>
                <a:srgbClr val="EF2A03"/>
              </a:buClr>
              <a:buFont typeface="Arial" pitchFamily="34" charset="0"/>
              <a:buChar char="•"/>
            </a:pPr>
            <a:r>
              <a:rPr lang="pl-PL" sz="1800" dirty="0"/>
              <a:t>uprawa prowadzona jest na obszarze kwalifikującym się do przyznania jednolitej płatności obszarowej</a:t>
            </a:r>
          </a:p>
          <a:p>
            <a:pPr lvl="1" algn="just">
              <a:spcBef>
                <a:spcPts val="0"/>
              </a:spcBef>
              <a:buClr>
                <a:srgbClr val="EF2A03"/>
              </a:buClr>
              <a:buFont typeface="Arial" pitchFamily="34" charset="0"/>
              <a:buChar char="•"/>
            </a:pPr>
            <a:r>
              <a:rPr lang="pl-PL" sz="1800" dirty="0"/>
              <a:t>płatności obszarowe do powierzchni </a:t>
            </a:r>
            <a:r>
              <a:rPr lang="pl-PL" sz="1800" dirty="0" smtClean="0"/>
              <a:t>uprawy</a:t>
            </a:r>
          </a:p>
          <a:p>
            <a:pPr lvl="1" algn="just">
              <a:spcBef>
                <a:spcPts val="0"/>
              </a:spcBef>
              <a:buClr>
                <a:srgbClr val="EF2A03"/>
              </a:buClr>
              <a:buFont typeface="Arial" pitchFamily="34" charset="0"/>
              <a:buChar char="•"/>
            </a:pPr>
            <a:r>
              <a:rPr lang="pl-PL" sz="1800" dirty="0"/>
              <a:t>nie jest wymagane zawarcie umowy</a:t>
            </a:r>
          </a:p>
          <a:p>
            <a:pPr lvl="1" algn="just">
              <a:spcBef>
                <a:spcPts val="0"/>
              </a:spcBef>
              <a:buClr>
                <a:srgbClr val="EF2A03"/>
              </a:buClr>
              <a:buFont typeface="Arial" pitchFamily="34" charset="0"/>
              <a:buChar char="•"/>
            </a:pPr>
            <a:r>
              <a:rPr lang="pl-PL" sz="1800" dirty="0"/>
              <a:t>minimalna powierzchnia działki 0,1 </a:t>
            </a:r>
            <a:r>
              <a:rPr lang="pl-PL" sz="1800" dirty="0" smtClean="0"/>
              <a:t>ha</a:t>
            </a:r>
            <a:endParaRPr lang="pl-PL" sz="1800" dirty="0"/>
          </a:p>
          <a:p>
            <a:pPr lvl="1" algn="just">
              <a:spcBef>
                <a:spcPts val="0"/>
              </a:spcBef>
              <a:buClr>
                <a:srgbClr val="EF2A03"/>
              </a:buClr>
              <a:buFont typeface="Arial" pitchFamily="34" charset="0"/>
              <a:buChar char="•"/>
            </a:pPr>
            <a:r>
              <a:rPr lang="pl-PL" sz="1800" dirty="0"/>
              <a:t>szacowane stawki płatności:</a:t>
            </a:r>
          </a:p>
          <a:p>
            <a:pPr lvl="2" algn="just">
              <a:spcBef>
                <a:spcPts val="0"/>
              </a:spcBef>
              <a:buClr>
                <a:srgbClr val="EF2A03"/>
              </a:buClr>
              <a:buFont typeface="Arial" pitchFamily="34" charset="0"/>
              <a:buChar char="•"/>
            </a:pPr>
            <a:r>
              <a:rPr lang="pl-PL" sz="1800" dirty="0" smtClean="0"/>
              <a:t>250 </a:t>
            </a:r>
            <a:r>
              <a:rPr lang="pl-PL" sz="1800" dirty="0"/>
              <a:t>EUR/ha (owoce miękkie – truskawki, maliny) </a:t>
            </a:r>
          </a:p>
          <a:p>
            <a:pPr lvl="2" algn="just">
              <a:spcBef>
                <a:spcPts val="0"/>
              </a:spcBef>
              <a:buClr>
                <a:srgbClr val="EF2A03"/>
              </a:buClr>
              <a:buFont typeface="Arial" pitchFamily="34" charset="0"/>
              <a:buChar char="•"/>
            </a:pPr>
            <a:r>
              <a:rPr lang="pl-PL" sz="1800" dirty="0" smtClean="0"/>
              <a:t>200 </a:t>
            </a:r>
            <a:r>
              <a:rPr lang="pl-PL" sz="1800" dirty="0"/>
              <a:t>EUR/ha (len</a:t>
            </a:r>
            <a:r>
              <a:rPr lang="pl-PL" sz="1800" dirty="0" smtClean="0"/>
              <a:t>) </a:t>
            </a:r>
          </a:p>
          <a:p>
            <a:pPr marL="342900" lvl="1" indent="-342900" algn="just">
              <a:buFontTx/>
              <a:buChar char="•"/>
            </a:pPr>
            <a:endParaRPr lang="pl-PL" sz="1800" dirty="0"/>
          </a:p>
          <a:p>
            <a:pPr algn="just"/>
            <a:endParaRPr lang="pl-PL" sz="1800" dirty="0"/>
          </a:p>
        </p:txBody>
      </p:sp>
      <p:sp>
        <p:nvSpPr>
          <p:cNvPr id="6" name="Tytuł 1"/>
          <p:cNvSpPr>
            <a:spLocks noGrp="1"/>
          </p:cNvSpPr>
          <p:nvPr>
            <p:ph type="title"/>
          </p:nvPr>
        </p:nvSpPr>
        <p:spPr>
          <a:xfrm>
            <a:off x="1187624" y="714357"/>
            <a:ext cx="7632848" cy="571504"/>
          </a:xfrm>
        </p:spPr>
        <p:txBody>
          <a:bodyPr/>
          <a:lstStyle/>
          <a:p>
            <a:r>
              <a:rPr lang="pl-PL" dirty="0">
                <a:solidFill>
                  <a:srgbClr val="C00000"/>
                </a:solidFill>
              </a:rPr>
              <a:t>Schematy wsparcia związanego z produkcją </a:t>
            </a:r>
            <a:r>
              <a:rPr lang="pl-PL" dirty="0" smtClean="0">
                <a:solidFill>
                  <a:srgbClr val="C00000"/>
                </a:solidFill>
              </a:rPr>
              <a:t>(15/17)</a:t>
            </a:r>
            <a:br>
              <a:rPr lang="pl-PL" dirty="0" smtClean="0">
                <a:solidFill>
                  <a:srgbClr val="C00000"/>
                </a:solidFill>
              </a:rPr>
            </a:br>
            <a:endParaRPr lang="pl-PL" sz="1400" dirty="0">
              <a:solidFill>
                <a:srgbClr val="C00000"/>
              </a:solidFill>
            </a:endParaRPr>
          </a:p>
        </p:txBody>
      </p:sp>
    </p:spTree>
    <p:extLst>
      <p:ext uri="{BB962C8B-B14F-4D97-AF65-F5344CB8AC3E}">
        <p14:creationId xmlns:p14="http://schemas.microsoft.com/office/powerpoint/2010/main" val="41334601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714356"/>
            <a:ext cx="7772400" cy="714381"/>
          </a:xfrm>
        </p:spPr>
        <p:txBody>
          <a:bodyPr/>
          <a:lstStyle/>
          <a:p>
            <a:r>
              <a:rPr lang="pl-PL" dirty="0" smtClean="0">
                <a:solidFill>
                  <a:srgbClr val="C00000"/>
                </a:solidFill>
              </a:rPr>
              <a:t>Jednolita Płatność Obszarowa – zasady (1/5)</a:t>
            </a:r>
            <a:endParaRPr lang="pl-PL" dirty="0">
              <a:solidFill>
                <a:srgbClr val="C00000"/>
              </a:solidFill>
            </a:endParaRPr>
          </a:p>
        </p:txBody>
      </p:sp>
      <p:sp>
        <p:nvSpPr>
          <p:cNvPr id="3" name="Symbol zastępczy zawartości 2"/>
          <p:cNvSpPr>
            <a:spLocks noGrp="1"/>
          </p:cNvSpPr>
          <p:nvPr>
            <p:ph idx="1"/>
          </p:nvPr>
        </p:nvSpPr>
        <p:spPr>
          <a:xfrm>
            <a:off x="285720" y="1484784"/>
            <a:ext cx="8678768" cy="5087488"/>
          </a:xfrm>
        </p:spPr>
        <p:txBody>
          <a:bodyPr/>
          <a:lstStyle/>
          <a:p>
            <a:pPr algn="just">
              <a:buClr>
                <a:srgbClr val="EF2A03"/>
              </a:buClr>
              <a:buFont typeface="Wingdings" pitchFamily="2" charset="2"/>
              <a:buChar char="q"/>
            </a:pPr>
            <a:r>
              <a:rPr lang="pl-PL" sz="2400" b="1" dirty="0" smtClean="0"/>
              <a:t>Komu przysługuje</a:t>
            </a:r>
            <a:r>
              <a:rPr lang="pl-PL" sz="2400" dirty="0" smtClean="0"/>
              <a:t>?</a:t>
            </a:r>
          </a:p>
          <a:p>
            <a:pPr algn="just">
              <a:buClr>
                <a:srgbClr val="EF2A03"/>
              </a:buClr>
              <a:buFont typeface="Wingdings" pitchFamily="2" charset="2"/>
              <a:buChar char="q"/>
            </a:pPr>
            <a:endParaRPr lang="pl-PL" sz="2000" dirty="0" smtClean="0"/>
          </a:p>
          <a:p>
            <a:pPr lvl="1" algn="just">
              <a:buClr>
                <a:srgbClr val="EF2A03"/>
              </a:buClr>
              <a:buFontTx/>
              <a:buChar char="•"/>
            </a:pPr>
            <a:r>
              <a:rPr lang="pl-PL" sz="2400" dirty="0" smtClean="0"/>
              <a:t>Rolnikowi aktywnemu zawodowo</a:t>
            </a:r>
          </a:p>
          <a:p>
            <a:pPr lvl="1" algn="just">
              <a:buClr>
                <a:srgbClr val="EF2A03"/>
              </a:buClr>
              <a:buFontTx/>
              <a:buChar char="•"/>
            </a:pPr>
            <a:endParaRPr lang="pl-PL" sz="2400" dirty="0" smtClean="0"/>
          </a:p>
          <a:p>
            <a:pPr lvl="1" algn="just">
              <a:buClr>
                <a:srgbClr val="EF2A03"/>
              </a:buClr>
              <a:buFontTx/>
              <a:buChar char="•"/>
            </a:pPr>
            <a:r>
              <a:rPr lang="pl-PL" sz="2400" dirty="0" smtClean="0"/>
              <a:t>Rolnikowi, który nie stwarza sztucznie warunków wymaganych do uzyskania wsparcia w sprzeczności </a:t>
            </a:r>
            <a:br>
              <a:rPr lang="pl-PL" sz="2400" dirty="0" smtClean="0"/>
            </a:br>
            <a:r>
              <a:rPr lang="pl-PL" sz="2400" dirty="0" smtClean="0"/>
              <a:t>z celami prawa UE</a:t>
            </a:r>
          </a:p>
          <a:p>
            <a:pPr lvl="1" algn="just">
              <a:buClr>
                <a:srgbClr val="EF2A03"/>
              </a:buClr>
              <a:buFontTx/>
              <a:buChar char="•"/>
            </a:pPr>
            <a:endParaRPr lang="pl-PL" sz="2400" dirty="0" smtClean="0"/>
          </a:p>
          <a:p>
            <a:pPr lvl="1" algn="just">
              <a:buClr>
                <a:srgbClr val="EF2A03"/>
              </a:buClr>
              <a:buFontTx/>
              <a:buChar char="•"/>
            </a:pPr>
            <a:r>
              <a:rPr lang="pl-PL" sz="2400" dirty="0" smtClean="0"/>
              <a:t>Rolnikowi przestrzegającemu przepisów dotyczących zasady wzajemnej zgodności (tj. norm i wymogów podstawowych w zakresie zarządzania)</a:t>
            </a:r>
          </a:p>
          <a:p>
            <a:pPr lvl="1" algn="just">
              <a:buClr>
                <a:srgbClr val="EF2A03"/>
              </a:buClr>
              <a:buFontTx/>
              <a:buChar char="•"/>
            </a:pPr>
            <a:endParaRPr lang="pl-PL" sz="1800" dirty="0" smtClean="0"/>
          </a:p>
          <a:p>
            <a:pPr algn="just">
              <a:buClr>
                <a:srgbClr val="EF2A03"/>
              </a:buClr>
              <a:buFont typeface="Wingdings" pitchFamily="2" charset="2"/>
              <a:buChar char="q"/>
            </a:pPr>
            <a:endParaRPr lang="pl-PL" sz="2400" dirty="0" smtClean="0"/>
          </a:p>
          <a:p>
            <a:pPr lvl="1" algn="just">
              <a:buClr>
                <a:srgbClr val="EF2A03"/>
              </a:buClr>
              <a:buFontTx/>
              <a:buChar char="•"/>
            </a:pPr>
            <a:endParaRPr lang="pl-PL" sz="1800" dirty="0" smtClean="0"/>
          </a:p>
          <a:p>
            <a:pPr>
              <a:buNone/>
            </a:pPr>
            <a:endParaRPr lang="pl-PL" dirty="0" smtClean="0"/>
          </a:p>
          <a:p>
            <a:pPr>
              <a:buNone/>
            </a:pPr>
            <a:endParaRPr lang="pl-PL" dirty="0" smtClean="0"/>
          </a:p>
          <a:p>
            <a:pPr>
              <a:buNone/>
            </a:pPr>
            <a:endParaRPr lang="pl-PL" dirty="0" smtClean="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23528" y="1268760"/>
            <a:ext cx="8496944" cy="5256584"/>
          </a:xfrm>
        </p:spPr>
        <p:txBody>
          <a:bodyPr/>
          <a:lstStyle/>
          <a:p>
            <a:pPr algn="just">
              <a:buClr>
                <a:srgbClr val="FF0000"/>
              </a:buClr>
              <a:buFont typeface="Wingdings" pitchFamily="2" charset="2"/>
              <a:buChar char="q"/>
            </a:pPr>
            <a:r>
              <a:rPr lang="pl-PL" sz="1800" b="1" dirty="0">
                <a:solidFill>
                  <a:srgbClr val="000000"/>
                </a:solidFill>
              </a:rPr>
              <a:t>Płatność do powierzchni uprawy  konopi  włóknistych :</a:t>
            </a:r>
          </a:p>
          <a:p>
            <a:pPr marL="723900" lvl="1" algn="just">
              <a:spcBef>
                <a:spcPts val="0"/>
              </a:spcBef>
              <a:buClr>
                <a:srgbClr val="FF0000"/>
              </a:buClr>
              <a:buFont typeface="Arial" pitchFamily="34" charset="0"/>
              <a:buChar char="•"/>
            </a:pPr>
            <a:r>
              <a:rPr lang="pl-PL" dirty="0"/>
              <a:t>uprawa prowadzona jest na obszarze kwalifikującym się do przyznania jednolitej płatności </a:t>
            </a:r>
            <a:r>
              <a:rPr lang="pl-PL" dirty="0" smtClean="0"/>
              <a:t>obszarowej</a:t>
            </a:r>
          </a:p>
          <a:p>
            <a:pPr marL="723900" indent="-285750" algn="just">
              <a:buClr>
                <a:srgbClr val="FF0000"/>
              </a:buClr>
              <a:buFont typeface="Arial" pitchFamily="34" charset="0"/>
              <a:buChar char="•"/>
            </a:pPr>
            <a:r>
              <a:rPr lang="pl-PL" dirty="0"/>
              <a:t>jeżeli uprawa ta jest prowadzona na podstawie zezwolenia wydanego na podstawie art. 47 ustawy z dnia 29 lipca 2005 r. o przeciwdziałaniu narkomanii (Dz. U. z 2012 r. poz. 124  oraz z 2011 r. Nr 117, poz. 678</a:t>
            </a:r>
            <a:r>
              <a:rPr lang="pl-PL" dirty="0" smtClean="0"/>
              <a:t>)</a:t>
            </a:r>
          </a:p>
          <a:p>
            <a:pPr marL="723900" indent="-285750" algn="just">
              <a:buClr>
                <a:srgbClr val="FF0000"/>
              </a:buClr>
              <a:buFont typeface="Arial" pitchFamily="34" charset="0"/>
              <a:buChar char="•"/>
            </a:pPr>
            <a:r>
              <a:rPr lang="pl-PL" dirty="0"/>
              <a:t>p</a:t>
            </a:r>
            <a:r>
              <a:rPr lang="pl-PL" dirty="0" smtClean="0"/>
              <a:t>osiadanie </a:t>
            </a:r>
            <a:r>
              <a:rPr lang="pl-PL" dirty="0"/>
              <a:t>zezwolenia na uprawę konopi nie jest wymagane od jednostek naukowych oraz Centralnego Ośrodka Badania Odmian Roślin Uprawnych, w ramach działalności statutowej, a także od podmiotów zajmujących się hodowlą roślin i stosujących konopie włókniste w celach izolacyjnych, co należy potwierdzić poprzez dołączenie do wniosku, oświadczenia o zwolnieniu z obowiązku posiadania zezwolenia na uprawę konopi </a:t>
            </a:r>
            <a:r>
              <a:rPr lang="pl-PL" dirty="0" smtClean="0"/>
              <a:t>włóknistych</a:t>
            </a:r>
          </a:p>
          <a:p>
            <a:pPr marL="723900" indent="-285750" algn="just">
              <a:buClr>
                <a:srgbClr val="FF0000"/>
              </a:buClr>
              <a:buFont typeface="Arial" pitchFamily="34" charset="0"/>
              <a:buChar char="•"/>
            </a:pPr>
            <a:r>
              <a:rPr lang="pl-PL" dirty="0" smtClean="0"/>
              <a:t>do </a:t>
            </a:r>
            <a:r>
              <a:rPr lang="pl-PL" dirty="0"/>
              <a:t>powierzchni nie większej niż powierzchnia objęta </a:t>
            </a:r>
            <a:r>
              <a:rPr lang="pl-PL" dirty="0" smtClean="0"/>
              <a:t>ww. zezwoleniem </a:t>
            </a:r>
          </a:p>
          <a:p>
            <a:pPr marL="723900" lvl="1" algn="just">
              <a:spcBef>
                <a:spcPts val="0"/>
              </a:spcBef>
              <a:buClr>
                <a:srgbClr val="FF0000"/>
              </a:buClr>
              <a:buFont typeface="Arial" pitchFamily="34" charset="0"/>
              <a:buChar char="•"/>
            </a:pPr>
            <a:r>
              <a:rPr lang="pl-PL" dirty="0" smtClean="0"/>
              <a:t>nie </a:t>
            </a:r>
            <a:r>
              <a:rPr lang="pl-PL" dirty="0"/>
              <a:t>jest wymagane zawarcie </a:t>
            </a:r>
            <a:r>
              <a:rPr lang="pl-PL" dirty="0" smtClean="0"/>
              <a:t>umowy</a:t>
            </a:r>
            <a:endParaRPr lang="pl-PL" dirty="0"/>
          </a:p>
          <a:p>
            <a:pPr marL="723900" lvl="1" algn="just">
              <a:spcBef>
                <a:spcPts val="0"/>
              </a:spcBef>
              <a:buClr>
                <a:srgbClr val="FF0000"/>
              </a:buClr>
              <a:buFont typeface="Arial" pitchFamily="34" charset="0"/>
              <a:buChar char="•"/>
            </a:pPr>
            <a:r>
              <a:rPr lang="pl-PL" dirty="0"/>
              <a:t>minimalna powierzchnia działki 0,1 ha</a:t>
            </a:r>
          </a:p>
          <a:p>
            <a:pPr marL="723900" lvl="1" algn="just">
              <a:spcBef>
                <a:spcPts val="0"/>
              </a:spcBef>
              <a:buClr>
                <a:srgbClr val="FF0000"/>
              </a:buClr>
              <a:buFont typeface="Arial" pitchFamily="34" charset="0"/>
              <a:buChar char="•"/>
            </a:pPr>
            <a:r>
              <a:rPr lang="pl-PL" dirty="0"/>
              <a:t>konieczność stosowania odmian zawierających w uprawie polowej maksymalnie 0,2% </a:t>
            </a:r>
            <a:r>
              <a:rPr lang="pl-PL" dirty="0" err="1"/>
              <a:t>tetrahydrokanabinolu</a:t>
            </a:r>
            <a:r>
              <a:rPr lang="pl-PL" dirty="0"/>
              <a:t> (THC) w suchej masie rośliny</a:t>
            </a:r>
          </a:p>
          <a:p>
            <a:pPr marL="723900" lvl="1" algn="just">
              <a:spcBef>
                <a:spcPts val="0"/>
              </a:spcBef>
              <a:buClr>
                <a:srgbClr val="FF0000"/>
              </a:buClr>
              <a:buFont typeface="Arial" pitchFamily="34" charset="0"/>
              <a:buChar char="•"/>
            </a:pPr>
            <a:r>
              <a:rPr lang="pl-PL" dirty="0"/>
              <a:t>do wniosku o przyznanie płatności należy </a:t>
            </a:r>
            <a:r>
              <a:rPr lang="pl-PL" dirty="0" smtClean="0"/>
              <a:t>dołączyć: ww. zezwolenie na uprawę, oświadczenie </a:t>
            </a:r>
            <a:r>
              <a:rPr lang="pl-PL" dirty="0"/>
              <a:t>o uprawie konopi i etykiety stosowane na opakowaniach nasion </a:t>
            </a:r>
            <a:r>
              <a:rPr lang="pl-PL" dirty="0" smtClean="0"/>
              <a:t>konopi </a:t>
            </a:r>
            <a:endParaRPr lang="pl-PL" dirty="0"/>
          </a:p>
          <a:p>
            <a:pPr marL="723900" lvl="1" algn="just">
              <a:spcBef>
                <a:spcPts val="0"/>
              </a:spcBef>
              <a:buClr>
                <a:srgbClr val="FF0000"/>
              </a:buClr>
              <a:buFont typeface="Arial" pitchFamily="34" charset="0"/>
              <a:buChar char="•"/>
            </a:pPr>
            <a:r>
              <a:rPr lang="pl-PL" dirty="0"/>
              <a:t>szacowane stawki płatności: 200 EUR/ha (konopie)</a:t>
            </a:r>
          </a:p>
          <a:p>
            <a:pPr algn="just"/>
            <a:endParaRPr lang="pl-PL" sz="1800" dirty="0"/>
          </a:p>
        </p:txBody>
      </p:sp>
      <p:sp>
        <p:nvSpPr>
          <p:cNvPr id="6" name="Tytuł 1"/>
          <p:cNvSpPr>
            <a:spLocks noGrp="1"/>
          </p:cNvSpPr>
          <p:nvPr>
            <p:ph type="title"/>
          </p:nvPr>
        </p:nvSpPr>
        <p:spPr>
          <a:xfrm>
            <a:off x="1043608" y="841272"/>
            <a:ext cx="7632848" cy="571504"/>
          </a:xfrm>
        </p:spPr>
        <p:txBody>
          <a:bodyPr/>
          <a:lstStyle/>
          <a:p>
            <a:r>
              <a:rPr lang="pl-PL" dirty="0">
                <a:solidFill>
                  <a:srgbClr val="C00000"/>
                </a:solidFill>
              </a:rPr>
              <a:t>Schematy wsparcia związanego z produkcją </a:t>
            </a:r>
            <a:r>
              <a:rPr lang="pl-PL" dirty="0" smtClean="0">
                <a:solidFill>
                  <a:srgbClr val="C00000"/>
                </a:solidFill>
              </a:rPr>
              <a:t>(16/17)</a:t>
            </a:r>
            <a:br>
              <a:rPr lang="pl-PL" dirty="0" smtClean="0">
                <a:solidFill>
                  <a:srgbClr val="C00000"/>
                </a:solidFill>
              </a:rPr>
            </a:br>
            <a:endParaRPr lang="pl-PL" sz="1400" dirty="0">
              <a:solidFill>
                <a:srgbClr val="C00000"/>
              </a:solidFill>
            </a:endParaRPr>
          </a:p>
        </p:txBody>
      </p:sp>
    </p:spTree>
    <p:extLst>
      <p:ext uri="{BB962C8B-B14F-4D97-AF65-F5344CB8AC3E}">
        <p14:creationId xmlns:p14="http://schemas.microsoft.com/office/powerpoint/2010/main" val="8861997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115615" y="332656"/>
            <a:ext cx="7704857" cy="1401551"/>
          </a:xfrm>
        </p:spPr>
        <p:txBody>
          <a:bodyPr/>
          <a:lstStyle/>
          <a:p>
            <a:r>
              <a:rPr lang="pl-PL" sz="2800" dirty="0" smtClean="0">
                <a:solidFill>
                  <a:srgbClr val="C00000"/>
                </a:solidFill>
              </a:rPr>
              <a:t/>
            </a:r>
            <a:br>
              <a:rPr lang="pl-PL" sz="2800" dirty="0" smtClean="0">
                <a:solidFill>
                  <a:srgbClr val="C00000"/>
                </a:solidFill>
              </a:rPr>
            </a:br>
            <a:r>
              <a:rPr lang="pl-PL" dirty="0">
                <a:solidFill>
                  <a:srgbClr val="C00000"/>
                </a:solidFill>
              </a:rPr>
              <a:t>Schematy wsparcia związanego z produkcją (</a:t>
            </a:r>
            <a:r>
              <a:rPr lang="pl-PL" dirty="0" smtClean="0">
                <a:solidFill>
                  <a:srgbClr val="C00000"/>
                </a:solidFill>
              </a:rPr>
              <a:t>17/17)</a:t>
            </a:r>
            <a:r>
              <a:rPr lang="pl-PL" sz="2800" dirty="0">
                <a:solidFill>
                  <a:srgbClr val="C00000"/>
                </a:solidFill>
              </a:rPr>
              <a:t/>
            </a:r>
            <a:br>
              <a:rPr lang="pl-PL" sz="2800" dirty="0">
                <a:solidFill>
                  <a:srgbClr val="C00000"/>
                </a:solidFill>
              </a:rPr>
            </a:br>
            <a:r>
              <a:rPr lang="pl-PL" sz="2800" dirty="0" smtClean="0">
                <a:solidFill>
                  <a:srgbClr val="C00000"/>
                </a:solidFill>
              </a:rPr>
              <a:t/>
            </a:r>
            <a:br>
              <a:rPr lang="pl-PL" sz="2800" dirty="0" smtClean="0">
                <a:solidFill>
                  <a:srgbClr val="C00000"/>
                </a:solidFill>
              </a:rPr>
            </a:br>
            <a:r>
              <a:rPr lang="pl-PL" sz="2800" dirty="0" smtClean="0">
                <a:solidFill>
                  <a:srgbClr val="C00000"/>
                </a:solidFill>
              </a:rPr>
              <a:t>Uwaga !!!</a:t>
            </a:r>
            <a:endParaRPr lang="pl-PL" sz="2800" dirty="0">
              <a:solidFill>
                <a:srgbClr val="C00000"/>
              </a:solidFill>
            </a:endParaRPr>
          </a:p>
        </p:txBody>
      </p:sp>
      <p:sp>
        <p:nvSpPr>
          <p:cNvPr id="3" name="Symbol zastępczy zawartości 2"/>
          <p:cNvSpPr>
            <a:spLocks noGrp="1"/>
          </p:cNvSpPr>
          <p:nvPr>
            <p:ph idx="1"/>
          </p:nvPr>
        </p:nvSpPr>
        <p:spPr>
          <a:xfrm>
            <a:off x="685800" y="1196752"/>
            <a:ext cx="8206680" cy="4899248"/>
          </a:xfrm>
        </p:spPr>
        <p:txBody>
          <a:bodyPr/>
          <a:lstStyle/>
          <a:p>
            <a:pPr marL="0" indent="0" algn="just">
              <a:buNone/>
            </a:pPr>
            <a:endParaRPr lang="pl-PL" sz="2400" b="1" dirty="0" smtClean="0">
              <a:solidFill>
                <a:srgbClr val="C00000"/>
              </a:solidFill>
            </a:endParaRPr>
          </a:p>
          <a:p>
            <a:pPr marL="0" indent="0" algn="just">
              <a:buNone/>
            </a:pPr>
            <a:endParaRPr lang="pl-PL" sz="2400" b="1" dirty="0">
              <a:solidFill>
                <a:srgbClr val="C00000"/>
              </a:solidFill>
            </a:endParaRPr>
          </a:p>
          <a:p>
            <a:pPr marL="0" indent="0" algn="just">
              <a:buNone/>
            </a:pPr>
            <a:r>
              <a:rPr lang="pl-PL" dirty="0" smtClean="0">
                <a:solidFill>
                  <a:srgbClr val="C00000"/>
                </a:solidFill>
              </a:rPr>
              <a:t>Istnieje </a:t>
            </a:r>
            <a:r>
              <a:rPr lang="pl-PL" dirty="0">
                <a:solidFill>
                  <a:srgbClr val="C00000"/>
                </a:solidFill>
              </a:rPr>
              <a:t>możliwość przyznania płatności do zwierząt, płatności do uprawy buraków cukrowych, ziemniaków skrobiowych, pomidorów oraz konopi włóknistych rolnikowi, w przypadku gdy zwierzę lub grunt są przedmiotem współposiadania (w tym w posiadaniu małżonka</a:t>
            </a:r>
            <a:r>
              <a:rPr lang="pl-PL" dirty="0" smtClean="0">
                <a:solidFill>
                  <a:srgbClr val="C00000"/>
                </a:solidFill>
              </a:rPr>
              <a:t>).</a:t>
            </a:r>
          </a:p>
          <a:p>
            <a:pPr marL="0" indent="0" algn="just">
              <a:buNone/>
            </a:pPr>
            <a:endParaRPr lang="pl-PL" dirty="0" smtClean="0">
              <a:solidFill>
                <a:srgbClr val="C00000"/>
              </a:solidFill>
            </a:endParaRPr>
          </a:p>
          <a:p>
            <a:pPr marL="0" indent="0" algn="just">
              <a:buNone/>
            </a:pPr>
            <a:r>
              <a:rPr lang="pl-PL" dirty="0" smtClean="0">
                <a:solidFill>
                  <a:srgbClr val="C00000"/>
                </a:solidFill>
              </a:rPr>
              <a:t>Zezwolenie </a:t>
            </a:r>
            <a:r>
              <a:rPr lang="pl-PL" dirty="0">
                <a:solidFill>
                  <a:srgbClr val="C00000"/>
                </a:solidFill>
              </a:rPr>
              <a:t>na uprawę konopi włóknistych, może zostać wydane małżonkowi rolnika ubiegającego się o przyznanie płatności do gruntów, albo co najmniej jednemu ze współposiadaczy tych gruntów</a:t>
            </a:r>
            <a:r>
              <a:rPr lang="pl-PL" dirty="0" smtClean="0">
                <a:solidFill>
                  <a:srgbClr val="C00000"/>
                </a:solidFill>
              </a:rPr>
              <a:t>.</a:t>
            </a:r>
          </a:p>
          <a:p>
            <a:pPr marL="0" indent="0" algn="just">
              <a:buNone/>
            </a:pPr>
            <a:endParaRPr lang="pl-PL" dirty="0" smtClean="0">
              <a:solidFill>
                <a:srgbClr val="C00000"/>
              </a:solidFill>
            </a:endParaRPr>
          </a:p>
          <a:p>
            <a:pPr marL="0" lvl="0" indent="0" algn="just">
              <a:buNone/>
            </a:pPr>
            <a:r>
              <a:rPr lang="pl-PL" dirty="0">
                <a:solidFill>
                  <a:srgbClr val="C00000"/>
                </a:solidFill>
              </a:rPr>
              <a:t>Płatność do powierzchni uprawy buraków cukrowych, powierzchni uprawy pomidorów, powierzchni uprawy ziemniaków skrobiowych jest przyznawana rolnikowi również w przypadku, gdy umowę na uprawę buraków cukrowych, uprawę pomidorów, uprawę ziemniaków skrobiowych zawarł:</a:t>
            </a:r>
          </a:p>
          <a:p>
            <a:pPr lvl="0" algn="just">
              <a:buFont typeface="+mj-lt"/>
              <a:buAutoNum type="alphaLcParenR"/>
            </a:pPr>
            <a:r>
              <a:rPr lang="pl-PL" dirty="0">
                <a:solidFill>
                  <a:srgbClr val="C00000"/>
                </a:solidFill>
              </a:rPr>
              <a:t>małżonek rolnika ubiegającego się o przyznanie płatności związanych do powierzchni upraw ziemniaków skrobiowych, pomidorów lub buraków cukrowych </a:t>
            </a:r>
            <a:r>
              <a:rPr lang="pl-PL" dirty="0" smtClean="0">
                <a:solidFill>
                  <a:srgbClr val="C00000"/>
                </a:solidFill>
              </a:rPr>
              <a:t>albo</a:t>
            </a:r>
          </a:p>
          <a:p>
            <a:pPr lvl="0" algn="just">
              <a:buFont typeface="+mj-lt"/>
              <a:buAutoNum type="alphaLcParenR"/>
            </a:pPr>
            <a:r>
              <a:rPr lang="pl-PL" dirty="0" smtClean="0">
                <a:solidFill>
                  <a:srgbClr val="C00000"/>
                </a:solidFill>
              </a:rPr>
              <a:t>co </a:t>
            </a:r>
            <a:r>
              <a:rPr lang="pl-PL" dirty="0">
                <a:solidFill>
                  <a:srgbClr val="C00000"/>
                </a:solidFill>
              </a:rPr>
              <a:t>najmniej jeden ze współposiadaczy gruntów, do których rolnik ubiega się o przyznanie tych płatności.</a:t>
            </a:r>
          </a:p>
          <a:p>
            <a:pPr marL="0" indent="0" algn="just">
              <a:buNone/>
            </a:pPr>
            <a:endParaRPr lang="pl-PL" dirty="0"/>
          </a:p>
          <a:p>
            <a:pPr marL="0" indent="0" algn="just">
              <a:buNone/>
            </a:pPr>
            <a:endParaRPr lang="pl-PL" b="1" dirty="0">
              <a:solidFill>
                <a:srgbClr val="C00000"/>
              </a:solidFill>
            </a:endParaRPr>
          </a:p>
          <a:p>
            <a:endParaRPr lang="pl-PL" dirty="0"/>
          </a:p>
        </p:txBody>
      </p:sp>
    </p:spTree>
    <p:extLst>
      <p:ext uri="{BB962C8B-B14F-4D97-AF65-F5344CB8AC3E}">
        <p14:creationId xmlns:p14="http://schemas.microsoft.com/office/powerpoint/2010/main" val="124647302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00034" y="2928934"/>
            <a:ext cx="7772400" cy="714381"/>
          </a:xfrm>
        </p:spPr>
        <p:txBody>
          <a:bodyPr/>
          <a:lstStyle/>
          <a:p>
            <a:r>
              <a:rPr lang="pl-PL" sz="2800" i="1" dirty="0" smtClean="0">
                <a:solidFill>
                  <a:srgbClr val="C00000"/>
                </a:solidFill>
                <a:effectLst>
                  <a:outerShdw blurRad="38100" dist="38100" dir="2700000" algn="tl">
                    <a:srgbClr val="000000">
                      <a:alpha val="43137"/>
                    </a:srgbClr>
                  </a:outerShdw>
                </a:effectLst>
              </a:rPr>
              <a:t>Przejściowe wsparcie krajowe</a:t>
            </a:r>
            <a:endParaRPr lang="pl-PL" sz="2800" i="1" dirty="0">
              <a:solidFill>
                <a:srgbClr val="C0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714357"/>
            <a:ext cx="7772400" cy="571504"/>
          </a:xfrm>
        </p:spPr>
        <p:txBody>
          <a:bodyPr/>
          <a:lstStyle/>
          <a:p>
            <a:r>
              <a:rPr lang="pl-PL" dirty="0" smtClean="0">
                <a:solidFill>
                  <a:srgbClr val="C00000"/>
                </a:solidFill>
              </a:rPr>
              <a:t>Przejściowe wsparcie krajowe (1/2)</a:t>
            </a:r>
            <a:br>
              <a:rPr lang="pl-PL" dirty="0" smtClean="0">
                <a:solidFill>
                  <a:srgbClr val="C00000"/>
                </a:solidFill>
              </a:rPr>
            </a:br>
            <a:endParaRPr lang="pl-PL" sz="1400" dirty="0">
              <a:solidFill>
                <a:srgbClr val="C00000"/>
              </a:solidFill>
            </a:endParaRPr>
          </a:p>
        </p:txBody>
      </p:sp>
      <p:sp>
        <p:nvSpPr>
          <p:cNvPr id="3" name="Symbol zastępczy zawartości 2"/>
          <p:cNvSpPr>
            <a:spLocks noGrp="1"/>
          </p:cNvSpPr>
          <p:nvPr>
            <p:ph idx="1"/>
          </p:nvPr>
        </p:nvSpPr>
        <p:spPr>
          <a:xfrm>
            <a:off x="285720" y="1357298"/>
            <a:ext cx="8678768" cy="5214974"/>
          </a:xfrm>
        </p:spPr>
        <p:txBody>
          <a:bodyPr/>
          <a:lstStyle/>
          <a:p>
            <a:pPr lvl="0" algn="just">
              <a:buClr>
                <a:srgbClr val="EF2A03"/>
              </a:buClr>
              <a:buFont typeface="Wingdings" pitchFamily="2" charset="2"/>
              <a:buChar char="q"/>
            </a:pPr>
            <a:r>
              <a:rPr lang="pl-PL" sz="1800" b="1" dirty="0" smtClean="0">
                <a:solidFill>
                  <a:srgbClr val="000000"/>
                </a:solidFill>
              </a:rPr>
              <a:t>Ogólne zasady</a:t>
            </a:r>
          </a:p>
          <a:p>
            <a:pPr lvl="1" algn="just">
              <a:buClr>
                <a:srgbClr val="EF2A03"/>
              </a:buClr>
              <a:buFont typeface="Arial" pitchFamily="34" charset="0"/>
              <a:buChar char="•"/>
            </a:pPr>
            <a:r>
              <a:rPr lang="pl-PL" sz="1800" dirty="0" smtClean="0">
                <a:solidFill>
                  <a:srgbClr val="000000"/>
                </a:solidFill>
              </a:rPr>
              <a:t>Przejściowe wsparcie krajowe może zostać przyznane rolnikom z sektorów, dla których to wsparcie zostało przyznane w roku 2013</a:t>
            </a:r>
          </a:p>
          <a:p>
            <a:pPr lvl="1" algn="just">
              <a:buClr>
                <a:srgbClr val="EF2A03"/>
              </a:buClr>
              <a:buFont typeface="Arial" pitchFamily="34" charset="0"/>
              <a:buChar char="•"/>
            </a:pPr>
            <a:r>
              <a:rPr lang="pl-PL" sz="1800" dirty="0" smtClean="0">
                <a:solidFill>
                  <a:srgbClr val="000000"/>
                </a:solidFill>
              </a:rPr>
              <a:t>Wsparcie przyznawane na identycznych warunkach, które obowiązywały dla przyznawania tych płatności w roku 2013</a:t>
            </a:r>
          </a:p>
          <a:p>
            <a:pPr lvl="1" algn="just">
              <a:buClr>
                <a:srgbClr val="EF2A03"/>
              </a:buClr>
              <a:buFont typeface="Arial" pitchFamily="34" charset="0"/>
              <a:buChar char="•"/>
            </a:pPr>
            <a:r>
              <a:rPr lang="pl-PL" sz="1800" dirty="0" smtClean="0">
                <a:solidFill>
                  <a:srgbClr val="000000"/>
                </a:solidFill>
              </a:rPr>
              <a:t>Łączna kwota wsparcia nie może przekroczyć określonego poziomu procentowego koperty wsparcia z roku 2013, począwszy od 75% w 2015 r. do 50% w roku 2020 (obniżanie progu o 5% każdego roku)</a:t>
            </a:r>
          </a:p>
          <a:p>
            <a:pPr lvl="1" algn="just">
              <a:buClr>
                <a:srgbClr val="EF2A03"/>
              </a:buClr>
              <a:buFont typeface="Arial" pitchFamily="34" charset="0"/>
              <a:buChar char="•"/>
            </a:pPr>
            <a:r>
              <a:rPr lang="pl-PL" sz="1800" dirty="0" smtClean="0">
                <a:solidFill>
                  <a:srgbClr val="000000"/>
                </a:solidFill>
              </a:rPr>
              <a:t>Stosowanie przejściowego wsparcia krajowego w sektorze tytoniu w formie płatności niezwiązanej z produkcją</a:t>
            </a:r>
          </a:p>
          <a:p>
            <a:pPr lvl="1" algn="just">
              <a:buClr>
                <a:srgbClr val="EF2A03"/>
              </a:buClr>
              <a:buFont typeface="Arial" pitchFamily="34" charset="0"/>
              <a:buChar char="•"/>
            </a:pPr>
            <a:r>
              <a:rPr lang="pl-PL" sz="1800" dirty="0" smtClean="0">
                <a:solidFill>
                  <a:srgbClr val="000000"/>
                </a:solidFill>
              </a:rPr>
              <a:t>Przeznaczenie na ten cel łącznie ok. 180 mln EUR w latach 2015-2020 w formie płatności niezwiązanej z produkcją</a:t>
            </a:r>
          </a:p>
          <a:p>
            <a:pPr lvl="1" algn="just">
              <a:buClr>
                <a:srgbClr val="EF2A03"/>
              </a:buClr>
              <a:buFont typeface="Arial" pitchFamily="34" charset="0"/>
              <a:buChar char="•"/>
            </a:pPr>
            <a:r>
              <a:rPr lang="pl-PL" sz="1800" dirty="0" smtClean="0"/>
              <a:t>Przyjmując zatem za odniesienie stawkę wsparcia w tym sektorze w roku 2013, szacowana stawka dla płatności niezwiązanej do tytoniu w roku 2015 dla tytoniu odmiany Virginia wyniosłaby ok. </a:t>
            </a:r>
            <a:r>
              <a:rPr lang="pl-PL" sz="1800" b="1" dirty="0" smtClean="0"/>
              <a:t>4,31 zł/kg</a:t>
            </a:r>
            <a:r>
              <a:rPr lang="pl-PL" sz="1800" dirty="0" smtClean="0"/>
              <a:t>, a dla pozostałych grup </a:t>
            </a:r>
            <a:r>
              <a:rPr lang="pl-PL" sz="1800" b="1" dirty="0" smtClean="0"/>
              <a:t>3,01 zł/kg</a:t>
            </a:r>
            <a:endParaRPr lang="pl-PL" sz="1800" dirty="0" smtClean="0">
              <a:solidFill>
                <a:srgbClr val="000000"/>
              </a:solidFill>
            </a:endParaRP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1410072"/>
            <a:ext cx="8062664" cy="4755232"/>
          </a:xfrm>
        </p:spPr>
        <p:txBody>
          <a:bodyPr/>
          <a:lstStyle/>
          <a:p>
            <a:pPr marL="0" indent="0" algn="just">
              <a:buNone/>
            </a:pPr>
            <a:r>
              <a:rPr lang="pl-PL" sz="1800" dirty="0"/>
              <a:t>Płatność finansowana z budżetu krajowego przysługuje rolnikowi, który spełnia warunki do przyznania jednolitej płatności obszarowej a ponadto: </a:t>
            </a:r>
          </a:p>
          <a:p>
            <a:pPr lvl="0" algn="just">
              <a:buClr>
                <a:srgbClr val="FF0000"/>
              </a:buClr>
            </a:pPr>
            <a:r>
              <a:rPr lang="pl-PL" sz="1800" dirty="0"/>
              <a:t>w dniu 14 marca 2012 r. rolnik lub jego małżonek był wpisany do rejestru, o którym mowa w ustawie o organizacji rynków, prowadzonego przez Agencję Rynku Rolnego, lub </a:t>
            </a:r>
          </a:p>
          <a:p>
            <a:pPr lvl="0" algn="just">
              <a:buClr>
                <a:srgbClr val="FF0000"/>
              </a:buClr>
            </a:pPr>
            <a:r>
              <a:rPr lang="pl-PL" sz="1800" dirty="0"/>
              <a:t>rolnik lub jego małżonek odziedziczył gospodarstwo rolne osoby, która w dniu 14 marca 2012 r. była wpisana do tego rejestru, lub </a:t>
            </a:r>
          </a:p>
          <a:p>
            <a:pPr lvl="0" algn="just">
              <a:buClr>
                <a:srgbClr val="FF0000"/>
              </a:buClr>
            </a:pPr>
            <a:r>
              <a:rPr lang="pl-PL" sz="1800" dirty="0"/>
              <a:t>rolnik lub jego małżonek nabył w całości gospodarstwo rolne osoby, która w dniu 14 marca 2012 r. była wpisana do tego rejestru, a zbywca gospodarstwa wyraził pisemną zgodę na przyznanie płatności niezwiązanej do tytoniu nabywcy gospodarstwa rolnego, lub </a:t>
            </a:r>
          </a:p>
          <a:p>
            <a:pPr lvl="0" algn="just">
              <a:buClr>
                <a:srgbClr val="FF0000"/>
              </a:buClr>
            </a:pPr>
            <a:r>
              <a:rPr lang="pl-PL" sz="1800" dirty="0"/>
              <a:t>do dnia 14 marca 2012 r. nabył on z mocy ustawy o organizacji rynków prawo, a nabycie tego prawa nie zostało stwierdzone decyzją. </a:t>
            </a:r>
          </a:p>
          <a:p>
            <a:pPr algn="just"/>
            <a:endParaRPr lang="pl-PL" sz="1800" dirty="0"/>
          </a:p>
        </p:txBody>
      </p:sp>
      <p:sp>
        <p:nvSpPr>
          <p:cNvPr id="6" name="Tytuł 1"/>
          <p:cNvSpPr>
            <a:spLocks noGrp="1"/>
          </p:cNvSpPr>
          <p:nvPr>
            <p:ph type="title"/>
          </p:nvPr>
        </p:nvSpPr>
        <p:spPr>
          <a:xfrm>
            <a:off x="642910" y="769264"/>
            <a:ext cx="7772400" cy="571504"/>
          </a:xfrm>
        </p:spPr>
        <p:txBody>
          <a:bodyPr/>
          <a:lstStyle/>
          <a:p>
            <a:r>
              <a:rPr lang="pl-PL" dirty="0" smtClean="0">
                <a:solidFill>
                  <a:srgbClr val="C00000"/>
                </a:solidFill>
              </a:rPr>
              <a:t>Przejściowe wsparcie krajowe (2/2)</a:t>
            </a:r>
            <a:br>
              <a:rPr lang="pl-PL" dirty="0" smtClean="0">
                <a:solidFill>
                  <a:srgbClr val="C00000"/>
                </a:solidFill>
              </a:rPr>
            </a:br>
            <a:endParaRPr lang="pl-PL" sz="1400" dirty="0">
              <a:solidFill>
                <a:srgbClr val="C00000"/>
              </a:solidFill>
            </a:endParaRPr>
          </a:p>
        </p:txBody>
      </p:sp>
    </p:spTree>
    <p:extLst>
      <p:ext uri="{BB962C8B-B14F-4D97-AF65-F5344CB8AC3E}">
        <p14:creationId xmlns:p14="http://schemas.microsoft.com/office/powerpoint/2010/main" val="384052400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00034" y="2928934"/>
            <a:ext cx="7772400" cy="714381"/>
          </a:xfrm>
        </p:spPr>
        <p:txBody>
          <a:bodyPr/>
          <a:lstStyle/>
          <a:p>
            <a:r>
              <a:rPr lang="pl-PL" sz="2800" i="1" dirty="0" smtClean="0">
                <a:solidFill>
                  <a:srgbClr val="C00000"/>
                </a:solidFill>
                <a:effectLst>
                  <a:outerShdw blurRad="38100" dist="38100" dir="2700000" algn="tl">
                    <a:srgbClr val="000000">
                      <a:alpha val="43137"/>
                    </a:srgbClr>
                  </a:outerShdw>
                </a:effectLst>
              </a:rPr>
              <a:t>Dziękujemy za uwagę!</a:t>
            </a:r>
            <a:endParaRPr lang="pl-PL" sz="2800" i="1" dirty="0">
              <a:solidFill>
                <a:srgbClr val="C0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554379"/>
            <a:ext cx="7772400" cy="714381"/>
          </a:xfrm>
        </p:spPr>
        <p:txBody>
          <a:bodyPr/>
          <a:lstStyle/>
          <a:p>
            <a:r>
              <a:rPr lang="pl-PL" dirty="0" smtClean="0">
                <a:solidFill>
                  <a:srgbClr val="C00000"/>
                </a:solidFill>
              </a:rPr>
              <a:t>Jednolita Płatność Obszarowa – zasady (2/5)</a:t>
            </a:r>
            <a:endParaRPr lang="pl-PL" dirty="0">
              <a:solidFill>
                <a:srgbClr val="C00000"/>
              </a:solidFill>
            </a:endParaRPr>
          </a:p>
        </p:txBody>
      </p:sp>
      <p:sp>
        <p:nvSpPr>
          <p:cNvPr id="3" name="Symbol zastępczy zawartości 2"/>
          <p:cNvSpPr>
            <a:spLocks noGrp="1"/>
          </p:cNvSpPr>
          <p:nvPr>
            <p:ph idx="1"/>
          </p:nvPr>
        </p:nvSpPr>
        <p:spPr>
          <a:xfrm>
            <a:off x="285720" y="1166354"/>
            <a:ext cx="8606760" cy="5214974"/>
          </a:xfrm>
          <a:solidFill>
            <a:schemeClr val="bg1">
              <a:lumMod val="75000"/>
              <a:alpha val="0"/>
            </a:schemeClr>
          </a:solidFill>
          <a:ln>
            <a:noFill/>
          </a:ln>
        </p:spPr>
        <p:txBody>
          <a:bodyPr/>
          <a:lstStyle/>
          <a:p>
            <a:pPr algn="just">
              <a:buClr>
                <a:srgbClr val="EF2A03"/>
              </a:buClr>
              <a:buFont typeface="Wingdings" pitchFamily="2" charset="2"/>
              <a:buChar char="q"/>
            </a:pPr>
            <a:r>
              <a:rPr lang="pl-PL" sz="2400" b="1" dirty="0" smtClean="0"/>
              <a:t>Do czego przysługuje ?</a:t>
            </a:r>
          </a:p>
          <a:p>
            <a:pPr marL="0" indent="0" algn="just">
              <a:buClr>
                <a:srgbClr val="EF2A03"/>
              </a:buClr>
              <a:buNone/>
            </a:pPr>
            <a:endParaRPr lang="pl-PL" sz="1800" b="1" dirty="0" smtClean="0"/>
          </a:p>
          <a:p>
            <a:pPr marL="0" indent="0" algn="just">
              <a:buClr>
                <a:srgbClr val="EF2A03"/>
              </a:buClr>
              <a:buNone/>
            </a:pPr>
            <a:r>
              <a:rPr lang="pl-PL" sz="2000" dirty="0" smtClean="0"/>
              <a:t>Płatność przysługuje do każdego „kwalifikującego się hektara”, za który uznaje się:</a:t>
            </a:r>
          </a:p>
          <a:p>
            <a:pPr lvl="0" algn="just">
              <a:buFont typeface="Wingdings" pitchFamily="2" charset="2"/>
              <a:buChar char="q"/>
            </a:pPr>
            <a:r>
              <a:rPr lang="pl-PL" sz="2000" dirty="0">
                <a:solidFill>
                  <a:srgbClr val="C00000"/>
                </a:solidFill>
              </a:rPr>
              <a:t>wszelkie użytki rolne gospodarstwa rolnego, w tym obszary, które w dniu 30 czerwca 2003 r. nie były utrzymywane w dobrej kulturze </a:t>
            </a:r>
            <a:r>
              <a:rPr lang="pl-PL" sz="2000" dirty="0" smtClean="0">
                <a:solidFill>
                  <a:srgbClr val="C00000"/>
                </a:solidFill>
              </a:rPr>
              <a:t>rolnej</a:t>
            </a:r>
            <a:endParaRPr lang="pl-PL" sz="2000" dirty="0">
              <a:solidFill>
                <a:srgbClr val="C00000"/>
              </a:solidFill>
            </a:endParaRPr>
          </a:p>
          <a:p>
            <a:pPr lvl="0" algn="just">
              <a:buFont typeface="Wingdings" pitchFamily="2" charset="2"/>
              <a:buChar char="q"/>
            </a:pPr>
            <a:r>
              <a:rPr lang="pl-PL" sz="2000" dirty="0">
                <a:solidFill>
                  <a:srgbClr val="C00000"/>
                </a:solidFill>
              </a:rPr>
              <a:t>każdy obszar, który zapewnił rolnikowi prawo do jednolitej płatności obszarowej w 2008 r. i który nie spełnia warunków kwalifikowalności ze względu na:</a:t>
            </a:r>
          </a:p>
          <a:p>
            <a:pPr lvl="1" algn="just">
              <a:buFont typeface="Wingdings" pitchFamily="2" charset="2"/>
              <a:buChar char="§"/>
            </a:pPr>
            <a:r>
              <a:rPr lang="pl-PL" sz="2000" dirty="0"/>
              <a:t>objęcie tego obszaru ochroną</a:t>
            </a:r>
            <a:r>
              <a:rPr lang="pl-PL" sz="2000" b="1" dirty="0"/>
              <a:t> </a:t>
            </a:r>
            <a:r>
              <a:rPr lang="pl-PL" sz="2000" dirty="0"/>
              <a:t>na mocy dyrektyw: w sprawie ochrony siedlisk przyrodniczych oraz dzikiej fauny i flory, ramowej dyrektywy wodnej, dyrektywy w sprawie ochrony dzikiego </a:t>
            </a:r>
            <a:r>
              <a:rPr lang="pl-PL" sz="2000" dirty="0" smtClean="0"/>
              <a:t>ptactwa;</a:t>
            </a:r>
            <a:endParaRPr lang="pl-PL" sz="2000" dirty="0"/>
          </a:p>
          <a:p>
            <a:pPr lvl="1" algn="just">
              <a:buFont typeface="Wingdings" pitchFamily="2" charset="2"/>
              <a:buChar char="§"/>
            </a:pPr>
            <a:r>
              <a:rPr lang="pl-PL" sz="2000" dirty="0"/>
              <a:t>zalesienie</a:t>
            </a:r>
            <a:r>
              <a:rPr lang="pl-PL" sz="2000" b="1" dirty="0"/>
              <a:t> </a:t>
            </a:r>
            <a:r>
              <a:rPr lang="pl-PL" sz="2000" dirty="0"/>
              <a:t>tego obszaru w ramach PROW 2007-2013 (zalesienie od jesieni 2008), PROW 2014-2020 (z wyjątkiem zalesień na gruntach innych niż rolne</a:t>
            </a:r>
            <a:r>
              <a:rPr lang="pl-PL" sz="2000" dirty="0" smtClean="0"/>
              <a:t>)</a:t>
            </a:r>
            <a:endParaRPr lang="pl-PL" sz="2000" dirty="0"/>
          </a:p>
          <a:p>
            <a:pPr marL="0" indent="0" algn="just">
              <a:buClr>
                <a:srgbClr val="EF2A03"/>
              </a:buClr>
              <a:buNone/>
            </a:pPr>
            <a:endParaRPr lang="pl-PL" sz="20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187624" y="692697"/>
            <a:ext cx="7270576" cy="720079"/>
          </a:xfrm>
        </p:spPr>
        <p:txBody>
          <a:bodyPr/>
          <a:lstStyle/>
          <a:p>
            <a:r>
              <a:rPr lang="pl-PL" dirty="0">
                <a:solidFill>
                  <a:srgbClr val="C00000"/>
                </a:solidFill>
              </a:rPr>
              <a:t>Jednolita Płatność Obszarowa – zasady </a:t>
            </a:r>
            <a:r>
              <a:rPr lang="pl-PL" dirty="0" smtClean="0">
                <a:solidFill>
                  <a:srgbClr val="C00000"/>
                </a:solidFill>
              </a:rPr>
              <a:t>(3/5)</a:t>
            </a:r>
            <a:endParaRPr lang="pl-PL" dirty="0"/>
          </a:p>
        </p:txBody>
      </p:sp>
      <p:sp>
        <p:nvSpPr>
          <p:cNvPr id="3" name="Podtytuł 2"/>
          <p:cNvSpPr>
            <a:spLocks noGrp="1"/>
          </p:cNvSpPr>
          <p:nvPr>
            <p:ph type="subTitle" idx="1"/>
          </p:nvPr>
        </p:nvSpPr>
        <p:spPr>
          <a:xfrm>
            <a:off x="539552" y="1340768"/>
            <a:ext cx="8496944" cy="5112568"/>
          </a:xfrm>
        </p:spPr>
        <p:txBody>
          <a:bodyPr/>
          <a:lstStyle/>
          <a:p>
            <a:pPr algn="just"/>
            <a:r>
              <a:rPr lang="pl-PL" b="1" dirty="0" smtClean="0"/>
              <a:t>Ponadto</a:t>
            </a:r>
            <a:r>
              <a:rPr lang="pl-PL" b="1" dirty="0"/>
              <a:t>, jednolita płatność obszarowa przysługiwać będzie do</a:t>
            </a:r>
            <a:r>
              <a:rPr lang="pl-PL" b="1" dirty="0" smtClean="0"/>
              <a:t>:</a:t>
            </a:r>
          </a:p>
          <a:p>
            <a:pPr marL="285750" lvl="0" indent="-285750" algn="just">
              <a:buFont typeface="Wingdings" pitchFamily="2" charset="2"/>
              <a:buChar char="§"/>
            </a:pPr>
            <a:r>
              <a:rPr lang="pl-PL" sz="1600" dirty="0"/>
              <a:t>obszarów kwalifikowanych pozostających w posiadaniu rolnika (aktywnego zawodowo) </a:t>
            </a:r>
            <a:r>
              <a:rPr lang="pl-PL" sz="1600" dirty="0" smtClean="0"/>
              <a:t/>
            </a:r>
            <a:br>
              <a:rPr lang="pl-PL" sz="1600" dirty="0" smtClean="0"/>
            </a:br>
            <a:r>
              <a:rPr lang="pl-PL" sz="1600" b="1" dirty="0" smtClean="0"/>
              <a:t>w </a:t>
            </a:r>
            <a:r>
              <a:rPr lang="pl-PL" sz="1600" b="1" dirty="0"/>
              <a:t>dniu 31 maja</a:t>
            </a:r>
            <a:r>
              <a:rPr lang="pl-PL" sz="1600" dirty="0"/>
              <a:t> roku, w którym rolnik składa </a:t>
            </a:r>
            <a:r>
              <a:rPr lang="pl-PL" sz="1600" dirty="0" smtClean="0"/>
              <a:t>wniosek</a:t>
            </a:r>
            <a:endParaRPr lang="pl-PL" sz="1600" dirty="0"/>
          </a:p>
          <a:p>
            <a:pPr marL="285750" lvl="0" indent="-285750" algn="just">
              <a:buFont typeface="Wingdings" pitchFamily="2" charset="2"/>
              <a:buChar char="§"/>
            </a:pPr>
            <a:r>
              <a:rPr lang="pl-PL" sz="1600" dirty="0"/>
              <a:t>kwalifikowanych obszarów, na których prowadzona jest działalność rolnicza przez cały rok kalendarzowy, z wyjątkiem przypadków działania siły wyższej lub okoliczności </a:t>
            </a:r>
            <a:r>
              <a:rPr lang="pl-PL" sz="1600" dirty="0" smtClean="0"/>
              <a:t>nadzwyczajnych</a:t>
            </a:r>
          </a:p>
          <a:p>
            <a:pPr marL="285750" lvl="0" indent="-285750" algn="just">
              <a:buFont typeface="Wingdings" pitchFamily="2" charset="2"/>
              <a:buChar char="§"/>
            </a:pPr>
            <a:r>
              <a:rPr lang="pl-PL" sz="1600" dirty="0" smtClean="0"/>
              <a:t>użytków </a:t>
            </a:r>
            <a:r>
              <a:rPr lang="pl-PL" sz="1600" dirty="0"/>
              <a:t>rolnych (łącznie z gruntami, które nie są już wykorzystywane do celów produkcyjnych), utrzymywanych w dobrej kulturze rolnej zgodnej z ochroną </a:t>
            </a:r>
            <a:r>
              <a:rPr lang="pl-PL" sz="1600" dirty="0" smtClean="0"/>
              <a:t>środowiska</a:t>
            </a:r>
          </a:p>
          <a:p>
            <a:pPr marL="285750" lvl="0" indent="-285750" algn="just">
              <a:buFont typeface="Wingdings" pitchFamily="2" charset="2"/>
              <a:buChar char="§"/>
            </a:pPr>
            <a:r>
              <a:rPr lang="pl-PL" sz="1600" dirty="0" smtClean="0"/>
              <a:t>obszarów</a:t>
            </a:r>
            <a:r>
              <a:rPr lang="pl-PL" sz="1600" dirty="0"/>
              <a:t>, które zostały zatwierdzone, tj. stanowić będą obszar, w odniesieniu do którego spełniono wszystkie kryteria kwalifikowalności lub inne obowiązki związane z warunkami przyznania </a:t>
            </a:r>
            <a:r>
              <a:rPr lang="pl-PL" sz="1600" dirty="0" smtClean="0"/>
              <a:t>pomocy</a:t>
            </a:r>
          </a:p>
          <a:p>
            <a:pPr marL="285750" lvl="0" indent="-285750" algn="just">
              <a:buFont typeface="Wingdings" pitchFamily="2" charset="2"/>
              <a:buChar char="§"/>
            </a:pPr>
            <a:r>
              <a:rPr lang="pl-PL" sz="1600" dirty="0" smtClean="0"/>
              <a:t>obszarów </a:t>
            </a:r>
            <a:r>
              <a:rPr lang="pl-PL" sz="1600" dirty="0"/>
              <a:t>wykorzystywanych do produkcji konopi, jeżeli stosowane odmiany zawierać będą maksymalny poziom 0,2% </a:t>
            </a:r>
            <a:r>
              <a:rPr lang="pl-PL" sz="1600" dirty="0" err="1"/>
              <a:t>tetrahydrokanabinolu</a:t>
            </a:r>
            <a:r>
              <a:rPr lang="pl-PL" sz="1600" dirty="0"/>
              <a:t> (THC) w suchej masie rośliny, przy czym kwalifikowalność obszarów wykorzystywanych do produkcji konopi zależeć będzie od wykorzystywania nasion odmian wymienionych we wspólnym katalogu odmian gatunków roślin rolniczych w dniu 15 marca roku, na który płatność została przyznana, </a:t>
            </a:r>
            <a:r>
              <a:rPr lang="pl-PL" sz="1600" dirty="0" smtClean="0"/>
              <a:t/>
            </a:r>
            <a:br>
              <a:rPr lang="pl-PL" sz="1600" dirty="0" smtClean="0"/>
            </a:br>
            <a:r>
              <a:rPr lang="pl-PL" sz="1600" dirty="0" smtClean="0"/>
              <a:t>i </a:t>
            </a:r>
            <a:r>
              <a:rPr lang="pl-PL" sz="1600" dirty="0"/>
              <a:t>opublikowanych w Dzienniku Urzędowym Wspólnot </a:t>
            </a:r>
            <a:r>
              <a:rPr lang="pl-PL" sz="1600" dirty="0" smtClean="0"/>
              <a:t>Europejskich</a:t>
            </a:r>
            <a:endParaRPr lang="pl-PL" sz="1600" dirty="0"/>
          </a:p>
          <a:p>
            <a:pPr algn="just"/>
            <a:endParaRPr lang="pl-PL" dirty="0"/>
          </a:p>
        </p:txBody>
      </p:sp>
    </p:spTree>
    <p:extLst>
      <p:ext uri="{BB962C8B-B14F-4D97-AF65-F5344CB8AC3E}">
        <p14:creationId xmlns:p14="http://schemas.microsoft.com/office/powerpoint/2010/main" val="4258415533"/>
      </p:ext>
    </p:extLst>
  </p:cSld>
  <p:clrMapOvr>
    <a:masterClrMapping/>
  </p:clrMapOvr>
  <p:timing>
    <p:tnLst>
      <p:par>
        <p:cTn id="1" dur="indefinite" restart="never" nodeType="tmRoot"/>
      </p:par>
    </p:tnLst>
  </p:timing>
</p:sld>
</file>

<file path=ppt/theme/theme1.xml><?xml version="1.0" encoding="utf-8"?>
<a:theme xmlns:a="http://schemas.openxmlformats.org/drawingml/2006/main" name="szablon arimr w.notes v3d">
  <a:themeElements>
    <a:clrScheme name="szablon arimr w.notes v3d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Pakiet Office">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pl-PL" sz="16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pl-PL" sz="16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zablon arimr w.notes v3d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zablon arimr w.notes v3d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zablon arimr w.notes v3d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zablon arimr w.notes v3d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zablon arimr w.notes v3d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zablon arimr w.notes v3d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zablon arimr w.notes v3d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yw pakiet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30185</TotalTime>
  <Words>7277</Words>
  <Application>Microsoft Office PowerPoint</Application>
  <PresentationFormat>Pokaz na ekranie (4:3)</PresentationFormat>
  <Paragraphs>640</Paragraphs>
  <Slides>75</Slides>
  <Notes>1</Notes>
  <HiddenSlides>0</HiddenSlides>
  <MMClips>0</MMClips>
  <ScaleCrop>false</ScaleCrop>
  <HeadingPairs>
    <vt:vector size="6" baseType="variant">
      <vt:variant>
        <vt:lpstr>Używane czcionki</vt:lpstr>
      </vt:variant>
      <vt:variant>
        <vt:i4>7</vt:i4>
      </vt:variant>
      <vt:variant>
        <vt:lpstr>Motyw</vt:lpstr>
      </vt:variant>
      <vt:variant>
        <vt:i4>1</vt:i4>
      </vt:variant>
      <vt:variant>
        <vt:lpstr>Tytuły slajdów</vt:lpstr>
      </vt:variant>
      <vt:variant>
        <vt:i4>75</vt:i4>
      </vt:variant>
    </vt:vector>
  </HeadingPairs>
  <TitlesOfParts>
    <vt:vector size="83" baseType="lpstr">
      <vt:lpstr>Arial</vt:lpstr>
      <vt:lpstr>Calibri</vt:lpstr>
      <vt:lpstr>Cambria</vt:lpstr>
      <vt:lpstr>Symbol</vt:lpstr>
      <vt:lpstr>Tahoma</vt:lpstr>
      <vt:lpstr>Times New Roman</vt:lpstr>
      <vt:lpstr>Wingdings</vt:lpstr>
      <vt:lpstr>szablon arimr w.notes v3d</vt:lpstr>
      <vt:lpstr> PŁATNOŚCI BEZPOŚREDNIE 2015-2020 Zasady przyznawania wsparcia</vt:lpstr>
      <vt:lpstr>Prezentacja programu PowerPoint</vt:lpstr>
      <vt:lpstr>W 2015 r. rolnik może ubiegać się o wsparcie bezpośrednie z tytułu:</vt:lpstr>
      <vt:lpstr>Budżet na wybrane płatności (2015-2020)  w mln euro </vt:lpstr>
      <vt:lpstr>  Projektowane stawki poszczególnych schematów w ramach płatności bezpośrednich w latach 2015-2020  </vt:lpstr>
      <vt:lpstr>Jednolita Płatność Obszarowa</vt:lpstr>
      <vt:lpstr>Jednolita Płatność Obszarowa – zasady (1/5)</vt:lpstr>
      <vt:lpstr>Jednolita Płatność Obszarowa – zasady (2/5)</vt:lpstr>
      <vt:lpstr>Jednolita Płatność Obszarowa – zasady (3/5)</vt:lpstr>
      <vt:lpstr>Jednolita Płatność Obszarowa – zasady (4/5) </vt:lpstr>
      <vt:lpstr>Jednolita Płatność Obszarowa – zasady (5/5)</vt:lpstr>
      <vt:lpstr>Jednolita Płatność Obszarowa – definicje (1/3)</vt:lpstr>
      <vt:lpstr>Jednolita Płatność Obszarowa – definicje (2/3)</vt:lpstr>
      <vt:lpstr>Jednolita Płatność Obszarowa – definicje (3/3)</vt:lpstr>
      <vt:lpstr>Prezentacja programu PowerPoint</vt:lpstr>
      <vt:lpstr>Jednolita Płatność Obszarowa - szacowana stawka -</vt:lpstr>
      <vt:lpstr>Rolnik aktywny zawodowo</vt:lpstr>
      <vt:lpstr>Rolnik aktywny zawodowo</vt:lpstr>
      <vt:lpstr>Rolnik aktywny zawodowo (wprowadzenie)</vt:lpstr>
      <vt:lpstr>Rolnik aktywny zawodowo (1/7)</vt:lpstr>
      <vt:lpstr>Rolnik aktywny zawodowo (2/7)</vt:lpstr>
      <vt:lpstr>Rolnik aktywny zawodowo (3/7)</vt:lpstr>
      <vt:lpstr>Rolnik aktywny zawodowo (4/7)</vt:lpstr>
      <vt:lpstr>Rolnik aktywny zawodowo (5/7)</vt:lpstr>
      <vt:lpstr>Rolnik aktywny zawodowo (6/7)</vt:lpstr>
      <vt:lpstr>Rolnik aktywny zawodowo (7/7)</vt:lpstr>
      <vt:lpstr>Płatność dla młodych rolników</vt:lpstr>
      <vt:lpstr>Płatność dla młodych rolników (1/9)</vt:lpstr>
      <vt:lpstr>Płatność dla młodych rolników (2/9)</vt:lpstr>
      <vt:lpstr>Płatność dla młodych rolników (3/9)</vt:lpstr>
      <vt:lpstr>Płatność dla młodych rolników (4/9) cd.</vt:lpstr>
      <vt:lpstr>Płatność dla młodych rolników (5/9) </vt:lpstr>
      <vt:lpstr>Płatność dla młodych rolników (6/9)</vt:lpstr>
      <vt:lpstr>Płatność dla młodych rolników (7/9)</vt:lpstr>
      <vt:lpstr>Prezentacja programu PowerPoint</vt:lpstr>
      <vt:lpstr>Płatność dla młodych  rolników (9/9)</vt:lpstr>
      <vt:lpstr>Płatność dodatkowa  (redystrybucyjna)</vt:lpstr>
      <vt:lpstr>Płatność dodatkowa (1/2)</vt:lpstr>
      <vt:lpstr>Płatność dodatkowa (2/2)</vt:lpstr>
      <vt:lpstr>Zmniejszenie jednolitej płatności obszarowej (degresywność)</vt:lpstr>
      <vt:lpstr>System dla małych gospodarstw</vt:lpstr>
      <vt:lpstr>System dla małych gospodarstw (1/6)</vt:lpstr>
      <vt:lpstr>System dla małych gospodarstw (2/6)</vt:lpstr>
      <vt:lpstr>System dla małych gospodarstw (3/6)</vt:lpstr>
      <vt:lpstr>System dla małych gospodarstw (4/6) </vt:lpstr>
      <vt:lpstr>System dla małych gospodarstw (5/6)</vt:lpstr>
      <vt:lpstr>System dla małych gospodarstw (6/6)</vt:lpstr>
      <vt:lpstr>Płatności w ramach dobrowolnego wsparcia związanego z produkcją (do powierzchni upraw i do zwierząt)</vt:lpstr>
      <vt:lpstr>Schematy wsparcia związanego z produkcją (1/17)</vt:lpstr>
      <vt:lpstr>Schematy wsparcia związanego z produkcją (2/17) </vt:lpstr>
      <vt:lpstr>Schematy wsparcia związanego z produkcją (3/17) </vt:lpstr>
      <vt:lpstr>Schematy wsparcia związanego z produkcją (4/17) </vt:lpstr>
      <vt:lpstr>Schematy wsparcia związanego z produkcją (5/17) </vt:lpstr>
      <vt:lpstr>Schematy wsparcia związanego z produkcją (6/17) </vt:lpstr>
      <vt:lpstr>Schematy wsparcia związanego z produkcją (7/17)</vt:lpstr>
      <vt:lpstr>Schematy wsparcia związanego z produkcją (8/17) </vt:lpstr>
      <vt:lpstr>Schematy wsparcia związanego z produkcją (9/17) </vt:lpstr>
      <vt:lpstr>Schematy wsparcia związanego z produkcją (10/17) </vt:lpstr>
      <vt:lpstr>Schematy wsparcia związanego z produkcją (11/17) </vt:lpstr>
      <vt:lpstr>Schematy wsparcia związanego z produkcją (12/17) </vt:lpstr>
      <vt:lpstr>Schematy wsparcia związanego z produkcją (13/17) </vt:lpstr>
      <vt:lpstr>Schematy wsparcia związanego z produkcją (13a/17)</vt:lpstr>
      <vt:lpstr>Schematy wsparcia związanego z produkcją (13a/17) cd.</vt:lpstr>
      <vt:lpstr>Schematy wsparcia związanego z produkcją (13b/17)</vt:lpstr>
      <vt:lpstr>Schematy wsparcia związanego z produkcją (13b/17) cd.</vt:lpstr>
      <vt:lpstr>Schematy wsparcia związanego z produkcją (13c/17)</vt:lpstr>
      <vt:lpstr>Schematy wsparcia związanego z produkcją (13c/17) cd.</vt:lpstr>
      <vt:lpstr>Schematy wsparcia związanego z produkcją (14/17)</vt:lpstr>
      <vt:lpstr>Schematy wsparcia związanego z produkcją (15/17) </vt:lpstr>
      <vt:lpstr>Schematy wsparcia związanego z produkcją (16/17) </vt:lpstr>
      <vt:lpstr> Schematy wsparcia związanego z produkcją (17/17)  Uwaga !!!</vt:lpstr>
      <vt:lpstr>Przejściowe wsparcie krajowe</vt:lpstr>
      <vt:lpstr>Przejściowe wsparcie krajowe (1/2) </vt:lpstr>
      <vt:lpstr>Przejściowe wsparcie krajowe (2/2) </vt:lpstr>
      <vt:lpstr>Dziękujemy za uwagę!</vt:lpstr>
    </vt:vector>
  </TitlesOfParts>
  <Company>ARiMR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ARiMR 10 lat WPR</dc:title>
  <dc:creator>wieteska. ewa</dc:creator>
  <cp:lastModifiedBy>Słodkowska Katarzyna</cp:lastModifiedBy>
  <cp:revision>2829</cp:revision>
  <cp:lastPrinted>2015-02-16T08:00:32Z</cp:lastPrinted>
  <dcterms:created xsi:type="dcterms:W3CDTF">2006-09-01T12:33:04Z</dcterms:created>
  <dcterms:modified xsi:type="dcterms:W3CDTF">2021-05-05T09:26:29Z</dcterms:modified>
</cp:coreProperties>
</file>