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9" r:id="rId6"/>
    <p:sldId id="260" r:id="rId7"/>
    <p:sldId id="263" r:id="rId8"/>
    <p:sldId id="278" r:id="rId9"/>
    <p:sldId id="279" r:id="rId10"/>
    <p:sldId id="261" r:id="rId11"/>
    <p:sldId id="264" r:id="rId12"/>
    <p:sldId id="266" r:id="rId13"/>
    <p:sldId id="274" r:id="rId14"/>
    <p:sldId id="268" r:id="rId15"/>
    <p:sldId id="267" r:id="rId16"/>
    <p:sldId id="258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s Anna" initials="GA" lastIdx="2" clrIdx="0">
    <p:extLst>
      <p:ext uri="{19B8F6BF-5375-455C-9EA6-DF929625EA0E}">
        <p15:presenceInfo xmlns:p15="http://schemas.microsoft.com/office/powerpoint/2012/main" userId="S-1-5-21-3954371645-834304607-549911658-22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60" autoAdjust="0"/>
  </p:normalViewPr>
  <p:slideViewPr>
    <p:cSldViewPr snapToGrid="0">
      <p:cViewPr varScale="1">
        <p:scale>
          <a:sx n="71" d="100"/>
          <a:sy n="71" d="100"/>
        </p:scale>
        <p:origin x="-10" y="-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85793421749394"/>
          <c:y val="5.58542400245007E-2"/>
          <c:w val="0.72804999197906384"/>
          <c:h val="0.82346621738054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Arkusz1!$A$14</c:f>
              <c:strCache>
                <c:ptCount val="1"/>
                <c:pt idx="0">
                  <c:v>Koszty ogółem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Arkusz1!$B$13:$C$13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Arkusz1!$B$14:$C$14</c:f>
              <c:numCache>
                <c:formatCode>General</c:formatCode>
                <c:ptCount val="2"/>
                <c:pt idx="0">
                  <c:v>23570025.350000001</c:v>
                </c:pt>
                <c:pt idx="1">
                  <c:v>19484107.719999999</c:v>
                </c:pt>
              </c:numCache>
            </c:numRef>
          </c:val>
        </c:ser>
        <c:ser>
          <c:idx val="1"/>
          <c:order val="1"/>
          <c:tx>
            <c:strRef>
              <c:f>Arkusz1!$A$15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Arkusz1!$B$13:$C$13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Arkusz1!$B$15:$C$15</c:f>
              <c:numCache>
                <c:formatCode>General</c:formatCode>
                <c:ptCount val="2"/>
                <c:pt idx="0">
                  <c:v>19947312.449999999</c:v>
                </c:pt>
                <c:pt idx="1">
                  <c:v>16489400.359999999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152160472"/>
        <c:axId val="152161256"/>
      </c:barChart>
      <c:catAx>
        <c:axId val="152160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2161256"/>
        <c:crosses val="autoZero"/>
        <c:auto val="1"/>
        <c:lblAlgn val="ctr"/>
        <c:lblOffset val="100"/>
        <c:noMultiLvlLbl val="0"/>
      </c:catAx>
      <c:valAx>
        <c:axId val="152161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2160472"/>
        <c:crosses val="autoZero"/>
        <c:crossBetween val="between"/>
        <c:majorUnit val="2500000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CD4DD-FCE9-4324-B896-EBA6F60A2C54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963DE-51F4-46B5-A24E-4BB6E99E2D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27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963DE-51F4-46B5-A24E-4BB6E99E2D5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9200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963DE-51F4-46B5-A24E-4BB6E99E2D57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3592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963DE-51F4-46B5-A24E-4BB6E99E2D57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714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963DE-51F4-46B5-A24E-4BB6E99E2D57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0555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963DE-51F4-46B5-A24E-4BB6E99E2D5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7536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05.11.2020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273921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Otwarte dane – dostęp, standard, edukacja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r>
              <a:rPr lang="pl-PL" sz="2800" b="1" dirty="0" smtClean="0">
                <a:solidFill>
                  <a:schemeClr val="bg1"/>
                </a:solidFill>
                <a:cs typeface="Calibri"/>
              </a:rPr>
              <a:t>Projekt zrealizowany przez Ministerstwo Cyfryzacji</a:t>
            </a:r>
            <a:endParaRPr lang="pl-PL" sz="2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>
              <a:solidFill>
                <a:prstClr val="black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855187"/>
              </p:ext>
            </p:extLst>
          </p:nvPr>
        </p:nvGraphicFramePr>
        <p:xfrm>
          <a:off x="629760" y="2471686"/>
          <a:ext cx="10801199" cy="2283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/>
                <a:gridCol w="3599168"/>
                <a:gridCol w="3707769"/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Zalecenie KRMC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wykonania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Wyjaśnienia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712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Konieczne jest koordynacja między projektem P1 tak aby wystawiane usługi poprzez API  nawzajem się nie powielały. W ramach tego projektu charakter usług w zakresie rejestrów szerokorozumianego zdrowia ma mieć inny/szerszy zakres danych i innych odbiorców, natomiast powinno się przypilnować aby ich zakres nie dublował się w ramach innych projektów realizowanych przez MZ.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</a:rPr>
                        <a:t>Wykonane w całości</a:t>
                      </a: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640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631321"/>
              </p:ext>
            </p:extLst>
          </p:nvPr>
        </p:nvGraphicFramePr>
        <p:xfrm>
          <a:off x="746771" y="2740480"/>
          <a:ext cx="10801199" cy="1482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/>
                <a:gridCol w="7306938"/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Nazwa produktu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Rozbudowa</a:t>
                      </a:r>
                      <a:r>
                        <a:rPr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portalu dane.gov.pl</a:t>
                      </a:r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stosowanie minimalnych wymagań dla systemów teleinformatycznych, określonych w rozdziale IV KRI </a:t>
                      </a:r>
                      <a:endParaRPr kumimoji="0" lang="pl-PL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Budowa API do 9 baz</a:t>
                      </a:r>
                      <a:endParaRPr lang="pl-PL" sz="12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stosowanie minimalnych wymagań dla systemów teleinformatycznych, określonych w rozdziale IV KRI, </a:t>
                      </a:r>
                      <a:r>
                        <a:rPr lang="pl-PL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stosowanie struktur danych i znaczenia danych zawartych w tych strukturach, określonych w rozporządzeniu KRI</a:t>
                      </a:r>
                      <a:endParaRPr lang="pl-PL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8221646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</a:t>
            </a:r>
          </a:p>
          <a:p>
            <a:pPr>
              <a:spcBef>
                <a:spcPts val="800"/>
              </a:spcBef>
            </a:pPr>
            <a:r>
              <a:rPr lang="pl-PL" dirty="0" smtClean="0">
                <a:solidFill>
                  <a:srgbClr val="002060"/>
                </a:solidFill>
              </a:rPr>
              <a:t>5 lat 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</a:t>
            </a:r>
          </a:p>
          <a:p>
            <a:pPr>
              <a:spcBef>
                <a:spcPts val="800"/>
              </a:spcBef>
            </a:pPr>
            <a:r>
              <a:rPr lang="pl-PL" dirty="0" smtClean="0">
                <a:solidFill>
                  <a:srgbClr val="002060"/>
                </a:solidFill>
              </a:rPr>
              <a:t>Budżet Państwa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83093"/>
              </p:ext>
            </p:extLst>
          </p:nvPr>
        </p:nvGraphicFramePr>
        <p:xfrm>
          <a:off x="767405" y="4218661"/>
          <a:ext cx="10729194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/>
                <a:gridCol w="1854132"/>
                <a:gridCol w="2688491"/>
                <a:gridCol w="26121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Możliwe zmiany dot. baz udostępnianych przez API w okresie utrzymania – konieczność dostosowywania API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średnia</a:t>
                      </a:r>
                      <a:endParaRPr lang="pl-PL" sz="12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średnie</a:t>
                      </a:r>
                      <a:endParaRPr lang="pl-PL" sz="12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Zmniejszenie zagrożenia</a:t>
                      </a:r>
                      <a:endParaRPr lang="pl-PL" sz="12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</a:t>
                      </a:r>
                      <a:r>
                        <a:rPr lang="pl-PL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kwalifikowalności środków nierozliczonych przez instytucję pośredniczącą Wniosków o Płatność</a:t>
                      </a:r>
                      <a:endParaRPr lang="pl-PL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mała</a:t>
                      </a:r>
                      <a:endParaRPr lang="pl-PL" sz="12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znikome</a:t>
                      </a:r>
                      <a:endParaRPr lang="pl-PL" sz="12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Tolerowanie ryzyka</a:t>
                      </a:r>
                      <a:endParaRPr lang="pl-PL" sz="12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</a:t>
            </a:r>
            <a:r>
              <a:rPr lang="pl-PL" sz="4800" b="1" dirty="0" smtClean="0">
                <a:solidFill>
                  <a:schemeClr val="bg1"/>
                </a:solidFill>
              </a:rPr>
              <a:t>uwagę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Anna Gos</a:t>
            </a:r>
          </a:p>
          <a:p>
            <a:r>
              <a:rPr lang="pl-PL" sz="2400" b="1" smtClean="0">
                <a:solidFill>
                  <a:schemeClr val="bg1"/>
                </a:solidFill>
              </a:rPr>
              <a:t>Dyrektor Departamentu </a:t>
            </a:r>
            <a:r>
              <a:rPr lang="pl-PL" sz="2400" b="1" dirty="0" smtClean="0">
                <a:solidFill>
                  <a:schemeClr val="bg1"/>
                </a:solidFill>
              </a:rPr>
              <a:t>Zarządzania Danymi</a:t>
            </a:r>
          </a:p>
          <a:p>
            <a:r>
              <a:rPr lang="pl-PL" sz="2400" b="1" dirty="0" smtClean="0">
                <a:solidFill>
                  <a:schemeClr val="bg1"/>
                </a:solidFill>
              </a:rPr>
              <a:t>Kierownik projektu OD-DSE</a:t>
            </a:r>
            <a:endParaRPr lang="pl-PL" sz="2400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43022" y="1485063"/>
            <a:ext cx="8429445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Otwarte dane – dostęp, standard, edukacja</a:t>
            </a: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4277" y="2348880"/>
            <a:ext cx="8427822" cy="2164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</a:t>
            </a:r>
            <a:r>
              <a:rPr lang="pl-PL" dirty="0" smtClean="0">
                <a:solidFill>
                  <a:srgbClr val="002060"/>
                </a:solidFill>
              </a:rPr>
              <a:t>: Minister Cyfryzacji	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</a:t>
            </a:r>
            <a:r>
              <a:rPr lang="pl-PL" dirty="0" smtClean="0">
                <a:solidFill>
                  <a:srgbClr val="002060"/>
                </a:solidFill>
              </a:rPr>
              <a:t>: Ministerstwo Cyfryzacji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</a:t>
            </a:r>
            <a:r>
              <a:rPr lang="pl-PL" dirty="0" smtClean="0">
                <a:solidFill>
                  <a:srgbClr val="002060"/>
                </a:solidFill>
              </a:rPr>
              <a:t>: Główny Urząd Statystyczny, Narodowy Fundusz Zdrowia, Ministerstwo Finansów</a:t>
            </a: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609468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</a:p>
          <a:p>
            <a:pPr marL="0" indent="0" algn="ctr">
              <a:spcAft>
                <a:spcPts val="1200"/>
              </a:spcAft>
              <a:buNone/>
            </a:pP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20895" y="5512744"/>
            <a:ext cx="9361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pl-PL" sz="1600" dirty="0" smtClean="0">
                <a:solidFill>
                  <a:schemeClr val="accent1">
                    <a:lumMod val="50000"/>
                  </a:schemeClr>
                </a:solidFill>
              </a:rPr>
              <a:t>tworzenie </a:t>
            </a:r>
            <a:r>
              <a:rPr lang="pl-PL" sz="1600" dirty="0">
                <a:solidFill>
                  <a:schemeClr val="accent1">
                    <a:lumMod val="50000"/>
                  </a:schemeClr>
                </a:solidFill>
              </a:rPr>
              <a:t>systemowych rozwiązań poprawiających dostępność i jakość danych publicznych oraz zwiększających możliwości ich ponownego wykorzystywania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578546"/>
              </p:ext>
            </p:extLst>
          </p:nvPr>
        </p:nvGraphicFramePr>
        <p:xfrm>
          <a:off x="635726" y="2132856"/>
          <a:ext cx="10946674" cy="10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/>
                <a:gridCol w="4596371"/>
                <a:gridCol w="4666776"/>
              </a:tblGrid>
              <a:tr h="538425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2017-06-01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2020-05-30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1" dirty="0" smtClean="0">
                          <a:solidFill>
                            <a:schemeClr val="tx1"/>
                          </a:solidFill>
                        </a:rPr>
                        <a:t>2017-06-01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1" dirty="0" smtClean="0">
                          <a:solidFill>
                            <a:schemeClr val="tx1"/>
                          </a:solidFill>
                        </a:rPr>
                        <a:t>Rzeczowe zakończenie realizacji projektu 2020-05-30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1" dirty="0" smtClean="0">
                          <a:solidFill>
                            <a:schemeClr val="tx1"/>
                          </a:solidFill>
                        </a:rPr>
                        <a:t>Finansowe</a:t>
                      </a:r>
                      <a:r>
                        <a:rPr lang="pl-PL" sz="1200" b="1" i="1" baseline="0" dirty="0" smtClean="0">
                          <a:solidFill>
                            <a:schemeClr val="tx1"/>
                          </a:solidFill>
                        </a:rPr>
                        <a:t> zakończenie realizacji projektu – 2020-07-31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13063" y="3372628"/>
            <a:ext cx="12192000" cy="112903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</a:t>
            </a:r>
            <a:r>
              <a:rPr lang="pl-PL" sz="4000" b="1" dirty="0" smtClean="0">
                <a:cs typeface="Times New Roman" pitchFamily="18" charset="0"/>
              </a:rPr>
              <a:t>PROJEKTU – </a:t>
            </a:r>
            <a:r>
              <a:rPr lang="pl-PL" sz="3800" b="1" dirty="0" smtClean="0">
                <a:cs typeface="Times New Roman" pitchFamily="18" charset="0"/>
              </a:rPr>
              <a:t>stan na dzień 04.11.2020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3500" b="1" dirty="0" smtClean="0">
                <a:cs typeface="Times New Roman" pitchFamily="18" charset="0"/>
              </a:rPr>
              <a:t>Poniżej przedstawiono faktyczne wydatkowanie zgodnie </a:t>
            </a:r>
            <a:r>
              <a:rPr lang="pl-PL" sz="3500" b="1" u="sng" dirty="0" smtClean="0">
                <a:cs typeface="Times New Roman" pitchFamily="18" charset="0"/>
              </a:rPr>
              <a:t>ze złożonymi </a:t>
            </a:r>
            <a:r>
              <a:rPr lang="pl-PL" sz="3500" b="1" dirty="0" smtClean="0">
                <a:cs typeface="Times New Roman" pitchFamily="18" charset="0"/>
              </a:rPr>
              <a:t>wnioskami o płatność. Na chwilę obecną </a:t>
            </a:r>
            <a:r>
              <a:rPr lang="pl-PL" sz="3500" b="1" u="sng" dirty="0" smtClean="0">
                <a:cs typeface="Times New Roman" pitchFamily="18" charset="0"/>
              </a:rPr>
              <a:t>po zatwierdzonych </a:t>
            </a:r>
            <a:r>
              <a:rPr lang="pl-PL" sz="3500" b="1" dirty="0" smtClean="0">
                <a:cs typeface="Times New Roman" pitchFamily="18" charset="0"/>
              </a:rPr>
              <a:t>16 </a:t>
            </a:r>
            <a:r>
              <a:rPr lang="pl-PL" sz="3500" b="1" dirty="0" err="1" smtClean="0">
                <a:cs typeface="Times New Roman" pitchFamily="18" charset="0"/>
              </a:rPr>
              <a:t>WoPach</a:t>
            </a:r>
            <a:r>
              <a:rPr lang="pl-PL" sz="3500" b="1" dirty="0" smtClean="0">
                <a:cs typeface="Times New Roman" pitchFamily="18" charset="0"/>
              </a:rPr>
              <a:t> faktyczne wydatkowanie wynosi 14 966 042, 29, w tym ze środków UE  12 665 761,59</a:t>
            </a:r>
            <a:endParaRPr lang="pl-PL" sz="3500" dirty="0"/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6082932"/>
              </p:ext>
            </p:extLst>
          </p:nvPr>
        </p:nvGraphicFramePr>
        <p:xfrm>
          <a:off x="2183802" y="4356847"/>
          <a:ext cx="8864302" cy="2501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52984" y="1267612"/>
            <a:ext cx="1037967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endParaRPr lang="pl-PL" sz="1400" cap="all" dirty="0" smtClean="0">
              <a:latin typeface="Nexa"/>
            </a:endParaRPr>
          </a:p>
          <a:p>
            <a:pPr>
              <a:buClr>
                <a:srgbClr val="0070C0"/>
              </a:buClr>
            </a:pPr>
            <a:endParaRPr lang="pl-PL" sz="1400" cap="all" dirty="0">
              <a:latin typeface="Nexa"/>
            </a:endParaRPr>
          </a:p>
          <a:p>
            <a:pPr>
              <a:spcBef>
                <a:spcPts val="600"/>
              </a:spcBef>
            </a:pPr>
            <a:r>
              <a:rPr lang="pl-PL" sz="1400" dirty="0" smtClean="0"/>
              <a:t> </a:t>
            </a:r>
            <a:endParaRPr lang="pl-PL" sz="14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414433"/>
              </p:ext>
            </p:extLst>
          </p:nvPr>
        </p:nvGraphicFramePr>
        <p:xfrm>
          <a:off x="652984" y="2235380"/>
          <a:ext cx="10515600" cy="3798471"/>
        </p:xfrm>
        <a:graphic>
          <a:graphicData uri="http://schemas.openxmlformats.org/drawingml/2006/table">
            <a:tbl>
              <a:tblPr firstRow="1" firstCol="1" bandRow="1"/>
              <a:tblGrid>
                <a:gridCol w="586771"/>
                <a:gridCol w="1574565"/>
                <a:gridCol w="2560320"/>
                <a:gridCol w="5793944"/>
              </a:tblGrid>
              <a:tr h="364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</a:t>
                      </a:r>
                      <a:r>
                        <a:rPr lang="pl-PL" sz="10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zadania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 [osiągnięty/nieosiągnięty]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Informacje dodatkowe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6679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Przygotowanie projektu, </a:t>
                      </a:r>
                      <a:endParaRPr lang="pl-PL" sz="100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zrealizowane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- 01.01.2017, planowana data zakończenia - 28.06.2017, data faktycznego zakończenia - 23.06.2017.</a:t>
                      </a:r>
                    </a:p>
                    <a:p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Opracowano pełną dokumentacje projektową w celu złożenia Wniosku o Dofinansowanie.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</a:tr>
              <a:tr h="850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pl-PL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Budowa API do 9 baz</a:t>
                      </a:r>
                      <a:endParaRPr lang="pl-PL" sz="100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zrealizowane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 rozpoczęcia - 01.09.2017, planowana data zakończenia - 01.03.2019, data faktycznego zakończenia – 10.11.2019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Wybór baz był poprzedzony inwentaryzacją 500 rejestrów publicznych w ramach Systemu Inwentaryzacji Systemów Teleinformatycznych. Wybrane zostały bazy, które mieściły się w kategoriach priorytetowych wg Komunikatu KE 2014/C 240/01 i były</a:t>
                      </a:r>
                      <a:r>
                        <a:rPr lang="pl-PL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pożądane przez </a:t>
                      </a:r>
                      <a:r>
                        <a:rPr lang="pl-PL" sz="10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użytkoników</a:t>
                      </a:r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Pierwotnie założono utworzenie 7 API, ale NFZ dobudował 6 zamiast 4 API  i w efekcie zbudowano 10 API do baz danych </a:t>
                      </a:r>
                      <a:r>
                        <a:rPr lang="pl-PL" sz="1000" dirty="0" smtClean="0">
                          <a:latin typeface="+mn-lt"/>
                        </a:rPr>
                        <a:t>Beneficjenta i Partnerów.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</a:tr>
              <a:tr h="864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pl-PL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b="0" u="none" dirty="0" smtClean="0">
                          <a:latin typeface="+mn-lt"/>
                        </a:rPr>
                        <a:t>Rozbudowa DanePubliczne.gov.pl </a:t>
                      </a:r>
                      <a:endParaRPr lang="pl-PL" sz="1000" b="0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zrealizowane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- 01.06.2017, planowana data zakończenia - 01.04.2020, data faktycznego zakończenia – 01.04.2020.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 smtClean="0">
                          <a:latin typeface="+mn-lt"/>
                        </a:rPr>
                        <a:t>Podjęto decyzję o odejściu od oprogramowania CKAN na korzyść innego bardziej zaawansowanego otwartego oprogramowania. Portal został udostępniony pod nową domeną dane.gov.pl. Rozbudowa portalu objęła: nową szatę graficzną; n</a:t>
                      </a:r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owa, bardziej zaawansowaną wyszukiwarkę; wbudowanie narzędzi umożliwiających podgląd danych, dodanie możliwości konwertowania danych do bardziej otwartych formatów,</a:t>
                      </a:r>
                      <a:r>
                        <a:rPr lang="pl-PL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dobudowę </a:t>
                      </a:r>
                      <a:r>
                        <a:rPr lang="pl-PL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walidatorów</a:t>
                      </a:r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zasobów; wdrożenie </a:t>
                      </a:r>
                      <a:r>
                        <a:rPr lang="pl-PL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harvestera</a:t>
                      </a:r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danych i automatyczne zasilanie portalu;</a:t>
                      </a:r>
                      <a:r>
                        <a:rPr lang="pl-PL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dodanie warstwy edukacyjnej i społecznościowej.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Kod portalu jest powszechnie dostępny. </a:t>
                      </a:r>
                      <a:endParaRPr lang="pl-PL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52984" y="1267612"/>
            <a:ext cx="1037967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endParaRPr lang="pl-PL" sz="1400" cap="all" dirty="0" smtClean="0">
              <a:latin typeface="Nexa"/>
            </a:endParaRPr>
          </a:p>
          <a:p>
            <a:pPr>
              <a:buClr>
                <a:srgbClr val="0070C0"/>
              </a:buClr>
            </a:pPr>
            <a:endParaRPr lang="pl-PL" sz="1400" cap="all" dirty="0">
              <a:latin typeface="Nexa"/>
            </a:endParaRPr>
          </a:p>
          <a:p>
            <a:pPr>
              <a:spcBef>
                <a:spcPts val="600"/>
              </a:spcBef>
            </a:pPr>
            <a:r>
              <a:rPr lang="pl-PL" sz="1400" dirty="0" smtClean="0"/>
              <a:t> </a:t>
            </a:r>
            <a:endParaRPr lang="pl-PL" sz="14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047874"/>
              </p:ext>
            </p:extLst>
          </p:nvPr>
        </p:nvGraphicFramePr>
        <p:xfrm>
          <a:off x="652984" y="2181610"/>
          <a:ext cx="10515600" cy="3901387"/>
        </p:xfrm>
        <a:graphic>
          <a:graphicData uri="http://schemas.openxmlformats.org/drawingml/2006/table">
            <a:tbl>
              <a:tblPr firstRow="1" firstCol="1" bandRow="1"/>
              <a:tblGrid>
                <a:gridCol w="586771"/>
                <a:gridCol w="1828565"/>
                <a:gridCol w="1920240"/>
                <a:gridCol w="6180024"/>
              </a:tblGrid>
              <a:tr h="364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</a:t>
                      </a:r>
                      <a:r>
                        <a:rPr lang="pl-PL" sz="10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zadania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 [osiągnięty/nieosiągnięty]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Informacje dodatkowe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661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Opracowanie standardów otwartości danych</a:t>
                      </a:r>
                      <a:endParaRPr lang="pl-PL" sz="100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zrealizowane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- 01.06.2017, planowana data zakończenia – 01.04.2018, data faktycznego zakończenia - 30.06.2018</a:t>
                      </a:r>
                      <a:endParaRPr lang="pl-PL" sz="80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Opracowano oraz udostępniono na portalu standardy otwartości danych w zakresie technicznym, bezpieczeństwa, prawnym i API. Standardy były konsultowane.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</a:tr>
              <a:tr h="850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Szkolenia  dla administracji</a:t>
                      </a:r>
                      <a:endParaRPr lang="pl-PL" sz="100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zrealizowane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- 01.06.2017, planowana data zakończenia - 01.02.2020, data faktycznego zakończenia - 31.05.2019</a:t>
                      </a:r>
                    </a:p>
                    <a:p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Przeszkolono 685 urzędników urzędów. To 285 przeszkolonych  więcej niż pierwotnie zakładano. 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</a:tr>
              <a:tr h="864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Promocja otwartości danych</a:t>
                      </a:r>
                      <a:endParaRPr lang="pl-PL" sz="1000" b="0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Zrealizowane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</a:t>
                      </a:r>
                      <a:r>
                        <a:rPr lang="pl-PL" sz="10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0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rozpoczęcia - 01.08.2017, planowana data zakończenia - 01.02.2020, data faktycznego zakończenia – 01.04.2020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Przygotowano i przeprowadzono kampanię w </a:t>
                      </a:r>
                      <a:r>
                        <a:rPr lang="pl-PL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internecie</a:t>
                      </a:r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przeprowadzono warsztaty z samorządami i wspólnie z Gdańskiem opracowano i wydano podręcznik dobrych praktyk dla samorządów i wszystkich zainteresowanych instytucji; zorganizowano 2 </a:t>
                      </a:r>
                      <a:r>
                        <a:rPr lang="pl-PL" sz="1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hackathony</a:t>
                      </a:r>
                      <a:r>
                        <a:rPr lang="pl-P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danych publicznych.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</a:tr>
              <a:tr h="987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Zarządzanie projektem, wsparcie i obsługa projektu, </a:t>
                      </a:r>
                      <a:endParaRPr lang="pl-PL" sz="1000" b="0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zrealizowane</a:t>
                      </a: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rozpoczęcia - 01.06.2017, planowana data zakończenia - 30.06.2020.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w trakcie rozliczania przez Centrum Projektów Polska Cyfrowa, prawdopodobna data zatwierdzenia wniosku o płatność końcową 12.2020. </a:t>
                      </a:r>
                      <a:endParaRPr lang="pl-PL" sz="1000" b="0" u="none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2" marR="612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14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52984" y="1267612"/>
            <a:ext cx="1037967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endParaRPr lang="pl-PL" sz="1400" cap="all" dirty="0" smtClean="0">
              <a:latin typeface="Nexa"/>
            </a:endParaRPr>
          </a:p>
          <a:p>
            <a:pPr>
              <a:buClr>
                <a:srgbClr val="0070C0"/>
              </a:buClr>
            </a:pPr>
            <a:endParaRPr lang="pl-PL" sz="1400" cap="all" dirty="0">
              <a:latin typeface="Nexa"/>
            </a:endParaRPr>
          </a:p>
          <a:p>
            <a:pPr>
              <a:spcBef>
                <a:spcPts val="600"/>
              </a:spcBef>
            </a:pPr>
            <a:r>
              <a:rPr lang="pl-PL" sz="1400" dirty="0" smtClean="0"/>
              <a:t> </a:t>
            </a:r>
            <a:endParaRPr lang="pl-PL" sz="1400" dirty="0"/>
          </a:p>
        </p:txBody>
      </p:sp>
      <p:sp>
        <p:nvSpPr>
          <p:cNvPr id="2" name="pole tekstowe 1"/>
          <p:cNvSpPr txBox="1"/>
          <p:nvPr/>
        </p:nvSpPr>
        <p:spPr>
          <a:xfrm>
            <a:off x="4229100" y="2235380"/>
            <a:ext cx="3646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tx2"/>
                </a:solidFill>
              </a:rPr>
              <a:t>WSKAŹNIKI</a:t>
            </a:r>
            <a:endParaRPr lang="pl-PL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121604"/>
              </p:ext>
            </p:extLst>
          </p:nvPr>
        </p:nvGraphicFramePr>
        <p:xfrm>
          <a:off x="1233274" y="2676254"/>
          <a:ext cx="9446642" cy="3211281"/>
        </p:xfrm>
        <a:graphic>
          <a:graphicData uri="http://schemas.openxmlformats.org/drawingml/2006/table">
            <a:tbl>
              <a:tblPr/>
              <a:tblGrid>
                <a:gridCol w="4020218"/>
                <a:gridCol w="2152360"/>
                <a:gridCol w="1637032"/>
                <a:gridCol w="1637032"/>
              </a:tblGrid>
              <a:tr h="2647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Nexa"/>
                        </a:rPr>
                        <a:t>Wskaźnik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Nexa"/>
                        </a:rPr>
                        <a:t>Wartość pierwotna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Nexa"/>
                        </a:rPr>
                        <a:t> Wartość końcowa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Nexa"/>
                        </a:rPr>
                        <a:t>% REALIZACJI</a:t>
                      </a:r>
                      <a:endParaRPr lang="pl-PL" sz="1100" b="1" i="0" u="none" strike="noStrike" dirty="0">
                        <a:solidFill>
                          <a:srgbClr val="FFFFFF"/>
                        </a:solidFill>
                        <a:effectLst/>
                        <a:latin typeface="Nexa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4910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podmiotów, które udostępniły on-line informacje sektora publicznego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        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4,00   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                 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4,00   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endParaRPr lang="pl-P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1"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910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udostępnionych on-line dokumentów zawierających informacje sektora publicznego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endParaRPr lang="pl-P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1"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456,00   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             6 700,00   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endParaRPr lang="pl-P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1"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1477,3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910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utworzonych API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         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10,00   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                   10,00   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endParaRPr lang="pl-P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1"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910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baz danych udostępnionych on-line poprzez API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         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7,00   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                     7,00   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endParaRPr lang="pl-P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1"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910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pobrań/</a:t>
                      </a:r>
                      <a:r>
                        <a:rPr lang="pl-PL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odtworzeń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dokumentów zawierających informacje sektora publicznego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endParaRPr lang="pl-P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1"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130 879 </a:t>
                      </a:r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   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ctr" defTabSz="914400" rtl="0" eaLnBrk="1" fontAlgn="ctr" latinLnBrk="0" hangingPunct="1"/>
                      <a:r>
                        <a:rPr lang="pl-PL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184 552 898,00    </a:t>
                      </a:r>
                      <a:endParaRPr lang="pl-PL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endParaRPr lang="pl-P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1"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910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Rozmiar udostępnionych on-line informacji sektora publicznego (TB)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         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0,12   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                                                    </a:t>
                      </a:r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0,90    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endParaRPr lang="pl-PL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lvl="1" algn="ctr" fontAlgn="ctr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750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04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85796" y="111537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integracja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379576"/>
              </p:ext>
            </p:extLst>
          </p:nvPr>
        </p:nvGraphicFramePr>
        <p:xfrm>
          <a:off x="647272" y="1650570"/>
          <a:ext cx="10428270" cy="4950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4984"/>
                <a:gridCol w="1576568"/>
                <a:gridCol w="1438273"/>
                <a:gridCol w="1890039"/>
                <a:gridCol w="3248406"/>
              </a:tblGrid>
              <a:tr h="10001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684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Standardy otwartości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2018-04-01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2018-06-30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 dotyczy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99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Budowa API do 9 baz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2019-03-01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2019-11-10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 dotyczy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9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Rozbudowa portalu dane.gov.pl</a:t>
                      </a:r>
                      <a:endParaRPr lang="pl-PL" sz="12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2020-04-01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2020-04-01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Otwarte dane w Gdańsku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5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Dane są automatycznie </a:t>
                      </a:r>
                      <a:r>
                        <a:rPr lang="pl-PL" sz="105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harvestowane</a:t>
                      </a:r>
                      <a:r>
                        <a:rPr lang="pl-PL" sz="105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 portalu.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5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Powstała funkcja umożliwiające integrację portalu z innymi systemami opartymi o CKAN</a:t>
                      </a:r>
                      <a:r>
                        <a:rPr lang="pl-PL" sz="105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(np. </a:t>
                      </a:r>
                      <a:r>
                        <a:rPr lang="pl-PL" sz="1050" i="1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harvestowany</a:t>
                      </a:r>
                      <a:r>
                        <a:rPr lang="pl-PL" sz="105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portal Otwartych Danych miasta Gdańska). Powstała funkcja umożliwiająca automatyczne zasilanie portalu na podstawie plików </a:t>
                      </a:r>
                      <a:r>
                        <a:rPr lang="pl-PL" sz="1050" i="1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xml</a:t>
                      </a:r>
                      <a:r>
                        <a:rPr lang="pl-PL" sz="105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pl-PL" sz="1050" b="1" i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3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Szkolenia dla administracji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2020-02-01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2019-050-31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</a:t>
                      </a:r>
                      <a:r>
                        <a:rPr lang="pl-PL" sz="120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dotyczy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3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Promocja otwartości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2020-02-01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2020-04-01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 dotyczy</a:t>
                      </a: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640961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interoperacyjność*</a:t>
            </a:r>
            <a:endParaRPr lang="pl-PL" dirty="0"/>
          </a:p>
        </p:txBody>
      </p:sp>
      <p:sp>
        <p:nvSpPr>
          <p:cNvPr id="43" name="Prostokąt 42"/>
          <p:cNvSpPr/>
          <p:nvPr/>
        </p:nvSpPr>
        <p:spPr>
          <a:xfrm>
            <a:off x="6344254" y="3969387"/>
            <a:ext cx="1493999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l-PL" sz="10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1000" i="1" dirty="0">
                <a:solidFill>
                  <a:schemeClr val="bg1"/>
                </a:solidFill>
              </a:rPr>
              <a:t>MC - CEPIK</a:t>
            </a:r>
          </a:p>
        </p:txBody>
      </p:sp>
      <p:sp>
        <p:nvSpPr>
          <p:cNvPr id="44" name="Prostokąt 43"/>
          <p:cNvSpPr/>
          <p:nvPr/>
        </p:nvSpPr>
        <p:spPr>
          <a:xfrm>
            <a:off x="6344253" y="2630598"/>
            <a:ext cx="1494000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MF  - </a:t>
            </a:r>
            <a:r>
              <a:rPr lang="pl-PL" sz="1000" i="1" dirty="0" err="1">
                <a:solidFill>
                  <a:schemeClr val="bg1"/>
                </a:solidFill>
              </a:rPr>
              <a:t>Besti</a:t>
            </a:r>
            <a:r>
              <a:rPr lang="pl-PL" sz="1000" i="1" dirty="0">
                <a:solidFill>
                  <a:schemeClr val="bg1"/>
                </a:solidFill>
              </a:rPr>
              <a:t>@ </a:t>
            </a:r>
            <a:endParaRPr lang="pl-PL" sz="1000" dirty="0">
              <a:solidFill>
                <a:schemeClr val="bg1"/>
              </a:solidFill>
            </a:endParaRPr>
          </a:p>
          <a:p>
            <a:pPr algn="ctr"/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4472043" y="3440876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i="1" dirty="0" smtClean="0">
                <a:solidFill>
                  <a:schemeClr val="tx2"/>
                </a:solidFill>
              </a:rPr>
              <a:t>Dane.gov.pl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sp>
        <p:nvSpPr>
          <p:cNvPr id="46" name="Prostokąt 45"/>
          <p:cNvSpPr/>
          <p:nvPr/>
        </p:nvSpPr>
        <p:spPr>
          <a:xfrm>
            <a:off x="2555956" y="2632020"/>
            <a:ext cx="1494124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>
                <a:solidFill>
                  <a:schemeClr val="bg1"/>
                </a:solidFill>
              </a:rPr>
              <a:t>Otwarte dane w Gdańsku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51" name="Łącznik prosty 50"/>
          <p:cNvCxnSpPr/>
          <p:nvPr/>
        </p:nvCxnSpPr>
        <p:spPr>
          <a:xfrm>
            <a:off x="4050083" y="3205760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51"/>
          <p:cNvCxnSpPr/>
          <p:nvPr/>
        </p:nvCxnSpPr>
        <p:spPr>
          <a:xfrm>
            <a:off x="4196749" y="3205760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/>
          <p:cNvCxnSpPr/>
          <p:nvPr/>
        </p:nvCxnSpPr>
        <p:spPr>
          <a:xfrm>
            <a:off x="4196749" y="3713592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54"/>
          <p:cNvCxnSpPr/>
          <p:nvPr/>
        </p:nvCxnSpPr>
        <p:spPr>
          <a:xfrm flipV="1">
            <a:off x="6128229" y="3071932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59"/>
          <p:cNvCxnSpPr/>
          <p:nvPr/>
        </p:nvCxnSpPr>
        <p:spPr>
          <a:xfrm flipV="1">
            <a:off x="6128229" y="4043932"/>
            <a:ext cx="0" cy="5490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/>
          <p:nvPr/>
        </p:nvCxnSpPr>
        <p:spPr>
          <a:xfrm flipH="1">
            <a:off x="5966046" y="4043932"/>
            <a:ext cx="15564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flipH="1">
            <a:off x="4050080" y="4478808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4266104" y="4046763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2555955" y="3990783"/>
            <a:ext cx="1494000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GUS – BDL</a:t>
            </a:r>
            <a:endParaRPr lang="pl-PL" sz="1000" dirty="0">
              <a:solidFill>
                <a:schemeClr val="bg1"/>
              </a:solidFill>
            </a:endParaRPr>
          </a:p>
          <a:p>
            <a:pPr algn="ctr"/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/>
          <p:nvPr/>
        </p:nvCxnSpPr>
        <p:spPr>
          <a:xfrm>
            <a:off x="4266104" y="4046760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Łącznik prosty 82"/>
          <p:cNvCxnSpPr/>
          <p:nvPr/>
        </p:nvCxnSpPr>
        <p:spPr>
          <a:xfrm flipH="1">
            <a:off x="6128229" y="4593004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8711054" y="2486800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832304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8832304" y="3114000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8832304" y="3301200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8" name="Łącznik prosty 87"/>
          <p:cNvCxnSpPr/>
          <p:nvPr/>
        </p:nvCxnSpPr>
        <p:spPr>
          <a:xfrm>
            <a:off x="6136613" y="3065085"/>
            <a:ext cx="26366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Łącznik prosty ze strzałką 88"/>
          <p:cNvCxnSpPr/>
          <p:nvPr/>
        </p:nvCxnSpPr>
        <p:spPr>
          <a:xfrm flipH="1">
            <a:off x="5970965" y="3645727"/>
            <a:ext cx="15564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Prostokąt 89"/>
          <p:cNvSpPr/>
          <p:nvPr/>
        </p:nvSpPr>
        <p:spPr>
          <a:xfrm>
            <a:off x="4376791" y="5540387"/>
            <a:ext cx="1744902" cy="942606"/>
          </a:xfrm>
          <a:prstGeom prst="rect">
            <a:avLst/>
          </a:prstGeom>
          <a:solidFill>
            <a:srgbClr val="0070C0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/>
              <a:t>NFZ – Terminy Leczenia, Statystyki NFZ: - Świadczenia, -Refundacja Apteczna, -Leki w Programach Lekowych, -Leki w Chemioterapii, Umowy</a:t>
            </a:r>
            <a:r>
              <a:rPr lang="pl-PL" sz="1000" dirty="0" smtClean="0"/>
              <a:t>)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92" name="Łącznik prosty ze strzałką 91"/>
          <p:cNvCxnSpPr>
            <a:stCxn id="90" idx="0"/>
          </p:cNvCxnSpPr>
          <p:nvPr/>
        </p:nvCxnSpPr>
        <p:spPr>
          <a:xfrm flipH="1" flipV="1">
            <a:off x="5219044" y="4283477"/>
            <a:ext cx="30198" cy="125691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722573"/>
              </p:ext>
            </p:extLst>
          </p:nvPr>
        </p:nvGraphicFramePr>
        <p:xfrm>
          <a:off x="711543" y="2235380"/>
          <a:ext cx="10815878" cy="3679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8941"/>
                <a:gridCol w="3599168"/>
                <a:gridCol w="3707769"/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Zalecenie KRMC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wykonania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Wyjaśnienia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</a:tr>
              <a:tr h="8481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Punkt 5.1 Cel 3 – proszę o weryfikacje, na etapie studium wykonalności, wielkości docelowej wartości pod kątem jej maksymalizacji. </a:t>
                      </a:r>
                    </a:p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>
                          <a:solidFill>
                            <a:schemeClr val="tx1"/>
                          </a:solidFill>
                        </a:rPr>
                        <a:t>Wykonane w całości</a:t>
                      </a:r>
                    </a:p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2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Powinno się w ramach projektu przygotować mechanizmy ochronne w zakresie zapobiegania/monitorowania niekontrolowanego wykorzystania API, nie tylko pod względem bezpieczeństwa, ale także wydajnościowym (aby niewłaściwe lub nadmiarowe wywoływanie usług w sposób automatyczny nie powodowało degradacji działania systemów, nie tylko w zakresie udostępniania danych, ale także standardowych funkcji wykorzystywanych w administracji, np. CEPIK utrudnienia dla WORD lub innych urzędów)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dirty="0" smtClean="0">
                          <a:solidFill>
                            <a:schemeClr val="tx1"/>
                          </a:solidFill>
                        </a:rPr>
                        <a:t>Wykonane w całości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Przeprowadzono audyty bezpieczeństwa, w tym audyt bezpieczeństwa dane.gov.pl.</a:t>
                      </a:r>
                    </a:p>
                    <a:p>
                      <a:pPr algn="l"/>
                      <a:endParaRPr lang="pl-PL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5df3a10b-8748-402e-bef4-aee373db4dbb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9affde3b-50dd-4e74-9e2c-6b9654ae514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1044</Words>
  <Application>Microsoft Office PowerPoint</Application>
  <PresentationFormat>Panoramiczny</PresentationFormat>
  <Paragraphs>206</Paragraphs>
  <Slides>13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Nexa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Zwara Wioletta</cp:lastModifiedBy>
  <cp:revision>134</cp:revision>
  <dcterms:created xsi:type="dcterms:W3CDTF">2017-01-27T12:50:17Z</dcterms:created>
  <dcterms:modified xsi:type="dcterms:W3CDTF">2020-11-05T20:37:03Z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