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0" r:id="rId1"/>
    <p:sldMasterId id="2147483661" r:id="rId2"/>
  </p:sldMasterIdLst>
  <p:notesMasterIdLst>
    <p:notesMasterId r:id="rId24"/>
  </p:notesMasterIdLst>
  <p:sldIdLst>
    <p:sldId id="256" r:id="rId3"/>
    <p:sldId id="283" r:id="rId4"/>
    <p:sldId id="259" r:id="rId5"/>
    <p:sldId id="260" r:id="rId6"/>
    <p:sldId id="264" r:id="rId7"/>
    <p:sldId id="265" r:id="rId8"/>
    <p:sldId id="270" r:id="rId9"/>
    <p:sldId id="266" r:id="rId10"/>
    <p:sldId id="268" r:id="rId11"/>
    <p:sldId id="269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</p:sldIdLst>
  <p:sldSz cx="9144000" cy="6858000" type="screen4x3"/>
  <p:notesSz cx="6858000" cy="9144000"/>
  <p:embeddedFontLst>
    <p:embeddedFont>
      <p:font typeface="Arial Black" panose="020B0A04020102020204" pitchFamily="34" charset="0"/>
      <p:bold r:id="rId25"/>
    </p:embeddedFont>
    <p:embeddedFont>
      <p:font typeface="Tahoma" panose="020B0604030504040204" pitchFamily="34" charset="0"/>
      <p:regular r:id="rId26"/>
      <p:bold r:id="rId27"/>
    </p:embeddedFont>
    <p:embeddedFont>
      <p:font typeface="Verdana" panose="020B0604030504040204" pitchFamily="34" charset="0"/>
      <p:regular r:id="rId28"/>
      <p:bold r:id="rId29"/>
      <p:italic r:id="rId30"/>
      <p:boldItalic r:id="rId31"/>
    </p:embeddedFont>
    <p:embeddedFont>
      <p:font typeface="Calibri" panose="020F0502020204030204" pitchFamily="34" charset="0"/>
      <p:regular r:id="rId32"/>
      <p:bold r:id="rId33"/>
      <p:italic r:id="rId34"/>
      <p:boldItalic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08" d="100"/>
          <a:sy n="108" d="100"/>
        </p:scale>
        <p:origin x="-1710" y="-1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8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2.fntdata"/><Relationship Id="rId39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font" Target="fonts/font10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4.fntdata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7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pl-PL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92506511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Shape 11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lang="pl-PL"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049946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4" name="Shape 1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Shape 18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875643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4" name="Shape 1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Shape 18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175180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4" name="Shape 1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Shape 18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148946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4" name="Shape 1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Shape 18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281098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4" name="Shape 1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Shape 18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232897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4" name="Shape 1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Shape 18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927640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4" name="Shape 1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Shape 18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16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0012062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4" name="Shape 1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Shape 18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17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8701769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4" name="Shape 1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Shape 18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18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6311877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4" name="Shape 1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Shape 18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19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588711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8823856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4" name="Shape 1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Shape 18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5887117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4" name="Shape 1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Shape 18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21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588711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Shape 14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003437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Shape 16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542248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4" name="Shape 1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Shape 18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11775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4" name="Shape 1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Shape 18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041032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4" name="Shape 1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Shape 18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195428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4" name="Shape 1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Shape 18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226102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4" name="Shape 1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Shape 18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126136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Slajd tytułow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/>
        </p:nvSpPr>
        <p:spPr>
          <a:xfrm>
            <a:off x="0" y="0"/>
            <a:ext cx="9143998" cy="513542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Shape 19"/>
          <p:cNvSpPr txBox="1">
            <a:spLocks noGrp="1"/>
          </p:cNvSpPr>
          <p:nvPr>
            <p:ph type="ctrTitle"/>
          </p:nvPr>
        </p:nvSpPr>
        <p:spPr>
          <a:xfrm>
            <a:off x="685800" y="3355848"/>
            <a:ext cx="8077199" cy="167335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rgbClr val="FFC700"/>
              </a:buClr>
              <a:buFont typeface="Calibri"/>
              <a:buNone/>
              <a:defRPr sz="47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ubTitle" idx="1"/>
          </p:nvPr>
        </p:nvSpPr>
        <p:spPr>
          <a:xfrm>
            <a:off x="685800" y="1828800"/>
            <a:ext cx="8077199" cy="149961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accent1"/>
              </a:buClr>
              <a:buFont typeface="Noto Sans Symbols"/>
              <a:buNone/>
              <a:defRPr sz="20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spcBef>
                <a:spcPts val="560"/>
              </a:spcBef>
              <a:buClr>
                <a:schemeClr val="accent2"/>
              </a:buClr>
              <a:buFont typeface="Noto Sans Symbols"/>
              <a:buNone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spcBef>
                <a:spcPts val="480"/>
              </a:spcBef>
              <a:buClr>
                <a:schemeClr val="accent3"/>
              </a:buClr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spcBef>
                <a:spcPts val="400"/>
              </a:spcBef>
              <a:buClr>
                <a:schemeClr val="accent4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spcBef>
                <a:spcPts val="400"/>
              </a:spcBef>
              <a:buClr>
                <a:schemeClr val="accent5"/>
              </a:buClr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spcBef>
                <a:spcPts val="400"/>
              </a:spcBef>
              <a:buClr>
                <a:schemeClr val="accent6"/>
              </a:buClr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spcBef>
                <a:spcPts val="360"/>
              </a:spcBef>
              <a:buClr>
                <a:schemeClr val="accent1"/>
              </a:buClr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spcBef>
                <a:spcPts val="360"/>
              </a:spcBef>
              <a:buClr>
                <a:schemeClr val="accent2"/>
              </a:buClr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spcBef>
                <a:spcPts val="360"/>
              </a:spcBef>
              <a:buClr>
                <a:schemeClr val="accent3"/>
              </a:buClr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dt" idx="10"/>
          </p:nvPr>
        </p:nvSpPr>
        <p:spPr>
          <a:xfrm>
            <a:off x="457200" y="6476998"/>
            <a:ext cx="213359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ftr" idx="11"/>
          </p:nvPr>
        </p:nvSpPr>
        <p:spPr>
          <a:xfrm>
            <a:off x="2640596" y="6476998"/>
            <a:ext cx="550771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8204396" y="6476998"/>
            <a:ext cx="733864" cy="2743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pl-PL"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Shape 24"/>
          <p:cNvSpPr/>
          <p:nvPr/>
        </p:nvSpPr>
        <p:spPr>
          <a:xfrm>
            <a:off x="0" y="5128333"/>
            <a:ext cx="9144000" cy="4571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Obraz z podpisem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title"/>
          </p:nvPr>
        </p:nvSpPr>
        <p:spPr>
          <a:xfrm>
            <a:off x="164592" y="155447"/>
            <a:ext cx="2525149" cy="97840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rgbClr val="FFC700"/>
              </a:buClr>
              <a:buFont typeface="Calibri"/>
              <a:buNone/>
              <a:defRPr sz="2000" b="0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91" name="Shape 91"/>
          <p:cNvSpPr>
            <a:spLocks noGrp="1"/>
          </p:cNvSpPr>
          <p:nvPr>
            <p:ph type="pic" idx="2"/>
          </p:nvPr>
        </p:nvSpPr>
        <p:spPr>
          <a:xfrm>
            <a:off x="2903805" y="1484808"/>
            <a:ext cx="6247396" cy="5373192"/>
          </a:xfrm>
          <a:prstGeom prst="rect">
            <a:avLst/>
          </a:prstGeom>
          <a:solidFill>
            <a:srgbClr val="BABABB"/>
          </a:solidFill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accent1"/>
              </a:buClr>
              <a:buFont typeface="Noto Sans Symbols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560"/>
              </a:spcBef>
              <a:buClr>
                <a:schemeClr val="accent2"/>
              </a:buClr>
              <a:buFont typeface="Noto Sans Symbols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480"/>
              </a:spcBef>
              <a:buClr>
                <a:schemeClr val="accent3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400"/>
              </a:spcBef>
              <a:buClr>
                <a:schemeClr val="accent4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400"/>
              </a:spcBef>
              <a:buClr>
                <a:schemeClr val="accent5"/>
              </a:buClr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400"/>
              </a:spcBef>
              <a:buClr>
                <a:schemeClr val="accent6"/>
              </a:buClr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400"/>
              </a:spcBef>
              <a:buClr>
                <a:schemeClr val="accent1"/>
              </a:buClr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400"/>
              </a:spcBef>
              <a:buClr>
                <a:schemeClr val="accent2"/>
              </a:buClr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400"/>
              </a:spcBef>
              <a:buClr>
                <a:schemeClr val="accent3"/>
              </a:buClr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164592" y="1728216"/>
            <a:ext cx="2468880" cy="457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240"/>
              </a:spcBef>
              <a:buClr>
                <a:schemeClr val="accent2"/>
              </a:buClr>
              <a:buFont typeface="Noto Sans Symbols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accent3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180"/>
              </a:spcBef>
              <a:buClr>
                <a:schemeClr val="accent4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180"/>
              </a:spcBef>
              <a:buClr>
                <a:schemeClr val="accent5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accent6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accent2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accent3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dt" idx="10"/>
          </p:nvPr>
        </p:nvSpPr>
        <p:spPr>
          <a:xfrm>
            <a:off x="164592" y="1170432"/>
            <a:ext cx="2523743" cy="20116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4" name="Shape 94"/>
          <p:cNvSpPr/>
          <p:nvPr/>
        </p:nvSpPr>
        <p:spPr>
          <a:xfrm>
            <a:off x="2855736" y="0"/>
            <a:ext cx="45719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Shape 95"/>
          <p:cNvSpPr/>
          <p:nvPr/>
        </p:nvSpPr>
        <p:spPr>
          <a:xfrm>
            <a:off x="2855736" y="0"/>
            <a:ext cx="45719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Shape 96"/>
          <p:cNvSpPr txBox="1">
            <a:spLocks noGrp="1"/>
          </p:cNvSpPr>
          <p:nvPr>
            <p:ph type="ftr" idx="11"/>
          </p:nvPr>
        </p:nvSpPr>
        <p:spPr>
          <a:xfrm>
            <a:off x="3035808" y="1170432"/>
            <a:ext cx="5193791" cy="20116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BABA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sldNum" idx="12"/>
          </p:nvPr>
        </p:nvSpPr>
        <p:spPr>
          <a:xfrm>
            <a:off x="8339328" y="1170432"/>
            <a:ext cx="733864" cy="20116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pl-PL" sz="1200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ytuł i tekst pionowy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rgbClr val="FFC700"/>
              </a:buClr>
              <a:buFont typeface="Calibri"/>
              <a:buNone/>
              <a:defRPr sz="45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 rot="5400000">
            <a:off x="2259195" y="-26804"/>
            <a:ext cx="4625608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38912" marR="0" lvl="0" indent="-162052" algn="l" rtl="0">
              <a:spcBef>
                <a:spcPts val="0"/>
              </a:spcBef>
              <a:buClr>
                <a:schemeClr val="accent1"/>
              </a:buClr>
              <a:buSzPct val="80000"/>
              <a:buFont typeface="Noto Sans Symbols"/>
              <a:buChar char="◼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31520" marR="0" lvl="1" indent="-114300" algn="l" rtl="0">
              <a:spcBef>
                <a:spcPts val="560"/>
              </a:spcBef>
              <a:buClr>
                <a:schemeClr val="accent2"/>
              </a:buClr>
              <a:buSzPct val="90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96696" marR="0" lvl="2" indent="-82296" algn="l" rtl="0">
              <a:spcBef>
                <a:spcPts val="480"/>
              </a:spcBef>
              <a:buClr>
                <a:schemeClr val="accent3"/>
              </a:buClr>
              <a:buSzPct val="100000"/>
              <a:buFont typeface="Arial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16152" marR="0" lvl="3" indent="-60452" algn="l" rtl="0">
              <a:spcBef>
                <a:spcPts val="400"/>
              </a:spcBef>
              <a:buClr>
                <a:schemeClr val="accent4"/>
              </a:buClr>
              <a:buSzPct val="100000"/>
              <a:buFont typeface="Arial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26464" marR="0" lvl="4" indent="-67564" algn="l" rtl="0">
              <a:spcBef>
                <a:spcPts val="400"/>
              </a:spcBef>
              <a:buClr>
                <a:schemeClr val="accent5"/>
              </a:buClr>
              <a:buSzPct val="100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627632" marR="0" lvl="5" indent="-65532" algn="l" rtl="0"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828800" marR="0" lvl="6" indent="-76200" algn="l" rtl="0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029968" marR="0" lvl="7" indent="-74167" algn="l" rtl="0">
              <a:spcBef>
                <a:spcPts val="36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31136" marR="0" lvl="8" indent="-72135" algn="l" rtl="0">
              <a:spcBef>
                <a:spcPts val="36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dt" idx="10"/>
          </p:nvPr>
        </p:nvSpPr>
        <p:spPr>
          <a:xfrm>
            <a:off x="457200" y="6476998"/>
            <a:ext cx="213359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ftr" idx="11"/>
          </p:nvPr>
        </p:nvSpPr>
        <p:spPr>
          <a:xfrm>
            <a:off x="2640596" y="6476998"/>
            <a:ext cx="550771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3" name="Shape 103"/>
          <p:cNvSpPr txBox="1">
            <a:spLocks noGrp="1"/>
          </p:cNvSpPr>
          <p:nvPr>
            <p:ph type="sldNum" idx="12"/>
          </p:nvPr>
        </p:nvSpPr>
        <p:spPr>
          <a:xfrm>
            <a:off x="8204396" y="6476998"/>
            <a:ext cx="733864" cy="2743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pl-PL" sz="1200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Tytuł pionowy i tekst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/>
          <p:nvPr/>
        </p:nvSpPr>
        <p:spPr>
          <a:xfrm>
            <a:off x="6598920" y="0"/>
            <a:ext cx="45719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Shape 106"/>
          <p:cNvSpPr/>
          <p:nvPr/>
        </p:nvSpPr>
        <p:spPr>
          <a:xfrm>
            <a:off x="6647686" y="0"/>
            <a:ext cx="25146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Shape 107"/>
          <p:cNvSpPr txBox="1">
            <a:spLocks noGrp="1"/>
          </p:cNvSpPr>
          <p:nvPr>
            <p:ph type="title"/>
          </p:nvPr>
        </p:nvSpPr>
        <p:spPr>
          <a:xfrm rot="5400000">
            <a:off x="4808537" y="2247902"/>
            <a:ext cx="5851525" cy="1904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rgbClr val="FFC700"/>
              </a:buClr>
              <a:buFont typeface="Calibri"/>
              <a:buNone/>
              <a:defRPr sz="45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 rot="5400000">
            <a:off x="541337" y="220662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38912" marR="0" lvl="0" indent="-162052" algn="l" rtl="0">
              <a:spcBef>
                <a:spcPts val="0"/>
              </a:spcBef>
              <a:buClr>
                <a:schemeClr val="accent1"/>
              </a:buClr>
              <a:buSzPct val="80000"/>
              <a:buFont typeface="Noto Sans Symbols"/>
              <a:buChar char="◼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31520" marR="0" lvl="1" indent="-114300" algn="l" rtl="0">
              <a:spcBef>
                <a:spcPts val="560"/>
              </a:spcBef>
              <a:buClr>
                <a:schemeClr val="accent2"/>
              </a:buClr>
              <a:buSzPct val="90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96696" marR="0" lvl="2" indent="-82296" algn="l" rtl="0">
              <a:spcBef>
                <a:spcPts val="480"/>
              </a:spcBef>
              <a:buClr>
                <a:schemeClr val="accent3"/>
              </a:buClr>
              <a:buSzPct val="100000"/>
              <a:buFont typeface="Arial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16152" marR="0" lvl="3" indent="-60452" algn="l" rtl="0">
              <a:spcBef>
                <a:spcPts val="400"/>
              </a:spcBef>
              <a:buClr>
                <a:schemeClr val="accent4"/>
              </a:buClr>
              <a:buSzPct val="100000"/>
              <a:buFont typeface="Arial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26464" marR="0" lvl="4" indent="-67564" algn="l" rtl="0">
              <a:spcBef>
                <a:spcPts val="400"/>
              </a:spcBef>
              <a:buClr>
                <a:schemeClr val="accent5"/>
              </a:buClr>
              <a:buSzPct val="100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627632" marR="0" lvl="5" indent="-65532" algn="l" rtl="0"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828800" marR="0" lvl="6" indent="-76200" algn="l" rtl="0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029968" marR="0" lvl="7" indent="-74167" algn="l" rtl="0">
              <a:spcBef>
                <a:spcPts val="36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31136" marR="0" lvl="8" indent="-72135" algn="l" rtl="0">
              <a:spcBef>
                <a:spcPts val="36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9" name="Shape 109"/>
          <p:cNvSpPr txBox="1">
            <a:spLocks noGrp="1"/>
          </p:cNvSpPr>
          <p:nvPr>
            <p:ph type="dt" idx="10"/>
          </p:nvPr>
        </p:nvSpPr>
        <p:spPr>
          <a:xfrm>
            <a:off x="457200" y="6476998"/>
            <a:ext cx="213359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0" name="Shape 110"/>
          <p:cNvSpPr txBox="1">
            <a:spLocks noGrp="1"/>
          </p:cNvSpPr>
          <p:nvPr>
            <p:ph type="ftr" idx="11"/>
          </p:nvPr>
        </p:nvSpPr>
        <p:spPr>
          <a:xfrm>
            <a:off x="2640597" y="6377458"/>
            <a:ext cx="3836403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1" name="Shape 111"/>
          <p:cNvSpPr txBox="1">
            <a:spLocks noGrp="1"/>
          </p:cNvSpPr>
          <p:nvPr>
            <p:ph type="sldNum" idx="12"/>
          </p:nvPr>
        </p:nvSpPr>
        <p:spPr>
          <a:xfrm>
            <a:off x="8204396" y="6476998"/>
            <a:ext cx="733864" cy="2743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pl-PL" sz="1200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ytuł, zawartość i 2 elementy zawartości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rgbClr val="FFC700"/>
              </a:buClr>
              <a:buFont typeface="Calibri"/>
              <a:buNone/>
              <a:defRPr sz="45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38912" marR="0" lvl="0" indent="-162052" algn="l" rtl="0">
              <a:spcBef>
                <a:spcPts val="0"/>
              </a:spcBef>
              <a:buClr>
                <a:schemeClr val="accent1"/>
              </a:buClr>
              <a:buSzPct val="80000"/>
              <a:buFont typeface="Noto Sans Symbols"/>
              <a:buChar char="◼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31520" marR="0" lvl="1" indent="-114300" algn="l" rtl="0">
              <a:spcBef>
                <a:spcPts val="560"/>
              </a:spcBef>
              <a:buClr>
                <a:schemeClr val="accent2"/>
              </a:buClr>
              <a:buSzPct val="90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96696" marR="0" lvl="2" indent="-82296" algn="l" rtl="0">
              <a:spcBef>
                <a:spcPts val="480"/>
              </a:spcBef>
              <a:buClr>
                <a:schemeClr val="accent3"/>
              </a:buClr>
              <a:buSzPct val="100000"/>
              <a:buFont typeface="Arial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16152" marR="0" lvl="3" indent="-60452" algn="l" rtl="0">
              <a:spcBef>
                <a:spcPts val="400"/>
              </a:spcBef>
              <a:buClr>
                <a:schemeClr val="accent4"/>
              </a:buClr>
              <a:buSzPct val="100000"/>
              <a:buFont typeface="Arial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26464" marR="0" lvl="4" indent="-67564" algn="l" rtl="0">
              <a:spcBef>
                <a:spcPts val="400"/>
              </a:spcBef>
              <a:buClr>
                <a:schemeClr val="accent5"/>
              </a:buClr>
              <a:buSzPct val="100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627632" marR="0" lvl="5" indent="-65532" algn="l" rtl="0"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828800" marR="0" lvl="6" indent="-76200" algn="l" rtl="0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029968" marR="0" lvl="7" indent="-74167" algn="l" rtl="0">
              <a:spcBef>
                <a:spcPts val="36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31136" marR="0" lvl="8" indent="-72135" algn="l" rtl="0">
              <a:spcBef>
                <a:spcPts val="36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21859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38912" marR="0" lvl="0" indent="-162052" algn="l" rtl="0">
              <a:spcBef>
                <a:spcPts val="0"/>
              </a:spcBef>
              <a:buClr>
                <a:schemeClr val="accent1"/>
              </a:buClr>
              <a:buSzPct val="80000"/>
              <a:buFont typeface="Noto Sans Symbols"/>
              <a:buChar char="◼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31520" marR="0" lvl="1" indent="-114300" algn="l" rtl="0">
              <a:spcBef>
                <a:spcPts val="560"/>
              </a:spcBef>
              <a:buClr>
                <a:schemeClr val="accent2"/>
              </a:buClr>
              <a:buSzPct val="90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96696" marR="0" lvl="2" indent="-82296" algn="l" rtl="0">
              <a:spcBef>
                <a:spcPts val="480"/>
              </a:spcBef>
              <a:buClr>
                <a:schemeClr val="accent3"/>
              </a:buClr>
              <a:buSzPct val="100000"/>
              <a:buFont typeface="Arial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16152" marR="0" lvl="3" indent="-60452" algn="l" rtl="0">
              <a:spcBef>
                <a:spcPts val="400"/>
              </a:spcBef>
              <a:buClr>
                <a:schemeClr val="accent4"/>
              </a:buClr>
              <a:buSzPct val="100000"/>
              <a:buFont typeface="Arial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26464" marR="0" lvl="4" indent="-67564" algn="l" rtl="0">
              <a:spcBef>
                <a:spcPts val="400"/>
              </a:spcBef>
              <a:buClr>
                <a:schemeClr val="accent5"/>
              </a:buClr>
              <a:buSzPct val="100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627632" marR="0" lvl="5" indent="-65532" algn="l" rtl="0"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828800" marR="0" lvl="6" indent="-76200" algn="l" rtl="0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029968" marR="0" lvl="7" indent="-74167" algn="l" rtl="0">
              <a:spcBef>
                <a:spcPts val="36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31136" marR="0" lvl="8" indent="-72135" algn="l" rtl="0">
              <a:spcBef>
                <a:spcPts val="36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3"/>
          </p:nvPr>
        </p:nvSpPr>
        <p:spPr>
          <a:xfrm>
            <a:off x="4648200" y="3938587"/>
            <a:ext cx="4038599" cy="218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38912" marR="0" lvl="0" indent="-162052" algn="l" rtl="0">
              <a:spcBef>
                <a:spcPts val="0"/>
              </a:spcBef>
              <a:buClr>
                <a:schemeClr val="accent1"/>
              </a:buClr>
              <a:buSzPct val="80000"/>
              <a:buFont typeface="Noto Sans Symbols"/>
              <a:buChar char="◼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31520" marR="0" lvl="1" indent="-114300" algn="l" rtl="0">
              <a:spcBef>
                <a:spcPts val="560"/>
              </a:spcBef>
              <a:buClr>
                <a:schemeClr val="accent2"/>
              </a:buClr>
              <a:buSzPct val="90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96696" marR="0" lvl="2" indent="-82296" algn="l" rtl="0">
              <a:spcBef>
                <a:spcPts val="480"/>
              </a:spcBef>
              <a:buClr>
                <a:schemeClr val="accent3"/>
              </a:buClr>
              <a:buSzPct val="100000"/>
              <a:buFont typeface="Arial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16152" marR="0" lvl="3" indent="-60452" algn="l" rtl="0">
              <a:spcBef>
                <a:spcPts val="400"/>
              </a:spcBef>
              <a:buClr>
                <a:schemeClr val="accent4"/>
              </a:buClr>
              <a:buSzPct val="100000"/>
              <a:buFont typeface="Arial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26464" marR="0" lvl="4" indent="-67564" algn="l" rtl="0">
              <a:spcBef>
                <a:spcPts val="400"/>
              </a:spcBef>
              <a:buClr>
                <a:schemeClr val="accent5"/>
              </a:buClr>
              <a:buSzPct val="100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627632" marR="0" lvl="5" indent="-65532" algn="l" rtl="0"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828800" marR="0" lvl="6" indent="-76200" algn="l" rtl="0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029968" marR="0" lvl="7" indent="-74167" algn="l" rtl="0">
              <a:spcBef>
                <a:spcPts val="36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31136" marR="0" lvl="8" indent="-72135" algn="l" rtl="0">
              <a:spcBef>
                <a:spcPts val="36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 b="0" i="0" u="none" strike="noStrike" cap="non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pl-PL" sz="1200" b="0" i="0" u="none" strike="noStrike" cap="none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ytuł i zawartość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title"/>
          </p:nvPr>
        </p:nvSpPr>
        <p:spPr>
          <a:xfrm>
            <a:off x="457200" y="155447"/>
            <a:ext cx="8229600" cy="125272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rgbClr val="FFC700"/>
              </a:buClr>
              <a:buFont typeface="Calibri"/>
              <a:buNone/>
              <a:defRPr sz="45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38912" marR="0" lvl="0" indent="-162052" algn="l" rtl="0">
              <a:spcBef>
                <a:spcPts val="0"/>
              </a:spcBef>
              <a:buClr>
                <a:schemeClr val="accent1"/>
              </a:buClr>
              <a:buSzPct val="80000"/>
              <a:buFont typeface="Noto Sans Symbols"/>
              <a:buChar char="◼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31520" marR="0" lvl="1" indent="-114300" algn="l" rtl="0">
              <a:spcBef>
                <a:spcPts val="560"/>
              </a:spcBef>
              <a:buClr>
                <a:schemeClr val="accent2"/>
              </a:buClr>
              <a:buSzPct val="90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96696" marR="0" lvl="2" indent="-82296" algn="l" rtl="0">
              <a:spcBef>
                <a:spcPts val="480"/>
              </a:spcBef>
              <a:buClr>
                <a:schemeClr val="accent3"/>
              </a:buClr>
              <a:buSzPct val="100000"/>
              <a:buFont typeface="Arial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16152" marR="0" lvl="3" indent="-60452" algn="l" rtl="0">
              <a:spcBef>
                <a:spcPts val="400"/>
              </a:spcBef>
              <a:buClr>
                <a:schemeClr val="accent4"/>
              </a:buClr>
              <a:buSzPct val="100000"/>
              <a:buFont typeface="Arial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26464" marR="0" lvl="4" indent="-67564" algn="l" rtl="0">
              <a:spcBef>
                <a:spcPts val="400"/>
              </a:spcBef>
              <a:buClr>
                <a:schemeClr val="accent5"/>
              </a:buClr>
              <a:buSzPct val="100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627632" marR="0" lvl="5" indent="-65532" algn="l" rtl="0"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828800" marR="0" lvl="6" indent="-76200" algn="l" rtl="0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029968" marR="0" lvl="7" indent="-74167" algn="l" rtl="0">
              <a:spcBef>
                <a:spcPts val="36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31136" marR="0" lvl="8" indent="-72135" algn="l" rtl="0">
              <a:spcBef>
                <a:spcPts val="36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dt" idx="10"/>
          </p:nvPr>
        </p:nvSpPr>
        <p:spPr>
          <a:xfrm>
            <a:off x="457200" y="6476998"/>
            <a:ext cx="213359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ftr" idx="11"/>
          </p:nvPr>
        </p:nvSpPr>
        <p:spPr>
          <a:xfrm>
            <a:off x="2640596" y="6476998"/>
            <a:ext cx="550771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sldNum" idx="12"/>
          </p:nvPr>
        </p:nvSpPr>
        <p:spPr>
          <a:xfrm>
            <a:off x="8204396" y="6476998"/>
            <a:ext cx="733864" cy="2743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pl-PL" sz="1200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Nagłówek sekcji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/>
        </p:nvSpPr>
        <p:spPr>
          <a:xfrm>
            <a:off x="0" y="0"/>
            <a:ext cx="9144000" cy="260252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Shape 49"/>
          <p:cNvSpPr/>
          <p:nvPr/>
        </p:nvSpPr>
        <p:spPr>
          <a:xfrm>
            <a:off x="0" y="2602519"/>
            <a:ext cx="9144000" cy="4571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749808" y="118871"/>
            <a:ext cx="8013191" cy="163677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rgbClr val="FFC700"/>
              </a:buClr>
              <a:buFont typeface="Calibri"/>
              <a:buNone/>
              <a:defRPr sz="47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740664" y="1828800"/>
            <a:ext cx="8022336" cy="685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accent1"/>
              </a:buClr>
              <a:buFont typeface="Noto Sans Symbols"/>
              <a:buNone/>
              <a:defRPr sz="20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360"/>
              </a:spcBef>
              <a:buClr>
                <a:schemeClr val="accent2"/>
              </a:buClr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20"/>
              </a:spcBef>
              <a:buClr>
                <a:schemeClr val="accent3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280"/>
              </a:spcBef>
              <a:buClr>
                <a:schemeClr val="accent4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280"/>
              </a:spcBef>
              <a:buClr>
                <a:schemeClr val="accent5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280"/>
              </a:spcBef>
              <a:buClr>
                <a:schemeClr val="accent6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280"/>
              </a:spcBef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280"/>
              </a:spcBef>
              <a:buClr>
                <a:schemeClr val="accent2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280"/>
              </a:spcBef>
              <a:buClr>
                <a:schemeClr val="accent3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dt" idx="10"/>
          </p:nvPr>
        </p:nvSpPr>
        <p:spPr>
          <a:xfrm>
            <a:off x="457200" y="6476998"/>
            <a:ext cx="213359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ftr" idx="11"/>
          </p:nvPr>
        </p:nvSpPr>
        <p:spPr>
          <a:xfrm>
            <a:off x="2640596" y="6476998"/>
            <a:ext cx="550771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>
          <a:xfrm>
            <a:off x="8204396" y="6476998"/>
            <a:ext cx="733864" cy="2743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pl-PL" sz="1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wa elementy zawartości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rgbClr val="FFC700"/>
              </a:buClr>
              <a:buFont typeface="Calibri"/>
              <a:buNone/>
              <a:defRPr sz="45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457200" y="1773935"/>
            <a:ext cx="4038599" cy="462381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38912" marR="0" lvl="0" indent="-182372" algn="l" rtl="0">
              <a:spcBef>
                <a:spcPts val="0"/>
              </a:spcBef>
              <a:buClr>
                <a:schemeClr val="accent1"/>
              </a:buClr>
              <a:buSzPct val="80000"/>
              <a:buFont typeface="Noto Sans Symbols"/>
              <a:buChar char="◼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31520" marR="0" lvl="1" indent="-137159" algn="l" rtl="0">
              <a:spcBef>
                <a:spcPts val="480"/>
              </a:spcBef>
              <a:buClr>
                <a:schemeClr val="accent2"/>
              </a:buClr>
              <a:buSzPct val="900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96696" marR="0" lvl="2" indent="-107696" algn="l" rtl="0">
              <a:spcBef>
                <a:spcPts val="400"/>
              </a:spcBef>
              <a:buClr>
                <a:schemeClr val="accent3"/>
              </a:buClr>
              <a:buSzPct val="100000"/>
              <a:buFont typeface="Arial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16152" marR="0" lvl="3" indent="-73152" algn="l" rtl="0">
              <a:spcBef>
                <a:spcPts val="360"/>
              </a:spcBef>
              <a:buClr>
                <a:schemeClr val="accent4"/>
              </a:buClr>
              <a:buSzPct val="100000"/>
              <a:buFont typeface="Arial"/>
              <a:buChar char="▪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26464" marR="0" lvl="4" indent="-80264" algn="l" rtl="0">
              <a:spcBef>
                <a:spcPts val="360"/>
              </a:spcBef>
              <a:buClr>
                <a:schemeClr val="accent5"/>
              </a:buClr>
              <a:buSzPct val="10000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627632" marR="0" lvl="5" indent="-78232" algn="l" rtl="0">
              <a:spcBef>
                <a:spcPts val="36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828800" marR="0" lvl="6" indent="-76200" algn="l" rtl="0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029968" marR="0" lvl="7" indent="-74167" algn="l" rtl="0">
              <a:spcBef>
                <a:spcPts val="36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31136" marR="0" lvl="8" indent="-72135" algn="l" rtl="0">
              <a:spcBef>
                <a:spcPts val="36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body" idx="2"/>
          </p:nvPr>
        </p:nvSpPr>
        <p:spPr>
          <a:xfrm>
            <a:off x="4648200" y="1773935"/>
            <a:ext cx="4038599" cy="462381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38912" marR="0" lvl="0" indent="-182372" algn="l" rtl="0">
              <a:spcBef>
                <a:spcPts val="0"/>
              </a:spcBef>
              <a:buClr>
                <a:schemeClr val="accent1"/>
              </a:buClr>
              <a:buSzPct val="80000"/>
              <a:buFont typeface="Noto Sans Symbols"/>
              <a:buChar char="◼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31520" marR="0" lvl="1" indent="-137159" algn="l" rtl="0">
              <a:spcBef>
                <a:spcPts val="480"/>
              </a:spcBef>
              <a:buClr>
                <a:schemeClr val="accent2"/>
              </a:buClr>
              <a:buSzPct val="900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96696" marR="0" lvl="2" indent="-107696" algn="l" rtl="0">
              <a:spcBef>
                <a:spcPts val="400"/>
              </a:spcBef>
              <a:buClr>
                <a:schemeClr val="accent3"/>
              </a:buClr>
              <a:buSzPct val="100000"/>
              <a:buFont typeface="Arial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16152" marR="0" lvl="3" indent="-73152" algn="l" rtl="0">
              <a:spcBef>
                <a:spcPts val="360"/>
              </a:spcBef>
              <a:buClr>
                <a:schemeClr val="accent4"/>
              </a:buClr>
              <a:buSzPct val="100000"/>
              <a:buFont typeface="Arial"/>
              <a:buChar char="▪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26464" marR="0" lvl="4" indent="-80264" algn="l" rtl="0">
              <a:spcBef>
                <a:spcPts val="360"/>
              </a:spcBef>
              <a:buClr>
                <a:schemeClr val="accent5"/>
              </a:buClr>
              <a:buSzPct val="10000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627632" marR="0" lvl="5" indent="-78232" algn="l" rtl="0">
              <a:spcBef>
                <a:spcPts val="36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828800" marR="0" lvl="6" indent="-76200" algn="l" rtl="0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029968" marR="0" lvl="7" indent="-74167" algn="l" rtl="0">
              <a:spcBef>
                <a:spcPts val="36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31136" marR="0" lvl="8" indent="-72135" algn="l" rtl="0">
              <a:spcBef>
                <a:spcPts val="36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dt" idx="10"/>
          </p:nvPr>
        </p:nvSpPr>
        <p:spPr>
          <a:xfrm>
            <a:off x="457200" y="6476998"/>
            <a:ext cx="213359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ftr" idx="11"/>
          </p:nvPr>
        </p:nvSpPr>
        <p:spPr>
          <a:xfrm>
            <a:off x="2640596" y="6476998"/>
            <a:ext cx="550771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sldNum" idx="12"/>
          </p:nvPr>
        </p:nvSpPr>
        <p:spPr>
          <a:xfrm>
            <a:off x="8204396" y="6476998"/>
            <a:ext cx="733864" cy="2743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pl-PL" sz="1200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Porównanie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rgbClr val="FFC700"/>
              </a:buClr>
              <a:buFont typeface="Calibri"/>
              <a:buNone/>
              <a:defRPr sz="45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457200" y="1698986"/>
            <a:ext cx="4040187" cy="71535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accent1"/>
              </a:buClr>
              <a:buFont typeface="Noto Sans Symbols"/>
              <a:buNone/>
              <a:defRPr sz="23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accent2"/>
              </a:buClr>
              <a:buFont typeface="Noto Sans Symbols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accent3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accent4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accent5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accent6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accent2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accent3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body" idx="2"/>
          </p:nvPr>
        </p:nvSpPr>
        <p:spPr>
          <a:xfrm>
            <a:off x="457200" y="2449511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38912" marR="0" lvl="0" indent="-202692" algn="l" rtl="0">
              <a:spcBef>
                <a:spcPts val="0"/>
              </a:spcBef>
              <a:buClr>
                <a:schemeClr val="accent1"/>
              </a:buClr>
              <a:buSzPct val="80000"/>
              <a:buFont typeface="Noto Sans Symbols"/>
              <a:buChar char="◼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31520" marR="0" lvl="1" indent="-160019" algn="l" rtl="0">
              <a:spcBef>
                <a:spcPts val="400"/>
              </a:spcBef>
              <a:buClr>
                <a:schemeClr val="accent2"/>
              </a:buClr>
              <a:buSzPct val="90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96696" marR="0" lvl="2" indent="-120396" algn="l" rtl="0">
              <a:spcBef>
                <a:spcPts val="360"/>
              </a:spcBef>
              <a:buClr>
                <a:schemeClr val="accent3"/>
              </a:buClr>
              <a:buSzPct val="100000"/>
              <a:buFont typeface="Arial"/>
              <a:buChar char="▪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16152" marR="0" lvl="3" indent="-85852" algn="l" rtl="0">
              <a:spcBef>
                <a:spcPts val="320"/>
              </a:spcBef>
              <a:buClr>
                <a:schemeClr val="accent4"/>
              </a:buClr>
              <a:buSzPct val="100000"/>
              <a:buFont typeface="Arial"/>
              <a:buChar char="▪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26464" marR="0" lvl="4" indent="-92964" algn="l" rtl="0">
              <a:spcBef>
                <a:spcPts val="320"/>
              </a:spcBef>
              <a:buClr>
                <a:schemeClr val="accent5"/>
              </a:buClr>
              <a:buSzPct val="10000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627632" marR="0" lvl="5" indent="-90932" algn="l" rtl="0">
              <a:spcBef>
                <a:spcPts val="32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828800" marR="0" lvl="6" indent="-88900" algn="l" rtl="0">
              <a:spcBef>
                <a:spcPts val="320"/>
              </a:spcBef>
              <a:buClr>
                <a:schemeClr val="accent1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029968" marR="0" lvl="7" indent="-86867" algn="l" rtl="0">
              <a:spcBef>
                <a:spcPts val="32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31136" marR="0" lvl="8" indent="-84835" algn="l" rtl="0">
              <a:spcBef>
                <a:spcPts val="32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body" idx="3"/>
          </p:nvPr>
        </p:nvSpPr>
        <p:spPr>
          <a:xfrm>
            <a:off x="4645025" y="1698986"/>
            <a:ext cx="4041774" cy="71535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accent1"/>
              </a:buClr>
              <a:buFont typeface="Noto Sans Symbols"/>
              <a:buNone/>
              <a:defRPr sz="23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accent2"/>
              </a:buClr>
              <a:buFont typeface="Noto Sans Symbols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accent3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accent4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accent5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accent6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accent2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accent3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body" idx="4"/>
          </p:nvPr>
        </p:nvSpPr>
        <p:spPr>
          <a:xfrm>
            <a:off x="4645025" y="2449511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38912" marR="0" lvl="0" indent="-202692" algn="l" rtl="0">
              <a:spcBef>
                <a:spcPts val="0"/>
              </a:spcBef>
              <a:buClr>
                <a:schemeClr val="accent1"/>
              </a:buClr>
              <a:buSzPct val="80000"/>
              <a:buFont typeface="Noto Sans Symbols"/>
              <a:buChar char="◼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31520" marR="0" lvl="1" indent="-160019" algn="l" rtl="0">
              <a:spcBef>
                <a:spcPts val="400"/>
              </a:spcBef>
              <a:buClr>
                <a:schemeClr val="accent2"/>
              </a:buClr>
              <a:buSzPct val="90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96696" marR="0" lvl="2" indent="-120396" algn="l" rtl="0">
              <a:spcBef>
                <a:spcPts val="360"/>
              </a:spcBef>
              <a:buClr>
                <a:schemeClr val="accent3"/>
              </a:buClr>
              <a:buSzPct val="100000"/>
              <a:buFont typeface="Arial"/>
              <a:buChar char="▪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16152" marR="0" lvl="3" indent="-85852" algn="l" rtl="0">
              <a:spcBef>
                <a:spcPts val="320"/>
              </a:spcBef>
              <a:buClr>
                <a:schemeClr val="accent4"/>
              </a:buClr>
              <a:buSzPct val="100000"/>
              <a:buFont typeface="Arial"/>
              <a:buChar char="▪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26464" marR="0" lvl="4" indent="-92964" algn="l" rtl="0">
              <a:spcBef>
                <a:spcPts val="320"/>
              </a:spcBef>
              <a:buClr>
                <a:schemeClr val="accent5"/>
              </a:buClr>
              <a:buSzPct val="10000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627632" marR="0" lvl="5" indent="-90932" algn="l" rtl="0">
              <a:spcBef>
                <a:spcPts val="32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828800" marR="0" lvl="6" indent="-88900" algn="l" rtl="0">
              <a:spcBef>
                <a:spcPts val="320"/>
              </a:spcBef>
              <a:buClr>
                <a:schemeClr val="accent1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029968" marR="0" lvl="7" indent="-86867" algn="l" rtl="0">
              <a:spcBef>
                <a:spcPts val="32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31136" marR="0" lvl="8" indent="-84835" algn="l" rtl="0">
              <a:spcBef>
                <a:spcPts val="32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dt" idx="10"/>
          </p:nvPr>
        </p:nvSpPr>
        <p:spPr>
          <a:xfrm>
            <a:off x="457200" y="6476998"/>
            <a:ext cx="213359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ftr" idx="11"/>
          </p:nvPr>
        </p:nvSpPr>
        <p:spPr>
          <a:xfrm>
            <a:off x="2640596" y="6476998"/>
            <a:ext cx="550771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sldNum" idx="12"/>
          </p:nvPr>
        </p:nvSpPr>
        <p:spPr>
          <a:xfrm>
            <a:off x="8204396" y="6476998"/>
            <a:ext cx="733864" cy="2743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pl-PL" sz="1200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ylko tytuł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rgbClr val="FFC700"/>
              </a:buClr>
              <a:buFont typeface="Calibri"/>
              <a:buNone/>
              <a:defRPr sz="45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dt" idx="10"/>
          </p:nvPr>
        </p:nvSpPr>
        <p:spPr>
          <a:xfrm>
            <a:off x="457200" y="6476998"/>
            <a:ext cx="213359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ftr" idx="11"/>
          </p:nvPr>
        </p:nvSpPr>
        <p:spPr>
          <a:xfrm>
            <a:off x="2640596" y="6476998"/>
            <a:ext cx="550771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sldNum" idx="12"/>
          </p:nvPr>
        </p:nvSpPr>
        <p:spPr>
          <a:xfrm>
            <a:off x="8204396" y="6476998"/>
            <a:ext cx="733864" cy="2743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pl-PL" sz="1200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usty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>
            <a:spLocks noGrp="1"/>
          </p:cNvSpPr>
          <p:nvPr>
            <p:ph type="dt" idx="10"/>
          </p:nvPr>
        </p:nvSpPr>
        <p:spPr>
          <a:xfrm>
            <a:off x="457200" y="6476998"/>
            <a:ext cx="213359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ftr" idx="11"/>
          </p:nvPr>
        </p:nvSpPr>
        <p:spPr>
          <a:xfrm>
            <a:off x="2640596" y="6476998"/>
            <a:ext cx="550771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8204396" y="6476998"/>
            <a:ext cx="733864" cy="2743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pl-PL" sz="1200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Zawartość z podpisem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title"/>
          </p:nvPr>
        </p:nvSpPr>
        <p:spPr>
          <a:xfrm>
            <a:off x="167838" y="152400"/>
            <a:ext cx="2523743" cy="97840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rgbClr val="FFC700"/>
              </a:buClr>
              <a:buFont typeface="Calibri"/>
              <a:buNone/>
              <a:defRPr sz="2000" b="0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3019376" y="1743133"/>
            <a:ext cx="5920640" cy="45588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38912" marR="0" lvl="0" indent="-162052" algn="l" rtl="0">
              <a:spcBef>
                <a:spcPts val="0"/>
              </a:spcBef>
              <a:buClr>
                <a:schemeClr val="accent1"/>
              </a:buClr>
              <a:buSzPct val="80000"/>
              <a:buFont typeface="Noto Sans Symbols"/>
              <a:buChar char="◼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31520" marR="0" lvl="1" indent="-114300" algn="l" rtl="0">
              <a:spcBef>
                <a:spcPts val="560"/>
              </a:spcBef>
              <a:buClr>
                <a:schemeClr val="accent2"/>
              </a:buClr>
              <a:buSzPct val="90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96696" marR="0" lvl="2" indent="-82296" algn="l" rtl="0">
              <a:spcBef>
                <a:spcPts val="480"/>
              </a:spcBef>
              <a:buClr>
                <a:schemeClr val="accent3"/>
              </a:buClr>
              <a:buSzPct val="100000"/>
              <a:buFont typeface="Arial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16152" marR="0" lvl="3" indent="-60452" algn="l" rtl="0">
              <a:spcBef>
                <a:spcPts val="400"/>
              </a:spcBef>
              <a:buClr>
                <a:schemeClr val="accent4"/>
              </a:buClr>
              <a:buSzPct val="100000"/>
              <a:buFont typeface="Arial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26464" marR="0" lvl="4" indent="-67564" algn="l" rtl="0">
              <a:spcBef>
                <a:spcPts val="400"/>
              </a:spcBef>
              <a:buClr>
                <a:schemeClr val="accent5"/>
              </a:buClr>
              <a:buSzPct val="100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627632" marR="0" lvl="5" indent="-65532" algn="l" rtl="0"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828800" marR="0" lvl="6" indent="-63500" algn="l" rtl="0">
              <a:spcBef>
                <a:spcPts val="400"/>
              </a:spcBef>
              <a:buClr>
                <a:schemeClr val="accent1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029968" marR="0" lvl="7" indent="-61467" algn="l" rtl="0">
              <a:spcBef>
                <a:spcPts val="40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31136" marR="0" lvl="8" indent="-59435" algn="l" rtl="0">
              <a:spcBef>
                <a:spcPts val="40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body" idx="2"/>
          </p:nvPr>
        </p:nvSpPr>
        <p:spPr>
          <a:xfrm>
            <a:off x="167838" y="1730017"/>
            <a:ext cx="2468880" cy="457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240"/>
              </a:spcBef>
              <a:buClr>
                <a:schemeClr val="accent2"/>
              </a:buClr>
              <a:buFont typeface="Noto Sans Symbols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accent3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180"/>
              </a:spcBef>
              <a:buClr>
                <a:schemeClr val="accent4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180"/>
              </a:spcBef>
              <a:buClr>
                <a:schemeClr val="accent5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accent6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accent2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accent3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dt" idx="10"/>
          </p:nvPr>
        </p:nvSpPr>
        <p:spPr>
          <a:xfrm>
            <a:off x="457200" y="6476998"/>
            <a:ext cx="213359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ftr" idx="11"/>
          </p:nvPr>
        </p:nvSpPr>
        <p:spPr>
          <a:xfrm>
            <a:off x="2640596" y="6476998"/>
            <a:ext cx="550771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sldNum" idx="12"/>
          </p:nvPr>
        </p:nvSpPr>
        <p:spPr>
          <a:xfrm>
            <a:off x="8204396" y="6476998"/>
            <a:ext cx="733864" cy="2743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pl-PL" sz="1200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Shape 87"/>
          <p:cNvSpPr/>
          <p:nvPr/>
        </p:nvSpPr>
        <p:spPr>
          <a:xfrm>
            <a:off x="2855736" y="0"/>
            <a:ext cx="45719" cy="145389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Shape 88"/>
          <p:cNvSpPr/>
          <p:nvPr/>
        </p:nvSpPr>
        <p:spPr>
          <a:xfrm>
            <a:off x="2855736" y="0"/>
            <a:ext cx="45719" cy="145389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0" y="1435895"/>
            <a:ext cx="9144000" cy="4571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Shape 11"/>
          <p:cNvSpPr/>
          <p:nvPr/>
        </p:nvSpPr>
        <p:spPr>
          <a:xfrm>
            <a:off x="0" y="0"/>
            <a:ext cx="9143998" cy="1433732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Shape 12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rgbClr val="FFC700"/>
              </a:buClr>
              <a:buFont typeface="Calibri"/>
              <a:buNone/>
              <a:defRPr sz="45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38912" marR="0" lvl="0" indent="-162052" algn="l" rtl="0">
              <a:spcBef>
                <a:spcPts val="0"/>
              </a:spcBef>
              <a:buClr>
                <a:schemeClr val="accent1"/>
              </a:buClr>
              <a:buSzPct val="80000"/>
              <a:buFont typeface="Noto Sans Symbols"/>
              <a:buChar char="◼"/>
              <a:defRPr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31520" marR="0" lvl="1" indent="-114300" algn="l" rtl="0">
              <a:spcBef>
                <a:spcPts val="560"/>
              </a:spcBef>
              <a:buClr>
                <a:schemeClr val="accent2"/>
              </a:buClr>
              <a:buSzPct val="90000"/>
              <a:buFont typeface="Noto Sans Symbols"/>
              <a:buChar char="▪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96696" marR="0" lvl="2" indent="-82296" algn="l" rtl="0">
              <a:spcBef>
                <a:spcPts val="480"/>
              </a:spcBef>
              <a:buClr>
                <a:schemeClr val="accent3"/>
              </a:buClr>
              <a:buSzPct val="100000"/>
              <a:buFont typeface="Arial"/>
              <a:buChar char="▪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16152" marR="0" lvl="3" indent="-60452" algn="l" rtl="0">
              <a:spcBef>
                <a:spcPts val="400"/>
              </a:spcBef>
              <a:buClr>
                <a:schemeClr val="accent4"/>
              </a:buClr>
              <a:buSzPct val="100000"/>
              <a:buFont typeface="Arial"/>
              <a:buChar char="▪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26464" marR="0" lvl="4" indent="-67564" algn="l" rtl="0">
              <a:spcBef>
                <a:spcPts val="400"/>
              </a:spcBef>
              <a:buClr>
                <a:schemeClr val="accent5"/>
              </a:buClr>
              <a:buSzPct val="100000"/>
              <a:buFont typeface="Noto Sans Symbols"/>
              <a:buChar char="●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627632" marR="0" lvl="5" indent="-65532" algn="l" rtl="0"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828800" marR="0" lvl="6" indent="-76200" algn="l" rtl="0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029968" marR="0" lvl="7" indent="-74167" algn="l" rtl="0">
              <a:spcBef>
                <a:spcPts val="36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31136" marR="0" lvl="8" indent="-72135" algn="l" rtl="0">
              <a:spcBef>
                <a:spcPts val="36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dt" idx="10"/>
          </p:nvPr>
        </p:nvSpPr>
        <p:spPr>
          <a:xfrm>
            <a:off x="457200" y="6476998"/>
            <a:ext cx="213359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ftr" idx="11"/>
          </p:nvPr>
        </p:nvSpPr>
        <p:spPr>
          <a:xfrm>
            <a:off x="2640596" y="6476998"/>
            <a:ext cx="550771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8204396" y="6476998"/>
            <a:ext cx="733864" cy="2743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pl-PL"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/>
          <p:nvPr/>
        </p:nvSpPr>
        <p:spPr>
          <a:xfrm>
            <a:off x="0" y="1435895"/>
            <a:ext cx="9144000" cy="4571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Shape 27"/>
          <p:cNvSpPr/>
          <p:nvPr/>
        </p:nvSpPr>
        <p:spPr>
          <a:xfrm>
            <a:off x="0" y="0"/>
            <a:ext cx="9143998" cy="1433732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rgbClr val="FFC700"/>
              </a:buClr>
              <a:buFont typeface="Calibri"/>
              <a:buNone/>
              <a:defRPr sz="45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38912" marR="0" lvl="0" indent="-162052" algn="l" rtl="0">
              <a:spcBef>
                <a:spcPts val="0"/>
              </a:spcBef>
              <a:buClr>
                <a:schemeClr val="accent1"/>
              </a:buClr>
              <a:buSzPct val="80000"/>
              <a:buFont typeface="Noto Sans Symbols"/>
              <a:buChar char="◼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31520" marR="0" lvl="1" indent="-114300" algn="l" rtl="0">
              <a:spcBef>
                <a:spcPts val="560"/>
              </a:spcBef>
              <a:buClr>
                <a:schemeClr val="accent2"/>
              </a:buClr>
              <a:buSzPct val="90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96696" marR="0" lvl="2" indent="-82296" algn="l" rtl="0">
              <a:spcBef>
                <a:spcPts val="480"/>
              </a:spcBef>
              <a:buClr>
                <a:schemeClr val="accent3"/>
              </a:buClr>
              <a:buSzPct val="100000"/>
              <a:buFont typeface="Arial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16152" marR="0" lvl="3" indent="-60452" algn="l" rtl="0">
              <a:spcBef>
                <a:spcPts val="400"/>
              </a:spcBef>
              <a:buClr>
                <a:schemeClr val="accent4"/>
              </a:buClr>
              <a:buSzPct val="100000"/>
              <a:buFont typeface="Arial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26464" marR="0" lvl="4" indent="-67564" algn="l" rtl="0">
              <a:spcBef>
                <a:spcPts val="400"/>
              </a:spcBef>
              <a:buClr>
                <a:schemeClr val="accent5"/>
              </a:buClr>
              <a:buSzPct val="100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627632" marR="0" lvl="5" indent="-65532" algn="l" rtl="0"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828800" marR="0" lvl="6" indent="-76200" algn="l" rtl="0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029968" marR="0" lvl="7" indent="-74167" algn="l" rtl="0">
              <a:spcBef>
                <a:spcPts val="36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31136" marR="0" lvl="8" indent="-72135" algn="l" rtl="0">
              <a:spcBef>
                <a:spcPts val="36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dt" idx="10"/>
          </p:nvPr>
        </p:nvSpPr>
        <p:spPr>
          <a:xfrm>
            <a:off x="457200" y="6476998"/>
            <a:ext cx="213359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ftr" idx="11"/>
          </p:nvPr>
        </p:nvSpPr>
        <p:spPr>
          <a:xfrm>
            <a:off x="2640596" y="6476998"/>
            <a:ext cx="550771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8204396" y="6476998"/>
            <a:ext cx="733864" cy="2743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 b="0" i="0" u="none" strike="noStrike" cap="non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pl-PL" sz="1200" b="0" i="0" u="none" strike="noStrike" cap="none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gif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gif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ctrTitle"/>
          </p:nvPr>
        </p:nvSpPr>
        <p:spPr>
          <a:xfrm>
            <a:off x="0" y="2838885"/>
            <a:ext cx="9144000" cy="1080120"/>
          </a:xfrm>
          <a:prstGeom prst="rect">
            <a:avLst/>
          </a:prstGeom>
          <a:noFill/>
          <a:ln>
            <a:noFill/>
          </a:ln>
        </p:spPr>
        <p:txBody>
          <a:bodyPr lIns="91425" tIns="0" rIns="4570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FFC700"/>
              </a:buClr>
              <a:buSzPct val="25000"/>
              <a:buFont typeface="Arial Black"/>
              <a:buNone/>
            </a:pPr>
            <a:r>
              <a:rPr lang="pl-PL" sz="2880" b="1" i="0" u="none" strike="noStrike" cap="none" dirty="0">
                <a:solidFill>
                  <a:srgbClr val="FFC700"/>
                </a:solidFill>
                <a:latin typeface="Arial Black"/>
                <a:ea typeface="Arial Black"/>
                <a:cs typeface="Arial Black"/>
                <a:sym typeface="Arial Black"/>
              </a:rPr>
              <a:t>TEMAT </a:t>
            </a:r>
            <a:r>
              <a:rPr lang="pl-PL" sz="2880" dirty="0" smtClean="0">
                <a:latin typeface="Arial Black"/>
                <a:ea typeface="Arial Black"/>
                <a:cs typeface="Arial Black"/>
                <a:sym typeface="Arial Black"/>
              </a:rPr>
              <a:t>29</a:t>
            </a:r>
            <a:r>
              <a:rPr lang="pl-PL" sz="2880" b="1" i="0" u="none" strike="noStrike" cap="none" dirty="0" smtClean="0">
                <a:solidFill>
                  <a:srgbClr val="FFC700"/>
                </a:solidFill>
                <a:latin typeface="Arial Black"/>
                <a:ea typeface="Arial Black"/>
                <a:cs typeface="Arial Black"/>
                <a:sym typeface="Arial Black"/>
              </a:rPr>
              <a:t>: </a:t>
            </a:r>
            <a:br>
              <a:rPr lang="pl-PL" sz="2880" b="1" i="0" u="none" strike="noStrike" cap="none" dirty="0" smtClean="0">
                <a:solidFill>
                  <a:srgbClr val="FFC700"/>
                </a:solidFill>
                <a:latin typeface="Arial Black"/>
                <a:ea typeface="Arial Black"/>
                <a:cs typeface="Arial Black"/>
                <a:sym typeface="Arial Black"/>
              </a:rPr>
            </a:br>
            <a:endParaRPr lang="pl-PL" sz="2880" b="1" i="0" u="none" strike="noStrike" cap="none" dirty="0">
              <a:solidFill>
                <a:srgbClr val="FFC700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lvl="0" algn="ctr">
              <a:buSzPct val="25000"/>
            </a:pPr>
            <a:r>
              <a:rPr lang="pl-PL" sz="3200" dirty="0"/>
              <a:t>Postępowanie w czasie akcji z występowaniem substancji </a:t>
            </a:r>
            <a:r>
              <a:rPr lang="pl-PL" sz="3200" dirty="0" smtClean="0"/>
              <a:t>niebezpiecznych</a:t>
            </a:r>
            <a:r>
              <a:rPr lang="pl-PL" sz="2880" b="1" i="0" u="none" strike="noStrike" cap="none" dirty="0" smtClean="0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pl-PL" sz="2880" b="1" i="0" u="none" strike="noStrike" cap="none" dirty="0" smtClean="0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pl-PL" sz="288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Shape 118"/>
          <p:cNvSpPr txBox="1">
            <a:spLocks noGrp="1"/>
          </p:cNvSpPr>
          <p:nvPr>
            <p:ph type="subTitle" idx="1"/>
          </p:nvPr>
        </p:nvSpPr>
        <p:spPr>
          <a:xfrm>
            <a:off x="5299112" y="5906689"/>
            <a:ext cx="3711611" cy="753603"/>
          </a:xfrm>
          <a:prstGeom prst="rect">
            <a:avLst/>
          </a:prstGeom>
          <a:noFill/>
          <a:ln>
            <a:noFill/>
          </a:ln>
        </p:spPr>
        <p:txBody>
          <a:bodyPr lIns="118850" tIns="0" rIns="45700" bIns="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endParaRPr lang="pl-PL" sz="2800" b="0" i="0" u="none" strike="noStrike" cap="none" dirty="0" smtClean="0">
              <a:solidFill>
                <a:srgbClr val="FFFFFF"/>
              </a:solidFill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endParaRPr lang="pl-PL" sz="2800" dirty="0"/>
          </a:p>
          <a:p>
            <a:pPr marL="0" marR="0" lvl="0" indent="0" algn="l" rtl="0">
              <a:spcBef>
                <a:spcPts val="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endParaRPr lang="pl-PL" sz="2800" b="0" i="0" u="none" strike="noStrike" cap="none" dirty="0" smtClean="0">
              <a:solidFill>
                <a:srgbClr val="FFFFFF"/>
              </a:solidFill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endParaRPr lang="pl-PL" sz="2800" dirty="0"/>
          </a:p>
          <a:p>
            <a:pPr marL="0" marR="0" lvl="0" indent="0" algn="l" rtl="0">
              <a:spcBef>
                <a:spcPts val="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endParaRPr lang="pl-PL" sz="2800" b="0" i="0" u="none" strike="noStrike" cap="none" dirty="0" smtClean="0">
              <a:solidFill>
                <a:srgbClr val="FFFFFF"/>
              </a:solidFill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endParaRPr lang="pl-PL" sz="2800" dirty="0"/>
          </a:p>
          <a:p>
            <a:pPr marL="0" marR="0" lvl="0" indent="0" algn="l" rtl="0">
              <a:spcBef>
                <a:spcPts val="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endParaRPr lang="pl-PL" sz="2800" b="0" i="0" u="none" strike="noStrike" cap="none" dirty="0" smtClean="0">
              <a:solidFill>
                <a:srgbClr val="FFFFFF"/>
              </a:solidFill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endParaRPr lang="pl-PL" sz="2800" dirty="0"/>
          </a:p>
        </p:txBody>
      </p:sp>
      <p:sp>
        <p:nvSpPr>
          <p:cNvPr id="120" name="Shape 120"/>
          <p:cNvSpPr txBox="1"/>
          <p:nvPr/>
        </p:nvSpPr>
        <p:spPr>
          <a:xfrm>
            <a:off x="2025948" y="404768"/>
            <a:ext cx="6984776" cy="936103"/>
          </a:xfrm>
          <a:prstGeom prst="rect">
            <a:avLst/>
          </a:prstGeom>
          <a:noFill/>
          <a:ln>
            <a:noFill/>
          </a:ln>
        </p:spPr>
        <p:txBody>
          <a:bodyPr lIns="91425" tIns="0" rIns="45700" bIns="0" anchor="ctr" anchorCtr="0">
            <a:noAutofit/>
          </a:bodyPr>
          <a:lstStyle/>
          <a:p>
            <a:pPr lvl="0" algn="ctr">
              <a:buClr>
                <a:srgbClr val="FFC700"/>
              </a:buClr>
              <a:buSzPct val="25000"/>
            </a:pPr>
            <a:r>
              <a:rPr lang="pl-PL" sz="3330" b="1" dirty="0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 SZKOLENIE  PODSTAWOWE </a:t>
            </a:r>
            <a:br>
              <a:rPr lang="pl-PL" sz="3330" b="1" dirty="0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l-PL" sz="3330" b="1" dirty="0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STRAŻAKÓW RATOWNIKÓW OSP</a:t>
            </a:r>
            <a:endParaRPr lang="pl-PL" sz="333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>
            <a:spLocks noGrp="1"/>
          </p:cNvSpPr>
          <p:nvPr>
            <p:ph type="title"/>
          </p:nvPr>
        </p:nvSpPr>
        <p:spPr>
          <a:xfrm>
            <a:off x="1331638" y="250031"/>
            <a:ext cx="7362846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>
              <a:buSzPct val="25000"/>
            </a:pPr>
            <a:r>
              <a:rPr lang="pl-PL" altLang="pl-PL" sz="2400" dirty="0" smtClean="0"/>
              <a:t>Zakres podstawowy</a:t>
            </a:r>
            <a:endParaRPr lang="pl-PL" sz="252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Shape 189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lang="pl-PL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0" y="1226964"/>
            <a:ext cx="91440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pl-PL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ourier New" pitchFamily="49" charset="0"/>
              </a:rPr>
              <a:t>Druga i trzecia cyfra - stopień zagrożenia</a:t>
            </a:r>
            <a:endParaRPr kumimoji="0" lang="pl-PL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pl-PL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ourier New" pitchFamily="49" charset="0"/>
              </a:rPr>
              <a:t>  0 - brak dodatkowego zagrożenia</a:t>
            </a:r>
            <a:endParaRPr kumimoji="0" lang="pl-PL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pl-PL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ourier New" pitchFamily="49" charset="0"/>
              </a:rPr>
              <a:t>  1 - wybuchowość</a:t>
            </a:r>
            <a:endParaRPr kumimoji="0" lang="pl-PL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pl-PL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ourier New" pitchFamily="49" charset="0"/>
              </a:rPr>
              <a:t>  2 - zdolność wytwarzania gazu</a:t>
            </a:r>
            <a:endParaRPr kumimoji="0" lang="pl-PL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pl-PL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ourier New" pitchFamily="49" charset="0"/>
              </a:rPr>
              <a:t>  3 - łatwopalność</a:t>
            </a:r>
            <a:endParaRPr kumimoji="0" lang="pl-PL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pl-PL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ourier New" pitchFamily="49" charset="0"/>
              </a:rPr>
              <a:t>  5 - właściwości utleniające</a:t>
            </a:r>
            <a:endParaRPr kumimoji="0" lang="pl-PL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pl-PL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ourier New" pitchFamily="49" charset="0"/>
              </a:rPr>
              <a:t>  6 - toksyczność</a:t>
            </a:r>
            <a:endParaRPr kumimoji="0" lang="pl-PL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pl-PL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ourier New" pitchFamily="49" charset="0"/>
              </a:rPr>
              <a:t>  7 - działanie radioaktywne</a:t>
            </a:r>
            <a:endParaRPr kumimoji="0" lang="pl-PL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pl-PL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ourier New" pitchFamily="49" charset="0"/>
              </a:rPr>
              <a:t>  8 - działanie żrące</a:t>
            </a:r>
            <a:endParaRPr kumimoji="0" lang="pl-PL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pl-PL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ourier New" pitchFamily="49" charset="0"/>
              </a:rPr>
              <a:t>  9 - niebezpieczeństwo gwałtownej i samoczynnej reakcji</a:t>
            </a:r>
            <a:endParaRPr kumimoji="0" lang="pl-PL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pl-PL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ourier New" pitchFamily="49" charset="0"/>
              </a:rPr>
              <a:t>  Podwójna cyfra oznacza zintensyfikowanie głównego</a:t>
            </a:r>
            <a:endParaRPr kumimoji="0" lang="pl-PL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pl-PL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ourier New" pitchFamily="49" charset="0"/>
              </a:rPr>
              <a:t>  zagrożenia np. 66 - bardzo toksyczny</a:t>
            </a:r>
            <a:endParaRPr kumimoji="0" lang="pl-PL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3" descr="C:\Users\Piotr\Desktop\slide_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51869" y="4233843"/>
            <a:ext cx="4992129" cy="262415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07379863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>
            <a:spLocks noGrp="1"/>
          </p:cNvSpPr>
          <p:nvPr>
            <p:ph type="title"/>
          </p:nvPr>
        </p:nvSpPr>
        <p:spPr>
          <a:xfrm>
            <a:off x="1331638" y="250031"/>
            <a:ext cx="7362846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>
              <a:buSzPct val="25000"/>
            </a:pPr>
            <a:r>
              <a:rPr lang="pl-PL" altLang="pl-PL" sz="2400" dirty="0" smtClean="0"/>
              <a:t>Zakres podstawowy</a:t>
            </a:r>
            <a:endParaRPr lang="pl-PL" sz="252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Shape 188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Shape 189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lang="pl-PL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282438" y="1636811"/>
            <a:ext cx="8532440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pl-PL" sz="18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itchFamily="18" charset="0"/>
              </a:rPr>
              <a:t>3. </a:t>
            </a:r>
            <a:r>
              <a:rPr lang="pl-PL" sz="18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itchFamily="34" charset="0"/>
                <a:cs typeface="Arial" pitchFamily="34" charset="0"/>
              </a:rPr>
              <a:t>Ewakuację poszkodowanych i zagrożonych ludzi oraz zwierząt poza strefę zagrożenia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pl-PL" sz="1800" b="1" i="1" dirty="0" smtClean="0">
              <a:solidFill>
                <a:srgbClr val="000000"/>
              </a:solidFill>
              <a:latin typeface="Calibri" panose="020F0502020204030204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pl-PL" b="1" dirty="0" smtClean="0"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b="1" dirty="0" smtClean="0">
                <a:solidFill>
                  <a:srgbClr val="C00000"/>
                </a:solidFill>
                <a:ea typeface="Calibri" pitchFamily="34" charset="0"/>
                <a:cs typeface="Tahoma" pitchFamily="34" charset="0"/>
              </a:rPr>
              <a:t>W strefie I</a:t>
            </a:r>
            <a:r>
              <a:rPr lang="pl-PL" b="1" dirty="0" smtClean="0">
                <a:solidFill>
                  <a:srgbClr val="000000"/>
                </a:solidFill>
                <a:ea typeface="Calibri" pitchFamily="34" charset="0"/>
                <a:cs typeface="Tahoma" pitchFamily="34" charset="0"/>
              </a:rPr>
              <a:t> prowadzi się akcję ratunkową polegającą głównie na likwidacji źródeł emisji, wycieku czy rozsypu, oraz na niszczeniu i neutralizacji wydostających się do środowiska. Charakteryzuje się ona przekroczonym poziomem NDS i jest wyznaczana gazometrycznie, a osoby w niej działające powinny znajdować się w odzieży gazoszczelnej. Z tej strefy ewakuuje się w pierwszej kolejności osoby poszkodowane na punkt pomocy medycznej znajdujący się w strefie drugiej.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pl-PL" b="1" dirty="0" smtClean="0">
              <a:solidFill>
                <a:srgbClr val="000000"/>
              </a:solidFill>
              <a:ea typeface="Calibri" pitchFamily="34" charset="0"/>
              <a:cs typeface="Tahoma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b="1" dirty="0" smtClean="0">
                <a:solidFill>
                  <a:srgbClr val="C00000"/>
                </a:solidFill>
                <a:ea typeface="Calibri" pitchFamily="34" charset="0"/>
                <a:cs typeface="Tahoma" pitchFamily="34" charset="0"/>
              </a:rPr>
              <a:t>Strefa II </a:t>
            </a:r>
            <a:r>
              <a:rPr lang="pl-PL" b="1" dirty="0" smtClean="0">
                <a:solidFill>
                  <a:srgbClr val="000000"/>
                </a:solidFill>
                <a:ea typeface="Calibri" pitchFamily="34" charset="0"/>
                <a:cs typeface="Tahoma" pitchFamily="34" charset="0"/>
              </a:rPr>
              <a:t>przeznaczona jest do rozmieszczenia pozostałych służb ratunkowych i prowadzenia odpowiednich czynności przygotowawczych. W strefie tej nie wymagana jest odzież gazoszczelna i w razie potrzeby można stosować maski filtracyjne. Granice stref w przypadku gazów i cieczy mogą ulegać zmianie ze względu na zmianę kierunku wiatru, lub intensywności parowania, dlatego konieczne jest prowadzenie nieustannego rozpoznania gazometrycznego i eksplozymetrycznego. W </a:t>
            </a:r>
            <a:r>
              <a:rPr lang="pl-PL" b="1" dirty="0" smtClean="0"/>
              <a:t>tej strefie organizuje się punkt pomocy medycznej PPM</a:t>
            </a:r>
            <a:r>
              <a:rPr lang="pl-PL" b="1" dirty="0" smtClean="0">
                <a:solidFill>
                  <a:srgbClr val="000000"/>
                </a:solidFill>
                <a:ea typeface="Calibri" pitchFamily="34" charset="0"/>
                <a:cs typeface="Tahoma" pitchFamily="34" charset="0"/>
              </a:rPr>
              <a:t>   </a:t>
            </a:r>
            <a:endParaRPr lang="pl-PL" b="1" dirty="0" smtClean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1659758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>
            <a:spLocks noGrp="1"/>
          </p:cNvSpPr>
          <p:nvPr>
            <p:ph type="title"/>
          </p:nvPr>
        </p:nvSpPr>
        <p:spPr>
          <a:xfrm>
            <a:off x="1331638" y="250031"/>
            <a:ext cx="7362846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>
              <a:buSzPct val="25000"/>
            </a:pPr>
            <a:r>
              <a:rPr lang="pl-PL" altLang="pl-PL" sz="2400" dirty="0" smtClean="0"/>
              <a:t>Zakres podstawowy</a:t>
            </a:r>
            <a:endParaRPr lang="pl-PL" sz="252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Shape 188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Shape 189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lang="pl-PL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Symbol zastępczy tekstu 1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8" name="Obraz 7" descr="strefy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22812" y="1615423"/>
            <a:ext cx="7358110" cy="4816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66353343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>
            <a:spLocks noGrp="1"/>
          </p:cNvSpPr>
          <p:nvPr>
            <p:ph type="title"/>
          </p:nvPr>
        </p:nvSpPr>
        <p:spPr>
          <a:xfrm>
            <a:off x="1331638" y="250031"/>
            <a:ext cx="7362846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>
              <a:buSzPct val="25000"/>
            </a:pPr>
            <a:r>
              <a:rPr lang="pl-PL" altLang="pl-PL" sz="2400" dirty="0" smtClean="0"/>
              <a:t>Zakres podstawowy</a:t>
            </a:r>
            <a:endParaRPr lang="pl-PL" sz="252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Shape 188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Shape 189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lang="pl-PL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Rectangle 1"/>
          <p:cNvSpPr>
            <a:spLocks noChangeArrowheads="1"/>
          </p:cNvSpPr>
          <p:nvPr/>
        </p:nvSpPr>
        <p:spPr bwMode="auto">
          <a:xfrm>
            <a:off x="0" y="1549000"/>
            <a:ext cx="9144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80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itchFamily="18" charset="0"/>
              </a:rPr>
              <a:t>4. </a:t>
            </a:r>
            <a:r>
              <a:rPr kumimoji="0" lang="pl-PL" sz="1800" b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itchFamily="34" charset="0"/>
                <a:cs typeface="Arial" pitchFamily="34" charset="0"/>
              </a:rPr>
              <a:t>Ostrzeganie i alarmowanie o zagrożeniu oraz informowanie o zasadach zachowania się;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8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itchFamily="34" charset="0"/>
                <a:cs typeface="Times New Roman" pitchFamily="18" charset="0"/>
              </a:rPr>
              <a:t>5. </a:t>
            </a:r>
            <a:r>
              <a:rPr kumimoji="0" lang="pl-PL" sz="1800" b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itchFamily="34" charset="0"/>
                <a:cs typeface="Arial" pitchFamily="34" charset="0"/>
              </a:rPr>
              <a:t>Przeprowadzenie pomiarów za pomocą dostępnych przyrządów;</a:t>
            </a:r>
            <a:endParaRPr kumimoji="0" lang="pl-PL" sz="18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Arial" pitchFamily="34" charset="0"/>
            </a:endParaRPr>
          </a:p>
        </p:txBody>
      </p:sp>
      <p:pic>
        <p:nvPicPr>
          <p:cNvPr id="33" name="Obraz 32" descr="C:\Users\Piotr\Desktop\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2507" y="2894806"/>
            <a:ext cx="5657794" cy="3754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" name="Rectangle 2"/>
          <p:cNvSpPr>
            <a:spLocks noChangeArrowheads="1"/>
          </p:cNvSpPr>
          <p:nvPr/>
        </p:nvSpPr>
        <p:spPr bwMode="auto">
          <a:xfrm>
            <a:off x="5940152" y="3370401"/>
            <a:ext cx="3203848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Przenośny detektor gazów </a:t>
            </a:r>
            <a:r>
              <a:rPr kumimoji="0" lang="pl-PL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Drager</a:t>
            </a:r>
            <a:r>
              <a:rPr kumimoji="0" lang="pl-PL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pl-PL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X-am</a:t>
            </a:r>
            <a:r>
              <a:rPr kumimoji="0" lang="pl-PL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2000 </a:t>
            </a:r>
            <a:br>
              <a:rPr kumimoji="0" lang="pl-PL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pl-PL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jest przyrządem do pomiaru 1 </a:t>
            </a:r>
            <a:r>
              <a:rPr kumimoji="0" lang="pl-PL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Verdana" pitchFamily="34" charset="0"/>
              </a:rPr>
              <a:t> 4 gazów równocześnie tj. gazy wybuchowe, tlen, tlenek węgla i siarkowodór. Niewielkie i ergonomiczne wymiary pozwalają na komfortową pracę ratownika w każdych warunkach</a:t>
            </a:r>
            <a:endParaRPr kumimoji="0" lang="pl-PL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7964888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>
            <a:spLocks noGrp="1"/>
          </p:cNvSpPr>
          <p:nvPr>
            <p:ph type="title"/>
          </p:nvPr>
        </p:nvSpPr>
        <p:spPr>
          <a:xfrm>
            <a:off x="1331638" y="250031"/>
            <a:ext cx="7362846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>
              <a:buSzPct val="25000"/>
            </a:pPr>
            <a:r>
              <a:rPr lang="pl-PL" altLang="pl-PL" sz="2400" dirty="0" smtClean="0"/>
              <a:t>Zakres podstawowy</a:t>
            </a:r>
            <a:endParaRPr lang="pl-PL" sz="252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Shape 188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Shape 189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 lang="pl-PL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909179" y="1489075"/>
            <a:ext cx="7942584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800" b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itchFamily="34" charset="0"/>
              </a:rPr>
              <a:t>6. Ograniczanie </a:t>
            </a:r>
            <a:r>
              <a:rPr kumimoji="0" lang="pl-PL" sz="180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itchFamily="34" charset="0"/>
                <a:cs typeface="Arial" pitchFamily="34" charset="0"/>
              </a:rPr>
              <a:t>skutków</a:t>
            </a:r>
            <a:r>
              <a:rPr kumimoji="0" lang="pl-PL" sz="1800" b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itchFamily="34" charset="0"/>
                <a:cs typeface="Arial" pitchFamily="34" charset="0"/>
              </a:rPr>
              <a:t> wycieku substancji ropopochodnych;</a:t>
            </a:r>
            <a:endParaRPr kumimoji="0" lang="pl-PL" sz="18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Arial" pitchFamily="34" charset="0"/>
            </a:endParaRPr>
          </a:p>
        </p:txBody>
      </p:sp>
      <p:pic>
        <p:nvPicPr>
          <p:cNvPr id="8" name="Picture 2" descr="C:\Users\Piotr\Desktop\cystern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9179" y="2006143"/>
            <a:ext cx="7160401" cy="473414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23035800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>
            <a:spLocks noGrp="1"/>
          </p:cNvSpPr>
          <p:nvPr>
            <p:ph type="title"/>
          </p:nvPr>
        </p:nvSpPr>
        <p:spPr>
          <a:xfrm>
            <a:off x="1331638" y="250031"/>
            <a:ext cx="7362846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>
              <a:buSzPct val="25000"/>
            </a:pPr>
            <a:r>
              <a:rPr lang="pl-PL" altLang="pl-PL" sz="2400" dirty="0" smtClean="0"/>
              <a:t>Zakres podstawowy</a:t>
            </a:r>
            <a:endParaRPr lang="pl-PL" sz="252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Shape 188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Shape 189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15</a:t>
            </a:fld>
            <a:endParaRPr lang="pl-PL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375607" y="1593103"/>
            <a:ext cx="30123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80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7. </a:t>
            </a:r>
            <a:r>
              <a:rPr lang="pl-PL" sz="1800" b="1" dirty="0">
                <a:solidFill>
                  <a:srgbClr val="FFFFFF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pl-PL" sz="1800" b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Stawianie kurtyn wodnych</a:t>
            </a:r>
            <a:endParaRPr kumimoji="0" lang="pl-PL" sz="18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Obraz 8" descr="C:\Users\Piotr\Desktop\Szkic_sytuacyjny_XIII_Forum_RM.jpg"/>
          <p:cNvPicPr/>
          <p:nvPr/>
        </p:nvPicPr>
        <p:blipFill rotWithShape="1">
          <a:blip r:embed="rId3" cstate="print"/>
          <a:srcRect l="6114"/>
          <a:stretch/>
        </p:blipFill>
        <p:spPr bwMode="auto">
          <a:xfrm>
            <a:off x="533417" y="2006142"/>
            <a:ext cx="7927537" cy="4570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13232718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>
            <a:spLocks noGrp="1"/>
          </p:cNvSpPr>
          <p:nvPr>
            <p:ph type="title"/>
          </p:nvPr>
        </p:nvSpPr>
        <p:spPr>
          <a:xfrm>
            <a:off x="1331638" y="250031"/>
            <a:ext cx="7362846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>
              <a:buSzPct val="25000"/>
            </a:pPr>
            <a:r>
              <a:rPr lang="pl-PL" altLang="pl-PL" sz="2400" dirty="0" smtClean="0"/>
              <a:t>Zakres podstawowy</a:t>
            </a:r>
            <a:endParaRPr lang="pl-PL" sz="252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Shape 188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Shape 189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16</a:t>
            </a:fld>
            <a:endParaRPr lang="pl-PL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179512" y="1397742"/>
            <a:ext cx="85689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pl-PL" sz="1800" b="1" dirty="0" smtClean="0">
                <a:solidFill>
                  <a:srgbClr val="333333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8</a:t>
            </a:r>
            <a:r>
              <a:rPr lang="pl-PL" sz="1800" b="1" i="1" dirty="0" smtClean="0">
                <a:solidFill>
                  <a:srgbClr val="333333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. </a:t>
            </a:r>
            <a:r>
              <a:rPr lang="pl-PL" sz="1800" b="1" dirty="0" smtClean="0">
                <a:solidFill>
                  <a:srgbClr val="333333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Prowadzenie czynności w zakresie dekontaminacji wstępnej ludzi na granicy strefy zagrożenia przy użyciu dostępnego sprzętu;</a:t>
            </a:r>
          </a:p>
        </p:txBody>
      </p:sp>
      <p:pic>
        <p:nvPicPr>
          <p:cNvPr id="8" name="Picture 3" descr="C:\Users\Piotr\Desktop\IMAG00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2591" y="2256174"/>
            <a:ext cx="6942794" cy="451712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03149528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>
            <a:spLocks noGrp="1"/>
          </p:cNvSpPr>
          <p:nvPr>
            <p:ph type="title"/>
          </p:nvPr>
        </p:nvSpPr>
        <p:spPr>
          <a:xfrm>
            <a:off x="1331638" y="250031"/>
            <a:ext cx="7362846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>
              <a:buSzPct val="25000"/>
            </a:pPr>
            <a:r>
              <a:rPr lang="pl-PL" altLang="pl-PL" sz="2400" dirty="0" smtClean="0"/>
              <a:t>Zakres podstawowy</a:t>
            </a:r>
            <a:endParaRPr lang="pl-PL" sz="252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Shape 188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Shape 189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17</a:t>
            </a:fld>
            <a:endParaRPr lang="pl-PL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0" y="1621507"/>
            <a:ext cx="9144000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sz="1800" b="1" dirty="0" smtClean="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itchFamily="34" charset="0"/>
              </a:rPr>
              <a:t>9</a:t>
            </a:r>
            <a:r>
              <a:rPr lang="pl-PL" sz="1800" b="1" i="1" dirty="0" smtClean="0">
                <a:solidFill>
                  <a:srgbClr val="333333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. </a:t>
            </a:r>
            <a:r>
              <a:rPr lang="pl-PL" sz="1800" b="1" dirty="0" smtClean="0">
                <a:solidFill>
                  <a:srgbClr val="333333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Kwalifikowaną pierwszą pomoc poza strefą zagrożenia;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pl-PL" sz="1800" b="1" dirty="0" smtClean="0">
              <a:latin typeface="Calibri" panose="020F0502020204030204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sz="1800" b="1" dirty="0" smtClean="0">
                <a:solidFill>
                  <a:srgbClr val="333333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10. Współdziałanie z innymi podmiotami ratowniczymi, w tym ze Specjalistyczną Grupą Ratownictwa Chemiczno-Ekologicznego (SGR </a:t>
            </a:r>
            <a:r>
              <a:rPr lang="pl-PL" sz="1800" b="1" dirty="0" err="1" smtClean="0">
                <a:solidFill>
                  <a:srgbClr val="333333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CHEM-EKO</a:t>
            </a:r>
            <a:r>
              <a:rPr lang="pl-PL" sz="1800" b="1" dirty="0" smtClean="0">
                <a:solidFill>
                  <a:srgbClr val="333333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) lub Zastępem Rozpoznania Chemicznego (ZRCHEM);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pl-PL" b="1" i="1" dirty="0" smtClean="0">
              <a:solidFill>
                <a:srgbClr val="333333"/>
              </a:solidFill>
              <a:latin typeface="Calibri" pitchFamily="34" charset="0"/>
              <a:ea typeface="Calibri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pl-PL" b="1" i="1" dirty="0" smtClean="0">
              <a:solidFill>
                <a:srgbClr val="333333"/>
              </a:solidFill>
              <a:latin typeface="Calibri" pitchFamily="34" charset="0"/>
              <a:ea typeface="Calibri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pl-PL" b="1" i="1" dirty="0" smtClean="0">
              <a:solidFill>
                <a:srgbClr val="333333"/>
              </a:solidFill>
              <a:latin typeface="Calibri" pitchFamily="34" charset="0"/>
              <a:ea typeface="Calibri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pl-PL" b="1" i="1" dirty="0" smtClean="0">
              <a:solidFill>
                <a:srgbClr val="333333"/>
              </a:solidFill>
              <a:latin typeface="Calibri" pitchFamily="34" charset="0"/>
              <a:ea typeface="Calibri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pl-PL" b="1" i="1" dirty="0" smtClean="0">
              <a:solidFill>
                <a:srgbClr val="333333"/>
              </a:solidFill>
              <a:latin typeface="Calibri" pitchFamily="34" charset="0"/>
              <a:ea typeface="Calibri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pl-PL" b="1" i="1" dirty="0" smtClean="0">
              <a:solidFill>
                <a:srgbClr val="333333"/>
              </a:solidFill>
              <a:latin typeface="Calibri" pitchFamily="34" charset="0"/>
              <a:ea typeface="Calibri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pl-PL" b="1" i="1" dirty="0" smtClean="0">
              <a:solidFill>
                <a:srgbClr val="333333"/>
              </a:solidFill>
              <a:latin typeface="Calibri" pitchFamily="34" charset="0"/>
              <a:ea typeface="Calibri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pl-PL" b="1" i="1" dirty="0" smtClean="0">
              <a:solidFill>
                <a:srgbClr val="333333"/>
              </a:solidFill>
              <a:latin typeface="Calibri" pitchFamily="34" charset="0"/>
              <a:ea typeface="Calibri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pl-PL" b="1" i="1" dirty="0" smtClean="0">
              <a:solidFill>
                <a:srgbClr val="333333"/>
              </a:solidFill>
              <a:latin typeface="Calibri" pitchFamily="34" charset="0"/>
              <a:ea typeface="Calibri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pl-PL" b="1" i="1" dirty="0" smtClean="0">
              <a:solidFill>
                <a:srgbClr val="333333"/>
              </a:solidFill>
              <a:latin typeface="Calibri" pitchFamily="34" charset="0"/>
              <a:ea typeface="Calibri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pl-PL" sz="2800" b="1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sz="1800" b="1" dirty="0" smtClean="0">
                <a:solidFill>
                  <a:srgbClr val="333333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11</a:t>
            </a:r>
            <a:r>
              <a:rPr lang="pl-PL" sz="1800" b="1" i="1" dirty="0" smtClean="0">
                <a:solidFill>
                  <a:srgbClr val="333333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. Wykonywanie innych czynności wg posiadanego sprzętu oraz wiedzy w danym zakresie</a:t>
            </a:r>
            <a:r>
              <a:rPr lang="pl-PL" sz="1800" b="1" dirty="0" smtClean="0">
                <a:solidFill>
                  <a:srgbClr val="333333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.</a:t>
            </a:r>
            <a:endParaRPr lang="pl-PL" sz="1800" b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2" descr="C:\Users\Piotr\Desktop\image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5935" y="3041432"/>
            <a:ext cx="4558152" cy="245495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61522114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>
            <a:spLocks noGrp="1"/>
          </p:cNvSpPr>
          <p:nvPr>
            <p:ph type="title"/>
          </p:nvPr>
        </p:nvSpPr>
        <p:spPr>
          <a:xfrm>
            <a:off x="1331638" y="250031"/>
            <a:ext cx="7362846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>
              <a:buSzPct val="25000"/>
            </a:pPr>
            <a:r>
              <a:rPr lang="pl-PL" altLang="pl-PL" sz="2400" dirty="0" smtClean="0"/>
              <a:t>Zakres podstawowy</a:t>
            </a:r>
            <a:endParaRPr lang="pl-PL" sz="252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Shape 188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Shape 189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18</a:t>
            </a:fld>
            <a:endParaRPr lang="pl-PL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179512" y="1636811"/>
            <a:ext cx="8964488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pl-PL" sz="2000" b="1" dirty="0" smtClean="0">
                <a:solidFill>
                  <a:srgbClr val="333333"/>
                </a:solidFill>
                <a:ea typeface="Calibri" pitchFamily="34" charset="0"/>
                <a:cs typeface="Arial" pitchFamily="34" charset="0"/>
              </a:rPr>
              <a:t>W przypadku jednostek, które nie spełniają standardu wyposażenia w zakresie podstawowym, pierwszy zastęp przybyły na miejsce zdarzenia realizuje: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pl-PL" dirty="0" smtClean="0"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b="1" dirty="0" smtClean="0">
                <a:solidFill>
                  <a:srgbClr val="333333"/>
                </a:solidFill>
                <a:ea typeface="Times New Roman" pitchFamily="18" charset="0"/>
                <a:cs typeface="Arial" pitchFamily="34" charset="0"/>
              </a:rPr>
              <a:t>a) </a:t>
            </a:r>
            <a:r>
              <a:rPr lang="pl-PL" dirty="0" smtClean="0">
                <a:solidFill>
                  <a:srgbClr val="333333"/>
                </a:solidFill>
                <a:ea typeface="Times New Roman" pitchFamily="18" charset="0"/>
                <a:cs typeface="Arial" pitchFamily="34" charset="0"/>
              </a:rPr>
              <a:t>Określenie warunków zewnętrznych zdarzenia, w tym zjawiska towarzyszące zdarzeniu np.: pożar, wybuch, opary, efekty dźwiękowe, stan nasycenia  infrastrukturą techniczną itp.;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pl-PL" dirty="0" smtClean="0"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b="1" dirty="0" smtClean="0">
                <a:solidFill>
                  <a:srgbClr val="333333"/>
                </a:solidFill>
                <a:ea typeface="Times New Roman" pitchFamily="18" charset="0"/>
                <a:cs typeface="Arial" pitchFamily="34" charset="0"/>
              </a:rPr>
              <a:t>b) </a:t>
            </a:r>
            <a:r>
              <a:rPr lang="pl-PL" dirty="0" smtClean="0">
                <a:solidFill>
                  <a:srgbClr val="333333"/>
                </a:solidFill>
                <a:ea typeface="Times New Roman" pitchFamily="18" charset="0"/>
                <a:cs typeface="Arial" pitchFamily="34" charset="0"/>
              </a:rPr>
              <a:t>Podejmuje próbę identyfikacji substancji chemicznej – źródło informacji np.: kierowca, konwojent, maszynista, pracownicy zakładu, oznakowanie pojazdów i opakowań, dokumenty przewozowe, dokumentacja techniczno-ruchowa, plany ratownicze itp.;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pl-PL" dirty="0" smtClean="0"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b="1" dirty="0" smtClean="0">
                <a:solidFill>
                  <a:srgbClr val="333333"/>
                </a:solidFill>
                <a:ea typeface="Times New Roman" pitchFamily="18" charset="0"/>
                <a:cs typeface="Arial" pitchFamily="34" charset="0"/>
              </a:rPr>
              <a:t>c) </a:t>
            </a:r>
            <a:r>
              <a:rPr lang="pl-PL" dirty="0" smtClean="0">
                <a:solidFill>
                  <a:srgbClr val="333333"/>
                </a:solidFill>
                <a:ea typeface="Times New Roman" pitchFamily="18" charset="0"/>
                <a:cs typeface="Arial" pitchFamily="34" charset="0"/>
              </a:rPr>
              <a:t>Zabezpiecza miejsce zdarzenia i wyznacza strefę zagrożenia;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pl-PL" dirty="0" smtClean="0"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b="1" dirty="0" smtClean="0">
                <a:solidFill>
                  <a:srgbClr val="333333"/>
                </a:solidFill>
                <a:ea typeface="Times New Roman" pitchFamily="18" charset="0"/>
                <a:cs typeface="Arial" pitchFamily="34" charset="0"/>
              </a:rPr>
              <a:t>d) </a:t>
            </a:r>
            <a:r>
              <a:rPr lang="pl-PL" dirty="0" smtClean="0">
                <a:solidFill>
                  <a:srgbClr val="333333"/>
                </a:solidFill>
                <a:ea typeface="Times New Roman" pitchFamily="18" charset="0"/>
                <a:cs typeface="Arial" pitchFamily="34" charset="0"/>
              </a:rPr>
              <a:t>Ustala liczbę osób poszkodowanych i zagrożonych (bez wchodzenia w strefę zagrożenia);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pl-PL" dirty="0" smtClean="0"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b="1" dirty="0" smtClean="0">
                <a:solidFill>
                  <a:srgbClr val="333333"/>
                </a:solidFill>
                <a:ea typeface="Times New Roman" pitchFamily="18" charset="0"/>
                <a:cs typeface="Arial" pitchFamily="34" charset="0"/>
              </a:rPr>
              <a:t>e) </a:t>
            </a:r>
            <a:r>
              <a:rPr lang="pl-PL" dirty="0" smtClean="0">
                <a:solidFill>
                  <a:srgbClr val="333333"/>
                </a:solidFill>
                <a:ea typeface="Times New Roman" pitchFamily="18" charset="0"/>
                <a:cs typeface="Arial" pitchFamily="34" charset="0"/>
              </a:rPr>
              <a:t>Realizuje co najmniej pierwszą pomoc poza strefą zagrożenia;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pl-PL" dirty="0" smtClean="0"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b="1" dirty="0" smtClean="0">
                <a:solidFill>
                  <a:srgbClr val="333333"/>
                </a:solidFill>
                <a:ea typeface="Times New Roman" pitchFamily="18" charset="0"/>
                <a:cs typeface="Arial" pitchFamily="34" charset="0"/>
              </a:rPr>
              <a:t>f) </a:t>
            </a:r>
            <a:r>
              <a:rPr lang="pl-PL" dirty="0" smtClean="0">
                <a:solidFill>
                  <a:srgbClr val="333333"/>
                </a:solidFill>
                <a:ea typeface="Times New Roman" pitchFamily="18" charset="0"/>
                <a:cs typeface="Arial" pitchFamily="34" charset="0"/>
              </a:rPr>
              <a:t>Ostrzega ludność o zagrożeniu i w razie konieczności ewakuuje ludzi, zwierzęta i mienie poza strefę zagrożenia;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pl-PL" dirty="0" smtClean="0"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b="1" dirty="0" smtClean="0">
                <a:solidFill>
                  <a:srgbClr val="333333"/>
                </a:solidFill>
                <a:ea typeface="Times New Roman" pitchFamily="18" charset="0"/>
                <a:cs typeface="Arial" pitchFamily="34" charset="0"/>
              </a:rPr>
              <a:t>g)</a:t>
            </a:r>
            <a:r>
              <a:rPr lang="pl-PL" dirty="0" smtClean="0">
                <a:solidFill>
                  <a:srgbClr val="333333"/>
                </a:solidFill>
                <a:ea typeface="Times New Roman" pitchFamily="18" charset="0"/>
                <a:cs typeface="Arial" pitchFamily="34" charset="0"/>
              </a:rPr>
              <a:t> Wykonuje inne czynności wg posiadanego sprzętu oraz wiedzy w danym zakresie;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pl-PL" dirty="0" smtClean="0"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b="1" dirty="0" smtClean="0">
                <a:solidFill>
                  <a:srgbClr val="333333"/>
                </a:solidFill>
                <a:ea typeface="Times New Roman" pitchFamily="18" charset="0"/>
                <a:cs typeface="Arial" pitchFamily="34" charset="0"/>
              </a:rPr>
              <a:t>h) </a:t>
            </a:r>
            <a:r>
              <a:rPr lang="pl-PL" dirty="0" smtClean="0">
                <a:solidFill>
                  <a:srgbClr val="333333"/>
                </a:solidFill>
                <a:ea typeface="Times New Roman" pitchFamily="18" charset="0"/>
                <a:cs typeface="Arial" pitchFamily="34" charset="0"/>
              </a:rPr>
              <a:t>Przekazuje informacje do właściwego Stanowiska Kierowania KM/P PSP.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15682091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>
            <a:spLocks noGrp="1"/>
          </p:cNvSpPr>
          <p:nvPr>
            <p:ph type="title"/>
          </p:nvPr>
        </p:nvSpPr>
        <p:spPr>
          <a:xfrm>
            <a:off x="1331638" y="250031"/>
            <a:ext cx="7362846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>
              <a:buSzPct val="25000"/>
            </a:pPr>
            <a:r>
              <a:rPr lang="pl-PL" altLang="pl-PL" sz="2400" dirty="0" smtClean="0"/>
              <a:t>Zasady dojazdu i ustawienia pojazdów</a:t>
            </a:r>
            <a:endParaRPr lang="pl-PL" sz="252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Shape 188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Shape 189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19</a:t>
            </a:fld>
            <a:endParaRPr lang="pl-PL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228600" y="1636811"/>
            <a:ext cx="8915400" cy="423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  <a:spcBef>
                <a:spcPct val="50000"/>
              </a:spcBef>
              <a:buFont typeface="Wingdings" pitchFamily="2" charset="2"/>
              <a:buChar char="Ø"/>
            </a:pPr>
            <a:r>
              <a:rPr lang="pl-PL" sz="2800" b="1" dirty="0"/>
              <a:t> </a:t>
            </a:r>
            <a:r>
              <a:rPr lang="pl-PL" sz="2800" dirty="0"/>
              <a:t>przestrzeganie zasad bezpiecznego dojazdu,</a:t>
            </a:r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pl-PL" sz="2800" dirty="0"/>
              <a:t> dojazd i ustawienie </a:t>
            </a:r>
            <a:r>
              <a:rPr lang="pl-PL" sz="2800" dirty="0" smtClean="0"/>
              <a:t>pojazdu </a:t>
            </a:r>
            <a:r>
              <a:rPr lang="pl-PL" sz="2800" dirty="0"/>
              <a:t>od strony nawietrznej,</a:t>
            </a:r>
          </a:p>
          <a:p>
            <a:pPr>
              <a:lnSpc>
                <a:spcPct val="110000"/>
              </a:lnSpc>
              <a:spcBef>
                <a:spcPct val="50000"/>
              </a:spcBef>
              <a:buFont typeface="Wingdings" pitchFamily="2" charset="2"/>
              <a:buChar char="Ø"/>
            </a:pPr>
            <a:r>
              <a:rPr lang="pl-PL" sz="2800" dirty="0"/>
              <a:t> w odległości bezpiecznej,</a:t>
            </a:r>
          </a:p>
          <a:p>
            <a:pPr>
              <a:lnSpc>
                <a:spcPct val="110000"/>
              </a:lnSpc>
              <a:spcBef>
                <a:spcPct val="50000"/>
              </a:spcBef>
              <a:buFont typeface="Wingdings" pitchFamily="2" charset="2"/>
              <a:buChar char="Ø"/>
            </a:pPr>
            <a:r>
              <a:rPr lang="pl-PL" sz="2800" dirty="0"/>
              <a:t> ustawienie w sposób zapewniający sprawną 		ewakuację,</a:t>
            </a:r>
          </a:p>
          <a:p>
            <a:pPr>
              <a:lnSpc>
                <a:spcPct val="110000"/>
              </a:lnSpc>
              <a:spcBef>
                <a:spcPct val="50000"/>
              </a:spcBef>
              <a:buFont typeface="Wingdings" pitchFamily="2" charset="2"/>
              <a:buChar char="Ø"/>
            </a:pPr>
            <a:r>
              <a:rPr lang="pl-PL" sz="2800" dirty="0"/>
              <a:t> uwzględnić warunki atmosferyczne oraz			topografię teren</a:t>
            </a:r>
            <a:r>
              <a:rPr lang="pl-PL" sz="2800" b="1" dirty="0"/>
              <a:t>u.</a:t>
            </a:r>
          </a:p>
        </p:txBody>
      </p:sp>
    </p:spTree>
    <p:extLst>
      <p:ext uri="{BB962C8B-B14F-4D97-AF65-F5344CB8AC3E}">
        <p14:creationId xmlns:p14="http://schemas.microsoft.com/office/powerpoint/2010/main" val="4226301365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Autofit/>
          </a:bodyPr>
          <a:lstStyle/>
          <a:p>
            <a:pPr algn="ctr"/>
            <a:r>
              <a:rPr lang="pl-PL" sz="3600" dirty="0" smtClean="0"/>
              <a:t>MATERIAŁ NAUCZANIA</a:t>
            </a:r>
            <a:endParaRPr lang="pl-PL" altLang="pl-PL" sz="3600" b="1" dirty="0"/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72507" y="1636811"/>
            <a:ext cx="8287022" cy="103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</p:txBody>
      </p:sp>
      <p:sp>
        <p:nvSpPr>
          <p:cNvPr id="5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2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Symbol zastępczy zawartości 1"/>
          <p:cNvSpPr>
            <a:spLocks noGrp="1"/>
          </p:cNvSpPr>
          <p:nvPr>
            <p:ph sz="quarter" idx="2"/>
          </p:nvPr>
        </p:nvSpPr>
        <p:spPr>
          <a:xfrm>
            <a:off x="597391" y="1820300"/>
            <a:ext cx="8295089" cy="4633035"/>
          </a:xfrm>
        </p:spPr>
        <p:txBody>
          <a:bodyPr>
            <a:normAutofit/>
          </a:bodyPr>
          <a:lstStyle/>
          <a:p>
            <a:r>
              <a:rPr lang="pl-PL" dirty="0" smtClean="0"/>
              <a:t> Charakterystyka </a:t>
            </a:r>
            <a:r>
              <a:rPr lang="pl-PL" dirty="0"/>
              <a:t>oznaczeń pojazdów przewożących substancje </a:t>
            </a:r>
            <a:r>
              <a:rPr lang="pl-PL" dirty="0" smtClean="0"/>
              <a:t>niebezpieczne;</a:t>
            </a:r>
          </a:p>
          <a:p>
            <a:r>
              <a:rPr lang="pl-PL" dirty="0"/>
              <a:t> </a:t>
            </a:r>
            <a:r>
              <a:rPr lang="pl-PL" dirty="0" smtClean="0"/>
              <a:t>Najczęściej </a:t>
            </a:r>
            <a:r>
              <a:rPr lang="pl-PL" dirty="0"/>
              <a:t>transportowane substancje </a:t>
            </a:r>
            <a:r>
              <a:rPr lang="pl-PL" dirty="0" smtClean="0"/>
              <a:t>niebezpieczne;</a:t>
            </a:r>
          </a:p>
          <a:p>
            <a:r>
              <a:rPr lang="pl-PL" dirty="0" smtClean="0"/>
              <a:t> </a:t>
            </a:r>
            <a:r>
              <a:rPr lang="pl-PL" dirty="0"/>
              <a:t>Zasady współdziałania z jednostkami ratowniczymi PSP.</a:t>
            </a:r>
          </a:p>
          <a:p>
            <a:endParaRPr lang="pl-PL" dirty="0" smtClean="0"/>
          </a:p>
          <a:p>
            <a:pPr marL="118872" indent="0" algn="r">
              <a:buNone/>
            </a:pPr>
            <a:r>
              <a:rPr lang="pl-PL" dirty="0" smtClean="0"/>
              <a:t>Czas: 1T</a:t>
            </a:r>
            <a:endParaRPr lang="pl-PL" dirty="0"/>
          </a:p>
          <a:p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2610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>
            <a:spLocks noGrp="1"/>
          </p:cNvSpPr>
          <p:nvPr>
            <p:ph type="title"/>
          </p:nvPr>
        </p:nvSpPr>
        <p:spPr>
          <a:xfrm>
            <a:off x="1331638" y="250031"/>
            <a:ext cx="7362846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>
              <a:buSzPct val="25000"/>
            </a:pPr>
            <a:r>
              <a:rPr lang="pl-PL" sz="2400" dirty="0" smtClean="0"/>
              <a:t>Bibliografia:</a:t>
            </a:r>
            <a:endParaRPr lang="pl-PL" sz="252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Shape 188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Shape 189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20</a:t>
            </a:fld>
            <a:endParaRPr lang="pl-PL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228600" y="1636811"/>
            <a:ext cx="8915400" cy="595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lnSpc>
                <a:spcPct val="11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pl-PL" sz="2800" dirty="0"/>
              <a:t>Ustawa z dnia 25 lutego 2011 r. o substancjach chemicznych i ich </a:t>
            </a:r>
            <a:r>
              <a:rPr lang="pl-PL" sz="2800" dirty="0" smtClean="0"/>
              <a:t>mieszaninach (</a:t>
            </a:r>
            <a:r>
              <a:rPr lang="nn-NO" sz="2800" dirty="0"/>
              <a:t>Dz.U. 2011 nr 63 poz. </a:t>
            </a:r>
            <a:r>
              <a:rPr lang="nn-NO" sz="2800" dirty="0" smtClean="0"/>
              <a:t>322</a:t>
            </a:r>
            <a:r>
              <a:rPr lang="pl-PL" sz="2800" dirty="0" smtClean="0"/>
              <a:t>);</a:t>
            </a:r>
          </a:p>
          <a:p>
            <a:pPr marL="457200" indent="-457200">
              <a:lnSpc>
                <a:spcPct val="11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pl-PL" sz="2800" dirty="0" smtClean="0"/>
              <a:t>Umowa europejska dotycząca międzynarodowego przewozu drogowego towarów niebezpiecznych (ADR);</a:t>
            </a:r>
          </a:p>
          <a:p>
            <a:pPr marL="457200" indent="-457200">
              <a:lnSpc>
                <a:spcPct val="11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pl-PL" sz="2800" dirty="0"/>
              <a:t>Rozporządzenie Ministra Infrastruktury z dnia 31 grudnia 2002 r. w sprawie warunków technicznych pojazdów oraz zakresu ich niezbędnego </a:t>
            </a:r>
            <a:r>
              <a:rPr lang="pl-PL" sz="2800" dirty="0" smtClean="0"/>
              <a:t>wyposażenia (</a:t>
            </a:r>
            <a:r>
              <a:rPr lang="nn-NO" sz="2800" dirty="0"/>
              <a:t>Dz.U. 2003 nr 32 poz. </a:t>
            </a:r>
            <a:r>
              <a:rPr lang="nn-NO" sz="2800" dirty="0" smtClean="0"/>
              <a:t>262</a:t>
            </a:r>
            <a:r>
              <a:rPr lang="pl-PL" sz="2800" dirty="0" smtClean="0"/>
              <a:t>);</a:t>
            </a:r>
          </a:p>
          <a:p>
            <a:pPr marL="457200" indent="-457200">
              <a:lnSpc>
                <a:spcPct val="11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1714882579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>
            <a:spLocks noGrp="1"/>
          </p:cNvSpPr>
          <p:nvPr>
            <p:ph type="title"/>
          </p:nvPr>
        </p:nvSpPr>
        <p:spPr>
          <a:xfrm>
            <a:off x="1331638" y="250031"/>
            <a:ext cx="7362846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>
              <a:buSzPct val="25000"/>
            </a:pPr>
            <a:r>
              <a:rPr lang="pl-PL" altLang="pl-PL" sz="2400" dirty="0" smtClean="0"/>
              <a:t>Bibliografia:</a:t>
            </a:r>
            <a:endParaRPr lang="pl-PL" sz="252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Shape 188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Shape 189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21</a:t>
            </a:fld>
            <a:endParaRPr lang="pl-PL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228600" y="1636811"/>
            <a:ext cx="8915400" cy="2203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lnSpc>
                <a:spcPct val="11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pl-PL" sz="2800" dirty="0" smtClean="0"/>
              <a:t>Zasady organizacji ratownictwa chemicznego i ekologicznego w Krajowym Systemie Ratowniczo-Gaśniczym (lipiec 2013r.);</a:t>
            </a:r>
          </a:p>
          <a:p>
            <a:pPr>
              <a:lnSpc>
                <a:spcPct val="110000"/>
              </a:lnSpc>
              <a:spcBef>
                <a:spcPct val="50000"/>
              </a:spcBef>
            </a:pPr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2075033448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>
            <a:spLocks noGrp="1"/>
          </p:cNvSpPr>
          <p:nvPr>
            <p:ph type="title"/>
          </p:nvPr>
        </p:nvSpPr>
        <p:spPr>
          <a:xfrm>
            <a:off x="1267694" y="401054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algn="ctr">
              <a:buSzPct val="25000"/>
            </a:pPr>
            <a:r>
              <a:rPr lang="pl-PL" altLang="pl-PL" sz="2800" dirty="0" smtClean="0">
                <a:latin typeface="+mj-lt"/>
              </a:rPr>
              <a:t>Charakterystyka oznaczeń pojazdów przewożących substancje niebezpieczne</a:t>
            </a:r>
            <a:r>
              <a:rPr lang="pl-PL" altLang="pl-PL" sz="2800" dirty="0">
                <a:latin typeface="+mj-lt"/>
              </a:rPr>
              <a:t/>
            </a:r>
            <a:br>
              <a:rPr lang="pl-PL" altLang="pl-PL" sz="2800" dirty="0">
                <a:latin typeface="+mj-lt"/>
              </a:rPr>
            </a:br>
            <a:endParaRPr sz="2800" b="1" i="0" u="none" strike="noStrike" cap="none" dirty="0">
              <a:solidFill>
                <a:srgbClr val="FFC700"/>
              </a:solidFill>
              <a:latin typeface="+mj-lt"/>
              <a:sym typeface="Calibri"/>
            </a:endParaRPr>
          </a:p>
        </p:txBody>
      </p:sp>
      <p:sp>
        <p:nvSpPr>
          <p:cNvPr id="150" name="Shape 150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Shape 151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lang="pl-PL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272506" y="2160317"/>
            <a:ext cx="8574931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KLASA MAERIAŁU:</a:t>
            </a:r>
          </a:p>
          <a:p>
            <a:endParaRPr lang="pl-PL" dirty="0"/>
          </a:p>
          <a:p>
            <a:endParaRPr lang="pl-PL" dirty="0"/>
          </a:p>
          <a:p>
            <a:r>
              <a:rPr lang="pl-PL" dirty="0"/>
              <a:t>1 – Materiały i przedmioty wybuchowe</a:t>
            </a:r>
          </a:p>
          <a:p>
            <a:r>
              <a:rPr lang="pl-PL" dirty="0"/>
              <a:t>2 – Gazy</a:t>
            </a:r>
          </a:p>
          <a:p>
            <a:r>
              <a:rPr lang="pl-PL" dirty="0"/>
              <a:t>3 – Materiały ciekłe zapalne</a:t>
            </a:r>
          </a:p>
          <a:p>
            <a:r>
              <a:rPr lang="pl-PL" dirty="0"/>
              <a:t>4.1 – Materiały stałe zapalne, materiały </a:t>
            </a:r>
            <a:r>
              <a:rPr lang="pl-PL" dirty="0" err="1"/>
              <a:t>samoreaktywne</a:t>
            </a:r>
            <a:r>
              <a:rPr lang="pl-PL" dirty="0"/>
              <a:t> oraz materiały wybuchowe stałe odczulone</a:t>
            </a:r>
          </a:p>
          <a:p>
            <a:r>
              <a:rPr lang="pl-PL" dirty="0"/>
              <a:t>4.2 – Materiały samozapalne</a:t>
            </a:r>
          </a:p>
          <a:p>
            <a:r>
              <a:rPr lang="pl-PL" dirty="0"/>
              <a:t>4.3 – Materiały wytwarzające w zetknięciu z wodą gazy zapalne</a:t>
            </a:r>
          </a:p>
          <a:p>
            <a:r>
              <a:rPr lang="pl-PL" dirty="0"/>
              <a:t>5.1 – Materiały utleniające</a:t>
            </a:r>
          </a:p>
          <a:p>
            <a:r>
              <a:rPr lang="pl-PL" dirty="0"/>
              <a:t>5.2 – Nadtlenki organiczne</a:t>
            </a:r>
          </a:p>
          <a:p>
            <a:r>
              <a:rPr lang="pl-PL" dirty="0"/>
              <a:t>6.1 – Materiały trujące</a:t>
            </a:r>
          </a:p>
          <a:p>
            <a:r>
              <a:rPr lang="pl-PL" dirty="0"/>
              <a:t>6.2 – Materiały zakaźne</a:t>
            </a:r>
          </a:p>
          <a:p>
            <a:r>
              <a:rPr lang="pl-PL" dirty="0"/>
              <a:t>7 – Materiały promieniotwórcze</a:t>
            </a:r>
          </a:p>
          <a:p>
            <a:r>
              <a:rPr lang="pl-PL" dirty="0"/>
              <a:t>8 – Materiały żrące</a:t>
            </a:r>
          </a:p>
          <a:p>
            <a:r>
              <a:rPr lang="pl-PL" dirty="0"/>
              <a:t>9 – Różne materiały i przedmioty niebezpieczne</a:t>
            </a:r>
          </a:p>
          <a:p>
            <a:endParaRPr lang="pl-PL" dirty="0"/>
          </a:p>
        </p:txBody>
      </p:sp>
      <p:pic>
        <p:nvPicPr>
          <p:cNvPr id="10" name="Picture 2" descr="http://upload.wikimedia.org/wikipedia/commons/thumb/8/8b/UN_transport_pictogram_-_1.svg/120px-UN_transport_pictogram_-_1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40111" y="1592385"/>
            <a:ext cx="1079999" cy="1080000"/>
          </a:xfrm>
          <a:prstGeom prst="rect">
            <a:avLst/>
          </a:prstGeom>
          <a:noFill/>
        </p:spPr>
      </p:pic>
      <p:pic>
        <p:nvPicPr>
          <p:cNvPr id="11" name="Picture 4" descr="http://upload.wikimedia.org/wikipedia/commons/5/5f/Flammable_gas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72019" y="1592385"/>
            <a:ext cx="1043999" cy="1044000"/>
          </a:xfrm>
          <a:prstGeom prst="rect">
            <a:avLst/>
          </a:prstGeom>
          <a:noFill/>
        </p:spPr>
      </p:pic>
      <p:pic>
        <p:nvPicPr>
          <p:cNvPr id="12" name="Picture 6" descr="http://upload.wikimedia.org/wikipedia/commons/b/b1/Pressurized_gas_bg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60966" y="1610385"/>
            <a:ext cx="1043999" cy="1044000"/>
          </a:xfrm>
          <a:prstGeom prst="rect">
            <a:avLst/>
          </a:prstGeom>
          <a:noFill/>
        </p:spPr>
      </p:pic>
      <p:pic>
        <p:nvPicPr>
          <p:cNvPr id="13" name="Picture 8" descr="http://upload.wikimedia.org/wikipedia/commons/thumb/7/78/Label_for_dangerous_goods_-_class_2.3.svg/120px-Label_for_dangerous_goods_-_class_2.3.svg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04965" y="1614597"/>
            <a:ext cx="1080000" cy="1080001"/>
          </a:xfrm>
          <a:prstGeom prst="rect">
            <a:avLst/>
          </a:prstGeom>
          <a:noFill/>
        </p:spPr>
      </p:pic>
      <p:pic>
        <p:nvPicPr>
          <p:cNvPr id="14" name="Picture 10" descr="http://upload.wikimedia.org/wikipedia/commons/thumb/4/41/Label_for_dangerous_goods_-_class_3.svg/120px-Label_for_dangerous_goods_-_class_3.svg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84965" y="1636811"/>
            <a:ext cx="1079999" cy="1080000"/>
          </a:xfrm>
          <a:prstGeom prst="rect">
            <a:avLst/>
          </a:prstGeom>
          <a:noFill/>
        </p:spPr>
      </p:pic>
      <p:pic>
        <p:nvPicPr>
          <p:cNvPr id="15" name="Picture 12" descr="http://upload.wikimedia.org/wikipedia/commons/thumb/b/bc/Label_for_dangerous_goods_-_class_4.3.svg/120px-Label_for_dangerous_goods_-_class_4.3.svg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767437" y="3765905"/>
            <a:ext cx="1080000" cy="1080001"/>
          </a:xfrm>
          <a:prstGeom prst="rect">
            <a:avLst/>
          </a:prstGeom>
          <a:noFill/>
        </p:spPr>
      </p:pic>
      <p:pic>
        <p:nvPicPr>
          <p:cNvPr id="16" name="Picture 14" descr="http://upload.wikimedia.org/wikipedia/commons/thumb/9/9c/Label_for_dangeous_goods_-_class_5.1.svg/120px-Label_for_dangeous_goods_-_class_5.1.svg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767438" y="4845906"/>
            <a:ext cx="1079999" cy="1080000"/>
          </a:xfrm>
          <a:prstGeom prst="rect">
            <a:avLst/>
          </a:prstGeom>
          <a:noFill/>
        </p:spPr>
      </p:pic>
      <p:pic>
        <p:nvPicPr>
          <p:cNvPr id="17" name="Picture 16" descr="http://upload.wikimedia.org/wikipedia/commons/thumb/7/72/Dangclass6_1.svg/120px-Dangclass6_1.svg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767438" y="5778000"/>
            <a:ext cx="1079999" cy="1080000"/>
          </a:xfrm>
          <a:prstGeom prst="rect">
            <a:avLst/>
          </a:prstGeom>
          <a:noFill/>
        </p:spPr>
      </p:pic>
      <p:pic>
        <p:nvPicPr>
          <p:cNvPr id="18" name="Picture 18" descr="http://upload.wikimedia.org/wikipedia/commons/thumb/1/16/Dangclass6_2.png.svg/120px-Dangclass6_2.png.svg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734409" y="5772067"/>
            <a:ext cx="1079999" cy="1080000"/>
          </a:xfrm>
          <a:prstGeom prst="rect">
            <a:avLst/>
          </a:prstGeom>
          <a:noFill/>
        </p:spPr>
      </p:pic>
      <p:pic>
        <p:nvPicPr>
          <p:cNvPr id="19" name="Picture 20" descr="http://upload.wikimedia.org/wikipedia/commons/thumb/0/04/Radiation_diamond.svg/120px-Radiation_diamond.svg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654410" y="5778000"/>
            <a:ext cx="1079999" cy="1080000"/>
          </a:xfrm>
          <a:prstGeom prst="rect">
            <a:avLst/>
          </a:prstGeom>
          <a:noFill/>
        </p:spPr>
      </p:pic>
      <p:pic>
        <p:nvPicPr>
          <p:cNvPr id="20" name="Picture 22" descr="http://upload.wikimedia.org/wikipedia/commons/thumb/8/8a/Danger-class-8.svg/120px-Danger-class-8.svg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574411" y="5724102"/>
            <a:ext cx="1079999" cy="1080000"/>
          </a:xfrm>
          <a:prstGeom prst="rect">
            <a:avLst/>
          </a:prstGeom>
          <a:noFill/>
        </p:spPr>
      </p:pic>
      <p:pic>
        <p:nvPicPr>
          <p:cNvPr id="21" name="Picture 24" descr="http://upload.wikimedia.org/wikipedia/commons/thumb/2/20/Dangclass9.svg/120px-Dangclass9.svg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441749" y="5724102"/>
            <a:ext cx="1079999" cy="1080000"/>
          </a:xfrm>
          <a:prstGeom prst="rect">
            <a:avLst/>
          </a:prstGeom>
          <a:noFill/>
        </p:spPr>
      </p:pic>
      <p:pic>
        <p:nvPicPr>
          <p:cNvPr id="22" name="Picture 26" descr="http://upload.wikimedia.org/wikipedia/commons/thumb/b/b9/Tablica_ADR.svg/200px-Tablica_ADR.svg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11351" y="5643578"/>
            <a:ext cx="1428760" cy="107157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>
            <a:spLocks noGrp="1"/>
          </p:cNvSpPr>
          <p:nvPr>
            <p:ph type="title"/>
          </p:nvPr>
        </p:nvSpPr>
        <p:spPr>
          <a:xfrm>
            <a:off x="282438" y="1550658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>
              <a:buSzPct val="25000"/>
            </a:pPr>
            <a:r>
              <a:rPr lang="pl-PL" altLang="pl-PL" sz="2400" dirty="0" smtClean="0">
                <a:solidFill>
                  <a:srgbClr val="FF0000"/>
                </a:solidFill>
              </a:rPr>
              <a:t>Zasady i sposoby oznakowania materiałów niebezpiecznych w transporcie</a:t>
            </a:r>
            <a:endParaRPr sz="2400" b="1" i="0" u="none" strike="noStrike" cap="none" dirty="0">
              <a:solidFill>
                <a:srgbClr val="FF0000"/>
              </a:solidFill>
              <a:sym typeface="Calibri"/>
            </a:endParaRPr>
          </a:p>
        </p:txBody>
      </p:sp>
      <p:sp>
        <p:nvSpPr>
          <p:cNvPr id="164" name="Shape 164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lang="pl-PL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" name="Picture 4" descr="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54345" y="2425370"/>
            <a:ext cx="5398008" cy="360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hape 149"/>
          <p:cNvSpPr txBox="1">
            <a:spLocks/>
          </p:cNvSpPr>
          <p:nvPr/>
        </p:nvSpPr>
        <p:spPr>
          <a:xfrm>
            <a:off x="1267694" y="401054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700"/>
              </a:buClr>
              <a:buFont typeface="Calibri"/>
              <a:buNone/>
              <a:defRPr sz="45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pPr algn="ctr">
              <a:buSzPct val="25000"/>
            </a:pPr>
            <a:r>
              <a:rPr lang="pl-PL" altLang="pl-PL" sz="2800" dirty="0" smtClean="0">
                <a:latin typeface="+mj-lt"/>
              </a:rPr>
              <a:t>Charakterystyka oznaczeń pojazdów przewożących substancje niebezpieczne</a:t>
            </a:r>
            <a:br>
              <a:rPr lang="pl-PL" altLang="pl-PL" sz="2800" dirty="0" smtClean="0">
                <a:latin typeface="+mj-lt"/>
              </a:rPr>
            </a:br>
            <a:endParaRPr lang="pl-PL" sz="2800" dirty="0">
              <a:latin typeface="+mj-lt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Shape 189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lang="pl-PL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" name="Picture 3" descr="tank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545" y="1841533"/>
            <a:ext cx="7715200" cy="2304256"/>
          </a:xfrm>
          <a:prstGeom prst="rightArrow">
            <a:avLst>
              <a:gd name="adj1" fmla="val 50000"/>
              <a:gd name="adj2" fmla="val 48960"/>
            </a:avLst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Prostokąt 8"/>
          <p:cNvSpPr/>
          <p:nvPr/>
        </p:nvSpPr>
        <p:spPr>
          <a:xfrm>
            <a:off x="1997432" y="4145789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854075">
              <a:spcBef>
                <a:spcPct val="50000"/>
              </a:spcBef>
            </a:pPr>
            <a:r>
              <a:rPr lang="pl-PL" sz="1800" b="1" dirty="0" smtClean="0"/>
              <a:t>Przykład</a:t>
            </a:r>
            <a:r>
              <a:rPr lang="de-DE" sz="1800" b="1" dirty="0" smtClean="0"/>
              <a:t>: </a:t>
            </a:r>
            <a:r>
              <a:rPr lang="pl-PL" sz="1800" b="1" dirty="0" smtClean="0"/>
              <a:t>Samochód cysterna z dwoma substancjami płynnymi rozmieszczonymi w trzech zbiornikach</a:t>
            </a:r>
            <a:endParaRPr lang="en-US" sz="1800" b="1" dirty="0"/>
          </a:p>
        </p:txBody>
      </p:sp>
      <p:sp>
        <p:nvSpPr>
          <p:cNvPr id="10" name="Shape 149"/>
          <p:cNvSpPr txBox="1">
            <a:spLocks/>
          </p:cNvSpPr>
          <p:nvPr/>
        </p:nvSpPr>
        <p:spPr>
          <a:xfrm>
            <a:off x="1267694" y="401054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700"/>
              </a:buClr>
              <a:buFont typeface="Calibri"/>
              <a:buNone/>
              <a:defRPr sz="45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pPr algn="ctr">
              <a:buSzPct val="25000"/>
            </a:pPr>
            <a:r>
              <a:rPr lang="pl-PL" altLang="pl-PL" sz="2800" dirty="0" smtClean="0">
                <a:latin typeface="+mj-lt"/>
              </a:rPr>
              <a:t>Charakterystyka oznaczeń pojazdów przewożących substancje niebezpieczne</a:t>
            </a:r>
            <a:br>
              <a:rPr lang="pl-PL" altLang="pl-PL" sz="2800" dirty="0" smtClean="0">
                <a:latin typeface="+mj-lt"/>
              </a:rPr>
            </a:br>
            <a:endParaRPr lang="pl-PL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17671467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Shape 189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lang="pl-PL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441" y="2154598"/>
            <a:ext cx="8183118" cy="2228572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Prostokąt 8"/>
          <p:cNvSpPr/>
          <p:nvPr/>
        </p:nvSpPr>
        <p:spPr>
          <a:xfrm>
            <a:off x="2195736" y="5157279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854075">
              <a:spcBef>
                <a:spcPct val="50000"/>
              </a:spcBef>
            </a:pPr>
            <a:r>
              <a:rPr lang="pl-PL" sz="2400" b="1" dirty="0" smtClean="0"/>
              <a:t>Przykład</a:t>
            </a:r>
            <a:r>
              <a:rPr lang="de-DE" sz="2400" b="1" dirty="0" smtClean="0"/>
              <a:t>: </a:t>
            </a:r>
            <a:r>
              <a:rPr lang="pl-PL" sz="2400" b="1" dirty="0" smtClean="0"/>
              <a:t>transport substancji płynnej - </a:t>
            </a:r>
            <a:r>
              <a:rPr lang="de-DE" sz="2400" b="1" dirty="0" smtClean="0"/>
              <a:t>Benz</a:t>
            </a:r>
            <a:r>
              <a:rPr lang="pl-PL" sz="2400" b="1" dirty="0" smtClean="0"/>
              <a:t>y</a:t>
            </a:r>
            <a:r>
              <a:rPr lang="de-DE" sz="2400" b="1" dirty="0" smtClean="0"/>
              <a:t>n</a:t>
            </a:r>
            <a:r>
              <a:rPr lang="pl-PL" sz="2400" b="1" dirty="0" smtClean="0"/>
              <a:t>a</a:t>
            </a:r>
            <a:endParaRPr lang="en-US" sz="2400" b="1" dirty="0"/>
          </a:p>
        </p:txBody>
      </p:sp>
      <p:sp>
        <p:nvSpPr>
          <p:cNvPr id="10" name="Shape 149"/>
          <p:cNvSpPr txBox="1">
            <a:spLocks/>
          </p:cNvSpPr>
          <p:nvPr/>
        </p:nvSpPr>
        <p:spPr>
          <a:xfrm>
            <a:off x="1267694" y="401054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700"/>
              </a:buClr>
              <a:buFont typeface="Calibri"/>
              <a:buNone/>
              <a:defRPr sz="45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pPr algn="ctr">
              <a:buSzPct val="25000"/>
            </a:pPr>
            <a:r>
              <a:rPr lang="pl-PL" altLang="pl-PL" sz="2800" dirty="0" smtClean="0">
                <a:latin typeface="+mj-lt"/>
              </a:rPr>
              <a:t>Charakterystyka oznaczeń pojazdów przewożących substancje niebezpieczne</a:t>
            </a:r>
            <a:br>
              <a:rPr lang="pl-PL" altLang="pl-PL" sz="2800" dirty="0" smtClean="0">
                <a:latin typeface="+mj-lt"/>
              </a:rPr>
            </a:br>
            <a:endParaRPr lang="pl-PL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26478646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Shape 189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lang="pl-PL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Symbol zastępczy tekstu 1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8" name="Picture 2" descr="C:\Users\Piotr\Desktop\oznaczenia-ostrzegawcze-leincar-adr-p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04653" y="1531471"/>
            <a:ext cx="7454876" cy="5326529"/>
          </a:xfrm>
          <a:prstGeom prst="rect">
            <a:avLst/>
          </a:prstGeom>
          <a:noFill/>
        </p:spPr>
      </p:pic>
      <p:sp>
        <p:nvSpPr>
          <p:cNvPr id="9" name="Shape 149"/>
          <p:cNvSpPr txBox="1">
            <a:spLocks/>
          </p:cNvSpPr>
          <p:nvPr/>
        </p:nvSpPr>
        <p:spPr>
          <a:xfrm>
            <a:off x="1267694" y="401054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700"/>
              </a:buClr>
              <a:buFont typeface="Calibri"/>
              <a:buNone/>
              <a:defRPr sz="45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pPr algn="ctr">
              <a:buSzPct val="25000"/>
            </a:pPr>
            <a:r>
              <a:rPr lang="pl-PL" altLang="pl-PL" sz="2800" dirty="0" smtClean="0">
                <a:latin typeface="+mj-lt"/>
              </a:rPr>
              <a:t>Charakterystyka oznaczeń pojazdów przewożących substancje niebezpieczne</a:t>
            </a:r>
            <a:br>
              <a:rPr lang="pl-PL" altLang="pl-PL" sz="2800" dirty="0" smtClean="0">
                <a:latin typeface="+mj-lt"/>
              </a:rPr>
            </a:br>
            <a:endParaRPr lang="pl-PL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97845725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>
            <a:spLocks noGrp="1"/>
          </p:cNvSpPr>
          <p:nvPr>
            <p:ph type="title"/>
          </p:nvPr>
        </p:nvSpPr>
        <p:spPr>
          <a:xfrm>
            <a:off x="1331638" y="250031"/>
            <a:ext cx="7362846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 algn="ctr">
              <a:buSzPct val="25000"/>
            </a:pPr>
            <a:r>
              <a:rPr lang="pl-PL" sz="2520" b="1" i="0" u="none" strike="noStrike" cap="none" dirty="0" smtClean="0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Zakresy realizacji ratownictwa chem</a:t>
            </a:r>
            <a:r>
              <a:rPr lang="pl-PL" sz="2520" dirty="0" smtClean="0"/>
              <a:t>iczno-ekologicznego</a:t>
            </a:r>
            <a:r>
              <a:rPr lang="pl-PL" sz="2520" b="1" i="0" u="none" strike="noStrike" cap="none" dirty="0" smtClean="0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l-PL" sz="2520" dirty="0"/>
              <a:t>r</a:t>
            </a:r>
            <a:r>
              <a:rPr lang="pl-PL" sz="2520" b="1" i="0" u="none" strike="noStrike" cap="none" dirty="0" smtClean="0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ealizowanego w ramach KSRG</a:t>
            </a:r>
            <a:endParaRPr lang="pl-PL" sz="252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Shape 188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Shape 189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lang="pl-PL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Symbol zastępczy zawartości 2"/>
          <p:cNvSpPr txBox="1">
            <a:spLocks/>
          </p:cNvSpPr>
          <p:nvPr/>
        </p:nvSpPr>
        <p:spPr>
          <a:xfrm>
            <a:off x="467544" y="1736281"/>
            <a:ext cx="8229600" cy="187220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rmAutofit fontScale="925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38912" marR="0" lvl="0" indent="-16205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◼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31520" marR="0" lvl="1" indent="-1143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96696" marR="0" lvl="2" indent="-82296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16152" marR="0" lvl="3" indent="-6045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26464" marR="0" lvl="4" indent="-6756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627632" marR="0" lvl="5" indent="-6553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828800" marR="0" lvl="6" indent="-762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029968" marR="0" lvl="7" indent="-74167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31136" marR="0" lvl="8" indent="-7213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SzPct val="90000"/>
              <a:buFont typeface="Wingdings" panose="05000000000000000000" pitchFamily="2" charset="2"/>
              <a:buChar char="q"/>
            </a:pPr>
            <a:r>
              <a:rPr lang="pl-PL" sz="2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Zakres podstawowy </a:t>
            </a:r>
            <a:r>
              <a:rPr lang="pl-PL" sz="2600" b="1" dirty="0" smtClean="0"/>
              <a:t>– dotyczy realizacji zadań w czasie działań ratowniczych, w ramach posiadanego sprzętu ratowniczego  </a:t>
            </a:r>
            <a:r>
              <a:rPr lang="pl-PL" sz="2600" b="1" dirty="0" err="1" smtClean="0"/>
              <a:t>wykrywczo</a:t>
            </a:r>
            <a:r>
              <a:rPr lang="pl-PL" sz="2600" b="1" dirty="0" smtClean="0"/>
              <a:t> – pomiarowego, przez każdą jednostkę ochrony przeciwpożarowej należącą do KSRG w tym OSP.</a:t>
            </a:r>
            <a:endParaRPr lang="pl-PL" sz="26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endParaRPr lang="pl-PL" dirty="0"/>
          </a:p>
        </p:txBody>
      </p:sp>
      <p:sp>
        <p:nvSpPr>
          <p:cNvPr id="9" name="Prostokąt 8"/>
          <p:cNvSpPr/>
          <p:nvPr/>
        </p:nvSpPr>
        <p:spPr>
          <a:xfrm>
            <a:off x="899592" y="3933056"/>
            <a:ext cx="748883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FFC000"/>
              </a:buClr>
              <a:buFont typeface="Wingdings" panose="05000000000000000000" pitchFamily="2" charset="2"/>
              <a:buChar char="q"/>
            </a:pPr>
            <a:r>
              <a:rPr lang="pl-PL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Zakres specjalistyczny </a:t>
            </a:r>
            <a:r>
              <a:rPr lang="pl-PL" sz="2400" b="1" dirty="0" smtClean="0">
                <a:latin typeface="Calibri" panose="020F0502020204030204" pitchFamily="34" charset="0"/>
              </a:rPr>
              <a:t>– dotyczy realizacji pełnego zakresu zadań w czasie działań ratowniczych przez specjalistyczną grupę ratownictwa chemiczno – ekologicznego w oparciu o minimalny standard sprzętowy ujęty w wytycznych dot. organizacji ratownictwa chemiczno – ekologicznego</a:t>
            </a:r>
            <a:endParaRPr lang="pl-PL" sz="24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1057967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>
            <a:spLocks noGrp="1"/>
          </p:cNvSpPr>
          <p:nvPr>
            <p:ph type="title"/>
          </p:nvPr>
        </p:nvSpPr>
        <p:spPr>
          <a:xfrm>
            <a:off x="1352665" y="312228"/>
            <a:ext cx="7362846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>
              <a:buSzPct val="25000"/>
            </a:pPr>
            <a:r>
              <a:rPr lang="pl-PL" altLang="pl-PL" sz="2400" dirty="0" smtClean="0"/>
              <a:t>Zakres podstawowy</a:t>
            </a:r>
            <a:endParaRPr lang="pl-PL" sz="252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Shape 189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lang="pl-PL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282438" y="1618734"/>
            <a:ext cx="886156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1.</a:t>
            </a:r>
            <a:r>
              <a:rPr kumimoji="0" lang="pl-PL" sz="18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</a:t>
            </a:r>
            <a:r>
              <a:rPr kumimoji="0" lang="pl-PL" sz="1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Określenie warunków zewnętrznych zdarzenia, w tym zjawiska towarzyszące zdarzeniu   np. : pożar, wybuch, opary</a:t>
            </a:r>
            <a:endParaRPr kumimoji="0" lang="pl-PL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282438" y="2256487"/>
            <a:ext cx="861004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2.</a:t>
            </a:r>
            <a:r>
              <a:rPr kumimoji="0" lang="pl-PL" sz="18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pl-PL" sz="1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Podjęcie próby identyfikacji zagrożenia– źródło informacji np.: kierowca, konwojent, maszynista, pracownicy zakładu, oznakowanie pojazdów i opakowań, dokumenty przewozowe, dokumentacja techniczno – ruchowa, plany ratownicze</a:t>
            </a:r>
            <a:endParaRPr kumimoji="0" lang="pl-PL" sz="1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4968044" y="3023749"/>
            <a:ext cx="309634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pl-PL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ourier New" pitchFamily="49" charset="0"/>
              </a:rPr>
              <a:t>Górna część tablicy</a:t>
            </a:r>
            <a:endParaRPr kumimoji="0" lang="pl-PL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Obraz 10" descr="C:\Users\Piotr\Desktop\wzor.gi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61286" y="3555433"/>
            <a:ext cx="238125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4"/>
          <p:cNvSpPr>
            <a:spLocks noGrp="1" noChangeArrowheads="1"/>
          </p:cNvSpPr>
          <p:nvPr>
            <p:ph type="body" idx="2"/>
          </p:nvPr>
        </p:nvSpPr>
        <p:spPr bwMode="auto">
          <a:xfrm>
            <a:off x="4572000" y="3979231"/>
            <a:ext cx="4038599" cy="218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pl-PL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ourier New" pitchFamily="49" charset="0"/>
              </a:rPr>
              <a:t>Pierwsza cyfra - rodzaj niebezpieczeństwa materiału</a:t>
            </a:r>
            <a:endParaRPr kumimoji="0" lang="pl-PL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pl-PL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ourier New" pitchFamily="49" charset="0"/>
              </a:rPr>
              <a:t>  2 - oznacza gaz</a:t>
            </a:r>
            <a:endParaRPr kumimoji="0" lang="pl-PL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pl-PL" sz="1600" b="1" i="0" u="none" strike="noStrike" cap="none" normalizeH="0" baseline="0" dirty="0" smtClean="0">
                <a:ln>
                  <a:noFill/>
                </a:ln>
                <a:solidFill>
                  <a:srgbClr val="CCCCCC"/>
                </a:solidFill>
                <a:effectLst/>
                <a:latin typeface="Calibri" pitchFamily="34" charset="0"/>
                <a:ea typeface="Times New Roman" pitchFamily="18" charset="0"/>
                <a:cs typeface="Courier New" pitchFamily="49" charset="0"/>
              </a:rPr>
              <a:t>  </a:t>
            </a:r>
            <a:r>
              <a:rPr kumimoji="0" lang="pl-PL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ourier New" pitchFamily="49" charset="0"/>
              </a:rPr>
              <a:t>3 - łatwopalność cieczy / par / gazów</a:t>
            </a:r>
            <a:endParaRPr kumimoji="0" lang="pl-PL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pl-PL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ourier New" pitchFamily="49" charset="0"/>
              </a:rPr>
              <a:t>  4 - materiał stały zapalny</a:t>
            </a:r>
            <a:endParaRPr kumimoji="0" lang="pl-PL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pl-PL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ourier New" pitchFamily="49" charset="0"/>
              </a:rPr>
              <a:t>  5 - materiał utleniający / podtrzymujący palenie</a:t>
            </a:r>
            <a:endParaRPr kumimoji="0" lang="pl-PL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pl-PL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ourier New" pitchFamily="49" charset="0"/>
              </a:rPr>
              <a:t>  6 - materiał trujący</a:t>
            </a:r>
            <a:endParaRPr kumimoji="0" lang="pl-PL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pl-PL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ourier New" pitchFamily="49" charset="0"/>
              </a:rPr>
              <a:t>  7 - materiał radioaktywny</a:t>
            </a:r>
            <a:endParaRPr kumimoji="0" lang="pl-PL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pl-PL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ourier New" pitchFamily="49" charset="0"/>
              </a:rPr>
              <a:t>  8 - materiał żrący</a:t>
            </a:r>
            <a:endParaRPr kumimoji="0" lang="pl-PL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pl-PL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ourier New" pitchFamily="49" charset="0"/>
              </a:rPr>
              <a:t>  x - zakaz kontaktu materiału z wodą</a:t>
            </a:r>
            <a:endParaRPr kumimoji="0" lang="pl-PL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pl-PL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ourier New" pitchFamily="49" charset="0"/>
              </a:rPr>
              <a:t>  (wydzielanie gazów łatwopalnych/trujących w kontakcie z wodą )</a:t>
            </a:r>
            <a:endParaRPr kumimoji="0" lang="pl-PL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4073667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uł">
  <a:themeElements>
    <a:clrScheme name="Moduł">
      <a:dk1>
        <a:srgbClr val="000000"/>
      </a:dk1>
      <a:lt1>
        <a:srgbClr val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duł">
  <a:themeElements>
    <a:clrScheme name="Moduł">
      <a:dk1>
        <a:srgbClr val="000000"/>
      </a:dk1>
      <a:lt1>
        <a:srgbClr val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512</TotalTime>
  <Words>726</Words>
  <Application>Microsoft Office PowerPoint</Application>
  <PresentationFormat>Pokaz na ekranie (4:3)</PresentationFormat>
  <Paragraphs>175</Paragraphs>
  <Slides>21</Slides>
  <Notes>21</Notes>
  <HiddenSlides>0</HiddenSlides>
  <MMClips>0</MMClips>
  <ScaleCrop>false</ScaleCrop>
  <HeadingPairs>
    <vt:vector size="6" baseType="variant">
      <vt:variant>
        <vt:lpstr>Używane czcionki</vt:lpstr>
      </vt:variant>
      <vt:variant>
        <vt:i4>9</vt:i4>
      </vt:variant>
      <vt:variant>
        <vt:lpstr>Motyw</vt:lpstr>
      </vt:variant>
      <vt:variant>
        <vt:i4>2</vt:i4>
      </vt:variant>
      <vt:variant>
        <vt:lpstr>Tytuły slajdów</vt:lpstr>
      </vt:variant>
      <vt:variant>
        <vt:i4>21</vt:i4>
      </vt:variant>
    </vt:vector>
  </HeadingPairs>
  <TitlesOfParts>
    <vt:vector size="32" baseType="lpstr">
      <vt:lpstr>Arial</vt:lpstr>
      <vt:lpstr>Noto Sans Symbols</vt:lpstr>
      <vt:lpstr>Courier New</vt:lpstr>
      <vt:lpstr>Times New Roman</vt:lpstr>
      <vt:lpstr>Wingdings</vt:lpstr>
      <vt:lpstr>Arial Black</vt:lpstr>
      <vt:lpstr>Tahoma</vt:lpstr>
      <vt:lpstr>Verdana</vt:lpstr>
      <vt:lpstr>Calibri</vt:lpstr>
      <vt:lpstr>Moduł</vt:lpstr>
      <vt:lpstr>Moduł</vt:lpstr>
      <vt:lpstr>TEMAT 29:   Postępowanie w czasie akcji z występowaniem substancji niebezpiecznych </vt:lpstr>
      <vt:lpstr>MATERIAŁ NAUCZANIA</vt:lpstr>
      <vt:lpstr>Charakterystyka oznaczeń pojazdów przewożących substancje niebezpieczne </vt:lpstr>
      <vt:lpstr>Zasady i sposoby oznakowania materiałów niebezpiecznych w transporcie</vt:lpstr>
      <vt:lpstr>Prezentacja programu PowerPoint</vt:lpstr>
      <vt:lpstr>Prezentacja programu PowerPoint</vt:lpstr>
      <vt:lpstr>Prezentacja programu PowerPoint</vt:lpstr>
      <vt:lpstr>Zakresy realizacji ratownictwa chemiczno-ekologicznego realizowanego w ramach KSRG</vt:lpstr>
      <vt:lpstr>Zakres podstawowy</vt:lpstr>
      <vt:lpstr>Zakres podstawowy</vt:lpstr>
      <vt:lpstr>Zakres podstawowy</vt:lpstr>
      <vt:lpstr>Zakres podstawowy</vt:lpstr>
      <vt:lpstr>Zakres podstawowy</vt:lpstr>
      <vt:lpstr>Zakres podstawowy</vt:lpstr>
      <vt:lpstr>Zakres podstawowy</vt:lpstr>
      <vt:lpstr>Zakres podstawowy</vt:lpstr>
      <vt:lpstr>Zakres podstawowy</vt:lpstr>
      <vt:lpstr>Zakres podstawowy</vt:lpstr>
      <vt:lpstr>Zasady dojazdu i ustawienia pojazdów</vt:lpstr>
      <vt:lpstr>Bibliografia:</vt:lpstr>
      <vt:lpstr>Bibliografia: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TEMAT 1:   Struktura i organizacja ochrony przeciwpożarowej, Ochotniczych Straży Pożarnych oraz ochrony ludności</dc:title>
  <dc:creator>kppspgr</dc:creator>
  <cp:lastModifiedBy>Admin</cp:lastModifiedBy>
  <cp:revision>23</cp:revision>
  <dcterms:modified xsi:type="dcterms:W3CDTF">2016-11-05T08:26:47Z</dcterms:modified>
</cp:coreProperties>
</file>