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58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25CC-94A3-466D-8596-7CCC7F166C18}" type="datetimeFigureOut">
              <a:rPr lang="pl-PL" smtClean="0"/>
              <a:t>2019-04-09</a:t>
            </a:fld>
            <a:endParaRPr lang="pl-P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61B32-5714-49B9-8E3E-7D27D306517C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25CC-94A3-466D-8596-7CCC7F166C18}" type="datetimeFigureOut">
              <a:rPr lang="pl-PL" smtClean="0"/>
              <a:t>2019-04-09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61B32-5714-49B9-8E3E-7D27D306517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25CC-94A3-466D-8596-7CCC7F166C18}" type="datetimeFigureOut">
              <a:rPr lang="pl-PL" smtClean="0"/>
              <a:t>2019-04-09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61B32-5714-49B9-8E3E-7D27D306517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25CC-94A3-466D-8596-7CCC7F166C18}" type="datetimeFigureOut">
              <a:rPr lang="pl-PL" smtClean="0"/>
              <a:t>2019-04-09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61B32-5714-49B9-8E3E-7D27D306517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25CC-94A3-466D-8596-7CCC7F166C18}" type="datetimeFigureOut">
              <a:rPr lang="pl-PL" smtClean="0"/>
              <a:t>2019-04-09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61B32-5714-49B9-8E3E-7D27D306517C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25CC-94A3-466D-8596-7CCC7F166C18}" type="datetimeFigureOut">
              <a:rPr lang="pl-PL" smtClean="0"/>
              <a:t>2019-04-09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61B32-5714-49B9-8E3E-7D27D306517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25CC-94A3-466D-8596-7CCC7F166C18}" type="datetimeFigureOut">
              <a:rPr lang="pl-PL" smtClean="0"/>
              <a:t>2019-04-09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61B32-5714-49B9-8E3E-7D27D306517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25CC-94A3-466D-8596-7CCC7F166C18}" type="datetimeFigureOut">
              <a:rPr lang="pl-PL" smtClean="0"/>
              <a:t>2019-04-09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61B32-5714-49B9-8E3E-7D27D306517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25CC-94A3-466D-8596-7CCC7F166C18}" type="datetimeFigureOut">
              <a:rPr lang="pl-PL" smtClean="0"/>
              <a:t>2019-04-09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61B32-5714-49B9-8E3E-7D27D306517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25CC-94A3-466D-8596-7CCC7F166C18}" type="datetimeFigureOut">
              <a:rPr lang="pl-PL" smtClean="0"/>
              <a:t>2019-04-09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61B32-5714-49B9-8E3E-7D27D306517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25CC-94A3-466D-8596-7CCC7F166C18}" type="datetimeFigureOut">
              <a:rPr lang="pl-PL" smtClean="0"/>
              <a:t>2019-04-09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86E61B32-5714-49B9-8E3E-7D27D306517C}" type="slidenum">
              <a:rPr lang="pl-PL" smtClean="0"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FE25CC-94A3-466D-8596-7CCC7F166C18}" type="datetimeFigureOut">
              <a:rPr lang="pl-PL" smtClean="0"/>
              <a:t>2019-04-09</a:t>
            </a:fld>
            <a:endParaRPr lang="pl-P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E61B32-5714-49B9-8E3E-7D27D306517C}" type="slidenum">
              <a:rPr lang="pl-PL" smtClean="0"/>
              <a:t>‹#›</a:t>
            </a:fld>
            <a:endParaRPr lang="pl-PL"/>
          </a:p>
        </p:txBody>
      </p:sp>
      <p:grpSp>
        <p:nvGrpSpPr>
          <p:cNvPr id="2" name="Group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4006" y="1331640"/>
            <a:ext cx="5979644" cy="713624"/>
          </a:xfrm>
        </p:spPr>
        <p:txBody>
          <a:bodyPr>
            <a:noAutofit/>
          </a:bodyPr>
          <a:lstStyle/>
          <a:p>
            <a:pPr algn="ctr"/>
            <a:r>
              <a:rPr lang="pl-PL" sz="1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1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0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Zamówienia </a:t>
            </a:r>
            <a:r>
              <a:rPr lang="pl-PL" sz="2000" b="1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organizacji</a:t>
            </a:r>
            <a:r>
              <a:rPr lang="pl-PL" sz="20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l-PL" sz="2000" b="1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międzynarodowych</a:t>
            </a:r>
            <a:r>
              <a:rPr lang="pl-PL" sz="20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szansą na rozwój eksportu polskich firm</a:t>
            </a:r>
            <a:endParaRPr lang="pl-PL" sz="2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32656" y="3491880"/>
            <a:ext cx="6105214" cy="3996316"/>
          </a:xfrm>
        </p:spPr>
        <p:txBody>
          <a:bodyPr>
            <a:normAutofit lnSpcReduction="10000"/>
          </a:bodyPr>
          <a:lstStyle/>
          <a:p>
            <a:pPr algn="l"/>
            <a:r>
              <a:rPr lang="pl-PL" sz="22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Korzyści dla polskich przedsiębiorców ze współpracy z organizacjami międzynarodowymi:</a:t>
            </a:r>
            <a:endParaRPr lang="pl-PL" sz="22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67025" lvl="0" algn="l">
              <a:spcBef>
                <a:spcPts val="600"/>
              </a:spcBef>
            </a:pP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Wzrost </a:t>
            </a: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eksportu </a:t>
            </a: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oparciu o bezpieczne kontrakty z organizacjami międzynarodowymi, które gwarantują transparentność stosowanych procedur przetargowych i pewność uzyskania zapłaty za dostarczony towar lub usługę. </a:t>
            </a:r>
          </a:p>
          <a:p>
            <a:pPr marL="2867025" lvl="0" indent="-87313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Otwarcie </a:t>
            </a:r>
            <a:r>
              <a:rPr lang="pl-PL" sz="1400" dirty="0" smtClean="0">
                <a:latin typeface="Calibri" panose="020F0502020204030204" pitchFamily="34" charset="0"/>
                <a:cs typeface="Calibri" panose="020F0502020204030204" pitchFamily="34" charset="0"/>
              </a:rPr>
              <a:t>nowych </a:t>
            </a:r>
            <a:r>
              <a:rPr lang="pl-PL" sz="1400" dirty="0">
                <a:latin typeface="Calibri" panose="020F0502020204030204" pitchFamily="34" charset="0"/>
                <a:cs typeface="Calibri" panose="020F0502020204030204" pitchFamily="34" charset="0"/>
              </a:rPr>
              <a:t>rynków zbytu, szczególnie w odległych regionach, ponieważ dostawcy organizacji międzynarodowych postrzegani są jako wiarygodni partnerzy także przez instytucje i firmy lokalne</a:t>
            </a:r>
            <a:r>
              <a:rPr lang="pl-PL" sz="1400" dirty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marL="2867025" lvl="0">
              <a:buFont typeface="Arial" panose="020B0604020202020204" pitchFamily="34" charset="0"/>
              <a:buChar char="•"/>
            </a:pPr>
            <a:r>
              <a:rPr lang="pl-PL" sz="1400" dirty="0" smtClean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l-PL" sz="1600" dirty="0">
              <a:latin typeface="Calibri"/>
              <a:ea typeface="Calibri"/>
              <a:cs typeface="Times New Roman"/>
            </a:endParaRPr>
          </a:p>
          <a:p>
            <a:pPr marL="2508250" lvl="0"/>
            <a:r>
              <a:rPr lang="pl-PL" sz="1400" dirty="0" smtClean="0"/>
              <a:t>.</a:t>
            </a:r>
            <a:r>
              <a:rPr lang="pl-PL" sz="1400" dirty="0"/>
              <a:t> </a:t>
            </a:r>
            <a:endParaRPr lang="pl-PL" sz="1300" dirty="0" smtClean="0">
              <a:solidFill>
                <a:schemeClr val="dk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508250" lvl="0" indent="-2508250" algn="ctr"/>
            <a:r>
              <a:rPr lang="pl-PL" sz="1300" dirty="0" smtClean="0">
                <a:solidFill>
                  <a:schemeClr val="dk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l-PL" sz="24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ww.przetargi-miedzynarodowe.gov.pl</a:t>
            </a:r>
          </a:p>
          <a:p>
            <a:endParaRPr lang="pl-PL" dirty="0"/>
          </a:p>
          <a:p>
            <a:pPr algn="l"/>
            <a:endParaRPr lang="pl-PL" sz="13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476672" y="1887243"/>
            <a:ext cx="48965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tabLst>
                <a:tab pos="0" algn="l"/>
              </a:tabLst>
              <a:defRPr/>
            </a:pPr>
            <a:endParaRPr lang="pl-PL" sz="16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tabLst>
                <a:tab pos="0" algn="l"/>
              </a:tabLst>
              <a:defRPr/>
            </a:pPr>
            <a:r>
              <a:rPr lang="pl-PL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Co roku blisko </a:t>
            </a:r>
            <a:r>
              <a:rPr 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  <a:t>8000 organizacji </a:t>
            </a:r>
            <a:r>
              <a:rPr lang="pl-PL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międzyrządowych zamawia towary i usługi o wartości ok</a:t>
            </a:r>
            <a:r>
              <a:rPr 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  <a:t>. 50 mld </a:t>
            </a:r>
            <a:r>
              <a:rPr lang="pl-PL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USD.  </a:t>
            </a:r>
            <a:r>
              <a:rPr 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  <a:t>Podmioty Systemu </a:t>
            </a:r>
            <a:r>
              <a:rPr lang="pl-PL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Narodów Zjednoczonych ogłaszają przetargi o wartości ok 17,6 mld </a:t>
            </a:r>
            <a:r>
              <a:rPr 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  <a:t>USD </a:t>
            </a:r>
            <a:r>
              <a:rPr lang="pl-PL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rocznie a Grupa </a:t>
            </a:r>
            <a:r>
              <a:rPr 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  <a:t>Banku </a:t>
            </a:r>
            <a:r>
              <a:rPr lang="pl-PL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Światowego - 15–20 mld </a:t>
            </a:r>
            <a:r>
              <a:rPr 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  <a:t>USD </a:t>
            </a:r>
            <a:r>
              <a:rPr lang="pl-PL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rocznie.</a:t>
            </a:r>
            <a:endParaRPr lang="pl-PL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endParaRPr lang="pl-PL" sz="1600" b="1" dirty="0"/>
          </a:p>
          <a:p>
            <a:r>
              <a:rPr lang="pl-PL" sz="1600" dirty="0"/>
              <a:t> </a:t>
            </a:r>
            <a:endParaRPr lang="pl-PL" sz="1600" b="1" dirty="0"/>
          </a:p>
        </p:txBody>
      </p:sp>
      <p:sp>
        <p:nvSpPr>
          <p:cNvPr id="8" name="pole tekstowe 7"/>
          <p:cNvSpPr txBox="1"/>
          <p:nvPr/>
        </p:nvSpPr>
        <p:spPr>
          <a:xfrm>
            <a:off x="494270" y="7488196"/>
            <a:ext cx="43748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Zespół Międzynarodowych Organizacji i  </a:t>
            </a:r>
            <a:r>
              <a:rPr lang="pl-PL" sz="1200" i="1" dirty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pl-PL" sz="12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amówień Publicznych</a:t>
            </a:r>
          </a:p>
          <a:p>
            <a:r>
              <a:rPr lang="pl-PL" sz="12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Departament </a:t>
            </a:r>
            <a:r>
              <a:rPr lang="pl-PL" sz="1200" i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pl-PL" sz="12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andlu i Współpracy Międzynarodowej</a:t>
            </a:r>
          </a:p>
          <a:p>
            <a:r>
              <a:rPr lang="pl-PL" sz="12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Ministerstwo Przedsiębiorczości i Technologii</a:t>
            </a:r>
          </a:p>
          <a:p>
            <a:r>
              <a:rPr lang="pl-PL" sz="12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mzp@mpit.gov.pl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476672" y="539552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Ministerstwo Przedsiębiorczości i Technologii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494270" y="1062772"/>
            <a:ext cx="5959066" cy="12485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 13"/>
          <p:cNvSpPr/>
          <p:nvPr/>
        </p:nvSpPr>
        <p:spPr>
          <a:xfrm>
            <a:off x="494270" y="1187624"/>
            <a:ext cx="5959066" cy="1440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207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4006" y="1331640"/>
            <a:ext cx="5979644" cy="713624"/>
          </a:xfrm>
        </p:spPr>
        <p:txBody>
          <a:bodyPr>
            <a:noAutofit/>
          </a:bodyPr>
          <a:lstStyle/>
          <a:p>
            <a:pPr algn="ctr"/>
            <a:r>
              <a:rPr lang="pl-PL" sz="1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1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1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000" b="1" dirty="0" smtClean="0">
                <a:solidFill>
                  <a:srgbClr val="FFFF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Zamówienia organizacji międzynarodowych szansą na rozwój eksportu polskich firm</a:t>
            </a:r>
            <a:endParaRPr lang="pl-PL" sz="2000" b="1" dirty="0">
              <a:solidFill>
                <a:srgbClr val="FFFF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32656" y="3459892"/>
            <a:ext cx="6105214" cy="4028304"/>
          </a:xfrm>
        </p:spPr>
        <p:txBody>
          <a:bodyPr>
            <a:normAutofit lnSpcReduction="10000"/>
          </a:bodyPr>
          <a:lstStyle/>
          <a:p>
            <a:pPr algn="ctr"/>
            <a:r>
              <a:rPr lang="pl-PL" sz="20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Obszary możliwej współpracy z Kwaterą Główna </a:t>
            </a:r>
          </a:p>
          <a:p>
            <a:pPr algn="ctr"/>
            <a:r>
              <a:rPr lang="pl-PL" sz="2000" b="1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 Agencjami NATO:</a:t>
            </a:r>
            <a:endParaRPr lang="pl-PL" sz="20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67025" lvl="0" algn="l"/>
            <a:r>
              <a:rPr lang="pl-PL" sz="1400" dirty="0" smtClean="0">
                <a:solidFill>
                  <a:schemeClr val="tx1"/>
                </a:solidFill>
                <a:latin typeface="+mj-lt"/>
              </a:rPr>
              <a:t>Rozbudowa, modernizacja </a:t>
            </a:r>
            <a:r>
              <a:rPr lang="pl-PL" sz="1400" dirty="0">
                <a:solidFill>
                  <a:schemeClr val="tx1"/>
                </a:solidFill>
                <a:latin typeface="+mj-lt"/>
              </a:rPr>
              <a:t>i </a:t>
            </a:r>
            <a:r>
              <a:rPr lang="pl-PL" sz="1400" dirty="0" smtClean="0">
                <a:solidFill>
                  <a:schemeClr val="tx1"/>
                </a:solidFill>
                <a:latin typeface="+mj-lt"/>
              </a:rPr>
              <a:t>remont </a:t>
            </a:r>
            <a:r>
              <a:rPr lang="pl-PL" sz="1400" dirty="0">
                <a:solidFill>
                  <a:schemeClr val="tx1"/>
                </a:solidFill>
                <a:latin typeface="+mj-lt"/>
              </a:rPr>
              <a:t>infrastruktury wojskowej Sojuszu, która obejmuje takie elementy jak: lotniska, instalacje telekomunikacyjne, systemy dowodzenia i kontroli, składnice materiałów pędnych i smarów, rurociągi paliwowe, radarowe urządzenia ostrzegawcze i nawigacyjne, instalacje </a:t>
            </a:r>
            <a:r>
              <a:rPr lang="pl-PL" sz="1400" dirty="0" smtClean="0">
                <a:solidFill>
                  <a:schemeClr val="tx1"/>
                </a:solidFill>
                <a:latin typeface="+mj-lt"/>
              </a:rPr>
              <a:t>portowe.</a:t>
            </a:r>
          </a:p>
          <a:p>
            <a:pPr marL="2867025" lvl="0" algn="l">
              <a:spcBef>
                <a:spcPts val="600"/>
              </a:spcBef>
            </a:pPr>
            <a:r>
              <a:rPr lang="pl-PL" sz="1400" dirty="0" smtClean="0">
                <a:latin typeface="+mj-lt"/>
              </a:rPr>
              <a:t>Dostawy </a:t>
            </a:r>
            <a:r>
              <a:rPr lang="pl-PL" sz="1400" dirty="0" smtClean="0">
                <a:solidFill>
                  <a:schemeClr val="tx1"/>
                </a:solidFill>
                <a:latin typeface="+mj-lt"/>
              </a:rPr>
              <a:t>towarów </a:t>
            </a:r>
            <a:r>
              <a:rPr lang="pl-PL" sz="1400" dirty="0">
                <a:solidFill>
                  <a:schemeClr val="tx1"/>
                </a:solidFill>
                <a:latin typeface="+mj-lt"/>
              </a:rPr>
              <a:t>i usług codziennego użytku np. </a:t>
            </a:r>
            <a:r>
              <a:rPr lang="pl-PL" sz="1400" dirty="0" smtClean="0">
                <a:solidFill>
                  <a:schemeClr val="tx1"/>
                </a:solidFill>
                <a:latin typeface="+mj-lt"/>
              </a:rPr>
              <a:t>infrastruktury informatycznej, sportowej, </a:t>
            </a:r>
            <a:r>
              <a:rPr lang="pl-PL" sz="1400" dirty="0">
                <a:solidFill>
                  <a:schemeClr val="tx1"/>
                </a:solidFill>
                <a:latin typeface="+mj-lt"/>
              </a:rPr>
              <a:t>biurowej, obsług </a:t>
            </a:r>
            <a:r>
              <a:rPr lang="pl-PL" sz="1400" dirty="0" smtClean="0">
                <a:solidFill>
                  <a:schemeClr val="tx1"/>
                </a:solidFill>
                <a:latin typeface="+mj-lt"/>
              </a:rPr>
              <a:t>doradczych, żywności.</a:t>
            </a:r>
            <a:r>
              <a:rPr lang="pl-PL" sz="1400" dirty="0">
                <a:solidFill>
                  <a:schemeClr val="tx1"/>
                </a:solidFill>
                <a:latin typeface="+mj-lt"/>
              </a:rPr>
              <a:t> </a:t>
            </a:r>
            <a:endParaRPr lang="pl-PL" sz="1300" dirty="0" smtClean="0">
              <a:solidFill>
                <a:schemeClr val="tx1"/>
              </a:solidFill>
              <a:latin typeface="+mj-lt"/>
              <a:cs typeface="Calibri" panose="020F0502020204030204" pitchFamily="34" charset="0"/>
            </a:endParaRPr>
          </a:p>
          <a:p>
            <a:pPr marL="2508250" lvl="0" algn="l"/>
            <a:r>
              <a:rPr lang="pl-PL" sz="1300" dirty="0" smtClean="0">
                <a:solidFill>
                  <a:schemeClr val="dk1"/>
                </a:solidFill>
                <a:latin typeface="+mj-lt"/>
                <a:cs typeface="Calibri" panose="020F0502020204030204" pitchFamily="34" charset="0"/>
              </a:rPr>
              <a:t>. </a:t>
            </a:r>
            <a:endParaRPr lang="pl-PL" sz="1300" dirty="0">
              <a:solidFill>
                <a:schemeClr val="dk1"/>
              </a:solidFill>
              <a:latin typeface="+mj-lt"/>
              <a:cs typeface="Calibri" panose="020F0502020204030204" pitchFamily="34" charset="0"/>
            </a:endParaRPr>
          </a:p>
          <a:p>
            <a:pPr algn="ctr"/>
            <a:r>
              <a:rPr lang="pl-PL" sz="2400" b="1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ww.przetargi-miedzynarodowe.gov.pl</a:t>
            </a:r>
            <a:endParaRPr lang="pl-PL" sz="2400" b="1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dirty="0"/>
          </a:p>
          <a:p>
            <a:pPr algn="l"/>
            <a:endParaRPr lang="pl-PL" sz="13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pole tekstowe 5"/>
          <p:cNvSpPr txBox="1"/>
          <p:nvPr/>
        </p:nvSpPr>
        <p:spPr>
          <a:xfrm>
            <a:off x="364006" y="1887243"/>
            <a:ext cx="47211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1600" dirty="0" smtClean="0"/>
          </a:p>
          <a:p>
            <a:r>
              <a:rPr lang="pl-PL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Od </a:t>
            </a:r>
            <a:r>
              <a:rPr 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  <a:t>roku  1999 roku  Polska należy do Organizacji  Paktu Północnoatlantyckiego (NATO</a:t>
            </a:r>
            <a:r>
              <a:rPr lang="pl-PL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) i </a:t>
            </a:r>
            <a:r>
              <a:rPr lang="pl-PL" sz="1600" b="1" dirty="0">
                <a:latin typeface="Calibri" panose="020F0502020204030204" pitchFamily="34" charset="0"/>
                <a:cs typeface="Calibri" panose="020F0502020204030204" pitchFamily="34" charset="0"/>
              </a:rPr>
              <a:t>polscy przedsiębiorcy mogą być dostawcami towarów i wykonawcami usług </a:t>
            </a:r>
            <a:r>
              <a:rPr lang="pl-PL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dla Organizacji</a:t>
            </a:r>
            <a:r>
              <a:rPr lang="pl-PL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pl-PL" sz="1600" dirty="0"/>
              <a:t> </a:t>
            </a:r>
            <a:endParaRPr lang="pl-PL" sz="1600" b="1" dirty="0"/>
          </a:p>
        </p:txBody>
      </p:sp>
      <p:sp>
        <p:nvSpPr>
          <p:cNvPr id="8" name="pole tekstowe 7"/>
          <p:cNvSpPr txBox="1"/>
          <p:nvPr/>
        </p:nvSpPr>
        <p:spPr>
          <a:xfrm>
            <a:off x="494270" y="7488196"/>
            <a:ext cx="43748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Zespół Międzynarodowych </a:t>
            </a:r>
            <a:r>
              <a:rPr lang="pl-PL" sz="1200" i="1" dirty="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pl-PL" sz="12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rganizacji i </a:t>
            </a:r>
            <a:r>
              <a:rPr lang="pl-PL" sz="12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pl-PL" sz="12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amówień Publicznych</a:t>
            </a:r>
          </a:p>
          <a:p>
            <a:r>
              <a:rPr lang="pl-PL" sz="12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Departament </a:t>
            </a:r>
            <a:r>
              <a:rPr lang="pl-PL" sz="1200" i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pl-PL" sz="12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andlu i Współpracy Międzynarodowej</a:t>
            </a:r>
          </a:p>
          <a:p>
            <a:r>
              <a:rPr lang="pl-PL" sz="12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Ministerstwo Przedsiębiorczości i Technologii</a:t>
            </a:r>
          </a:p>
          <a:p>
            <a:r>
              <a:rPr lang="pl-PL" sz="1200" i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mzp@mpit.gov.pl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476672" y="539552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Ministerstwo Przedsiębiorczości i Technologii</a:t>
            </a:r>
            <a:endParaRPr lang="pl-PL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Prostokąt 11"/>
          <p:cNvSpPr/>
          <p:nvPr/>
        </p:nvSpPr>
        <p:spPr>
          <a:xfrm>
            <a:off x="494270" y="1062772"/>
            <a:ext cx="5959066" cy="12485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ostokąt 13"/>
          <p:cNvSpPr/>
          <p:nvPr/>
        </p:nvSpPr>
        <p:spPr>
          <a:xfrm>
            <a:off x="494270" y="1187624"/>
            <a:ext cx="5959066" cy="1440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37456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31870</TotalTime>
  <Words>221</Words>
  <Application>Microsoft Office PowerPoint</Application>
  <PresentationFormat>Pokaz na ekranie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Przepływ</vt:lpstr>
      <vt:lpstr>  Zamówienia organizacji międzynarodowych szansą na rozwój eksportu polskich firm</vt:lpstr>
      <vt:lpstr>  Zamówienia organizacji międzynarodowych szansą na rozwój eksportu polskich firm</vt:lpstr>
    </vt:vector>
  </TitlesOfParts>
  <Company>MRR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Ewa Swedrowska-Dziankowska</dc:creator>
  <cp:lastModifiedBy>Ewa Swedrowska-Dziankowska</cp:lastModifiedBy>
  <cp:revision>27</cp:revision>
  <cp:lastPrinted>2018-10-15T13:26:19Z</cp:lastPrinted>
  <dcterms:created xsi:type="dcterms:W3CDTF">2018-02-09T08:31:24Z</dcterms:created>
  <dcterms:modified xsi:type="dcterms:W3CDTF">2019-04-09T14:04:53Z</dcterms:modified>
</cp:coreProperties>
</file>