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1" r:id="rId3"/>
    <p:sldMasterId id="2147483694" r:id="rId4"/>
    <p:sldMasterId id="2147483708" r:id="rId5"/>
    <p:sldMasterId id="2147483721" r:id="rId6"/>
  </p:sldMasterIdLst>
  <p:notesMasterIdLst>
    <p:notesMasterId r:id="rId37"/>
  </p:notesMasterIdLst>
  <p:handoutMasterIdLst>
    <p:handoutMasterId r:id="rId38"/>
  </p:handoutMasterIdLst>
  <p:sldIdLst>
    <p:sldId id="646" r:id="rId7"/>
    <p:sldId id="266" r:id="rId8"/>
    <p:sldId id="521" r:id="rId9"/>
    <p:sldId id="566" r:id="rId10"/>
    <p:sldId id="601" r:id="rId11"/>
    <p:sldId id="636" r:id="rId12"/>
    <p:sldId id="639" r:id="rId13"/>
    <p:sldId id="641" r:id="rId14"/>
    <p:sldId id="640" r:id="rId15"/>
    <p:sldId id="559" r:id="rId16"/>
    <p:sldId id="613" r:id="rId17"/>
    <p:sldId id="614" r:id="rId18"/>
    <p:sldId id="615" r:id="rId19"/>
    <p:sldId id="643" r:id="rId20"/>
    <p:sldId id="642" r:id="rId21"/>
    <p:sldId id="644" r:id="rId22"/>
    <p:sldId id="630" r:id="rId23"/>
    <p:sldId id="637" r:id="rId24"/>
    <p:sldId id="625" r:id="rId25"/>
    <p:sldId id="593" r:id="rId26"/>
    <p:sldId id="616" r:id="rId27"/>
    <p:sldId id="627" r:id="rId28"/>
    <p:sldId id="594" r:id="rId29"/>
    <p:sldId id="623" r:id="rId30"/>
    <p:sldId id="624" r:id="rId31"/>
    <p:sldId id="585" r:id="rId32"/>
    <p:sldId id="586" r:id="rId33"/>
    <p:sldId id="587" r:id="rId34"/>
    <p:sldId id="610" r:id="rId35"/>
    <p:sldId id="645" r:id="rId36"/>
  </p:sldIdLst>
  <p:sldSz cx="12192000" cy="6858000"/>
  <p:notesSz cx="6669088" cy="97536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ja Winiarska" initials="AW" lastIdx="0" clrIdx="0"/>
  <p:cmAuthor id="1" name="Paweł Strzelecki rdGIS" initials="PSr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B35"/>
    <a:srgbClr val="7FB539"/>
    <a:srgbClr val="FE7316"/>
    <a:srgbClr val="F27935"/>
    <a:srgbClr val="D2527F"/>
    <a:srgbClr val="F62459"/>
    <a:srgbClr val="00A1E4"/>
    <a:srgbClr val="913D88"/>
    <a:srgbClr val="2574A9"/>
    <a:srgbClr val="00B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9" autoAdjust="0"/>
    <p:restoredTop sz="94095" autoAdjust="0"/>
  </p:normalViewPr>
  <p:slideViewPr>
    <p:cSldViewPr>
      <p:cViewPr varScale="1">
        <p:scale>
          <a:sx n="106" d="100"/>
          <a:sy n="106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-2827" y="-82"/>
      </p:cViewPr>
      <p:guideLst>
        <p:guide orient="horz" pos="3072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82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Zeszyt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hare-serv\isok\!!!FOTO\1.%20Zarz&#261;dzanie\2.%20Tablo\1.%20sch3Dule\sch3Dule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hare-serv\isok\!!!FOTO\1.%20Zarz&#261;dzanie\2.%20Tablo\1.%20sch3Dule\sch3Dul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Zeszyt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Zeszyt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Zeszyt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Zeszyt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-serv\isok\!!!FOTO\1.%20Zarz&#261;dzanie\2.%20Tablo\1.%20sch3Dule\sch3Dul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-serv\isok\!!!FOTO\1.%20Zarz&#261;dzanie\2.%20Tablo\1.%20sch3Dule\sch3Dul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-serv\isok\!!!FOTO\1.%20Zarz&#261;dzanie\2.%20Tablo\1.%20sch3Dule\sch3Dul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Wydatkowanie środków </a:t>
            </a:r>
            <a:r>
              <a:rPr lang="pl-PL" dirty="0" smtClean="0"/>
              <a:t>w projektach</a:t>
            </a:r>
            <a:endParaRPr lang="pl-P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 w="12700">
              <a:solidFill>
                <a:sysClr val="window" lastClr="FFFFFF">
                  <a:lumMod val="75000"/>
                </a:sysClr>
              </a:solidFill>
            </a:ln>
          </c:spPr>
          <c:dPt>
            <c:idx val="0"/>
            <c:bubble3D val="0"/>
            <c:spPr>
              <a:solidFill>
                <a:schemeClr val="accent3"/>
              </a:solidFill>
              <a:ln w="12700">
                <a:solidFill>
                  <a:sysClr val="window" lastClr="FFFFFF">
                    <a:lumMod val="75000"/>
                  </a:sys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 contourW="12700">
                <a:contourClr>
                  <a:sysClr val="window" lastClr="FFFFFF">
                    <a:lumMod val="75000"/>
                  </a:sysClr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ysClr val="window" lastClr="FFFFFF">
                    <a:lumMod val="75000"/>
                  </a:sys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 contourW="12700">
                <a:contourClr>
                  <a:sysClr val="window" lastClr="FFFFFF">
                    <a:lumMod val="75000"/>
                  </a:sysClr>
                </a:contourClr>
              </a:sp3d>
            </c:spPr>
          </c:dPt>
          <c:dPt>
            <c:idx val="2"/>
            <c:bubble3D val="0"/>
            <c:spPr>
              <a:solidFill>
                <a:srgbClr val="00B0F0"/>
              </a:solidFill>
              <a:ln w="12700">
                <a:solidFill>
                  <a:sysClr val="window" lastClr="FFFFFF">
                    <a:lumMod val="75000"/>
                  </a:sys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 contourW="12700">
                <a:contourClr>
                  <a:sysClr val="window" lastClr="FFFFFF">
                    <a:lumMod val="75000"/>
                  </a:sysClr>
                </a:contourClr>
              </a:sp3d>
            </c:spPr>
          </c:dPt>
          <c:dPt>
            <c:idx val="3"/>
            <c:bubble3D val="0"/>
            <c:spPr>
              <a:solidFill>
                <a:sysClr val="window" lastClr="FFFFFF"/>
              </a:solidFill>
              <a:ln w="12700">
                <a:solidFill>
                  <a:sysClr val="window" lastClr="FFFFFF">
                    <a:lumMod val="75000"/>
                  </a:sys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 contourW="12700">
                <a:contourClr>
                  <a:sysClr val="window" lastClr="FFFFFF">
                    <a:lumMod val="75000"/>
                  </a:sysClr>
                </a:contourClr>
              </a:sp3d>
            </c:spPr>
          </c:dPt>
          <c:dLbls>
            <c:dLbl>
              <c:idx val="0"/>
              <c:layout>
                <c:manualLayout>
                  <c:x val="-4.1632983377077916E-2"/>
                  <c:y val="0.1189533320530055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256255468066492"/>
                  <c:y val="7.78967415658408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525809273840767E-2"/>
                  <c:y val="0.1113801933294923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Arkusz1!$A$11:$A$14</c:f>
              <c:strCache>
                <c:ptCount val="4"/>
                <c:pt idx="0">
                  <c:v>Infrastruktura</c:v>
                </c:pt>
                <c:pt idx="1">
                  <c:v>E-usługi</c:v>
                </c:pt>
                <c:pt idx="2">
                  <c:v>Dane</c:v>
                </c:pt>
                <c:pt idx="3">
                  <c:v>Pozostałe</c:v>
                </c:pt>
              </c:strCache>
            </c:strRef>
          </c:cat>
          <c:val>
            <c:numRef>
              <c:f>Arkusz1!$B$11:$B$14</c:f>
              <c:numCache>
                <c:formatCode>#\ ##0.00\ "zł"</c:formatCode>
                <c:ptCount val="4"/>
                <c:pt idx="0">
                  <c:v>12685411.729999999</c:v>
                </c:pt>
                <c:pt idx="1">
                  <c:v>33474118.959999997</c:v>
                </c:pt>
                <c:pt idx="2">
                  <c:v>118705525.64</c:v>
                </c:pt>
                <c:pt idx="3">
                  <c:v>23840360.559999999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402660441850254"/>
          <c:y val="0.41853349627819131"/>
          <c:w val="0.24930665133735805"/>
          <c:h val="0.34458101273926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6553643322886"/>
          <c:y val="3.6308489249430149E-2"/>
          <c:w val="0.80979215039999375"/>
          <c:h val="0.9623842827000334"/>
        </c:manualLayout>
      </c:layout>
      <c:doughnutChart>
        <c:varyColors val="1"/>
        <c:ser>
          <c:idx val="0"/>
          <c:order val="0"/>
          <c:spPr>
            <a:solidFill>
              <a:srgbClr val="9BBB59"/>
            </a:solidFill>
          </c:spPr>
          <c:dPt>
            <c:idx val="0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razem!$J$28:$J$30</c:f>
              <c:strCache>
                <c:ptCount val="3"/>
                <c:pt idx="0">
                  <c:v>Odebrany</c:v>
                </c:pt>
                <c:pt idx="1">
                  <c:v>W kontroli</c:v>
                </c:pt>
                <c:pt idx="2">
                  <c:v>W produkcji</c:v>
                </c:pt>
              </c:strCache>
            </c:strRef>
          </c:cat>
          <c:val>
            <c:numRef>
              <c:f>razem!$K$28:$K$30</c:f>
              <c:numCache>
                <c:formatCode>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4056582942423474"/>
          <c:y val="0.15580541577474899"/>
          <c:w val="0.51547946991115956"/>
          <c:h val="0.7519904410559682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Zasilenie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7DA83E6F-4038-46B0-B9F4-CFBEF5C16F32}" type="VALUE">
                      <a:rPr lang="en-US" sz="1400">
                        <a:solidFill>
                          <a:schemeClr val="bg2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ACFDF44-C67C-4211-A578-8D30F793607F}" type="VALUE">
                      <a:rPr lang="en-US" sz="1400">
                        <a:solidFill>
                          <a:schemeClr val="bg2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2"/>
                <c:pt idx="0">
                  <c:v>Powiaty niezasilone</c:v>
                </c:pt>
                <c:pt idx="1">
                  <c:v>Powiaty zasilone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52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6553643322886"/>
          <c:y val="3.6308489249430149E-2"/>
          <c:w val="0.80979215039999375"/>
          <c:h val="0.9623842827000334"/>
        </c:manualLayout>
      </c:layout>
      <c:doughnutChart>
        <c:varyColors val="1"/>
        <c:ser>
          <c:idx val="0"/>
          <c:order val="0"/>
          <c:spPr>
            <a:solidFill>
              <a:srgbClr val="9BBB59"/>
            </a:solidFill>
          </c:spPr>
          <c:dPt>
            <c:idx val="0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razem!$J$28:$J$30</c:f>
              <c:strCache>
                <c:ptCount val="3"/>
                <c:pt idx="0">
                  <c:v>Odebrany</c:v>
                </c:pt>
                <c:pt idx="1">
                  <c:v>W kontroli</c:v>
                </c:pt>
                <c:pt idx="2">
                  <c:v>W produkcji</c:v>
                </c:pt>
              </c:strCache>
            </c:strRef>
          </c:cat>
          <c:val>
            <c:numRef>
              <c:f>razem!$K$28:$K$30</c:f>
              <c:numCache>
                <c:formatCode>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800" b="1" dirty="0">
                <a:solidFill>
                  <a:schemeClr val="tx1"/>
                </a:solidFill>
              </a:rPr>
              <a:t>Udział</a:t>
            </a:r>
            <a:r>
              <a:rPr lang="pl-PL" sz="1800" b="1" baseline="0" dirty="0">
                <a:solidFill>
                  <a:schemeClr val="tx1"/>
                </a:solidFill>
              </a:rPr>
              <a:t> wydatków w projektach</a:t>
            </a:r>
            <a:endParaRPr lang="pl-PL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Arkusz1!$A$58</c:f>
              <c:strCache>
                <c:ptCount val="1"/>
                <c:pt idx="0">
                  <c:v>Dane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Arkusz1!$B$57:$D$57</c:f>
              <c:strCache>
                <c:ptCount val="3"/>
                <c:pt idx="0">
                  <c:v>CAPAP</c:v>
                </c:pt>
                <c:pt idx="1">
                  <c:v>K-GESUT</c:v>
                </c:pt>
                <c:pt idx="2">
                  <c:v>ZSIN-Faza II</c:v>
                </c:pt>
              </c:strCache>
            </c:strRef>
          </c:cat>
          <c:val>
            <c:numRef>
              <c:f>Arkusz1!$B$58:$D$58</c:f>
              <c:numCache>
                <c:formatCode>"zł"#,##0.00_);[Red]\("zł"#,##0.00\)</c:formatCode>
                <c:ptCount val="3"/>
                <c:pt idx="0">
                  <c:v>37781621.850000001</c:v>
                </c:pt>
                <c:pt idx="1">
                  <c:v>26829568.5</c:v>
                </c:pt>
                <c:pt idx="2">
                  <c:v>54094335.289999999</c:v>
                </c:pt>
              </c:numCache>
            </c:numRef>
          </c:val>
        </c:ser>
        <c:ser>
          <c:idx val="1"/>
          <c:order val="1"/>
          <c:tx>
            <c:strRef>
              <c:f>Arkusz1!$A$59</c:f>
              <c:strCache>
                <c:ptCount val="1"/>
                <c:pt idx="0">
                  <c:v>Infrastruktura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Arkusz1!$B$57:$D$57</c:f>
              <c:strCache>
                <c:ptCount val="3"/>
                <c:pt idx="0">
                  <c:v>CAPAP</c:v>
                </c:pt>
                <c:pt idx="1">
                  <c:v>K-GESUT</c:v>
                </c:pt>
                <c:pt idx="2">
                  <c:v>ZSIN-Faza II</c:v>
                </c:pt>
              </c:strCache>
            </c:strRef>
          </c:cat>
          <c:val>
            <c:numRef>
              <c:f>Arkusz1!$B$59:$D$59</c:f>
              <c:numCache>
                <c:formatCode>"zł"#,##0.00_);[Red]\("zł"#,##0.00\)</c:formatCode>
                <c:ptCount val="3"/>
                <c:pt idx="0">
                  <c:v>6038586.7000000002</c:v>
                </c:pt>
                <c:pt idx="1">
                  <c:v>3085506.09</c:v>
                </c:pt>
                <c:pt idx="2">
                  <c:v>3561318.94</c:v>
                </c:pt>
              </c:numCache>
            </c:numRef>
          </c:val>
        </c:ser>
        <c:ser>
          <c:idx val="2"/>
          <c:order val="2"/>
          <c:tx>
            <c:strRef>
              <c:f>Arkusz1!$A$60</c:f>
              <c:strCache>
                <c:ptCount val="1"/>
                <c:pt idx="0">
                  <c:v>E-usługi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Arkusz1!$B$57:$D$57</c:f>
              <c:strCache>
                <c:ptCount val="3"/>
                <c:pt idx="0">
                  <c:v>CAPAP</c:v>
                </c:pt>
                <c:pt idx="1">
                  <c:v>K-GESUT</c:v>
                </c:pt>
                <c:pt idx="2">
                  <c:v>ZSIN-Faza II</c:v>
                </c:pt>
              </c:strCache>
            </c:strRef>
          </c:cat>
          <c:val>
            <c:numRef>
              <c:f>Arkusz1!$B$60:$D$60</c:f>
              <c:numCache>
                <c:formatCode>"zł"#,##0.00_);[Red]\("zł"#,##0.00\)</c:formatCode>
                <c:ptCount val="3"/>
                <c:pt idx="0">
                  <c:v>25653464.079999998</c:v>
                </c:pt>
                <c:pt idx="1">
                  <c:v>3225552</c:v>
                </c:pt>
                <c:pt idx="2">
                  <c:v>4595102.88</c:v>
                </c:pt>
              </c:numCache>
            </c:numRef>
          </c:val>
        </c:ser>
        <c:ser>
          <c:idx val="3"/>
          <c:order val="3"/>
          <c:tx>
            <c:strRef>
              <c:f>Arkusz1!$A$61</c:f>
              <c:strCache>
                <c:ptCount val="1"/>
                <c:pt idx="0">
                  <c:v>Pozostałe</c:v>
                </c:pt>
              </c:strCache>
            </c:strRef>
          </c:tx>
          <c:spPr>
            <a:solidFill>
              <a:sysClr val="window" lastClr="FFFFFF"/>
            </a:solidFill>
            <a:ln>
              <a:noFill/>
            </a:ln>
            <a:effectLst/>
            <a:sp3d/>
          </c:spPr>
          <c:invertIfNegative val="0"/>
          <c:cat>
            <c:strRef>
              <c:f>Arkusz1!$B$57:$D$57</c:f>
              <c:strCache>
                <c:ptCount val="3"/>
                <c:pt idx="0">
                  <c:v>CAPAP</c:v>
                </c:pt>
                <c:pt idx="1">
                  <c:v>K-GESUT</c:v>
                </c:pt>
                <c:pt idx="2">
                  <c:v>ZSIN-Faza II</c:v>
                </c:pt>
              </c:strCache>
            </c:strRef>
          </c:cat>
          <c:val>
            <c:numRef>
              <c:f>Arkusz1!$B$61:$D$61</c:f>
              <c:numCache>
                <c:formatCode>"zł"#,##0.00_);[Red]\("zł"#,##0.00\)</c:formatCode>
                <c:ptCount val="3"/>
                <c:pt idx="0">
                  <c:v>12972677.77</c:v>
                </c:pt>
                <c:pt idx="1">
                  <c:v>5311731.16</c:v>
                </c:pt>
                <c:pt idx="2">
                  <c:v>5555951.6299999999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51642880"/>
        <c:axId val="-251641792"/>
        <c:axId val="0"/>
      </c:bar3DChart>
      <c:catAx>
        <c:axId val="-25164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41792"/>
        <c:crosses val="autoZero"/>
        <c:auto val="1"/>
        <c:lblAlgn val="ctr"/>
        <c:lblOffset val="100"/>
        <c:noMultiLvlLbl val="0"/>
      </c:catAx>
      <c:valAx>
        <c:axId val="-251641792"/>
        <c:scaling>
          <c:orientation val="minMax"/>
          <c:max val="8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zł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42880"/>
        <c:crosses val="autoZero"/>
        <c:crossBetween val="between"/>
        <c:majorUnit val="20000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/>
              <a:t>Wydatkowanie środków CAPAP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Arkusz1!$A$17:$A$20</c:f>
              <c:strCache>
                <c:ptCount val="4"/>
                <c:pt idx="0">
                  <c:v>Infrastruktura</c:v>
                </c:pt>
                <c:pt idx="1">
                  <c:v>E-usługi</c:v>
                </c:pt>
                <c:pt idx="2">
                  <c:v>Dane</c:v>
                </c:pt>
                <c:pt idx="3">
                  <c:v>Pozostałe</c:v>
                </c:pt>
              </c:strCache>
            </c:strRef>
          </c:cat>
          <c:val>
            <c:numRef>
              <c:f>Arkusz1!$B$17:$B$20</c:f>
              <c:numCache>
                <c:formatCode>#\ ##0.00\ "zł"</c:formatCode>
                <c:ptCount val="4"/>
                <c:pt idx="0">
                  <c:v>6038586.7000000002</c:v>
                </c:pt>
                <c:pt idx="1">
                  <c:v>25653464.079999998</c:v>
                </c:pt>
                <c:pt idx="2">
                  <c:v>37781621.850000001</c:v>
                </c:pt>
                <c:pt idx="3">
                  <c:v>12972677.77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51638528"/>
        <c:axId val="-251637984"/>
        <c:axId val="0"/>
      </c:bar3DChart>
      <c:catAx>
        <c:axId val="-25163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37984"/>
        <c:crosses val="autoZero"/>
        <c:auto val="1"/>
        <c:lblAlgn val="ctr"/>
        <c:lblOffset val="100"/>
        <c:noMultiLvlLbl val="0"/>
      </c:catAx>
      <c:valAx>
        <c:axId val="-25163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#,##0\ &quot;zł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38528"/>
        <c:crosses val="autoZero"/>
        <c:crossBetween val="between"/>
        <c:majorUnit val="10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 i="0" baseline="0">
                <a:effectLst/>
              </a:rPr>
              <a:t>Wydatkowanie środków K-GESUT</a:t>
            </a:r>
            <a:endParaRPr lang="pl-PL" sz="1600" b="1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Arkusz1!$A$23:$A$26</c:f>
              <c:strCache>
                <c:ptCount val="4"/>
                <c:pt idx="0">
                  <c:v>Infrastruktura</c:v>
                </c:pt>
                <c:pt idx="1">
                  <c:v>E-usługi</c:v>
                </c:pt>
                <c:pt idx="2">
                  <c:v>Dane</c:v>
                </c:pt>
                <c:pt idx="3">
                  <c:v>Pozostałe</c:v>
                </c:pt>
              </c:strCache>
            </c:strRef>
          </c:cat>
          <c:val>
            <c:numRef>
              <c:f>Arkusz1!$B$23:$B$26</c:f>
              <c:numCache>
                <c:formatCode>#\ ##0.00\ "zł"</c:formatCode>
                <c:ptCount val="4"/>
                <c:pt idx="0">
                  <c:v>3085506.09</c:v>
                </c:pt>
                <c:pt idx="1">
                  <c:v>3225552</c:v>
                </c:pt>
                <c:pt idx="2">
                  <c:v>26829568.5</c:v>
                </c:pt>
                <c:pt idx="3">
                  <c:v>5311731.16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51643968"/>
        <c:axId val="-251642336"/>
        <c:axId val="0"/>
      </c:bar3DChart>
      <c:catAx>
        <c:axId val="-25164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42336"/>
        <c:crosses val="autoZero"/>
        <c:auto val="1"/>
        <c:lblAlgn val="ctr"/>
        <c:lblOffset val="100"/>
        <c:noMultiLvlLbl val="0"/>
      </c:catAx>
      <c:valAx>
        <c:axId val="-25164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#,##0\ &quot;zł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43968"/>
        <c:crosses val="autoZero"/>
        <c:crossBetween val="between"/>
        <c:majorUnit val="10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 i="0" baseline="0">
                <a:effectLst/>
              </a:rPr>
              <a:t>Wydatkowanie środków ZSIN - Faza II</a:t>
            </a:r>
            <a:endParaRPr lang="pl-PL" sz="1600" b="1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Arkusz1!$A$29:$A$32</c:f>
              <c:strCache>
                <c:ptCount val="4"/>
                <c:pt idx="0">
                  <c:v>Infrastruktura</c:v>
                </c:pt>
                <c:pt idx="1">
                  <c:v>E-usługi</c:v>
                </c:pt>
                <c:pt idx="2">
                  <c:v>Dane</c:v>
                </c:pt>
                <c:pt idx="3">
                  <c:v>Pozostałe</c:v>
                </c:pt>
              </c:strCache>
            </c:strRef>
          </c:cat>
          <c:val>
            <c:numRef>
              <c:f>Arkusz1!$B$29:$B$32</c:f>
              <c:numCache>
                <c:formatCode>#\ ##0.00\ "zł"</c:formatCode>
                <c:ptCount val="4"/>
                <c:pt idx="0">
                  <c:v>3561318.94</c:v>
                </c:pt>
                <c:pt idx="1">
                  <c:v>4595102.88</c:v>
                </c:pt>
                <c:pt idx="2">
                  <c:v>54094335.289999999</c:v>
                </c:pt>
                <c:pt idx="3">
                  <c:v>5555951.6299999999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51647776"/>
        <c:axId val="-251641248"/>
        <c:axId val="0"/>
      </c:bar3DChart>
      <c:catAx>
        <c:axId val="-25164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41248"/>
        <c:crosses val="autoZero"/>
        <c:auto val="1"/>
        <c:lblAlgn val="ctr"/>
        <c:lblOffset val="100"/>
        <c:noMultiLvlLbl val="0"/>
      </c:catAx>
      <c:valAx>
        <c:axId val="-25164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#,##0\ &quot;zł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47776"/>
        <c:crosses val="autoZero"/>
        <c:crossBetween val="between"/>
        <c:majorUnit val="20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alpha val="71000"/>
      </a:sys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/>
              <a:t>Udział</a:t>
            </a:r>
            <a:r>
              <a:rPr lang="pl-PL" sz="2400" b="1" baseline="0" dirty="0"/>
              <a:t> wydatków poniesionych na dane</a:t>
            </a:r>
            <a:endParaRPr lang="pl-PL" sz="2400" b="1" dirty="0"/>
          </a:p>
        </c:rich>
      </c:tx>
      <c:layout>
        <c:manualLayout>
          <c:xMode val="edge"/>
          <c:yMode val="edge"/>
          <c:x val="0.23580099739420318"/>
          <c:y val="1.57206924925008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858542221295047"/>
          <c:y val="0.14828583373103468"/>
          <c:w val="0.81768210342092507"/>
          <c:h val="0.667512752676771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Arkusz1!$A$5</c:f>
              <c:strCache>
                <c:ptCount val="1"/>
                <c:pt idx="0">
                  <c:v>Dane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Arkusz1!$B$2:$D$2</c:f>
              <c:strCache>
                <c:ptCount val="3"/>
                <c:pt idx="0">
                  <c:v>CAPAP</c:v>
                </c:pt>
                <c:pt idx="1">
                  <c:v>K-GESUT</c:v>
                </c:pt>
                <c:pt idx="2">
                  <c:v>ZSIN-Faza II</c:v>
                </c:pt>
              </c:strCache>
            </c:strRef>
          </c:cat>
          <c:val>
            <c:numRef>
              <c:f>Arkusz1!$B$5:$D$5</c:f>
              <c:numCache>
                <c:formatCode>"zł"#,##0.00_);[Red]\("zł"#,##0.00\)</c:formatCode>
                <c:ptCount val="3"/>
                <c:pt idx="0">
                  <c:v>37781621.850000001</c:v>
                </c:pt>
                <c:pt idx="1">
                  <c:v>26829568.5</c:v>
                </c:pt>
                <c:pt idx="2">
                  <c:v>54094335.289999999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Arkusz1!$A$7</c:f>
              <c:strCache>
                <c:ptCount val="1"/>
                <c:pt idx="0">
                  <c:v>Wydatki łącznie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Arkusz1!$B$2:$D$2</c:f>
              <c:strCache>
                <c:ptCount val="3"/>
                <c:pt idx="0">
                  <c:v>CAPAP</c:v>
                </c:pt>
                <c:pt idx="1">
                  <c:v>K-GESUT</c:v>
                </c:pt>
                <c:pt idx="2">
                  <c:v>ZSIN-Faza II</c:v>
                </c:pt>
              </c:strCache>
            </c:strRef>
          </c:cat>
          <c:val>
            <c:numRef>
              <c:f>Arkusz1!$B$7:$D$7</c:f>
              <c:numCache>
                <c:formatCode>"zł"#,##0.00_);[Red]\("zł"#,##0.00\)</c:formatCode>
                <c:ptCount val="3"/>
                <c:pt idx="0">
                  <c:v>82446350.400000006</c:v>
                </c:pt>
                <c:pt idx="1">
                  <c:v>38452357.75</c:v>
                </c:pt>
                <c:pt idx="2">
                  <c:v>67806708.739999995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51637440"/>
        <c:axId val="-251649408"/>
        <c:axId val="0"/>
      </c:bar3DChart>
      <c:catAx>
        <c:axId val="-25163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49408"/>
        <c:crosses val="autoZero"/>
        <c:auto val="1"/>
        <c:lblAlgn val="ctr"/>
        <c:lblOffset val="100"/>
        <c:noMultiLvlLbl val="0"/>
      </c:catAx>
      <c:valAx>
        <c:axId val="-251649408"/>
        <c:scaling>
          <c:orientation val="minMax"/>
          <c:max val="8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zł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51637440"/>
        <c:crosses val="autoZero"/>
        <c:crossBetween val="between"/>
        <c:majorUnit val="200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045424271260575"/>
          <c:y val="0.92030594690867684"/>
          <c:w val="0.41990504904696441"/>
          <c:h val="6.3159431938117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496327338429"/>
          <c:y val="1.5848529092268221E-2"/>
          <c:w val="0.80979215039999375"/>
          <c:h val="0.9623842827000334"/>
        </c:manualLayout>
      </c:layout>
      <c:doughnutChart>
        <c:varyColors val="1"/>
        <c:ser>
          <c:idx val="0"/>
          <c:order val="0"/>
          <c:spPr>
            <a:solidFill>
              <a:srgbClr val="9BBB59"/>
            </a:solidFill>
          </c:spPr>
          <c:dPt>
            <c:idx val="0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razem!$J$28:$J$30</c:f>
              <c:strCache>
                <c:ptCount val="3"/>
                <c:pt idx="0">
                  <c:v>Odebrany</c:v>
                </c:pt>
                <c:pt idx="1">
                  <c:v>W kontroli</c:v>
                </c:pt>
                <c:pt idx="2">
                  <c:v>W produkcji</c:v>
                </c:pt>
              </c:strCache>
            </c:strRef>
          </c:cat>
          <c:val>
            <c:numRef>
              <c:f>razem!$K$28:$K$30</c:f>
              <c:numCache>
                <c:formatCode>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496327338429"/>
          <c:y val="1.5848529092268221E-2"/>
          <c:w val="0.80979215039999375"/>
          <c:h val="0.962384282700033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razem!$J$28:$J$30</c:f>
              <c:strCache>
                <c:ptCount val="3"/>
                <c:pt idx="0">
                  <c:v>Odebrany</c:v>
                </c:pt>
                <c:pt idx="1">
                  <c:v>W kontroli</c:v>
                </c:pt>
                <c:pt idx="2">
                  <c:v>W produkcji</c:v>
                </c:pt>
              </c:strCache>
            </c:strRef>
          </c:cat>
          <c:val>
            <c:numRef>
              <c:f>razem!$K$28:$K$30</c:f>
              <c:numCache>
                <c:formatCode>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496327338429"/>
          <c:y val="1.5848529092268221E-2"/>
          <c:w val="0.80979215039999375"/>
          <c:h val="0.9623842827000334"/>
        </c:manualLayout>
      </c:layout>
      <c:doughnutChart>
        <c:varyColors val="1"/>
        <c:ser>
          <c:idx val="0"/>
          <c:order val="0"/>
          <c:spPr>
            <a:solidFill>
              <a:srgbClr val="9BBB59"/>
            </a:solidFill>
          </c:spPr>
          <c:dPt>
            <c:idx val="0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razem!$J$28:$J$30</c:f>
              <c:strCache>
                <c:ptCount val="3"/>
                <c:pt idx="0">
                  <c:v>Odebrany</c:v>
                </c:pt>
                <c:pt idx="1">
                  <c:v>W kontroli</c:v>
                </c:pt>
                <c:pt idx="2">
                  <c:v>W produkcji</c:v>
                </c:pt>
              </c:strCache>
            </c:strRef>
          </c:cat>
          <c:val>
            <c:numRef>
              <c:f>razem!$K$28:$K$30</c:f>
              <c:numCache>
                <c:formatCode>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83F79-142B-4389-9F0F-ED270384612F}" type="datetimeFigureOut">
              <a:rPr lang="pl-PL" smtClean="0"/>
              <a:pPr/>
              <a:t>04.04.2019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EDB4C-E567-4D30-8C52-9ABF1DF129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77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605F9A-BF5E-4962-BFF0-B49A3005B2A2}" type="datetimeFigureOut">
              <a:rPr lang="en-GB"/>
              <a:pPr>
                <a:defRPr/>
              </a:pPr>
              <a:t>04/04/2019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31838"/>
            <a:ext cx="65008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GB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5"/>
          </p:nvPr>
        </p:nvSpPr>
        <p:spPr>
          <a:xfrm>
            <a:off x="3778250" y="926465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7B13B-867E-4907-8634-DB3C55E4909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6435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9C820E-A017-43E6-AEB5-72B5AF6D928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817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13B-867E-4907-8634-DB3C55E49092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7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13B-867E-4907-8634-DB3C55E49092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09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84138" y="731838"/>
            <a:ext cx="6500812" cy="36576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1. Należy uzupełnić datę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801C69-6760-4A64-94C1-D36F4BABF99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59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13B-867E-4907-8634-DB3C55E49092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513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13B-867E-4907-8634-DB3C55E49092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673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13B-867E-4907-8634-DB3C55E49092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333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13B-867E-4907-8634-DB3C55E49092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791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13B-867E-4907-8634-DB3C55E49092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56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1. Należy uzupełnić datę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801C69-6760-4A64-94C1-D36F4BABF99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891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1. Należy uzupełnić datę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801C69-6760-4A64-94C1-D36F4BABF99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25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\\share-serv\popc$\Wzory pism z LOGO\Flaga 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262260"/>
            <a:ext cx="2063552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share-serv\popc$\Wzory pism z LOGO\FE Polska Cyfrowa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262260"/>
            <a:ext cx="1402319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2F6E8-F4DC-40DD-AFCB-11683AEF3A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1052739"/>
            <a:ext cx="2743200" cy="507342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1052739"/>
            <a:ext cx="8026400" cy="5073427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5A051-F903-4529-80D1-BF1C8ADADB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>
            <a:lvl1pPr>
              <a:defRPr sz="5578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60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7F3E5-FFC9-4C65-A2B5-1956C329C78E}" type="datetime4">
              <a:rPr lang="pl-PL" smtClean="0"/>
              <a:t>4 kwietnia 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XXV Zgromadzenie Ogólne Związku Powiatów Polskich. Warszawa, 3 kwietnia 2019r.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71BE2-E29B-4A74-B61B-63AD4E09E0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3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D95E-7596-4D35-806D-3D9ED80B2E7D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66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5A3D4-1E79-4DCD-A9AE-960302F77116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24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8BBEB-7F60-4911-9CD2-FD0EEF60EBA3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2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6FB3-AA50-48E1-9311-9BAB918465EE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69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0499C-663B-444C-9A50-F8551EA71CE1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21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B1590-E382-4DC0-9747-96B08788347B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64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73781-7BF9-4947-9795-CBE45802EEE4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4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A66AD-7CF3-4596-B2DB-AAAA531DB15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7" name="Picture 4" descr="\\share-serv\popc$\Wzory pism z LOGO\Flaga 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262260"/>
            <a:ext cx="2063552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share-serv\popc$\Wzory pism z LOGO\FE Polska Cyfrowa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262260"/>
            <a:ext cx="1402319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7523-5E34-4C27-9096-AB2ABE4891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1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77B9C-33D7-4C7E-84F6-A1D05EDD01CE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25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C8738-D533-4CB6-B443-5ECCC718EE30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88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01AB4-3D2D-4504-9E8D-5E2F3074F415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72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50BE-3EE1-4449-8A5C-194779FF7CBE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73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63751" y="115888"/>
            <a:ext cx="6337300" cy="79216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4" name="Symbol zastępczy daty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5" name="Symbol zastępczy numeru slajdu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139C2-C476-45EC-AF06-6CA22C5535F3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23055"/>
      </p:ext>
    </p:extLst>
  </p:cSld>
  <p:clrMapOvr>
    <a:masterClrMapping/>
  </p:clrMapOvr>
  <p:transition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454A-6A00-47FC-8B87-F67A21D3873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90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F799-4362-4BF5-BD50-23A4C341941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  <p:pic>
        <p:nvPicPr>
          <p:cNvPr id="7" name="Picture 5" descr="\\share-serv\popc$\Wzory pism z LOGO\FE Polska Cyfrowa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6262260"/>
            <a:ext cx="1402319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share-serv\popc$\Wzory pism z LOGO\Flaga UE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262260"/>
            <a:ext cx="2063552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683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90962-2CD0-491B-9344-A427F289B0FA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57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06A64-7009-47C0-AC3D-6EF0D6FCDE29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6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3" y="6356357"/>
            <a:ext cx="1358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063756" y="6356357"/>
            <a:ext cx="86402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33D12-118F-4DC1-A8DF-49830A026AC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C0224-C86B-495A-B378-A86908238D1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53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71F40-65C6-4ECD-896E-E608E28A762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16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D4EC4-567C-49EC-B7C1-B7D4F05DE7C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44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F3AC-80CA-45E9-9FD1-B95B3F47C76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06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33DD-8C9E-47F6-A539-E8E46378C78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11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FBAB5-43D8-4AB1-AC6C-459EBC67FA6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80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D2837-9970-496C-829B-0F1AF5B28F8C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86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D500D-8F02-4161-8148-C809ED72368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2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454A-6A00-47FC-8B87-F67A21D3873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34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F799-4362-4BF5-BD50-23A4C341941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2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ABE14-9CF4-4EF7-829F-33D684DB08B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pull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90962-2CD0-491B-9344-A427F289B0FA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  <p:pic>
        <p:nvPicPr>
          <p:cNvPr id="7" name="Picture 4" descr="\\share-serv\popc$\Wzory pism z LOGO\Flaga 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262260"/>
            <a:ext cx="2063552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share-serv\popc$\Wzory pism z LOGO\FE Polska Cyfrowa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262260"/>
            <a:ext cx="1402319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6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06A64-7009-47C0-AC3D-6EF0D6FCDE29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57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C0224-C86B-495A-B378-A86908238D1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36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71F40-65C6-4ECD-896E-E608E28A762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02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D4EC4-567C-49EC-B7C1-B7D4F05DE7C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15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F3AC-80CA-45E9-9FD1-B95B3F47C76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38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33DD-8C9E-47F6-A539-E8E46378C78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34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FBAB5-43D8-4AB1-AC6C-459EBC67FA6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19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D2837-9970-496C-829B-0F1AF5B28F8C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90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D500D-8F02-4161-8148-C809ED72368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1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052743"/>
            <a:ext cx="5386917" cy="1122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052743"/>
            <a:ext cx="5389033" cy="1122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E4E7D-1A9D-447D-B997-48DB2BFBBDD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pull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 descr="Tło prezentacj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Łącznik prosty 9"/>
          <p:cNvCxnSpPr/>
          <p:nvPr userDrawn="1"/>
        </p:nvCxnSpPr>
        <p:spPr>
          <a:xfrm>
            <a:off x="239352" y="980728"/>
            <a:ext cx="11713301" cy="0"/>
          </a:xfrm>
          <a:prstGeom prst="line">
            <a:avLst/>
          </a:prstGeom>
          <a:ln w="31750" cap="rnd">
            <a:gradFill>
              <a:gsLst>
                <a:gs pos="0">
                  <a:srgbClr val="000082">
                    <a:alpha val="66000"/>
                  </a:srgbClr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10" descr="Logo GUGiK Nowe - P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3938" y="230858"/>
            <a:ext cx="1631951" cy="6778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623392" y="1268760"/>
            <a:ext cx="10959008" cy="4857403"/>
          </a:xfrm>
        </p:spPr>
        <p:txBody>
          <a:bodyPr/>
          <a:lstStyle>
            <a:lvl1pPr>
              <a:defRPr sz="32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  <a:lvl2pPr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2pPr>
            <a:lvl3pPr>
              <a:defRPr sz="24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3pPr>
            <a:lvl4pPr>
              <a:defRPr sz="20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4pPr>
            <a:lvl5pPr>
              <a:defRPr sz="20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Komitet Rady Ministrów ds. Cyfryzacji 5.04.2019 r.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3276-5170-486B-9037-70F3BF6FA8A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1966947" y="332656"/>
            <a:ext cx="6337300" cy="792162"/>
          </a:xfrm>
        </p:spPr>
        <p:txBody>
          <a:bodyPr>
            <a:normAutofit/>
          </a:bodyPr>
          <a:lstStyle>
            <a:lvl1pPr>
              <a:defRPr sz="3200">
                <a:latin typeface="Calibri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153482469"/>
      </p:ext>
    </p:extLst>
  </p:cSld>
  <p:clrMapOvr>
    <a:masterClrMapping/>
  </p:clrMapOvr>
  <p:transition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454A-6A00-47FC-8B87-F67A21D3873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60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F799-4362-4BF5-BD50-23A4C341941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07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90962-2CD0-491B-9344-A427F289B0FA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68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06A64-7009-47C0-AC3D-6EF0D6FCDE29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51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C0224-C86B-495A-B378-A86908238D1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06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71F40-65C6-4ECD-896E-E608E28A762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22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D4EC4-567C-49EC-B7C1-B7D4F05DE7C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87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F3AC-80CA-45E9-9FD1-B95B3F47C76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649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33DD-8C9E-47F6-A539-E8E46378C78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6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ECEF3-786C-4ABD-9CDD-9A4F4EBD646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pull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FBAB5-43D8-4AB1-AC6C-459EBC67FA6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76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D2837-9970-496C-829B-0F1AF5B28F8C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36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D500D-8F02-4161-8148-C809ED72368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17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454A-6A00-47FC-8B87-F67A21D3873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213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F799-4362-4BF5-BD50-23A4C341941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999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90962-2CD0-491B-9344-A427F289B0FA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27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06A64-7009-47C0-AC3D-6EF0D6FCDE29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3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C0224-C86B-495A-B378-A86908238D1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08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71F40-65C6-4ECD-896E-E608E28A762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89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D4EC4-567C-49EC-B7C1-B7D4F05DE7C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1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hare-serv\popc$\Wzory pism z LOGO\Flaga 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262260"/>
            <a:ext cx="2063552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hare-serv\popc$\Wzory pism z LOGO\FE Polska Cyfrowa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262260"/>
            <a:ext cx="1402319" cy="5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F3AC-80CA-45E9-9FD1-B95B3F47C764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58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33DD-8C9E-47F6-A539-E8E46378C785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16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FBAB5-43D8-4AB1-AC6C-459EBC67FA66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790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D2837-9970-496C-829B-0F1AF5B28F8C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736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D500D-8F02-4161-8148-C809ED72368D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395" y="1052736"/>
            <a:ext cx="4011084" cy="1090042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1052739"/>
            <a:ext cx="6815667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2204864"/>
            <a:ext cx="4011084" cy="3921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5B8EA-3B7B-41DA-8889-36473DF495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1052736"/>
            <a:ext cx="7315200" cy="36748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D0391-CFB5-4945-ABC3-4694F380C9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 descr="Tło prezentacja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2063751" y="115888"/>
            <a:ext cx="63373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1261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446868" y="6356357"/>
            <a:ext cx="8257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991852" y="6356357"/>
            <a:ext cx="590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0F3D9C-16BE-4F24-B3B3-3DB802FC9FB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cxnSp>
        <p:nvCxnSpPr>
          <p:cNvPr id="10" name="Łącznik prosty 9"/>
          <p:cNvCxnSpPr/>
          <p:nvPr userDrawn="1"/>
        </p:nvCxnSpPr>
        <p:spPr>
          <a:xfrm>
            <a:off x="239352" y="933450"/>
            <a:ext cx="11713301" cy="0"/>
          </a:xfrm>
          <a:prstGeom prst="line">
            <a:avLst/>
          </a:prstGeom>
          <a:ln w="31750" cap="rnd">
            <a:gradFill>
              <a:gsLst>
                <a:gs pos="0">
                  <a:srgbClr val="000082">
                    <a:alpha val="66000"/>
                  </a:srgbClr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Logo GUGiK Nowe - PL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43938" y="115888"/>
            <a:ext cx="1631951" cy="6778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734" r:id="rId12"/>
  </p:sldLayoutIdLst>
  <p:transition>
    <p:pull dir="d"/>
  </p:transition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17375E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17375E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7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376092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558ED5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95B3D7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C6D9F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1200" y="274638"/>
            <a:ext cx="833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pl-PL" smtClean="0">
                <a:solidFill>
                  <a:srgbClr val="FFFFFF"/>
                </a:solidFill>
              </a:rPr>
              <a:t>Komitet Rady Ministrów ds. Cyfryzacji 5.04.2019 r.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57F48AB-C484-4DB2-8349-ACD56994C863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1031" name="Picture 4" descr="logo_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13360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" y="1346200"/>
            <a:ext cx="12196233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144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4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4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4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4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4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14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4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154"/>
                  <a:gd name="T38" fmla="*/ 144 w 144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9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9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2787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lang="pl-PL" sz="4400" dirty="0">
          <a:solidFill>
            <a:srgbClr val="F5F7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1200" y="274638"/>
            <a:ext cx="833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DBDFA6-5A9B-4391-9F83-43C7C186456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  <p:pic>
        <p:nvPicPr>
          <p:cNvPr id="1031" name="Picture 4" descr="logo_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213360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2" name="Group 2"/>
          <p:cNvGrpSpPr>
            <a:grpSpLocks/>
          </p:cNvGrpSpPr>
          <p:nvPr/>
        </p:nvGrpSpPr>
        <p:grpSpPr bwMode="auto">
          <a:xfrm>
            <a:off x="9" y="1346200"/>
            <a:ext cx="12196233" cy="5435600"/>
            <a:chOff x="0" y="896"/>
            <a:chExt cx="5762" cy="3424"/>
          </a:xfrm>
        </p:grpSpPr>
        <p:grpSp>
          <p:nvGrpSpPr>
            <p:cNvPr id="103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144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03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14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154"/>
                  <a:gd name="T38" fmla="*/ 144 w 144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38299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l-PL" sz="4400" dirty="0">
          <a:solidFill>
            <a:srgbClr val="F5F7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1200" y="274638"/>
            <a:ext cx="833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DBDFA6-5A9B-4391-9F83-43C7C186456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  <p:pic>
        <p:nvPicPr>
          <p:cNvPr id="1031" name="Picture 4" descr="logo_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13360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2" name="Group 2"/>
          <p:cNvGrpSpPr>
            <a:grpSpLocks/>
          </p:cNvGrpSpPr>
          <p:nvPr/>
        </p:nvGrpSpPr>
        <p:grpSpPr bwMode="auto">
          <a:xfrm>
            <a:off x="3" y="1346200"/>
            <a:ext cx="12196233" cy="5435600"/>
            <a:chOff x="0" y="896"/>
            <a:chExt cx="5762" cy="3424"/>
          </a:xfrm>
        </p:grpSpPr>
        <p:grpSp>
          <p:nvGrpSpPr>
            <p:cNvPr id="103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144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03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14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154"/>
                  <a:gd name="T38" fmla="*/ 144 w 144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0058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l-PL" sz="4400" dirty="0">
          <a:solidFill>
            <a:srgbClr val="F5F7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1200" y="274638"/>
            <a:ext cx="833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DBDFA6-5A9B-4391-9F83-43C7C186456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  <p:pic>
        <p:nvPicPr>
          <p:cNvPr id="1031" name="Picture 4" descr="logo_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213360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2" name="Group 2"/>
          <p:cNvGrpSpPr>
            <a:grpSpLocks/>
          </p:cNvGrpSpPr>
          <p:nvPr/>
        </p:nvGrpSpPr>
        <p:grpSpPr bwMode="auto">
          <a:xfrm>
            <a:off x="3" y="1346200"/>
            <a:ext cx="12196233" cy="5435600"/>
            <a:chOff x="0" y="896"/>
            <a:chExt cx="5762" cy="3424"/>
          </a:xfrm>
        </p:grpSpPr>
        <p:grpSp>
          <p:nvGrpSpPr>
            <p:cNvPr id="103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144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03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14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154"/>
                  <a:gd name="T38" fmla="*/ 144 w 144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48579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l-PL" sz="4400" dirty="0">
          <a:solidFill>
            <a:srgbClr val="F5F7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1200" y="274638"/>
            <a:ext cx="833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DBDFA6-5A9B-4391-9F83-43C7C1864562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  <p:pic>
        <p:nvPicPr>
          <p:cNvPr id="1031" name="Picture 4" descr="logo_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213360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2" name="Group 2"/>
          <p:cNvGrpSpPr>
            <a:grpSpLocks/>
          </p:cNvGrpSpPr>
          <p:nvPr/>
        </p:nvGrpSpPr>
        <p:grpSpPr bwMode="auto">
          <a:xfrm>
            <a:off x="3" y="1346200"/>
            <a:ext cx="12196233" cy="5435600"/>
            <a:chOff x="0" y="896"/>
            <a:chExt cx="5762" cy="3424"/>
          </a:xfrm>
        </p:grpSpPr>
        <p:grpSp>
          <p:nvGrpSpPr>
            <p:cNvPr id="103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144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4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03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14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4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154"/>
                  <a:gd name="T38" fmla="*/ 144 w 144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  <p:sp>
            <p:nvSpPr>
              <p:cNvPr id="6159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prstClr val="white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47232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l-PL" sz="4400" dirty="0">
          <a:solidFill>
            <a:srgbClr val="F5F7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5F7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chart" Target="../charts/char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png"/><Relationship Id="rId5" Type="http://schemas.openxmlformats.org/officeDocument/2006/relationships/chart" Target="../charts/chart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5367" y="1569067"/>
            <a:ext cx="11137238" cy="2147965"/>
          </a:xfrm>
        </p:spPr>
        <p:txBody>
          <a:bodyPr>
            <a:normAutofit fontScale="90000"/>
          </a:bodyPr>
          <a:lstStyle/>
          <a:p>
            <a:r>
              <a:rPr lang="pl-PL" sz="5400" dirty="0">
                <a:solidFill>
                  <a:schemeClr val="tx1"/>
                </a:solidFill>
                <a:effectLst/>
                <a:cs typeface="Arial" pitchFamily="34" charset="0"/>
              </a:rPr>
              <a:t>Podsumowanie rezultatów projektów </a:t>
            </a:r>
            <a:br>
              <a:rPr lang="pl-PL" sz="5400" dirty="0">
                <a:solidFill>
                  <a:schemeClr val="tx1"/>
                </a:solidFill>
                <a:effectLst/>
                <a:cs typeface="Arial" pitchFamily="34" charset="0"/>
              </a:rPr>
            </a:br>
            <a:r>
              <a:rPr lang="pl-PL" sz="5400" dirty="0">
                <a:solidFill>
                  <a:schemeClr val="tx1"/>
                </a:solidFill>
                <a:effectLst/>
                <a:cs typeface="Arial" pitchFamily="34" charset="0"/>
              </a:rPr>
              <a:t>realizowanych w ramach </a:t>
            </a:r>
            <a:r>
              <a:rPr lang="pl-PL" sz="5400" dirty="0" smtClean="0">
                <a:solidFill>
                  <a:schemeClr val="tx1"/>
                </a:solidFill>
                <a:effectLst/>
                <a:cs typeface="Arial" pitchFamily="34" charset="0"/>
              </a:rPr>
              <a:t>POPC</a:t>
            </a:r>
            <a:br>
              <a:rPr lang="pl-PL" sz="5400" dirty="0" smtClean="0">
                <a:solidFill>
                  <a:schemeClr val="tx1"/>
                </a:solidFill>
                <a:effectLst/>
                <a:cs typeface="Arial" pitchFamily="34" charset="0"/>
              </a:rPr>
            </a:br>
            <a:r>
              <a:rPr lang="pl-PL" sz="5400" dirty="0" smtClean="0">
                <a:solidFill>
                  <a:schemeClr val="tx1"/>
                </a:solidFill>
                <a:effectLst/>
                <a:cs typeface="Arial" pitchFamily="34" charset="0"/>
              </a:rPr>
              <a:t>przez GUGiK</a:t>
            </a:r>
            <a:endParaRPr lang="en-GB" sz="5279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ytuł 2"/>
          <p:cNvSpPr txBox="1">
            <a:spLocks/>
          </p:cNvSpPr>
          <p:nvPr/>
        </p:nvSpPr>
        <p:spPr>
          <a:xfrm>
            <a:off x="695406" y="4394742"/>
            <a:ext cx="11233248" cy="912083"/>
          </a:xfrm>
          <a:prstGeom prst="rect">
            <a:avLst/>
          </a:prstGeom>
        </p:spPr>
        <p:txBody>
          <a:bodyPr lIns="121627" tIns="60814" rIns="121627" bIns="60814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 algn="r"/>
            <a:endParaRPr lang="pl-PL" sz="1992" b="0" dirty="0">
              <a:solidFill>
                <a:schemeClr val="tx1"/>
              </a:solidFill>
              <a:effectLst/>
              <a:cs typeface="Arial" pitchFamily="34" charset="0"/>
            </a:endParaRPr>
          </a:p>
          <a:p>
            <a:pPr algn="r"/>
            <a:r>
              <a:rPr lang="pl-PL" sz="2789" b="0" dirty="0">
                <a:solidFill>
                  <a:schemeClr val="tx1"/>
                </a:solidFill>
                <a:effectLst/>
                <a:cs typeface="Arial" pitchFamily="34" charset="0"/>
              </a:rPr>
              <a:t>Waldemar Izdebski – Główny Geodeta Kraju</a:t>
            </a:r>
            <a:endParaRPr lang="pl-PL" sz="1992" b="0" dirty="0"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51384" y="5948597"/>
            <a:ext cx="11137238" cy="902762"/>
          </a:xfrm>
          <a:prstGeom prst="rect">
            <a:avLst/>
          </a:prstGeom>
        </p:spPr>
        <p:txBody>
          <a:bodyPr vert="horz" lIns="121627" tIns="60814" rIns="121627" bIns="60814" rtlCol="0" anchor="ctr">
            <a:normAutofit/>
          </a:bodyPr>
          <a:lstStyle/>
          <a:p>
            <a:pPr algn="ctr" defTabSz="1216296" fontAlgn="auto">
              <a:spcAft>
                <a:spcPts val="0"/>
              </a:spcAft>
              <a:defRPr/>
            </a:pPr>
            <a:r>
              <a:rPr lang="pl-PL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Warszawa </a:t>
            </a:r>
            <a:r>
              <a:rPr lang="pl-PL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5 </a:t>
            </a:r>
            <a:r>
              <a:rPr lang="pl-PL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kwietnia 2019r.</a:t>
            </a:r>
            <a:endParaRPr lang="en-GB" sz="2400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30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83432" y="3140968"/>
            <a:ext cx="9217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4F81BD">
                    <a:lumMod val="75000"/>
                  </a:srgbClr>
                </a:solidFill>
              </a:rPr>
              <a:t>Obszar </a:t>
            </a:r>
            <a:r>
              <a:rPr lang="pl-PL" sz="5400" b="1" dirty="0" smtClean="0">
                <a:solidFill>
                  <a:srgbClr val="4F81BD">
                    <a:lumMod val="75000"/>
                  </a:srgbClr>
                </a:solidFill>
              </a:rPr>
              <a:t>Dane</a:t>
            </a:r>
          </a:p>
        </p:txBody>
      </p:sp>
      <p:sp>
        <p:nvSpPr>
          <p:cNvPr id="3" name="Prostokąt 2"/>
          <p:cNvSpPr/>
          <p:nvPr/>
        </p:nvSpPr>
        <p:spPr>
          <a:xfrm>
            <a:off x="3863752" y="0"/>
            <a:ext cx="28049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Produkty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7375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208946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60" y="6388832"/>
            <a:ext cx="2402879" cy="215784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3800" y="1234542"/>
            <a:ext cx="5400000" cy="5052045"/>
          </a:xfrm>
          <a:prstGeom prst="rect">
            <a:avLst/>
          </a:prstGeom>
        </p:spPr>
      </p:pic>
      <p:graphicFrame>
        <p:nvGraphicFramePr>
          <p:cNvPr id="19" name="Wykres 18"/>
          <p:cNvGraphicFramePr>
            <a:graphicFrameLocks/>
          </p:cNvGraphicFramePr>
          <p:nvPr>
            <p:extLst/>
          </p:nvPr>
        </p:nvGraphicFramePr>
        <p:xfrm>
          <a:off x="372333" y="1461796"/>
          <a:ext cx="5163830" cy="4345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Prostokąt 19"/>
          <p:cNvSpPr/>
          <p:nvPr/>
        </p:nvSpPr>
        <p:spPr>
          <a:xfrm>
            <a:off x="2326321" y="3177132"/>
            <a:ext cx="143121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2"/>
                </a:solidFill>
              </a:rPr>
              <a:t>33 618 km</a:t>
            </a:r>
            <a:r>
              <a:rPr lang="pl-PL" b="1" baseline="30000" dirty="0" smtClean="0">
                <a:solidFill>
                  <a:schemeClr val="bg2"/>
                </a:solidFill>
              </a:rPr>
              <a:t>2</a:t>
            </a:r>
            <a:endParaRPr lang="pl-PL" b="1" dirty="0">
              <a:solidFill>
                <a:schemeClr val="bg2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2135560" y="116632"/>
            <a:ext cx="7215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DANE CAPAP </a:t>
            </a:r>
            <a:r>
              <a:rPr lang="pl-PL"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dane wysokościowe</a:t>
            </a:r>
            <a:endParaRPr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60" y="6388832"/>
            <a:ext cx="2402879" cy="2157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60" y="6388832"/>
            <a:ext cx="2402879" cy="21578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3800" y="1082351"/>
            <a:ext cx="5400000" cy="4942874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/>
          </p:nvPr>
        </p:nvGraphicFramePr>
        <p:xfrm>
          <a:off x="372333" y="1461796"/>
          <a:ext cx="5163830" cy="4345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Prostokąt 10"/>
          <p:cNvSpPr/>
          <p:nvPr/>
        </p:nvSpPr>
        <p:spPr>
          <a:xfrm>
            <a:off x="2326321" y="3177132"/>
            <a:ext cx="141622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2"/>
                </a:solidFill>
              </a:rPr>
              <a:t>8 732 398 modeli 3D</a:t>
            </a:r>
          </a:p>
          <a:p>
            <a:pPr algn="ctr"/>
            <a:r>
              <a:rPr lang="pl-PL" b="1" dirty="0" smtClean="0">
                <a:solidFill>
                  <a:schemeClr val="bg2"/>
                </a:solidFill>
              </a:rPr>
              <a:t>budynków</a:t>
            </a:r>
            <a:endParaRPr lang="pl-PL" b="1" dirty="0">
              <a:solidFill>
                <a:schemeClr val="bg2"/>
              </a:solidFill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 bwMode="auto">
          <a:xfrm>
            <a:off x="2135560" y="116632"/>
            <a:ext cx="7215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DANE CAPAP </a:t>
            </a:r>
            <a:r>
              <a:rPr lang="pl-PL"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modele 3D budynków</a:t>
            </a:r>
            <a:endParaRPr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60"/>
          <a:stretch/>
        </p:blipFill>
        <p:spPr>
          <a:xfrm>
            <a:off x="5506334" y="1512387"/>
            <a:ext cx="3536301" cy="1584000"/>
          </a:xfrm>
          <a:prstGeom prst="rect">
            <a:avLst/>
          </a:prstGeom>
        </p:spPr>
      </p:pic>
      <p:pic>
        <p:nvPicPr>
          <p:cNvPr id="5" name="Obraz 4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88"/>
          <a:stretch/>
        </p:blipFill>
        <p:spPr>
          <a:xfrm rot="16200000">
            <a:off x="7947038" y="2183376"/>
            <a:ext cx="1584000" cy="3410022"/>
          </a:xfrm>
          <a:prstGeom prst="rect">
            <a:avLst/>
          </a:prstGeom>
        </p:spPr>
      </p:pic>
      <p:pic>
        <p:nvPicPr>
          <p:cNvPr id="6" name="Obraz 5"/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171518" y="4680388"/>
            <a:ext cx="3960000" cy="1584000"/>
          </a:xfrm>
          <a:prstGeom prst="rect">
            <a:avLst/>
          </a:prstGeom>
        </p:spPr>
      </p:pic>
      <p:graphicFrame>
        <p:nvGraphicFramePr>
          <p:cNvPr id="7" name="Wykres 6"/>
          <p:cNvGraphicFramePr>
            <a:graphicFrameLocks/>
          </p:cNvGraphicFramePr>
          <p:nvPr>
            <p:extLst/>
          </p:nvPr>
        </p:nvGraphicFramePr>
        <p:xfrm>
          <a:off x="372333" y="1461796"/>
          <a:ext cx="5163830" cy="4345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60" y="6388832"/>
            <a:ext cx="2402879" cy="21578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326321" y="3177132"/>
            <a:ext cx="125585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2"/>
                </a:solidFill>
              </a:rPr>
              <a:t>432 453 zdjęcia</a:t>
            </a:r>
            <a:endParaRPr lang="pl-PL" b="1" dirty="0">
              <a:solidFill>
                <a:schemeClr val="bg2"/>
              </a:solidFill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 bwMode="auto">
          <a:xfrm>
            <a:off x="2135560" y="116632"/>
            <a:ext cx="7215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DANE CAPAP </a:t>
            </a:r>
            <a:r>
              <a:rPr lang="pl-PL"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cyfryzacja zdjęć lotniczych</a:t>
            </a:r>
            <a:endParaRPr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/>
          </p:cNvSpPr>
          <p:nvPr/>
        </p:nvSpPr>
        <p:spPr bwMode="auto">
          <a:xfrm>
            <a:off x="1919292" y="1341438"/>
            <a:ext cx="813752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algn="ctr">
              <a:defRPr/>
            </a:pPr>
            <a:endParaRPr lang="pl-PL" sz="2000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 bwMode="auto">
          <a:xfrm>
            <a:off x="2895600" y="3886200"/>
            <a:ext cx="6400800" cy="17526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endParaRPr lang="pl-PL" b="1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0" y="0"/>
            <a:ext cx="12192000" cy="648072"/>
          </a:xfrm>
          <a:prstGeom prst="rect">
            <a:avLst/>
          </a:prstGeom>
        </p:spPr>
        <p:txBody>
          <a:bodyPr lIns="91440" tIns="45720" rIns="91440" bIns="4572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r>
              <a:rPr lang="pl-PL" sz="2800" dirty="0">
                <a:solidFill>
                  <a:srgbClr val="2574A9"/>
                </a:solidFill>
                <a:effectLst/>
                <a:cs typeface="Arial" pitchFamily="34" charset="0"/>
              </a:rPr>
              <a:t>Popularyzacja danych przestrzennych</a:t>
            </a: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1102884"/>
            <a:ext cx="10669380" cy="556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31" y="2890307"/>
            <a:ext cx="5626761" cy="196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Sękocin Stary, 6 marca 2019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91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/>
          </p:cNvSpPr>
          <p:nvPr/>
        </p:nvSpPr>
        <p:spPr bwMode="auto">
          <a:xfrm>
            <a:off x="1919292" y="1341438"/>
            <a:ext cx="813752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algn="ctr">
              <a:defRPr/>
            </a:pPr>
            <a:endParaRPr lang="pl-PL" sz="2000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 bwMode="auto">
          <a:xfrm>
            <a:off x="2895600" y="3886200"/>
            <a:ext cx="6400800" cy="17526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endParaRPr lang="pl-PL" b="1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767408" y="61022"/>
            <a:ext cx="9745083" cy="692695"/>
          </a:xfrm>
          <a:prstGeom prst="rect">
            <a:avLst/>
          </a:prstGeom>
        </p:spPr>
        <p:txBody>
          <a:bodyPr lIns="91440" tIns="45720" rIns="91440" bIns="4572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r>
              <a:rPr lang="pl-PL" sz="4400" dirty="0">
                <a:solidFill>
                  <a:srgbClr val="2574A9"/>
                </a:solidFill>
                <a:effectLst/>
                <a:cs typeface="Arial" pitchFamily="34" charset="0"/>
              </a:rPr>
              <a:t>Serwis geoportal.gov.pl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7" y="1099978"/>
            <a:ext cx="9809550" cy="47534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t="858" r="1"/>
          <a:stretch/>
        </p:blipFill>
        <p:spPr>
          <a:xfrm>
            <a:off x="277004" y="1133163"/>
            <a:ext cx="10044140" cy="483185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/>
          <a:stretch/>
        </p:blipFill>
        <p:spPr>
          <a:xfrm>
            <a:off x="366236" y="1184256"/>
            <a:ext cx="10058400" cy="488682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5" y="1263163"/>
            <a:ext cx="10058400" cy="45411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9" y="1296247"/>
            <a:ext cx="10058400" cy="465323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1736" r="1"/>
          <a:stretch/>
        </p:blipFill>
        <p:spPr>
          <a:xfrm>
            <a:off x="651722" y="1421578"/>
            <a:ext cx="10033822" cy="486236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-1"/>
          <a:stretch/>
        </p:blipFill>
        <p:spPr>
          <a:xfrm>
            <a:off x="958854" y="1488023"/>
            <a:ext cx="10058400" cy="49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36" y="548681"/>
            <a:ext cx="10560496" cy="563226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423" y="1796819"/>
            <a:ext cx="11081724" cy="3456384"/>
          </a:xfrm>
          <a:prstGeom prst="rect">
            <a:avLst/>
          </a:prstGeom>
        </p:spPr>
      </p:pic>
      <p:sp>
        <p:nvSpPr>
          <p:cNvPr id="4" name="Tytuł 2"/>
          <p:cNvSpPr txBox="1">
            <a:spLocks/>
          </p:cNvSpPr>
          <p:nvPr/>
        </p:nvSpPr>
        <p:spPr>
          <a:xfrm>
            <a:off x="239349" y="0"/>
            <a:ext cx="11809312" cy="648072"/>
          </a:xfrm>
          <a:prstGeom prst="rect">
            <a:avLst/>
          </a:prstGeom>
        </p:spPr>
        <p:txBody>
          <a:bodyPr lIns="91440" tIns="45720" rIns="91440" bIns="4572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r>
              <a:rPr lang="pl-PL" sz="3600" dirty="0">
                <a:solidFill>
                  <a:srgbClr val="2574A9"/>
                </a:solidFill>
                <a:effectLst/>
                <a:cs typeface="Arial" pitchFamily="34" charset="0"/>
              </a:rPr>
              <a:t>Pobieranie modele budynków 3D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Sękocin Stary, 6 marca 2019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79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 bwMode="auto">
          <a:xfrm>
            <a:off x="2135560" y="116632"/>
            <a:ext cx="7215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DANE ZSIN </a:t>
            </a:r>
            <a:r>
              <a:rPr lang="pl-PL"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Faza II</a:t>
            </a:r>
            <a:endParaRPr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351584" y="3495656"/>
            <a:ext cx="160943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2"/>
                </a:solidFill>
              </a:rPr>
              <a:t>66 powiatów</a:t>
            </a:r>
            <a:endParaRPr lang="pl-PL" b="1" dirty="0">
              <a:solidFill>
                <a:schemeClr val="bg2"/>
              </a:solidFill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828699"/>
              </p:ext>
            </p:extLst>
          </p:nvPr>
        </p:nvGraphicFramePr>
        <p:xfrm>
          <a:off x="338336" y="1700808"/>
          <a:ext cx="5163830" cy="432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047713"/>
            <a:ext cx="6408712" cy="5810287"/>
          </a:xfrm>
          <a:prstGeom prst="rect">
            <a:avLst/>
          </a:prstGeom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 bwMode="auto">
          <a:xfrm>
            <a:off x="2135560" y="116632"/>
            <a:ext cx="7215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Zasilenie ZSIN </a:t>
            </a:r>
            <a:r>
              <a:rPr lang="pl-PL"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Faza II</a:t>
            </a:r>
            <a:endParaRPr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91544" y="3495656"/>
            <a:ext cx="160943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2"/>
                </a:solidFill>
              </a:rPr>
              <a:t>66 powiatów</a:t>
            </a:r>
            <a:endParaRPr lang="pl-PL" b="1" dirty="0">
              <a:solidFill>
                <a:schemeClr val="bg2"/>
              </a:solidFill>
            </a:endParaRPr>
          </a:p>
        </p:txBody>
      </p:sp>
      <p:graphicFrame>
        <p:nvGraphicFramePr>
          <p:cNvPr id="15" name="Wykres 14"/>
          <p:cNvGraphicFramePr/>
          <p:nvPr>
            <p:extLst/>
          </p:nvPr>
        </p:nvGraphicFramePr>
        <p:xfrm>
          <a:off x="-591710" y="1340768"/>
          <a:ext cx="6775945" cy="492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Obraz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528" y="1074440"/>
            <a:ext cx="6538118" cy="5794995"/>
          </a:xfrm>
          <a:prstGeom prst="rect">
            <a:avLst/>
          </a:prstGeom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2170595" y="3390156"/>
            <a:ext cx="160943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2"/>
                </a:solidFill>
              </a:rPr>
              <a:t>Zrealizowano 282 jednostki ewidencyjne</a:t>
            </a:r>
            <a:endParaRPr lang="pl-PL" b="1" dirty="0">
              <a:solidFill>
                <a:schemeClr val="bg2"/>
              </a:solidFill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 bwMode="auto">
          <a:xfrm>
            <a:off x="2135560" y="116632"/>
            <a:ext cx="7215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DANE GESUT </a:t>
            </a:r>
            <a:r>
              <a:rPr lang="pl-PL" sz="28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sz="28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jednostki ewidencyjne zrealizowane w ramach Projektu K-GESUT </a:t>
            </a:r>
            <a:endParaRPr sz="28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052736"/>
            <a:ext cx="5589240" cy="5589240"/>
          </a:xfrm>
          <a:prstGeom prst="rect">
            <a:avLst/>
          </a:prstGeom>
        </p:spPr>
      </p:pic>
      <p:graphicFrame>
        <p:nvGraphicFramePr>
          <p:cNvPr id="6" name="Wykres 5"/>
          <p:cNvGraphicFramePr>
            <a:graphicFrameLocks/>
          </p:cNvGraphicFramePr>
          <p:nvPr>
            <p:extLst/>
          </p:nvPr>
        </p:nvGraphicFramePr>
        <p:xfrm>
          <a:off x="263352" y="1484784"/>
          <a:ext cx="5163830" cy="432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/>
          </p:cNvSpPr>
          <p:nvPr/>
        </p:nvSpPr>
        <p:spPr bwMode="auto">
          <a:xfrm>
            <a:off x="1919291" y="1341438"/>
            <a:ext cx="81375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l-PL" sz="2000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" name="Tytuł 2"/>
          <p:cNvSpPr txBox="1">
            <a:spLocks/>
          </p:cNvSpPr>
          <p:nvPr/>
        </p:nvSpPr>
        <p:spPr>
          <a:xfrm>
            <a:off x="0" y="2095845"/>
            <a:ext cx="12072664" cy="94007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r>
              <a:rPr lang="pl-PL" sz="4000" dirty="0" smtClean="0">
                <a:solidFill>
                  <a:schemeClr val="tx1"/>
                </a:solidFill>
                <a:effectLst/>
                <a:cs typeface="Arial" pitchFamily="34" charset="0"/>
              </a:rPr>
              <a:t>Projekty realizowane w ramach POPC przez GUGiK: </a:t>
            </a:r>
            <a:br>
              <a:rPr lang="pl-PL" sz="4000" dirty="0" smtClean="0">
                <a:solidFill>
                  <a:schemeClr val="tx1"/>
                </a:solidFill>
                <a:effectLst/>
                <a:cs typeface="Arial" pitchFamily="34" charset="0"/>
              </a:rPr>
            </a:br>
            <a:endParaRPr lang="pl-PL" sz="4000" dirty="0"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 bwMode="auto">
          <a:xfrm>
            <a:off x="2895600" y="3886200"/>
            <a:ext cx="6400800" cy="17526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endParaRPr lang="pl-PL" b="1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5" name="Podtytuł 1"/>
          <p:cNvSpPr txBox="1">
            <a:spLocks/>
          </p:cNvSpPr>
          <p:nvPr/>
        </p:nvSpPr>
        <p:spPr bwMode="auto">
          <a:xfrm>
            <a:off x="2495600" y="6381328"/>
            <a:ext cx="64008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+mj-lt"/>
                <a:ea typeface="+mj-ea"/>
                <a:cs typeface="Arial" pitchFamily="34" charset="0"/>
              </a:rPr>
              <a:t>Komitet Rady Ministrów ds. </a:t>
            </a:r>
            <a:r>
              <a:rPr lang="pl-PL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+mj-lt"/>
                <a:ea typeface="+mj-ea"/>
                <a:cs typeface="Arial" pitchFamily="34" charset="0"/>
              </a:rPr>
              <a:t>Cyfryzacji 5.04.2019 r.</a:t>
            </a: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191344" y="3608108"/>
            <a:ext cx="12072664" cy="151081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pl-PL" sz="2700" b="0" dirty="0" smtClean="0">
                <a:solidFill>
                  <a:schemeClr val="tx1"/>
                </a:solidFill>
                <a:effectLst/>
                <a:cs typeface="Arial" pitchFamily="34" charset="0"/>
              </a:rPr>
              <a:t>K-GESUT </a:t>
            </a:r>
            <a:r>
              <a:rPr lang="pl-PL" sz="2700" b="0" dirty="0">
                <a:solidFill>
                  <a:schemeClr val="tx1"/>
                </a:solidFill>
                <a:effectLst/>
                <a:cs typeface="Arial" pitchFamily="34" charset="0"/>
              </a:rPr>
              <a:t>– Krajowa baza danych geodezyjnej ewidencji sieci uzbrojenia </a:t>
            </a:r>
            <a:r>
              <a:rPr lang="pl-PL" sz="2700" b="0" dirty="0" smtClean="0">
                <a:solidFill>
                  <a:schemeClr val="tx1"/>
                </a:solidFill>
                <a:effectLst/>
                <a:cs typeface="Arial" pitchFamily="34" charset="0"/>
              </a:rPr>
              <a:t>terenu </a:t>
            </a:r>
            <a:endParaRPr lang="pl-PL" sz="2700" b="0" dirty="0"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l-PL" sz="2700" b="0" dirty="0">
                <a:solidFill>
                  <a:schemeClr val="tx1"/>
                </a:solidFill>
                <a:effectLst/>
                <a:cs typeface="Arial" pitchFamily="34" charset="0"/>
              </a:rPr>
              <a:t>ZSIN - Budowa Zintegrowanego Systemu Informacji o Nieruchomościach – Faza </a:t>
            </a:r>
            <a:r>
              <a:rPr lang="pl-PL" sz="2700" b="0" dirty="0" smtClean="0">
                <a:solidFill>
                  <a:schemeClr val="tx1"/>
                </a:solidFill>
                <a:effectLst/>
                <a:cs typeface="Arial" pitchFamily="34" charset="0"/>
              </a:rPr>
              <a:t>II </a:t>
            </a:r>
            <a:endParaRPr lang="pl-PL" sz="2700" b="0" dirty="0"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l-PL" sz="2700" b="0" dirty="0">
                <a:solidFill>
                  <a:schemeClr val="tx1"/>
                </a:solidFill>
                <a:effectLst/>
                <a:cs typeface="Arial" pitchFamily="34" charset="0"/>
              </a:rPr>
              <a:t>Centrum Analiz Przestrzennych Administracji Publicznej</a:t>
            </a:r>
            <a:endParaRPr lang="pl-PL" sz="2700" b="0" dirty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5812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43472" y="1916832"/>
            <a:ext cx="9217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4F81BD">
                    <a:lumMod val="75000"/>
                  </a:srgbClr>
                </a:solidFill>
              </a:rPr>
              <a:t>Produkty</a:t>
            </a:r>
          </a:p>
          <a:p>
            <a:pPr algn="ctr"/>
            <a:endParaRPr lang="pl-PL" sz="5400" b="1" dirty="0">
              <a:solidFill>
                <a:srgbClr val="4F81BD">
                  <a:lumMod val="75000"/>
                </a:srgbClr>
              </a:solidFill>
            </a:endParaRPr>
          </a:p>
          <a:p>
            <a:pPr algn="ctr"/>
            <a:r>
              <a:rPr lang="pl-PL" sz="5400" b="1" dirty="0">
                <a:solidFill>
                  <a:srgbClr val="4F81BD">
                    <a:lumMod val="75000"/>
                  </a:srgbClr>
                </a:solidFill>
              </a:rPr>
              <a:t>Obszar </a:t>
            </a:r>
            <a:r>
              <a:rPr lang="pl-PL" sz="5400" b="1" dirty="0" smtClean="0">
                <a:solidFill>
                  <a:srgbClr val="4F81BD">
                    <a:lumMod val="75000"/>
                  </a:srgbClr>
                </a:solidFill>
              </a:rPr>
              <a:t>e-Usługi</a:t>
            </a:r>
          </a:p>
        </p:txBody>
      </p:sp>
    </p:spTree>
    <p:extLst>
      <p:ext uri="{BB962C8B-B14F-4D97-AF65-F5344CB8AC3E}">
        <p14:creationId xmlns:p14="http://schemas.microsoft.com/office/powerpoint/2010/main" val="138858893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24744"/>
            <a:ext cx="7392144" cy="4004078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E1823415-EDB2-4C66-BB6B-28B6A77579E2}"/>
              </a:ext>
            </a:extLst>
          </p:cNvPr>
          <p:cNvSpPr txBox="1">
            <a:spLocks/>
          </p:cNvSpPr>
          <p:nvPr/>
        </p:nvSpPr>
        <p:spPr>
          <a:xfrm>
            <a:off x="2102462" y="200492"/>
            <a:ext cx="680184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/>
              </a:rPr>
              <a:t>Produkt - </a:t>
            </a:r>
            <a:r>
              <a:rPr lang="pl-PL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/>
              </a:rPr>
              <a:t>Usługa analiz wspierających procesy decyzyjne w administracji publicznej </a:t>
            </a:r>
            <a:endParaRPr lang="pl-PL" dirty="0">
              <a:ln w="12700">
                <a:noFill/>
                <a:prstDash val="solid"/>
              </a:ln>
              <a:effectLst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D949FF0A-A97F-4B37-A7F3-C51E37A5E952}"/>
              </a:ext>
            </a:extLst>
          </p:cNvPr>
          <p:cNvSpPr txBox="1"/>
          <p:nvPr/>
        </p:nvSpPr>
        <p:spPr>
          <a:xfrm>
            <a:off x="6696301" y="1235393"/>
            <a:ext cx="621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Kreator Aplikacji w zakresie analiz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C2BA6B04-E45B-43F8-94EB-B396BA86F72D}"/>
              </a:ext>
            </a:extLst>
          </p:cNvPr>
          <p:cNvSpPr txBox="1"/>
          <p:nvPr/>
        </p:nvSpPr>
        <p:spPr>
          <a:xfrm>
            <a:off x="1127448" y="3394473"/>
            <a:ext cx="621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E-usługa statystyczna 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dla MZ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9667" y="1733486"/>
            <a:ext cx="8224187" cy="406063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116" y="2235047"/>
            <a:ext cx="7968208" cy="4316113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E1823415-EDB2-4C66-BB6B-28B6A77579E2}"/>
              </a:ext>
            </a:extLst>
          </p:cNvPr>
          <p:cNvSpPr txBox="1">
            <a:spLocks/>
          </p:cNvSpPr>
          <p:nvPr/>
        </p:nvSpPr>
        <p:spPr>
          <a:xfrm>
            <a:off x="2102462" y="200492"/>
            <a:ext cx="680184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/>
              </a:rPr>
              <a:t>Produkt - </a:t>
            </a:r>
            <a:r>
              <a:rPr lang="pl-PL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/>
              </a:rPr>
              <a:t>Usługa </a:t>
            </a:r>
            <a:r>
              <a:rPr lang="pl-PL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/>
              </a:rPr>
              <a:t>weryfikacji dostępności </a:t>
            </a:r>
            <a:br>
              <a:rPr lang="pl-PL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/>
              </a:rPr>
            </a:br>
            <a:r>
              <a:rPr lang="pl-PL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/>
              </a:rPr>
              <a:t>sieci uzbrojenia terenu</a:t>
            </a:r>
            <a:endParaRPr lang="pl-PL" dirty="0">
              <a:ln w="12700">
                <a:noFill/>
                <a:prstDash val="solid"/>
              </a:ln>
              <a:effectLst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C2BA6B04-E45B-43F8-94EB-B396BA86F72D}"/>
              </a:ext>
            </a:extLst>
          </p:cNvPr>
          <p:cNvSpPr txBox="1"/>
          <p:nvPr/>
        </p:nvSpPr>
        <p:spPr>
          <a:xfrm>
            <a:off x="2559915" y="1096722"/>
            <a:ext cx="656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Analizy na danych K-GESUT w zakresie dostępności sieci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368" y="1294314"/>
            <a:ext cx="11099284" cy="5231030"/>
          </a:xfrm>
          <a:prstGeom prst="rect">
            <a:avLst/>
          </a:prstGeom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Komitet Rady Ministrów ds. Cyfryzacji 5.04.2019 r.</a:t>
            </a: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75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43472" y="1916832"/>
            <a:ext cx="9217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4F81BD">
                    <a:lumMod val="75000"/>
                  </a:srgbClr>
                </a:solidFill>
              </a:rPr>
              <a:t>Produkty</a:t>
            </a:r>
          </a:p>
          <a:p>
            <a:pPr algn="ctr"/>
            <a:endParaRPr lang="pl-PL" sz="5400" b="1" dirty="0">
              <a:solidFill>
                <a:srgbClr val="4F81BD">
                  <a:lumMod val="75000"/>
                </a:srgbClr>
              </a:solidFill>
            </a:endParaRPr>
          </a:p>
          <a:p>
            <a:pPr algn="ctr"/>
            <a:r>
              <a:rPr lang="pl-PL" sz="5400" b="1" dirty="0">
                <a:solidFill>
                  <a:srgbClr val="4F81BD">
                    <a:lumMod val="75000"/>
                  </a:srgbClr>
                </a:solidFill>
              </a:rPr>
              <a:t>Obszar </a:t>
            </a:r>
            <a:r>
              <a:rPr lang="pl-PL" sz="5400" b="1" dirty="0" smtClean="0">
                <a:solidFill>
                  <a:srgbClr val="4F81BD">
                    <a:lumMod val="75000"/>
                  </a:srgbClr>
                </a:solidFill>
              </a:rPr>
              <a:t>Infrastruktura</a:t>
            </a:r>
          </a:p>
        </p:txBody>
      </p:sp>
    </p:spTree>
    <p:extLst>
      <p:ext uri="{BB962C8B-B14F-4D97-AF65-F5344CB8AC3E}">
        <p14:creationId xmlns:p14="http://schemas.microsoft.com/office/powerpoint/2010/main" val="57934821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 bwMode="auto">
          <a:xfrm>
            <a:off x="2135560" y="116632"/>
            <a:ext cx="770485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sz="32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Produkty – Obszar Infrastruktura</a:t>
            </a:r>
            <a:endParaRPr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1" name="Obraz 10"/>
          <p:cNvPicPr/>
          <p:nvPr/>
        </p:nvPicPr>
        <p:blipFill rotWithShape="1">
          <a:blip r:embed="rId2" cstate="print"/>
          <a:srcRect l="21862" t="16368" r="62679" b="10431"/>
          <a:stretch/>
        </p:blipFill>
        <p:spPr bwMode="auto">
          <a:xfrm>
            <a:off x="3647728" y="980728"/>
            <a:ext cx="4104456" cy="5661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82676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27448" y="3356992"/>
            <a:ext cx="9217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4F81BD">
                    <a:lumMod val="75000"/>
                  </a:srgbClr>
                </a:solidFill>
              </a:rPr>
              <a:t>Wskaźniki</a:t>
            </a:r>
          </a:p>
        </p:txBody>
      </p:sp>
    </p:spTree>
    <p:extLst>
      <p:ext uri="{BB962C8B-B14F-4D97-AF65-F5344CB8AC3E}">
        <p14:creationId xmlns:p14="http://schemas.microsoft.com/office/powerpoint/2010/main" val="422931328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Wskaźniki projektu CAPAP</a:t>
            </a:r>
            <a:endParaRPr lang="pl-PL" dirty="0"/>
          </a:p>
        </p:txBody>
      </p:sp>
      <p:grpSp>
        <p:nvGrpSpPr>
          <p:cNvPr id="10" name="Grupa 9"/>
          <p:cNvGrpSpPr/>
          <p:nvPr/>
        </p:nvGrpSpPr>
        <p:grpSpPr>
          <a:xfrm>
            <a:off x="479376" y="1316350"/>
            <a:ext cx="2880000" cy="5040000"/>
            <a:chOff x="0" y="0"/>
            <a:chExt cx="7704856" cy="1422587"/>
          </a:xfrm>
          <a:solidFill>
            <a:srgbClr val="1F497D">
              <a:lumMod val="40000"/>
              <a:lumOff val="60000"/>
            </a:srgbClr>
          </a:solidFill>
        </p:grpSpPr>
        <p:sp>
          <p:nvSpPr>
            <p:cNvPr id="11" name="Prostokąt zaokrąglony 10"/>
            <p:cNvSpPr/>
            <p:nvPr/>
          </p:nvSpPr>
          <p:spPr>
            <a:xfrm>
              <a:off x="0" y="0"/>
              <a:ext cx="7704856" cy="1422587"/>
            </a:xfrm>
            <a:prstGeom prst="roundRect">
              <a:avLst>
                <a:gd name="adj" fmla="val 10000"/>
              </a:avLst>
            </a:prstGeom>
            <a:solidFill>
              <a:srgbClr val="1F497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12" name="Prostokąt 11"/>
            <p:cNvSpPr/>
            <p:nvPr/>
          </p:nvSpPr>
          <p:spPr>
            <a:xfrm>
              <a:off x="1746621" y="0"/>
              <a:ext cx="4211611" cy="30335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l-PL" sz="3200" b="1" kern="0" dirty="0">
                  <a:solidFill>
                    <a:prstClr val="white"/>
                  </a:solidFill>
                  <a:latin typeface="Calibri"/>
                </a:rPr>
                <a:t>CAPAP</a:t>
              </a:r>
            </a:p>
          </p:txBody>
        </p:sp>
      </p:grp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9EBA41FF-EC02-4E39-9D65-61C9B5E6C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9" y="2391072"/>
            <a:ext cx="1980000" cy="333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405286"/>
              </p:ext>
            </p:extLst>
          </p:nvPr>
        </p:nvGraphicFramePr>
        <p:xfrm>
          <a:off x="3650397" y="1268760"/>
          <a:ext cx="3958430" cy="5266294"/>
        </p:xfrm>
        <a:graphic>
          <a:graphicData uri="http://schemas.openxmlformats.org/drawingml/2006/table">
            <a:tbl>
              <a:tblPr/>
              <a:tblGrid>
                <a:gridCol w="1798192"/>
                <a:gridCol w="504056"/>
                <a:gridCol w="432048"/>
                <a:gridCol w="432448"/>
                <a:gridCol w="791686"/>
              </a:tblGrid>
              <a:tr h="19200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Wskaźniki kluczowe (obligatoryjne) CAPAP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88" marR="5388" marT="53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94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Jedn. miary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(2018 r.)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 Wskaźnika na zakończenie Projektu 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5F91"/>
                    </a:solidFill>
                  </a:tcPr>
                </a:tc>
              </a:tr>
              <a:tr h="36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udostępnionych usług wewnątrzadministracyjnych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00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Wskaźniki specyficzne dla programu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88" marR="5388" marT="53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2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Jedn. miary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(2018 r.)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usług publicznych udostępnionych on-line o stopniu dojrzałości 3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usług publicznych udostępnionych on-line o stopniu dojrzałości co najmniej 4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uruchomionych systemów teleinformatycznych i aplikacji w podmiotach wykonujących zadania publiczne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999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podmiotów wykonujących zadania publiczne nie będących pracownikami IT, objętych wsparciem szkoleniowym - kobiety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999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podmiotów wykonujących zadania publiczne nie będących pracownikami IT, objętych wsparciem szkoleniowym- mężczyźni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3981"/>
              </p:ext>
            </p:extLst>
          </p:nvPr>
        </p:nvGraphicFramePr>
        <p:xfrm>
          <a:off x="8112224" y="1316350"/>
          <a:ext cx="3600400" cy="5250793"/>
        </p:xfrm>
        <a:graphic>
          <a:graphicData uri="http://schemas.openxmlformats.org/drawingml/2006/table">
            <a:tbl>
              <a:tblPr/>
              <a:tblGrid>
                <a:gridCol w="1584176"/>
                <a:gridCol w="432048"/>
                <a:gridCol w="432048"/>
                <a:gridCol w="432048"/>
                <a:gridCol w="720080"/>
              </a:tblGrid>
              <a:tr h="195982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Wskaźniki rezultatu bezpośredniego CAPAP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4" marR="6124" marT="61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79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Nazwa wskaźnika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Jednostka miary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(do 12 miesięcy po zakończeniu realizacji projektu)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 Wskaźnika na 12 miesięcy po zakończeniu realizacji Projektu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</a:tr>
              <a:tr h="1377999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 (obywatele, przedsiębiorcy oraz przedstawiciele administracji publicznej) korzystające z usług CAPAP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500 000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 trakcie realizacji  </a:t>
                      </a:r>
                      <a:endParaRPr lang="pl-PL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928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jednostek administracji publicznej wykonujących analizy przestrzenne za pomocą narzędzi CAPAP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 trakcie realizacji  </a:t>
                      </a:r>
                      <a:endParaRPr lang="pl-PL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7319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Wskaźniki projektu</a:t>
            </a:r>
            <a:br>
              <a:rPr lang="pl-PL" dirty="0" smtClean="0"/>
            </a:br>
            <a:r>
              <a:rPr lang="pl-PL" dirty="0" smtClean="0"/>
              <a:t>ZSIN Faza II</a:t>
            </a:r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479376" y="1316350"/>
            <a:ext cx="2880000" cy="5040000"/>
          </a:xfrm>
          <a:prstGeom prst="roundRect">
            <a:avLst>
              <a:gd name="adj" fmla="val 10000"/>
            </a:avLst>
          </a:prstGeom>
          <a:solidFill>
            <a:srgbClr val="9BBB59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89544651-9B28-4456-BEA0-8266C5C42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6" y="2391073"/>
            <a:ext cx="1980000" cy="316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1132247" y="1316350"/>
            <a:ext cx="1574259" cy="107472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l-PL" sz="3200" b="1" kern="0" dirty="0">
                <a:solidFill>
                  <a:prstClr val="white"/>
                </a:solidFill>
                <a:latin typeface="Calibri"/>
              </a:rPr>
              <a:t>ZSIN Faza II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504720"/>
              </p:ext>
            </p:extLst>
          </p:nvPr>
        </p:nvGraphicFramePr>
        <p:xfrm>
          <a:off x="3647728" y="1299041"/>
          <a:ext cx="4591675" cy="5199576"/>
        </p:xfrm>
        <a:graphic>
          <a:graphicData uri="http://schemas.openxmlformats.org/drawingml/2006/table">
            <a:tbl>
              <a:tblPr/>
              <a:tblGrid>
                <a:gridCol w="1996310"/>
                <a:gridCol w="387556"/>
                <a:gridCol w="620089"/>
                <a:gridCol w="669385"/>
                <a:gridCol w="918335"/>
              </a:tblGrid>
              <a:tr h="157346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Wskaźniki kluczowe (obligatoryjne) ZSIN FAZA II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5" marR="4595" marT="45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315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Nazwa wskaźnika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Jedn. miary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(2018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Status Wskaźnika na zakończenie Projektu 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5F91"/>
                    </a:solidFill>
                  </a:tcPr>
                </a:tc>
              </a:tr>
              <a:tr h="33109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udostępnionych usług wewnątrzadministracyjnych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346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Wskaźniki specyficzne dla programu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5" marR="4595" marT="45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315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Nazwa wskaźnika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Jedn. miary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(2018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</a:tr>
              <a:tr h="47695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usług publicznych udostępnionych on-line o stopniu dojrzałości 3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96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usług publicznych udostępnionych on-line o stopniu dojrzałości co najmniej 4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97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rejestrów publicznych o poprawionej interoperacyjności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97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uruchomionych systemów teleinformatycznych i aplikacji w podmiotach wykonujących zadania publiczne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97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podmiotów wykonujących zadania publiczne nie będących pracownikami IT, objętych wsparciem szkoleniowym - kobiety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97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podmiotów wykonujących zadania publiczne nie będących pracownikami IT, objętych wsparciem szkoleniowym - mężczyźni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517852"/>
              </p:ext>
            </p:extLst>
          </p:nvPr>
        </p:nvGraphicFramePr>
        <p:xfrm>
          <a:off x="8616281" y="1316350"/>
          <a:ext cx="3384374" cy="5155909"/>
        </p:xfrm>
        <a:graphic>
          <a:graphicData uri="http://schemas.openxmlformats.org/drawingml/2006/table">
            <a:tbl>
              <a:tblPr/>
              <a:tblGrid>
                <a:gridCol w="1200795"/>
                <a:gridCol w="376479"/>
                <a:gridCol w="376479"/>
                <a:gridCol w="451775"/>
                <a:gridCol w="414783"/>
                <a:gridCol w="564063"/>
              </a:tblGrid>
              <a:tr h="155398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Wskaźniki rezultatu bezpośredniego Projektu ZSIN FAZA II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856" marR="4856" marT="485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626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Nazwa wskaźnika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Jednostka miary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bazowa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(do 12 miesięcy po zakończeniu realizacji projektu)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 Wskaźnika na 12 miesięcy po zakończeniu realizacji Projektu</a:t>
                      </a:r>
                      <a:endParaRPr lang="pl-PL" sz="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</a:tr>
              <a:tr h="109264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jednostek sektora publicznego korzystających z utworzonych aplikacji lub usług teleinformatycznych 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7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 trakcie realizacji</a:t>
                      </a:r>
                      <a:endParaRPr lang="pl-PL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23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użytkowników instytucjonalnych udostępnionych rejestrów publicznych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7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 trakcie realizacji </a:t>
                      </a:r>
                      <a:endParaRPr lang="pl-PL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724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Liczby użytkowników udostępnionej usługi publikacji informacji o średnich cenach transakcyjnych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10 000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7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 trakcie realizacji </a:t>
                      </a:r>
                      <a:endParaRPr lang="pl-PL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02897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Wskaźniki projektu K-GESUT</a:t>
            </a:r>
            <a:endParaRPr lang="pl-PL" dirty="0"/>
          </a:p>
        </p:txBody>
      </p:sp>
      <p:sp>
        <p:nvSpPr>
          <p:cNvPr id="9" name="Prostokąt zaokrąglony 8"/>
          <p:cNvSpPr/>
          <p:nvPr/>
        </p:nvSpPr>
        <p:spPr>
          <a:xfrm>
            <a:off x="551384" y="1322232"/>
            <a:ext cx="2880000" cy="5040000"/>
          </a:xfrm>
          <a:prstGeom prst="roundRect">
            <a:avLst>
              <a:gd name="adj" fmla="val 10000"/>
            </a:avLst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0992B185-5907-4F95-8105-1DC1D7425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4" y="2396955"/>
            <a:ext cx="1980000" cy="321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1204255" y="1324422"/>
            <a:ext cx="1574259" cy="106665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l-PL" sz="3200" b="1" kern="0" dirty="0">
                <a:solidFill>
                  <a:prstClr val="white"/>
                </a:solidFill>
                <a:latin typeface="Calibri"/>
              </a:rPr>
              <a:t>K-GESUT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499719"/>
              </p:ext>
            </p:extLst>
          </p:nvPr>
        </p:nvGraphicFramePr>
        <p:xfrm>
          <a:off x="3791744" y="1399247"/>
          <a:ext cx="4392489" cy="5345650"/>
        </p:xfrm>
        <a:graphic>
          <a:graphicData uri="http://schemas.openxmlformats.org/drawingml/2006/table">
            <a:tbl>
              <a:tblPr/>
              <a:tblGrid>
                <a:gridCol w="2231513"/>
                <a:gridCol w="446303"/>
                <a:gridCol w="446303"/>
                <a:gridCol w="389872"/>
                <a:gridCol w="878498"/>
              </a:tblGrid>
              <a:tr h="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Wskaźniki kluczowe (obligatoryjne) K-GESUT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5" marR="4595" marT="45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</a:tr>
              <a:tr h="236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Jedn. miary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(2018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 Wskaźnika na zakończenie Projektu 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5F91"/>
                    </a:solidFill>
                  </a:tcPr>
                </a:tc>
              </a:tr>
              <a:tr h="29454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udostępnionych usług wewnątrzadministracyjnych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 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51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Wskaźniki specyficzne dla programu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5" marR="4595" marT="45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</a:tr>
              <a:tr h="178658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Jedn. miary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(2018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</a:tr>
              <a:tr h="46837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usług publicznych udostępnionych on-line o stopniu dojrzałości co najmniej 4 - transakcja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31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uruchomionych systemów teleinformatycznych w podmiotach wykonujących zadania publiczne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 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20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podmiotów wykonujących zadania publiczne nie będących pracownikami IT, objętych wsparciem szkoleniowym 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14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rejestrów publicznych o poprawionej interoperacyjności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14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podmiotów wykonujących zadania publiczne nie będących pracownikami IT, objętych wsparciem szkoleniowym - kobiety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14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podmiotów wykonujących zadania publiczne nie będących pracownikami IT, objętych wsparciem szkoleniowym - mężczyźni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Zrealizowany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5" marR="4595" marT="4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60966"/>
              </p:ext>
            </p:extLst>
          </p:nvPr>
        </p:nvGraphicFramePr>
        <p:xfrm>
          <a:off x="8657572" y="1399247"/>
          <a:ext cx="3271075" cy="5106655"/>
        </p:xfrm>
        <a:graphic>
          <a:graphicData uri="http://schemas.openxmlformats.org/drawingml/2006/table">
            <a:tbl>
              <a:tblPr/>
              <a:tblGrid>
                <a:gridCol w="1542884"/>
                <a:gridCol w="360040"/>
                <a:gridCol w="504056"/>
                <a:gridCol w="360040"/>
                <a:gridCol w="504055"/>
              </a:tblGrid>
              <a:tr h="195982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pl-PL" sz="105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Wskaźniki rezultatu bezpośredniego Projektu K-GESUT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4" marR="6124" marT="61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79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Nazwa wskaźnika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Jednostka miary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Wartość docelowa (do 12 miesięcy po zakończeniu realizacji projektu)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Wskaźnik bazowy (2015 r.)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 Wskaźnika na 12 miesięcy po zakończeniu realizacji Projektu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</a:tr>
              <a:tr h="1377999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Osoby (obywatele, przedsiębiorcy oraz przedstawiciele administracji publicznej) korzystający z usług K-GESUT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500000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 trakcie realizacji  </a:t>
                      </a:r>
                      <a:endParaRPr lang="pl-PL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928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jednostek administracji publicznej wykonujących weryfikację zbiorów danych w zakresie sieci uzbrojenia terenu z wykorzystaniem narzędzi wytworzonych w ramach realizacji projektu.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szt.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 trakcie realizacji  </a:t>
                      </a:r>
                      <a:endParaRPr lang="pl-PL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4" marR="6124" marT="61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583164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99456" y="1844824"/>
            <a:ext cx="102251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pl-PL" sz="2400" b="1" dirty="0" smtClean="0">
                <a:solidFill>
                  <a:srgbClr val="4F81BD">
                    <a:lumMod val="75000"/>
                  </a:srgbClr>
                </a:solidFill>
              </a:rPr>
            </a:br>
            <a:endParaRPr lang="pl-PL" sz="24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pl-PL" sz="2400" b="1" dirty="0" smtClean="0">
                <a:solidFill>
                  <a:srgbClr val="4F81BD">
                    <a:lumMod val="75000"/>
                  </a:srgbClr>
                </a:solidFill>
              </a:rPr>
              <a:t>Utrzymanie rezultatów Projektów z POPC</a:t>
            </a:r>
            <a:br>
              <a:rPr lang="pl-PL" sz="2400" b="1" dirty="0" smtClean="0">
                <a:solidFill>
                  <a:srgbClr val="4F81BD">
                    <a:lumMod val="75000"/>
                  </a:srgbClr>
                </a:solidFill>
              </a:rPr>
            </a:br>
            <a:endParaRPr lang="pl-PL" sz="24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pl-PL" sz="2400" b="1" dirty="0" smtClean="0">
                <a:solidFill>
                  <a:srgbClr val="4F81BD">
                    <a:lumMod val="75000"/>
                  </a:srgbClr>
                </a:solidFill>
              </a:rPr>
              <a:t>Utrzymanie i rozwój Narzędzi i usług Analitycznych dla naszych Partnerów</a:t>
            </a:r>
            <a:br>
              <a:rPr lang="pl-PL" sz="2400" b="1" dirty="0" smtClean="0">
                <a:solidFill>
                  <a:srgbClr val="4F81BD">
                    <a:lumMod val="75000"/>
                  </a:srgbClr>
                </a:solidFill>
              </a:rPr>
            </a:br>
            <a:endParaRPr lang="pl-PL" sz="24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pl-PL" sz="2400" b="1" dirty="0" smtClean="0">
                <a:solidFill>
                  <a:srgbClr val="4F81BD">
                    <a:lumMod val="75000"/>
                  </a:srgbClr>
                </a:solidFill>
              </a:rPr>
              <a:t>Zapewnienie ciągłości działania oraz Utrzymanie usług na wysokim poziome SLA i 24h</a:t>
            </a:r>
          </a:p>
          <a:p>
            <a:pPr marL="914400" indent="-914400">
              <a:buFont typeface="+mj-lt"/>
              <a:buAutoNum type="arabicPeriod"/>
            </a:pPr>
            <a:endParaRPr lang="pl-PL" sz="2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 bwMode="auto">
          <a:xfrm>
            <a:off x="2135560" y="116632"/>
            <a:ext cx="770485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pl-PL" sz="4400" dirty="0">
                <a:solidFill>
                  <a:srgbClr val="F5F7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5F799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Przed nami:</a:t>
            </a:r>
            <a:endParaRPr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9178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="" xmlns:a16="http://schemas.microsoft.com/office/drawing/2014/main" id="{E1823415-EDB2-4C66-BB6B-28B6A77579E2}"/>
              </a:ext>
            </a:extLst>
          </p:cNvPr>
          <p:cNvSpPr txBox="1">
            <a:spLocks/>
          </p:cNvSpPr>
          <p:nvPr/>
        </p:nvSpPr>
        <p:spPr>
          <a:xfrm>
            <a:off x="3071814" y="115888"/>
            <a:ext cx="4752975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 lvl="0" algn="l">
              <a:defRPr/>
            </a:pPr>
            <a:r>
              <a:rPr lang="pl-PL" sz="4400" dirty="0">
                <a:effectLst/>
              </a:rPr>
              <a:t>Projekty POPC</a:t>
            </a:r>
            <a:endParaRPr lang="pl-PL" sz="4400" dirty="0">
              <a:ln w="12700">
                <a:noFill/>
                <a:prstDash val="solid"/>
              </a:ln>
              <a:effectLst/>
              <a:latin typeface="Calibri"/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1415480" y="1196752"/>
            <a:ext cx="8770423" cy="5040000"/>
            <a:chOff x="230190" y="1490182"/>
            <a:chExt cx="8770423" cy="5040000"/>
          </a:xfrm>
        </p:grpSpPr>
        <p:grpSp>
          <p:nvGrpSpPr>
            <p:cNvPr id="31" name="Grupa 30"/>
            <p:cNvGrpSpPr/>
            <p:nvPr/>
          </p:nvGrpSpPr>
          <p:grpSpPr>
            <a:xfrm>
              <a:off x="230190" y="1490182"/>
              <a:ext cx="2880000" cy="5040000"/>
              <a:chOff x="0" y="0"/>
              <a:chExt cx="7704856" cy="1422587"/>
            </a:xfrm>
            <a:solidFill>
              <a:srgbClr val="1F497D">
                <a:lumMod val="40000"/>
                <a:lumOff val="60000"/>
              </a:srgbClr>
            </a:solidFill>
          </p:grpSpPr>
          <p:sp>
            <p:nvSpPr>
              <p:cNvPr id="41" name="Prostokąt zaokrąglony 40"/>
              <p:cNvSpPr/>
              <p:nvPr/>
            </p:nvSpPr>
            <p:spPr>
              <a:xfrm>
                <a:off x="0" y="0"/>
                <a:ext cx="7704856" cy="1422587"/>
              </a:xfrm>
              <a:prstGeom prst="roundRect">
                <a:avLst>
                  <a:gd name="adj" fmla="val 10000"/>
                </a:avLst>
              </a:prstGeom>
              <a:solidFill>
                <a:srgbClr val="1F497D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42" name="Prostokąt 41"/>
              <p:cNvSpPr/>
              <p:nvPr/>
            </p:nvSpPr>
            <p:spPr>
              <a:xfrm>
                <a:off x="1746621" y="618"/>
                <a:ext cx="4211611" cy="23189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marR="0" lvl="0" indent="0" algn="ctr" defTabSz="6223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CAPAP</a:t>
                </a:r>
              </a:p>
            </p:txBody>
          </p:sp>
        </p:grpSp>
        <p:pic>
          <p:nvPicPr>
            <p:cNvPr id="33" name="Obraz 32">
              <a:extLst>
                <a:ext uri="{FF2B5EF4-FFF2-40B4-BE49-F238E27FC236}">
                  <a16:creationId xmlns="" xmlns:a16="http://schemas.microsoft.com/office/drawing/2014/main" id="{9EBA41FF-EC02-4E39-9D65-61C9B5E6C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43" y="2564904"/>
              <a:ext cx="1980000" cy="333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Prostokąt zaokrąglony 33"/>
            <p:cNvSpPr/>
            <p:nvPr/>
          </p:nvSpPr>
          <p:spPr>
            <a:xfrm>
              <a:off x="3175401" y="1490182"/>
              <a:ext cx="2880000" cy="5040000"/>
            </a:xfrm>
            <a:prstGeom prst="roundRect">
              <a:avLst>
                <a:gd name="adj" fmla="val 10000"/>
              </a:avLst>
            </a:prstGeom>
            <a:solidFill>
              <a:srgbClr val="9BBB59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pic>
          <p:nvPicPr>
            <p:cNvPr id="35" name="Obraz 34">
              <a:extLst>
                <a:ext uri="{FF2B5EF4-FFF2-40B4-BE49-F238E27FC236}">
                  <a16:creationId xmlns="" xmlns:a16="http://schemas.microsoft.com/office/drawing/2014/main" id="{89544651-9B28-4456-BEA0-8266C5C42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401" y="2564904"/>
              <a:ext cx="1980000" cy="31614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Prostokąt zaokrąglony 35"/>
            <p:cNvSpPr/>
            <p:nvPr/>
          </p:nvSpPr>
          <p:spPr>
            <a:xfrm>
              <a:off x="6120613" y="1490182"/>
              <a:ext cx="2880000" cy="5040000"/>
            </a:xfrm>
            <a:prstGeom prst="roundRect">
              <a:avLst>
                <a:gd name="adj" fmla="val 10000"/>
              </a:avLst>
            </a:prstGeom>
            <a:solidFill>
              <a:srgbClr val="EEECE1">
                <a:lumMod val="5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pic>
          <p:nvPicPr>
            <p:cNvPr id="37" name="Obraz 36">
              <a:extLst>
                <a:ext uri="{FF2B5EF4-FFF2-40B4-BE49-F238E27FC236}">
                  <a16:creationId xmlns="" xmlns:a16="http://schemas.microsoft.com/office/drawing/2014/main" id="{0992B185-5907-4F95-8105-1DC1D742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613" y="2564904"/>
              <a:ext cx="1980000" cy="3210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Prostokąt 37"/>
            <p:cNvSpPr/>
            <p:nvPr/>
          </p:nvSpPr>
          <p:spPr>
            <a:xfrm>
              <a:off x="3828271" y="1687122"/>
              <a:ext cx="1574259" cy="82156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ZSIN Faza II</a:t>
              </a:r>
            </a:p>
          </p:txBody>
        </p:sp>
        <p:sp>
          <p:nvSpPr>
            <p:cNvPr id="39" name="Prostokąt 38"/>
            <p:cNvSpPr/>
            <p:nvPr/>
          </p:nvSpPr>
          <p:spPr>
            <a:xfrm>
              <a:off x="6773483" y="1492371"/>
              <a:ext cx="1574259" cy="82156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K-GESUT</a:t>
              </a:r>
            </a:p>
          </p:txBody>
        </p:sp>
        <p:sp>
          <p:nvSpPr>
            <p:cNvPr id="40" name="Prostokąt zaokrąglony 39"/>
            <p:cNvSpPr/>
            <p:nvPr/>
          </p:nvSpPr>
          <p:spPr>
            <a:xfrm>
              <a:off x="395536" y="5733256"/>
              <a:ext cx="8496944" cy="50405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Zakończenie projektów – 15.11.2018</a:t>
              </a:r>
            </a:p>
          </p:txBody>
        </p:sp>
      </p:grp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Komitet Rady Ministrów ds. Cyfryzacji 5.04.2019 r.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87870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>
          <a:xfrm>
            <a:off x="612061" y="1596134"/>
            <a:ext cx="11017092" cy="45144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7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760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58E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5B3D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6D9F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endParaRPr lang="pl-PL" dirty="0" smtClean="0"/>
          </a:p>
          <a:p>
            <a:pPr marL="0" indent="0" algn="r">
              <a:buFont typeface="Arial" charset="0"/>
              <a:buNone/>
            </a:pPr>
            <a:endParaRPr lang="pl-PL" dirty="0" smtClean="0"/>
          </a:p>
          <a:p>
            <a:pPr marL="0" indent="0" algn="r">
              <a:buFont typeface="Arial" charset="0"/>
              <a:buNone/>
            </a:pPr>
            <a:endParaRPr lang="pl-PL" sz="5200" dirty="0" smtClean="0">
              <a:solidFill>
                <a:schemeClr val="tx1"/>
              </a:solidFill>
            </a:endParaRPr>
          </a:p>
          <a:p>
            <a:pPr marL="0" indent="0" algn="r">
              <a:buFont typeface="Arial" charset="0"/>
              <a:buNone/>
            </a:pPr>
            <a:endParaRPr lang="pl-PL" sz="5200" dirty="0">
              <a:solidFill>
                <a:schemeClr val="tx1"/>
              </a:solidFill>
            </a:endParaRPr>
          </a:p>
          <a:p>
            <a:pPr marL="0" indent="0" algn="r">
              <a:buFont typeface="Arial" charset="0"/>
              <a:buNone/>
            </a:pPr>
            <a:r>
              <a:rPr lang="pl-PL" sz="5200" dirty="0" smtClean="0">
                <a:solidFill>
                  <a:schemeClr val="tx1"/>
                </a:solidFill>
              </a:rPr>
              <a:t>Dziękuję za uwagę</a:t>
            </a:r>
            <a:endParaRPr lang="pl-PL" sz="2900" b="0" dirty="0" smtClean="0">
              <a:solidFill>
                <a:schemeClr val="tx1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7085135"/>
      </p:ext>
    </p:extLst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351584" y="188640"/>
            <a:ext cx="5973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Umowy realizowane w projektach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7375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269897"/>
              </p:ext>
            </p:extLst>
          </p:nvPr>
        </p:nvGraphicFramePr>
        <p:xfrm>
          <a:off x="1271464" y="1700808"/>
          <a:ext cx="9433048" cy="4176463"/>
        </p:xfrm>
        <a:graphic>
          <a:graphicData uri="http://schemas.openxmlformats.org/drawingml/2006/table">
            <a:tbl>
              <a:tblPr/>
              <a:tblGrid>
                <a:gridCol w="6058624"/>
                <a:gridCol w="3374424"/>
              </a:tblGrid>
              <a:tr h="118437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32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 Obszar</a:t>
                      </a:r>
                      <a:endParaRPr lang="pl-PL" sz="32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l-PL" sz="32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Liczba umów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23352">
                <a:tc>
                  <a:txBody>
                    <a:bodyPr/>
                    <a:lstStyle/>
                    <a:p>
                      <a:pPr marL="514350" indent="-514350" algn="l" fontAlgn="ctr">
                        <a:buAutoNum type="arabicPeriod"/>
                      </a:pPr>
                      <a:r>
                        <a:rPr lang="pl-PL" sz="32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Infrastruktura</a:t>
                      </a:r>
                      <a:endParaRPr lang="pl-PL" sz="32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tabLst/>
                      </a:pPr>
                      <a:r>
                        <a:rPr lang="pl-PL" sz="32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85">
                <a:tc>
                  <a:txBody>
                    <a:bodyPr/>
                    <a:lstStyle/>
                    <a:p>
                      <a:pPr algn="l" fontAlgn="ctr"/>
                      <a:r>
                        <a:rPr lang="pl-PL" sz="32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2.  E-Usługi</a:t>
                      </a:r>
                      <a:endParaRPr lang="pl-PL" sz="32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85">
                <a:tc>
                  <a:txBody>
                    <a:bodyPr/>
                    <a:lstStyle/>
                    <a:p>
                      <a:pPr marL="514350" indent="-514350" algn="l" fontAlgn="ctr">
                        <a:buAutoNum type="arabicPeriod" startAt="3"/>
                      </a:pPr>
                      <a:r>
                        <a:rPr lang="pl-PL" sz="32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Pozostałe</a:t>
                      </a:r>
                      <a:endParaRPr lang="pl-PL" sz="32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85">
                <a:tc>
                  <a:txBody>
                    <a:bodyPr/>
                    <a:lstStyle/>
                    <a:p>
                      <a:pPr marL="514350" indent="-514350" algn="l" fontAlgn="ctr">
                        <a:buAutoNum type="arabicPeriod" startAt="4"/>
                      </a:pPr>
                      <a:r>
                        <a:rPr lang="pl-PL" sz="32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Dane</a:t>
                      </a:r>
                      <a:endParaRPr lang="pl-PL" sz="32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85">
                <a:tc>
                  <a:txBody>
                    <a:bodyPr/>
                    <a:lstStyle/>
                    <a:p>
                      <a:pPr marL="0" indent="3852863" algn="l" fontAlgn="ctr"/>
                      <a:r>
                        <a:rPr lang="pl-PL" sz="32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RAZEM</a:t>
                      </a:r>
                      <a:endParaRPr lang="pl-PL" sz="32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14409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71464" y="1052736"/>
            <a:ext cx="9217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4F81BD">
                    <a:lumMod val="75000"/>
                  </a:srgbClr>
                </a:solidFill>
              </a:rPr>
              <a:t>Odebrane zostały wszystkie Produkty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063751" y="115888"/>
            <a:ext cx="63373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r>
              <a:rPr lang="pl-PL" dirty="0" smtClean="0"/>
              <a:t>Produkty projektów</a:t>
            </a:r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431150"/>
              </p:ext>
            </p:extLst>
          </p:nvPr>
        </p:nvGraphicFramePr>
        <p:xfrm>
          <a:off x="1055440" y="1916832"/>
          <a:ext cx="10153127" cy="3960442"/>
        </p:xfrm>
        <a:graphic>
          <a:graphicData uri="http://schemas.openxmlformats.org/drawingml/2006/table">
            <a:tbl>
              <a:tblPr/>
              <a:tblGrid>
                <a:gridCol w="6668490"/>
                <a:gridCol w="3484637"/>
              </a:tblGrid>
              <a:tr h="921806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 Obszar</a:t>
                      </a:r>
                      <a:endParaRPr lang="pl-PL" sz="31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Liczba produktów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</a:tr>
              <a:tr h="510491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1. E-usługi</a:t>
                      </a:r>
                      <a:endParaRPr lang="pl-PL" sz="31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510491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2. Infrastruktura</a:t>
                      </a:r>
                      <a:endParaRPr lang="pl-PL" sz="31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510491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3. Wsparcie</a:t>
                      </a:r>
                      <a:endParaRPr lang="pl-PL" sz="31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510491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4. Dane</a:t>
                      </a:r>
                      <a:endParaRPr lang="pl-PL" sz="31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793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510491">
                <a:tc>
                  <a:txBody>
                    <a:bodyPr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5. Promocja</a:t>
                      </a:r>
                      <a:endParaRPr lang="pl-PL" sz="31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486181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l-PL" sz="3100" b="1" kern="120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3100" b="1" kern="120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17375E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1 259</a:t>
                      </a:r>
                      <a:endParaRPr lang="pl-PL" sz="3100" b="1" kern="120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17375E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63859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55640" y="188640"/>
            <a:ext cx="4286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Wydatkowanie środków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7375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063098"/>
              </p:ext>
            </p:extLst>
          </p:nvPr>
        </p:nvGraphicFramePr>
        <p:xfrm>
          <a:off x="479376" y="1484784"/>
          <a:ext cx="11161240" cy="4225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3168352"/>
                <a:gridCol w="2880320"/>
                <a:gridCol w="2952328"/>
              </a:tblGrid>
              <a:tr h="577479">
                <a:tc rowSpan="2"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latin typeface="+mj-lt"/>
                        </a:rPr>
                        <a:t>Obszar</a:t>
                      </a:r>
                      <a:endParaRPr lang="pl-PL" sz="2400" b="1" dirty="0">
                        <a:latin typeface="+mj-lt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latin typeface="+mj-lt"/>
                        </a:rPr>
                        <a:t>Wydatkowanie środków</a:t>
                      </a:r>
                      <a:endParaRPr lang="pl-PL" sz="2400" b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577479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CAPAP</a:t>
                      </a:r>
                      <a:endParaRPr lang="pl-PL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K-GESUT</a:t>
                      </a:r>
                      <a:endParaRPr lang="pl-PL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ZSIN-Faza II</a:t>
                      </a:r>
                      <a:endParaRPr lang="pl-PL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573234">
                <a:tc>
                  <a:txBody>
                    <a:bodyPr/>
                    <a:lstStyle/>
                    <a:p>
                      <a:r>
                        <a:rPr lang="pl-PL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Infrastruktura</a:t>
                      </a:r>
                      <a:endParaRPr lang="pl-PL" sz="2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6 038 586,70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3 085 506,09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3 561 318,94 zł </a:t>
                      </a:r>
                    </a:p>
                  </a:txBody>
                  <a:tcPr marL="0" marR="0" marT="0" marB="0" anchor="b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pl-PL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e-usługi</a:t>
                      </a:r>
                      <a:endParaRPr lang="pl-PL" sz="2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25 653 464,08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3 225 552,00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     4 595 102,88 zł </a:t>
                      </a:r>
                    </a:p>
                  </a:txBody>
                  <a:tcPr marL="0" marR="0" marT="0" marB="0" anchor="b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pl-PL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Dane</a:t>
                      </a:r>
                      <a:endParaRPr lang="pl-PL" sz="2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37 781 621,85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26 829 568,50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54 094 335,29 zł </a:t>
                      </a:r>
                    </a:p>
                  </a:txBody>
                  <a:tcPr marL="0" marR="0" marT="0" marB="0" anchor="b"/>
                </a:tc>
              </a:tr>
              <a:tr h="668369">
                <a:tc>
                  <a:txBody>
                    <a:bodyPr/>
                    <a:lstStyle/>
                    <a:p>
                      <a:r>
                        <a:rPr lang="pl-PL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Pozostałe</a:t>
                      </a:r>
                      <a:endParaRPr lang="pl-PL" sz="2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</a:t>
                      </a:r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12 972 677,77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       </a:t>
                      </a:r>
                      <a:r>
                        <a:rPr lang="pl-PL" sz="2200" b="0" i="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</a:t>
                      </a:r>
                      <a:r>
                        <a:rPr lang="pl-PL" sz="2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311 731,16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             5 </a:t>
                      </a:r>
                      <a:r>
                        <a:rPr lang="pl-PL" sz="2200" b="0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555 951,63 zł </a:t>
                      </a:r>
                      <a:endParaRPr lang="pl-PL" sz="22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533058">
                <a:tc>
                  <a:txBody>
                    <a:bodyPr/>
                    <a:lstStyle/>
                    <a:p>
                      <a:r>
                        <a:rPr lang="pl-PL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RAZEM</a:t>
                      </a:r>
                      <a:endParaRPr lang="pl-PL" sz="2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        </a:t>
                      </a:r>
                      <a:r>
                        <a:rPr lang="pl-PL" sz="2200" b="1" i="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2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82 446 350,40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</a:t>
                      </a:r>
                      <a:r>
                        <a:rPr lang="pl-PL" sz="2200" b="1" i="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 </a:t>
                      </a:r>
                      <a:r>
                        <a:rPr lang="pl-PL" sz="2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38 452 357,75 zł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2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        </a:t>
                      </a:r>
                      <a:r>
                        <a:rPr lang="pl-PL" sz="2200" b="0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pl-PL" sz="2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 </a:t>
                      </a:r>
                      <a:r>
                        <a:rPr lang="pl-PL" sz="2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806 708,74 zł </a:t>
                      </a:r>
                      <a:endParaRPr lang="pl-PL" sz="2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83885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55640" y="188640"/>
            <a:ext cx="4801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Wydatkowanie środków</a:t>
            </a: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7375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679180"/>
              </p:ext>
            </p:extLst>
          </p:nvPr>
        </p:nvGraphicFramePr>
        <p:xfrm>
          <a:off x="119336" y="1124744"/>
          <a:ext cx="515613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944433"/>
              </p:ext>
            </p:extLst>
          </p:nvPr>
        </p:nvGraphicFramePr>
        <p:xfrm>
          <a:off x="4799856" y="2492896"/>
          <a:ext cx="683731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7280090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55640" y="188640"/>
            <a:ext cx="4801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Wydatkowanie środków</a:t>
            </a: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7375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132697"/>
              </p:ext>
            </p:extLst>
          </p:nvPr>
        </p:nvGraphicFramePr>
        <p:xfrm>
          <a:off x="191344" y="1196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3257295"/>
              </p:ext>
            </p:extLst>
          </p:nvPr>
        </p:nvGraphicFramePr>
        <p:xfrm>
          <a:off x="7248128" y="1196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215548"/>
              </p:ext>
            </p:extLst>
          </p:nvPr>
        </p:nvGraphicFramePr>
        <p:xfrm>
          <a:off x="3575720" y="397666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8703551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55640" y="188640"/>
            <a:ext cx="4286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7375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Wydatkowanie środków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7375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9569473"/>
              </p:ext>
            </p:extLst>
          </p:nvPr>
        </p:nvGraphicFramePr>
        <p:xfrm>
          <a:off x="1055440" y="1340768"/>
          <a:ext cx="972108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222583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BDOT_MAiC_23.03.2012">
  <a:themeElements>
    <a:clrScheme name="Projekt domyślny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UGiK prezentacj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GUGiK prezentacj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UGiK prezentacj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GUGiK prezentacj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10349</TotalTime>
  <Words>1245</Words>
  <Application>Microsoft Office PowerPoint</Application>
  <PresentationFormat>Panoramiczny</PresentationFormat>
  <Paragraphs>362</Paragraphs>
  <Slides>30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6</vt:i4>
      </vt:variant>
      <vt:variant>
        <vt:lpstr>Tytuły slajdów</vt:lpstr>
      </vt:variant>
      <vt:variant>
        <vt:i4>30</vt:i4>
      </vt:variant>
    </vt:vector>
  </HeadingPairs>
  <TitlesOfParts>
    <vt:vector size="39" baseType="lpstr">
      <vt:lpstr>Arial</vt:lpstr>
      <vt:lpstr>Calibri</vt:lpstr>
      <vt:lpstr>Tahoma</vt:lpstr>
      <vt:lpstr>Motyw pakietu Office</vt:lpstr>
      <vt:lpstr>1_GBDOT_MAiC_23.03.2012</vt:lpstr>
      <vt:lpstr>GUGiK prezentacja</vt:lpstr>
      <vt:lpstr>3_GUGiK prezentacja</vt:lpstr>
      <vt:lpstr>1_GUGiK prezentacja</vt:lpstr>
      <vt:lpstr>2_GUGiK prezentacja</vt:lpstr>
      <vt:lpstr>Podsumowanie rezultatów projektów  realizowanych w ramach POPC przez GUGiK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Wskaźniki projektu CAPAP</vt:lpstr>
      <vt:lpstr>Wskaźniki projektu ZSIN Faza II</vt:lpstr>
      <vt:lpstr>Wskaźniki projektu K-GESUT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Wysocka Marzena</dc:creator>
  <cp:lastModifiedBy>Izdebski Waldemar</cp:lastModifiedBy>
  <cp:revision>1076</cp:revision>
  <cp:lastPrinted>2016-12-23T07:44:46Z</cp:lastPrinted>
  <dcterms:created xsi:type="dcterms:W3CDTF">2010-10-22T14:41:31Z</dcterms:created>
  <dcterms:modified xsi:type="dcterms:W3CDTF">2019-04-04T12:06:55Z</dcterms:modified>
</cp:coreProperties>
</file>