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61" r:id="rId2"/>
    <p:sldId id="666" r:id="rId3"/>
    <p:sldId id="669" r:id="rId4"/>
    <p:sldId id="618" r:id="rId5"/>
    <p:sldId id="665" r:id="rId6"/>
    <p:sldId id="661" r:id="rId7"/>
    <p:sldId id="662" r:id="rId8"/>
    <p:sldId id="663" r:id="rId9"/>
    <p:sldId id="660" r:id="rId10"/>
    <p:sldId id="619" r:id="rId11"/>
    <p:sldId id="621" r:id="rId12"/>
    <p:sldId id="658" r:id="rId13"/>
    <p:sldId id="624" r:id="rId14"/>
    <p:sldId id="626" r:id="rId15"/>
    <p:sldId id="627" r:id="rId16"/>
    <p:sldId id="628" r:id="rId17"/>
    <p:sldId id="629" r:id="rId18"/>
    <p:sldId id="631" r:id="rId19"/>
    <p:sldId id="632" r:id="rId20"/>
    <p:sldId id="633" r:id="rId21"/>
    <p:sldId id="634" r:id="rId22"/>
    <p:sldId id="636" r:id="rId23"/>
    <p:sldId id="638" r:id="rId24"/>
    <p:sldId id="664" r:id="rId25"/>
    <p:sldId id="642" r:id="rId26"/>
    <p:sldId id="641" r:id="rId27"/>
    <p:sldId id="643" r:id="rId28"/>
    <p:sldId id="646" r:id="rId29"/>
    <p:sldId id="647" r:id="rId30"/>
    <p:sldId id="649" r:id="rId31"/>
    <p:sldId id="654" r:id="rId32"/>
    <p:sldId id="655" r:id="rId33"/>
    <p:sldId id="656" r:id="rId34"/>
    <p:sldId id="657" r:id="rId3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1F2A141-74D1-85C3-DA02-D04529625022}" name="Drastich Aneta  (DSF)" initials="AD" userId="S::Aneta.Drastich@ad.ms.gov.pl::7e3e220b-6da6-404a-af3e-7602b0fc922d" providerId="AD"/>
  <p188:author id="{C96F6572-C63E-3382-D38D-EACE40E85C53}" name="Wiktoria Grad" initials="WG" userId="Wiktoria Grad"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096"/>
    <a:srgbClr val="C40009"/>
    <a:srgbClr val="DB002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Bez stylu, siatka tabeli">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2" d="100"/>
          <a:sy n="102" d="100"/>
        </p:scale>
        <p:origin x="138" y="29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E4FBC5-E787-46A4-969A-114FF7F0C094}" type="datetimeFigureOut">
              <a:rPr lang="pl-PL" smtClean="0"/>
              <a:t>27.02.2024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A4C4A3-1158-4DC3-9B80-98163D1B892A}" type="slidenum">
              <a:rPr lang="pl-PL" smtClean="0"/>
              <a:t>‹#›</a:t>
            </a:fld>
            <a:endParaRPr lang="pl-PL"/>
          </a:p>
        </p:txBody>
      </p:sp>
    </p:spTree>
    <p:extLst>
      <p:ext uri="{BB962C8B-B14F-4D97-AF65-F5344CB8AC3E}">
        <p14:creationId xmlns:p14="http://schemas.microsoft.com/office/powerpoint/2010/main" val="1362607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AC8235A9-ACD1-55F9-6089-7293320295C7}"/>
              </a:ext>
            </a:extLst>
          </p:cNvPr>
          <p:cNvSpPr>
            <a:spLocks noGrp="1"/>
          </p:cNvSpPr>
          <p:nvPr>
            <p:ph type="dt" sz="half" idx="10"/>
          </p:nvPr>
        </p:nvSpPr>
        <p:spPr/>
        <p:txBody>
          <a:bodyPr/>
          <a:lstStyle/>
          <a:p>
            <a:fld id="{7A31DD0C-6D32-4BC7-B971-B38B2FA0F750}" type="datetime4">
              <a:rPr lang="pl-PL" smtClean="0"/>
              <a:t>27 lutego 2024</a:t>
            </a:fld>
            <a:endParaRPr lang="pl-PL"/>
          </a:p>
        </p:txBody>
      </p:sp>
      <p:sp>
        <p:nvSpPr>
          <p:cNvPr id="3" name="Symbol zastępczy stopki 2">
            <a:extLst>
              <a:ext uri="{FF2B5EF4-FFF2-40B4-BE49-F238E27FC236}">
                <a16:creationId xmlns:a16="http://schemas.microsoft.com/office/drawing/2014/main" id="{6492CF31-08B7-AB12-DB3C-DF4A68C760BD}"/>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88A80A8D-89CB-1D85-DE96-004019688CFE}"/>
              </a:ext>
            </a:extLst>
          </p:cNvPr>
          <p:cNvSpPr>
            <a:spLocks noGrp="1"/>
          </p:cNvSpPr>
          <p:nvPr>
            <p:ph type="sldNum" sz="quarter" idx="12"/>
          </p:nvPr>
        </p:nvSpPr>
        <p:spPr/>
        <p:txBody>
          <a:bodyPr/>
          <a:lstStyle/>
          <a:p>
            <a:fld id="{CC1B6E93-69BD-49C6-9B34-503932A7A779}" type="slidenum">
              <a:rPr lang="pl-PL" smtClean="0"/>
              <a:t>‹#›</a:t>
            </a:fld>
            <a:endParaRPr lang="pl-PL" dirty="0"/>
          </a:p>
        </p:txBody>
      </p:sp>
      <p:pic>
        <p:nvPicPr>
          <p:cNvPr id="5" name="image7.jpeg">
            <a:extLst>
              <a:ext uri="{FF2B5EF4-FFF2-40B4-BE49-F238E27FC236}">
                <a16:creationId xmlns:a16="http://schemas.microsoft.com/office/drawing/2014/main" id="{EE47AD76-69CB-5523-A6E9-AAC043ACD304}"/>
              </a:ext>
            </a:extLst>
          </p:cNvPr>
          <p:cNvPicPr>
            <a:picLocks noChangeAspect="1"/>
          </p:cNvPicPr>
          <p:nvPr userDrawn="1"/>
        </p:nvPicPr>
        <p:blipFill>
          <a:blip r:embed="rId2" cstate="print"/>
          <a:stretch>
            <a:fillRect/>
          </a:stretch>
        </p:blipFill>
        <p:spPr>
          <a:xfrm>
            <a:off x="773837" y="187306"/>
            <a:ext cx="4976674" cy="583530"/>
          </a:xfrm>
          <a:prstGeom prst="rect">
            <a:avLst/>
          </a:prstGeom>
        </p:spPr>
      </p:pic>
      <p:pic>
        <p:nvPicPr>
          <p:cNvPr id="6" name="Obraz 5">
            <a:extLst>
              <a:ext uri="{FF2B5EF4-FFF2-40B4-BE49-F238E27FC236}">
                <a16:creationId xmlns:a16="http://schemas.microsoft.com/office/drawing/2014/main" id="{509C34E2-9FF5-BCBE-8E5F-044B1D266414}"/>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741289"/>
            <a:ext cx="5529024" cy="1147533"/>
          </a:xfrm>
          <a:prstGeom prst="rect">
            <a:avLst/>
          </a:prstGeom>
        </p:spPr>
      </p:pic>
    </p:spTree>
    <p:extLst>
      <p:ext uri="{BB962C8B-B14F-4D97-AF65-F5344CB8AC3E}">
        <p14:creationId xmlns:p14="http://schemas.microsoft.com/office/powerpoint/2010/main" val="1916417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3678E4-1211-02BF-3140-A048F137CC40}"/>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E8C2B4C9-D04C-9466-6B79-8ED06A71BCA8}"/>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5DC8D42-C039-69C6-E31D-092759823C3A}"/>
              </a:ext>
            </a:extLst>
          </p:cNvPr>
          <p:cNvSpPr>
            <a:spLocks noGrp="1"/>
          </p:cNvSpPr>
          <p:nvPr>
            <p:ph type="dt" sz="half" idx="10"/>
          </p:nvPr>
        </p:nvSpPr>
        <p:spPr/>
        <p:txBody>
          <a:bodyPr/>
          <a:lstStyle/>
          <a:p>
            <a:fld id="{AB3E2B8C-C793-4B16-8F36-BEF42A9B191B}" type="datetime4">
              <a:rPr lang="pl-PL" smtClean="0"/>
              <a:t>27 lutego 2024</a:t>
            </a:fld>
            <a:endParaRPr lang="pl-PL"/>
          </a:p>
        </p:txBody>
      </p:sp>
      <p:sp>
        <p:nvSpPr>
          <p:cNvPr id="5" name="Symbol zastępczy stopki 4">
            <a:extLst>
              <a:ext uri="{FF2B5EF4-FFF2-40B4-BE49-F238E27FC236}">
                <a16:creationId xmlns:a16="http://schemas.microsoft.com/office/drawing/2014/main" id="{4B2503CA-1863-F1A2-169B-4E8265F0A95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EE3A017-0866-BFD2-ABE7-A168671BEB25}"/>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783535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DF29B99-1A0D-4AF8-C971-4493EEABA343}"/>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7AE6126D-6983-A90E-836A-893E356B7F3E}"/>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987F7BC-7074-AE5D-09DA-040941F4314E}"/>
              </a:ext>
            </a:extLst>
          </p:cNvPr>
          <p:cNvSpPr>
            <a:spLocks noGrp="1"/>
          </p:cNvSpPr>
          <p:nvPr>
            <p:ph type="dt" sz="half" idx="10"/>
          </p:nvPr>
        </p:nvSpPr>
        <p:spPr/>
        <p:txBody>
          <a:bodyPr/>
          <a:lstStyle/>
          <a:p>
            <a:fld id="{5EFD3F2A-6063-48F2-893B-5CC93D9DA06D}" type="datetime4">
              <a:rPr lang="pl-PL" smtClean="0"/>
              <a:t>27 lutego 2024</a:t>
            </a:fld>
            <a:endParaRPr lang="pl-PL"/>
          </a:p>
        </p:txBody>
      </p:sp>
      <p:sp>
        <p:nvSpPr>
          <p:cNvPr id="5" name="Symbol zastępczy stopki 4">
            <a:extLst>
              <a:ext uri="{FF2B5EF4-FFF2-40B4-BE49-F238E27FC236}">
                <a16:creationId xmlns:a16="http://schemas.microsoft.com/office/drawing/2014/main" id="{027EDC89-C855-D08D-B529-3EF3466344C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0576602-9FC0-65AA-40E2-40A209B0902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3475281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B0CD00-3A90-468C-2950-51A92258F780}"/>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9A77B385-1FA0-4A09-7695-B69606F823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74C5C2C-ED68-2EA5-6541-FB12FD002885}"/>
              </a:ext>
            </a:extLst>
          </p:cNvPr>
          <p:cNvSpPr>
            <a:spLocks noGrp="1"/>
          </p:cNvSpPr>
          <p:nvPr>
            <p:ph type="dt" sz="half" idx="10"/>
          </p:nvPr>
        </p:nvSpPr>
        <p:spPr/>
        <p:txBody>
          <a:bodyPr/>
          <a:lstStyle/>
          <a:p>
            <a:fld id="{41BE0BA5-99BC-47D4-B4E2-ED9294F1F9F5}" type="datetime4">
              <a:rPr lang="pl-PL" smtClean="0"/>
              <a:t>27 lutego 2024</a:t>
            </a:fld>
            <a:endParaRPr lang="pl-PL"/>
          </a:p>
        </p:txBody>
      </p:sp>
      <p:sp>
        <p:nvSpPr>
          <p:cNvPr id="5" name="Symbol zastępczy stopki 4">
            <a:extLst>
              <a:ext uri="{FF2B5EF4-FFF2-40B4-BE49-F238E27FC236}">
                <a16:creationId xmlns:a16="http://schemas.microsoft.com/office/drawing/2014/main" id="{7A946A16-6BAA-9315-51F5-C174AB255CD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410E48B-D216-5A69-5EAB-2CC6A456973B}"/>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3865010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A11CCC-E027-EAA7-006E-ECCF11ACFBE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BB789D19-ABE5-A763-42DB-EEAB6CBAD2AB}"/>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pic>
        <p:nvPicPr>
          <p:cNvPr id="7" name="image7.jpeg">
            <a:extLst>
              <a:ext uri="{FF2B5EF4-FFF2-40B4-BE49-F238E27FC236}">
                <a16:creationId xmlns:a16="http://schemas.microsoft.com/office/drawing/2014/main" id="{3A2A4025-4715-8F75-B8BA-648531397629}"/>
              </a:ext>
            </a:extLst>
          </p:cNvPr>
          <p:cNvPicPr>
            <a:picLocks noChangeAspect="1"/>
          </p:cNvPicPr>
          <p:nvPr userDrawn="1"/>
        </p:nvPicPr>
        <p:blipFill>
          <a:blip r:embed="rId2" cstate="print"/>
          <a:stretch>
            <a:fillRect/>
          </a:stretch>
        </p:blipFill>
        <p:spPr>
          <a:xfrm>
            <a:off x="838200" y="319372"/>
            <a:ext cx="4976674" cy="583530"/>
          </a:xfrm>
          <a:prstGeom prst="rect">
            <a:avLst/>
          </a:prstGeom>
        </p:spPr>
      </p:pic>
      <p:pic>
        <p:nvPicPr>
          <p:cNvPr id="8" name="Obraz 7">
            <a:extLst>
              <a:ext uri="{FF2B5EF4-FFF2-40B4-BE49-F238E27FC236}">
                <a16:creationId xmlns:a16="http://schemas.microsoft.com/office/drawing/2014/main" id="{159EA181-C3E1-421E-7CF9-C01C825AF50B}"/>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79088" y="5688634"/>
            <a:ext cx="5529024" cy="1147533"/>
          </a:xfrm>
          <a:prstGeom prst="rect">
            <a:avLst/>
          </a:prstGeom>
        </p:spPr>
      </p:pic>
      <p:sp>
        <p:nvSpPr>
          <p:cNvPr id="9" name="Symbol zastępczy daty 8">
            <a:extLst>
              <a:ext uri="{FF2B5EF4-FFF2-40B4-BE49-F238E27FC236}">
                <a16:creationId xmlns:a16="http://schemas.microsoft.com/office/drawing/2014/main" id="{DF11FE99-A85E-D4F5-EDDA-7B089ECE78C2}"/>
              </a:ext>
            </a:extLst>
          </p:cNvPr>
          <p:cNvSpPr>
            <a:spLocks noGrp="1"/>
          </p:cNvSpPr>
          <p:nvPr>
            <p:ph type="dt" sz="half" idx="10"/>
          </p:nvPr>
        </p:nvSpPr>
        <p:spPr/>
        <p:txBody>
          <a:bodyPr/>
          <a:lstStyle/>
          <a:p>
            <a:fld id="{9A3148E6-5746-41C3-991A-91B8C28C30A6}" type="datetime4">
              <a:rPr lang="pl-PL" smtClean="0"/>
              <a:t>27 lutego 2024</a:t>
            </a:fld>
            <a:endParaRPr lang="pl-PL"/>
          </a:p>
        </p:txBody>
      </p:sp>
      <p:sp>
        <p:nvSpPr>
          <p:cNvPr id="10" name="Symbol zastępczy stopki 9">
            <a:extLst>
              <a:ext uri="{FF2B5EF4-FFF2-40B4-BE49-F238E27FC236}">
                <a16:creationId xmlns:a16="http://schemas.microsoft.com/office/drawing/2014/main" id="{AADE5ADF-7D91-AF8B-79AF-E334F87852C0}"/>
              </a:ext>
            </a:extLst>
          </p:cNvPr>
          <p:cNvSpPr>
            <a:spLocks noGrp="1"/>
          </p:cNvSpPr>
          <p:nvPr>
            <p:ph type="ftr" sz="quarter" idx="11"/>
          </p:nvPr>
        </p:nvSpPr>
        <p:spPr/>
        <p:txBody>
          <a:bodyPr/>
          <a:lstStyle/>
          <a:p>
            <a:endParaRPr lang="pl-PL"/>
          </a:p>
        </p:txBody>
      </p:sp>
      <p:sp>
        <p:nvSpPr>
          <p:cNvPr id="11" name="Symbol zastępczy numeru slajdu 10">
            <a:extLst>
              <a:ext uri="{FF2B5EF4-FFF2-40B4-BE49-F238E27FC236}">
                <a16:creationId xmlns:a16="http://schemas.microsoft.com/office/drawing/2014/main" id="{44E1D2CF-29A2-7BE1-2EFE-8CD3229CB9E4}"/>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570826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1B993A-EA76-6231-DE93-2DD9508F280A}"/>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BCA7AF37-2670-1A1D-DB21-442A9E0F5C4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7CE9A786-49F2-F5B4-C8CA-B4EA74168890}"/>
              </a:ext>
            </a:extLst>
          </p:cNvPr>
          <p:cNvSpPr>
            <a:spLocks noGrp="1"/>
          </p:cNvSpPr>
          <p:nvPr>
            <p:ph type="dt" sz="half" idx="10"/>
          </p:nvPr>
        </p:nvSpPr>
        <p:spPr/>
        <p:txBody>
          <a:bodyPr/>
          <a:lstStyle/>
          <a:p>
            <a:fld id="{C52CE56A-2EBB-4F1E-9B47-ABFE9D1DA42D}" type="datetime4">
              <a:rPr lang="pl-PL" smtClean="0"/>
              <a:t>27 lutego 2024</a:t>
            </a:fld>
            <a:endParaRPr lang="pl-PL"/>
          </a:p>
        </p:txBody>
      </p:sp>
      <p:sp>
        <p:nvSpPr>
          <p:cNvPr id="5" name="Symbol zastępczy stopki 4">
            <a:extLst>
              <a:ext uri="{FF2B5EF4-FFF2-40B4-BE49-F238E27FC236}">
                <a16:creationId xmlns:a16="http://schemas.microsoft.com/office/drawing/2014/main" id="{DBB1BC82-24E8-0808-4A26-4E62E065511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50D33F2-B454-026F-1591-7F94EEE861E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2791847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969350-A6BC-AC1B-E4C3-1A49BF1C259A}"/>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D83E184F-248A-A5FC-6E05-B370B3C4FB83}"/>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B46E51E3-B704-4685-F314-0AFB558B436A}"/>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20D970D2-C188-2009-9E21-632F4B69E355}"/>
              </a:ext>
            </a:extLst>
          </p:cNvPr>
          <p:cNvSpPr>
            <a:spLocks noGrp="1"/>
          </p:cNvSpPr>
          <p:nvPr>
            <p:ph type="dt" sz="half" idx="10"/>
          </p:nvPr>
        </p:nvSpPr>
        <p:spPr/>
        <p:txBody>
          <a:bodyPr/>
          <a:lstStyle/>
          <a:p>
            <a:fld id="{85AC98D6-98DC-49E6-BD19-6CE4844A7663}" type="datetime4">
              <a:rPr lang="pl-PL" smtClean="0"/>
              <a:t>27 lutego 2024</a:t>
            </a:fld>
            <a:endParaRPr lang="pl-PL"/>
          </a:p>
        </p:txBody>
      </p:sp>
      <p:sp>
        <p:nvSpPr>
          <p:cNvPr id="6" name="Symbol zastępczy stopki 5">
            <a:extLst>
              <a:ext uri="{FF2B5EF4-FFF2-40B4-BE49-F238E27FC236}">
                <a16:creationId xmlns:a16="http://schemas.microsoft.com/office/drawing/2014/main" id="{9D9A1984-1990-6496-0C16-1AA408EB999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416D335-386F-7044-13E5-54CB3E762EB0}"/>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813742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E5E12A5-EDD1-0BBF-19E4-4CEF1C69CA7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B570EC42-6961-61B5-765B-BD98AC640D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1202CBAE-C855-9059-39D6-90A71955CB2B}"/>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D18F5D25-44AD-F09A-A40A-3324225A4D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ACF90118-0202-75A9-B65F-ECCD418C63B5}"/>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7C5C6246-5681-7A5A-5912-2BACAB8E443F}"/>
              </a:ext>
            </a:extLst>
          </p:cNvPr>
          <p:cNvSpPr>
            <a:spLocks noGrp="1"/>
          </p:cNvSpPr>
          <p:nvPr>
            <p:ph type="dt" sz="half" idx="10"/>
          </p:nvPr>
        </p:nvSpPr>
        <p:spPr/>
        <p:txBody>
          <a:bodyPr/>
          <a:lstStyle/>
          <a:p>
            <a:fld id="{E9903F02-2F32-4BCB-9398-EA955A21D62B}" type="datetime4">
              <a:rPr lang="pl-PL" smtClean="0"/>
              <a:t>27 lutego 2024</a:t>
            </a:fld>
            <a:endParaRPr lang="pl-PL"/>
          </a:p>
        </p:txBody>
      </p:sp>
      <p:sp>
        <p:nvSpPr>
          <p:cNvPr id="8" name="Symbol zastępczy stopki 7">
            <a:extLst>
              <a:ext uri="{FF2B5EF4-FFF2-40B4-BE49-F238E27FC236}">
                <a16:creationId xmlns:a16="http://schemas.microsoft.com/office/drawing/2014/main" id="{174A4F9F-D22C-3763-8A02-A17ECD5ABDD7}"/>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0D912F59-0FE8-4CFA-FA2C-F5FD371B776C}"/>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2764271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E6D521D-0232-BEA9-4FDE-2F0716EED8B2}"/>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0A015D7A-E62A-A262-952D-8B2D11A47641}"/>
              </a:ext>
            </a:extLst>
          </p:cNvPr>
          <p:cNvSpPr>
            <a:spLocks noGrp="1"/>
          </p:cNvSpPr>
          <p:nvPr>
            <p:ph type="dt" sz="half" idx="10"/>
          </p:nvPr>
        </p:nvSpPr>
        <p:spPr/>
        <p:txBody>
          <a:bodyPr/>
          <a:lstStyle/>
          <a:p>
            <a:fld id="{0831E164-832D-4FB7-88D1-23D528E9B9F0}" type="datetime4">
              <a:rPr lang="pl-PL" smtClean="0"/>
              <a:t>27 lutego 2024</a:t>
            </a:fld>
            <a:endParaRPr lang="pl-PL"/>
          </a:p>
        </p:txBody>
      </p:sp>
      <p:sp>
        <p:nvSpPr>
          <p:cNvPr id="4" name="Symbol zastępczy stopki 3">
            <a:extLst>
              <a:ext uri="{FF2B5EF4-FFF2-40B4-BE49-F238E27FC236}">
                <a16:creationId xmlns:a16="http://schemas.microsoft.com/office/drawing/2014/main" id="{B3F0C19D-FAC2-7DE4-A4CC-A0C3CC5FCAA2}"/>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6A7137A1-6A5A-11E9-213A-F04284C9B42F}"/>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718397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069F1F-5F25-9880-CD5E-378FCA9C1CC0}"/>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B5682F25-2E3D-7786-506A-33C20C12B2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274530C3-204C-0347-84B2-59ABC5CF5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4EA03E74-74A7-8542-8894-87EC6BB976FC}"/>
              </a:ext>
            </a:extLst>
          </p:cNvPr>
          <p:cNvSpPr>
            <a:spLocks noGrp="1"/>
          </p:cNvSpPr>
          <p:nvPr>
            <p:ph type="dt" sz="half" idx="10"/>
          </p:nvPr>
        </p:nvSpPr>
        <p:spPr/>
        <p:txBody>
          <a:bodyPr/>
          <a:lstStyle/>
          <a:p>
            <a:fld id="{FA011514-7C88-49E6-BC7C-67126E1DE36C}" type="datetime4">
              <a:rPr lang="pl-PL" smtClean="0"/>
              <a:t>27 lutego 2024</a:t>
            </a:fld>
            <a:endParaRPr lang="pl-PL"/>
          </a:p>
        </p:txBody>
      </p:sp>
      <p:sp>
        <p:nvSpPr>
          <p:cNvPr id="6" name="Symbol zastępczy stopki 5">
            <a:extLst>
              <a:ext uri="{FF2B5EF4-FFF2-40B4-BE49-F238E27FC236}">
                <a16:creationId xmlns:a16="http://schemas.microsoft.com/office/drawing/2014/main" id="{1D06A1D9-A305-3FD8-48A4-CDB0CA60ECCB}"/>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A385D97E-CB00-C070-E031-E6626DA80EE2}"/>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258142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59E3CEA-FD5F-DB6C-6F62-7C92AA730684}"/>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B94450E5-6159-01B5-3378-4663EFE27E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a:extLst>
              <a:ext uri="{FF2B5EF4-FFF2-40B4-BE49-F238E27FC236}">
                <a16:creationId xmlns:a16="http://schemas.microsoft.com/office/drawing/2014/main" id="{F1050AF8-7EA9-D193-1BDD-2C13143909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DC940808-C4EB-3F70-AF0F-08472CBDC33A}"/>
              </a:ext>
            </a:extLst>
          </p:cNvPr>
          <p:cNvSpPr>
            <a:spLocks noGrp="1"/>
          </p:cNvSpPr>
          <p:nvPr>
            <p:ph type="dt" sz="half" idx="10"/>
          </p:nvPr>
        </p:nvSpPr>
        <p:spPr/>
        <p:txBody>
          <a:bodyPr/>
          <a:lstStyle/>
          <a:p>
            <a:fld id="{0452D6B4-51E8-446A-8165-9CC0EBC6591F}" type="datetime4">
              <a:rPr lang="pl-PL" smtClean="0"/>
              <a:t>27 lutego 2024</a:t>
            </a:fld>
            <a:endParaRPr lang="pl-PL"/>
          </a:p>
        </p:txBody>
      </p:sp>
      <p:sp>
        <p:nvSpPr>
          <p:cNvPr id="6" name="Symbol zastępczy stopki 5">
            <a:extLst>
              <a:ext uri="{FF2B5EF4-FFF2-40B4-BE49-F238E27FC236}">
                <a16:creationId xmlns:a16="http://schemas.microsoft.com/office/drawing/2014/main" id="{6A474495-9215-09AC-E950-3B9F95270C8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F904EA3C-A71B-0AF0-67A4-5068FA1DE463}"/>
              </a:ext>
            </a:extLst>
          </p:cNvPr>
          <p:cNvSpPr>
            <a:spLocks noGrp="1"/>
          </p:cNvSpPr>
          <p:nvPr>
            <p:ph type="sldNum" sz="quarter" idx="12"/>
          </p:nvPr>
        </p:nvSpPr>
        <p:spPr/>
        <p:txBody>
          <a:bodyPr/>
          <a:lstStyle/>
          <a:p>
            <a:fld id="{CC1B6E93-69BD-49C6-9B34-503932A7A779}" type="slidenum">
              <a:rPr lang="pl-PL" smtClean="0"/>
              <a:t>‹#›</a:t>
            </a:fld>
            <a:endParaRPr lang="pl-PL"/>
          </a:p>
        </p:txBody>
      </p:sp>
    </p:spTree>
    <p:extLst>
      <p:ext uri="{BB962C8B-B14F-4D97-AF65-F5344CB8AC3E}">
        <p14:creationId xmlns:p14="http://schemas.microsoft.com/office/powerpoint/2010/main" val="131548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59AF0B26-34CE-6622-ED20-4A5D8E5B7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51A9A5E-F81C-BD34-2CA6-8051164619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71CE38F-7722-ED11-4AFD-4363585381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933DBA-DB4A-4698-9667-F00515A78332}" type="datetime4">
              <a:rPr lang="pl-PL" smtClean="0"/>
              <a:t>27 lutego 2024</a:t>
            </a:fld>
            <a:endParaRPr lang="pl-PL"/>
          </a:p>
        </p:txBody>
      </p:sp>
      <p:sp>
        <p:nvSpPr>
          <p:cNvPr id="5" name="Symbol zastępczy stopki 4">
            <a:extLst>
              <a:ext uri="{FF2B5EF4-FFF2-40B4-BE49-F238E27FC236}">
                <a16:creationId xmlns:a16="http://schemas.microsoft.com/office/drawing/2014/main" id="{516FB41D-CEAF-FE71-3F91-C63EEA2E50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A1EC9BF-1794-EB64-414F-3233FD9066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1B6E93-69BD-49C6-9B34-503932A7A779}" type="slidenum">
              <a:rPr lang="pl-PL" smtClean="0"/>
              <a:t>‹#›</a:t>
            </a:fld>
            <a:endParaRPr lang="pl-PL"/>
          </a:p>
        </p:txBody>
      </p:sp>
    </p:spTree>
    <p:extLst>
      <p:ext uri="{BB962C8B-B14F-4D97-AF65-F5344CB8AC3E}">
        <p14:creationId xmlns:p14="http://schemas.microsoft.com/office/powerpoint/2010/main" val="2485442953"/>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png"/><Relationship Id="rId7" Type="http://schemas.openxmlformats.org/officeDocument/2006/relationships/image" Target="../media/image7.svg"/><Relationship Id="rId12" Type="http://schemas.openxmlformats.org/officeDocument/2006/relationships/image" Target="../media/image12.png"/><Relationship Id="rId2" Type="http://schemas.openxmlformats.org/officeDocument/2006/relationships/slideLayout" Target="../slideLayouts/slideLayout2.xml"/><Relationship Id="rId16" Type="http://schemas.openxmlformats.org/officeDocument/2006/relationships/image" Target="../media/image16.jpeg"/><Relationship Id="rId1" Type="http://schemas.openxmlformats.org/officeDocument/2006/relationships/themeOverride" Target="../theme/themeOverride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5" Type="http://schemas.openxmlformats.org/officeDocument/2006/relationships/image" Target="../media/image1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 Id="rId14" Type="http://schemas.openxmlformats.org/officeDocument/2006/relationships/image" Target="../media/image14.png"/></Relationships>
</file>

<file path=ppt/slides/_rels/slide1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jpeg"/><Relationship Id="rId2" Type="http://schemas.openxmlformats.org/officeDocument/2006/relationships/image" Target="../media/image3.png"/><Relationship Id="rId16" Type="http://schemas.openxmlformats.org/officeDocument/2006/relationships/image" Target="../media/image21.jp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1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2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0.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2.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3.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3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4.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5.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6.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7.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18" Type="http://schemas.openxmlformats.org/officeDocument/2006/relationships/image" Target="../media/image18.jpe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microsoft.com/office/2007/relationships/hdphoto" Target="../media/hdphoto1.wdp"/><Relationship Id="rId2" Type="http://schemas.openxmlformats.org/officeDocument/2006/relationships/image" Target="../media/image3.png"/><Relationship Id="rId16"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8.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17" Type="http://schemas.openxmlformats.org/officeDocument/2006/relationships/image" Target="../media/image18.jpeg"/><Relationship Id="rId2" Type="http://schemas.openxmlformats.org/officeDocument/2006/relationships/image" Target="../media/image3.png"/><Relationship Id="rId16"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_rels/slide9.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png"/><Relationship Id="rId16" Type="http://schemas.openxmlformats.org/officeDocument/2006/relationships/image" Target="../media/image18.jpeg"/><Relationship Id="rId1" Type="http://schemas.openxmlformats.org/officeDocument/2006/relationships/slideLayout" Target="../slideLayouts/slideLayout2.xml"/><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image" Target="../media/image16.jpe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a:t>
            </a:fld>
            <a:endParaRPr lang="pl-PL" dirty="0">
              <a:solidFill>
                <a:schemeClr val="bg1"/>
              </a:solidFill>
              <a:latin typeface="Aptos" panose="020B0004020202020204" pitchFamily="34" charset="0"/>
            </a:endParaRPr>
          </a:p>
        </p:txBody>
      </p:sp>
      <p:grpSp>
        <p:nvGrpSpPr>
          <p:cNvPr id="45" name="Grupa 44">
            <a:extLst>
              <a:ext uri="{FF2B5EF4-FFF2-40B4-BE49-F238E27FC236}">
                <a16:creationId xmlns:a16="http://schemas.microsoft.com/office/drawing/2014/main" id="{E1B3E71F-EC35-D318-3BEB-2CD2FD99B5FA}"/>
              </a:ext>
            </a:extLst>
          </p:cNvPr>
          <p:cNvGrpSpPr/>
          <p:nvPr/>
        </p:nvGrpSpPr>
        <p:grpSpPr>
          <a:xfrm>
            <a:off x="-9525" y="-4573"/>
            <a:ext cx="12210806" cy="6872097"/>
            <a:chOff x="-9525" y="-4573"/>
            <a:chExt cx="12210806" cy="6872097"/>
          </a:xfrm>
        </p:grpSpPr>
        <p:grpSp>
          <p:nvGrpSpPr>
            <p:cNvPr id="41" name="Grupa 40">
              <a:extLst>
                <a:ext uri="{FF2B5EF4-FFF2-40B4-BE49-F238E27FC236}">
                  <a16:creationId xmlns:a16="http://schemas.microsoft.com/office/drawing/2014/main" id="{C0FAE40F-3AF6-F612-AC04-788B9221B82F}"/>
                </a:ext>
              </a:extLst>
            </p:cNvPr>
            <p:cNvGrpSpPr/>
            <p:nvPr/>
          </p:nvGrpSpPr>
          <p:grpSpPr>
            <a:xfrm>
              <a:off x="-9525" y="-4573"/>
              <a:ext cx="12210806" cy="6872097"/>
              <a:chOff x="-18803" y="-4573"/>
              <a:chExt cx="12210806" cy="6872097"/>
            </a:xfrm>
          </p:grpSpPr>
          <p:grpSp>
            <p:nvGrpSpPr>
              <p:cNvPr id="38" name="Grupa 37">
                <a:extLst>
                  <a:ext uri="{FF2B5EF4-FFF2-40B4-BE49-F238E27FC236}">
                    <a16:creationId xmlns:a16="http://schemas.microsoft.com/office/drawing/2014/main" id="{FEA786F5-71AF-2E5D-BDE5-D6771A59F882}"/>
                  </a:ext>
                </a:extLst>
              </p:cNvPr>
              <p:cNvGrpSpPr/>
              <p:nvPr/>
            </p:nvGrpSpPr>
            <p:grpSpPr>
              <a:xfrm>
                <a:off x="-18803" y="-4573"/>
                <a:ext cx="12210806" cy="6872097"/>
                <a:chOff x="-18806" y="-14098"/>
                <a:chExt cx="12210806" cy="6872097"/>
              </a:xfrm>
            </p:grpSpPr>
            <p:grpSp>
              <p:nvGrpSpPr>
                <p:cNvPr id="37" name="Grupa 36">
                  <a:extLst>
                    <a:ext uri="{FF2B5EF4-FFF2-40B4-BE49-F238E27FC236}">
                      <a16:creationId xmlns:a16="http://schemas.microsoft.com/office/drawing/2014/main" id="{6F850C49-B00D-CB5C-ADAE-F1E5DB064DB3}"/>
                    </a:ext>
                  </a:extLst>
                </p:cNvPr>
                <p:cNvGrpSpPr/>
                <p:nvPr/>
              </p:nvGrpSpPr>
              <p:grpSpPr>
                <a:xfrm>
                  <a:off x="858930" y="381000"/>
                  <a:ext cx="11333070" cy="6476999"/>
                  <a:chOff x="858930" y="381000"/>
                  <a:chExt cx="11333070" cy="6476999"/>
                </a:xfrm>
              </p:grpSpPr>
              <p:sp>
                <p:nvSpPr>
                  <p:cNvPr id="24" name="Prostokąt 23">
                    <a:extLst>
                      <a:ext uri="{FF2B5EF4-FFF2-40B4-BE49-F238E27FC236}">
                        <a16:creationId xmlns:a16="http://schemas.microsoft.com/office/drawing/2014/main" id="{A1B4DF52-8299-4ECD-4032-7E171FA9E90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30" y="2096520"/>
                    <a:ext cx="11333070" cy="2664959"/>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spcBef>
                        <a:spcPts val="0"/>
                      </a:spcBef>
                      <a:buFont typeface="Arial" panose="020B0604020202020204" pitchFamily="34" charset="0"/>
                      <a:buNone/>
                    </a:pPr>
                    <a:endParaRPr lang="pl-PL" sz="2400" b="1" dirty="0">
                      <a:solidFill>
                        <a:srgbClr val="DB002F"/>
                      </a:solidFill>
                    </a:endParaRP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2459691" y="381000"/>
                    <a:ext cx="1028700" cy="1040747"/>
                  </a:xfrm>
                  <a:prstGeom prst="rect">
                    <a:avLst/>
                  </a:prstGeom>
                  <a:ln/>
                </p:spPr>
              </p:pic>
              <p:sp>
                <p:nvSpPr>
                  <p:cNvPr id="21" name="pole tekstowe 20">
                    <a:extLst>
                      <a:ext uri="{FF2B5EF4-FFF2-40B4-BE49-F238E27FC236}">
                        <a16:creationId xmlns:a16="http://schemas.microsoft.com/office/drawing/2014/main" id="{8BF0DD3B-9079-4DFF-80FE-E33AA14ABD37}"/>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grpSp>
              <p:nvGrpSpPr>
                <p:cNvPr id="36" name="Grupa 35">
                  <a:extLst>
                    <a:ext uri="{FF2B5EF4-FFF2-40B4-BE49-F238E27FC236}">
                      <a16:creationId xmlns:a16="http://schemas.microsoft.com/office/drawing/2014/main" id="{7C835F49-26C3-60D4-EE1D-B442E92DBB3C}"/>
                    </a:ext>
                  </a:extLst>
                </p:cNvPr>
                <p:cNvGrpSpPr/>
                <p:nvPr/>
              </p:nvGrpSpPr>
              <p:grpSpPr>
                <a:xfrm>
                  <a:off x="-18806" y="-14098"/>
                  <a:ext cx="858931" cy="6858000"/>
                  <a:chOff x="-18806" y="-14098"/>
                  <a:chExt cx="858931" cy="6858000"/>
                </a:xfrm>
              </p:grpSpPr>
              <p:sp>
                <p:nvSpPr>
                  <p:cNvPr id="19" name="Prostokąt 18">
                    <a:extLst>
                      <a:ext uri="{FF2B5EF4-FFF2-40B4-BE49-F238E27FC236}">
                        <a16:creationId xmlns:a16="http://schemas.microsoft.com/office/drawing/2014/main" id="{7B01E328-30C0-61F6-A805-ADAC2401A7F5}"/>
                      </a:ext>
                    </a:extLst>
                  </p:cNvPr>
                  <p:cNvSpPr/>
                  <p:nvPr/>
                </p:nvSpPr>
                <p:spPr>
                  <a:xfrm>
                    <a:off x="-18806" y="-14098"/>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27" name="Grafika 2" descr="Mężczyzna z laską kontur">
                    <a:extLst>
                      <a:ext uri="{FF2B5EF4-FFF2-40B4-BE49-F238E27FC236}">
                        <a16:creationId xmlns:a16="http://schemas.microsoft.com/office/drawing/2014/main" id="{7FC4FEA1-ABC4-977F-D7BE-9E5064B181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28" name="Grafika 1" descr="Osoba na wózku inwalidzkim kontur">
                    <a:extLst>
                      <a:ext uri="{FF2B5EF4-FFF2-40B4-BE49-F238E27FC236}">
                        <a16:creationId xmlns:a16="http://schemas.microsoft.com/office/drawing/2014/main" id="{C9C89F9D-3BCD-E4C7-85C8-BC80D51C4F6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29" name="Grafika 6" descr="Odcisk dłoni kontur">
                    <a:extLst>
                      <a:ext uri="{FF2B5EF4-FFF2-40B4-BE49-F238E27FC236}">
                        <a16:creationId xmlns:a16="http://schemas.microsoft.com/office/drawing/2014/main" id="{A56C35C5-DC2D-F295-09E3-3C3A4378A87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32" name="Grafika 7" descr="Kobieta z laską kontur">
                    <a:extLst>
                      <a:ext uri="{FF2B5EF4-FFF2-40B4-BE49-F238E27FC236}">
                        <a16:creationId xmlns:a16="http://schemas.microsoft.com/office/drawing/2014/main" id="{BB669661-C39B-8D43-C33C-5BBD52D26DF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33" name="Grafika 3" descr="Złamane serce kontur">
                    <a:extLst>
                      <a:ext uri="{FF2B5EF4-FFF2-40B4-BE49-F238E27FC236}">
                        <a16:creationId xmlns:a16="http://schemas.microsoft.com/office/drawing/2014/main" id="{5FB86310-52DA-D512-A792-9C736060B3F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34" name="Grafika 8" descr="Parasol kontur">
                    <a:extLst>
                      <a:ext uri="{FF2B5EF4-FFF2-40B4-BE49-F238E27FC236}">
                        <a16:creationId xmlns:a16="http://schemas.microsoft.com/office/drawing/2014/main" id="{9ABB78D2-90FA-31B6-C758-50326CA83992}"/>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grpSp>
          </p:grpSp>
          <p:sp>
            <p:nvSpPr>
              <p:cNvPr id="40" name="Symbol zastępczy numeru slajdu 6">
                <a:extLst>
                  <a:ext uri="{FF2B5EF4-FFF2-40B4-BE49-F238E27FC236}">
                    <a16:creationId xmlns:a16="http://schemas.microsoft.com/office/drawing/2014/main" id="{19F240C9-2661-373A-41FC-B1968144E171}"/>
                  </a:ext>
                </a:extLst>
              </p:cNvPr>
              <p:cNvSpPr txBox="1">
                <a:spLocks/>
              </p:cNvSpPr>
              <p:nvPr/>
            </p:nvSpPr>
            <p:spPr>
              <a:xfrm>
                <a:off x="306481"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a:t>
                </a:fld>
                <a:endParaRPr lang="pl-PL" dirty="0">
                  <a:solidFill>
                    <a:schemeClr val="bg1"/>
                  </a:solidFill>
                </a:endParaRPr>
              </a:p>
            </p:txBody>
          </p:sp>
        </p:grpSp>
        <p:pic>
          <p:nvPicPr>
            <p:cNvPr id="42" name="Obraz 45" descr="close-up photography of person lifting hands">
              <a:extLst>
                <a:ext uri="{FF2B5EF4-FFF2-40B4-BE49-F238E27FC236}">
                  <a16:creationId xmlns:a16="http://schemas.microsoft.com/office/drawing/2014/main" id="{9B9CE629-26FF-2872-0CDA-5C9FACC67B7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434508"/>
              <a:ext cx="849406" cy="643032"/>
            </a:xfrm>
            <a:prstGeom prst="rect">
              <a:avLst/>
            </a:prstGeom>
            <a:noFill/>
            <a:extLst>
              <a:ext uri="{909E8E84-426E-40DD-AFC4-6F175D3DCCD1}">
                <a14:hiddenFill xmlns:a14="http://schemas.microsoft.com/office/drawing/2010/main">
                  <a:solidFill>
                    <a:srgbClr val="FFFFFF"/>
                  </a:solidFill>
                </a14:hiddenFill>
              </a:ext>
            </a:extLst>
          </p:spPr>
        </p:pic>
      </p:grpSp>
      <p:sp>
        <p:nvSpPr>
          <p:cNvPr id="7" name="pole tekstowe 6">
            <a:extLst>
              <a:ext uri="{FF2B5EF4-FFF2-40B4-BE49-F238E27FC236}">
                <a16:creationId xmlns:a16="http://schemas.microsoft.com/office/drawing/2014/main" id="{2E5074FF-38DF-B5E0-CF24-BCC504D200C0}"/>
              </a:ext>
            </a:extLst>
          </p:cNvPr>
          <p:cNvSpPr txBox="1"/>
          <p:nvPr/>
        </p:nvSpPr>
        <p:spPr>
          <a:xfrm>
            <a:off x="1345721" y="2941933"/>
            <a:ext cx="10377577" cy="1200329"/>
          </a:xfrm>
          <a:prstGeom prst="rect">
            <a:avLst/>
          </a:prstGeom>
          <a:noFill/>
        </p:spPr>
        <p:txBody>
          <a:bodyPr wrap="square">
            <a:spAutoFit/>
          </a:bodyPr>
          <a:lstStyle/>
          <a:p>
            <a:pPr algn="ctr"/>
            <a:r>
              <a:rPr lang="pl-PL" sz="36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Przemoc domowa</a:t>
            </a:r>
            <a:br>
              <a:rPr lang="pl-PL" sz="36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br>
            <a:r>
              <a:rPr lang="pl-PL" sz="36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wobec osób starszych i niepełnosprawnych</a:t>
            </a:r>
            <a:endParaRPr lang="pl-PL" sz="3600" dirty="0">
              <a:solidFill>
                <a:srgbClr val="003096"/>
              </a:solidFill>
            </a:endParaRPr>
          </a:p>
        </p:txBody>
      </p:sp>
      <p:pic>
        <p:nvPicPr>
          <p:cNvPr id="4" name="Obraz 3" descr="Obraz zawierający tekst, Czcionka, design&#10;&#10;Opis wygenerowany automatycznie">
            <a:extLst>
              <a:ext uri="{FF2B5EF4-FFF2-40B4-BE49-F238E27FC236}">
                <a16:creationId xmlns:a16="http://schemas.microsoft.com/office/drawing/2014/main" id="{E0F0D3E7-696B-BE62-4F3E-149423FDB4A9}"/>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819837" y="236210"/>
            <a:ext cx="2465705" cy="1349375"/>
          </a:xfrm>
          <a:prstGeom prst="rect">
            <a:avLst/>
          </a:prstGeom>
          <a:noFill/>
          <a:ln>
            <a:noFill/>
          </a:ln>
        </p:spPr>
      </p:pic>
    </p:spTree>
    <p:extLst>
      <p:ext uri="{BB962C8B-B14F-4D97-AF65-F5344CB8AC3E}">
        <p14:creationId xmlns:p14="http://schemas.microsoft.com/office/powerpoint/2010/main" val="276466881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A17DDE-8F02-A380-5995-56F6CB5C1096}"/>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7F55994-AA05-F77C-F665-D4CE0E122C25}"/>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025F4DE-A6EA-A3CD-7AF8-FD676B8D2D92}"/>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149220ED-E079-2FD9-7506-74B872952E9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66681CC0-4B11-CEBF-5F1D-3F2F8FE9845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F2272DE6-68E0-A283-755B-97B1963E82F3}"/>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E002DFA9-F2B8-26B7-FB05-174E5DCB4EC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3325C953-5A09-78D2-3F32-C82B54A6FC5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3ECB639-A38B-650C-1E28-1B04432BBE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23D29AF-59AE-06D8-00B6-621580ADD40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F0CE342-8673-6019-FF91-542CBA7537E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1078139-1FB7-85B0-E8D9-D501C88E963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9F68E45-C297-33F3-AF2F-BA327FD41C1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694E867-F575-5A5E-6DE7-031AD717358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9B685457-56EA-E6E2-AE1D-7E4A388BB17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C203728-BAA1-A88B-55D0-3C5FF2508B6C}"/>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10</a:t>
                </a:fld>
                <a:endParaRPr lang="pl-PL" dirty="0">
                  <a:solidFill>
                    <a:schemeClr val="bg1"/>
                  </a:solidFill>
                </a:endParaRPr>
              </a:p>
            </p:txBody>
          </p:sp>
        </p:grpSp>
      </p:grpSp>
      <p:sp>
        <p:nvSpPr>
          <p:cNvPr id="4" name="pole tekstowe 3">
            <a:extLst>
              <a:ext uri="{FF2B5EF4-FFF2-40B4-BE49-F238E27FC236}">
                <a16:creationId xmlns:a16="http://schemas.microsoft.com/office/drawing/2014/main" id="{8DC6D893-2A55-CA0D-6B2B-4143A675DC65}"/>
              </a:ext>
            </a:extLst>
          </p:cNvPr>
          <p:cNvSpPr txBox="1"/>
          <p:nvPr/>
        </p:nvSpPr>
        <p:spPr>
          <a:xfrm>
            <a:off x="1058082" y="1833737"/>
            <a:ext cx="10911011" cy="4486100"/>
          </a:xfrm>
          <a:prstGeom prst="rect">
            <a:avLst/>
          </a:prstGeom>
          <a:noFill/>
        </p:spPr>
        <p:txBody>
          <a:bodyPr wrap="square">
            <a:spAutoFit/>
          </a:bodyPr>
          <a:lstStyle/>
          <a:p>
            <a:pPr marL="447675" indent="-447675" algn="just">
              <a:lnSpc>
                <a:spcPct val="150000"/>
              </a:lnSpc>
              <a:buFont typeface="Symbol" panose="05050102010706020507" pitchFamily="18" charset="2"/>
              <a:buChar char="®"/>
            </a:pPr>
            <a:r>
              <a:rPr lang="pl-PL" sz="1600" dirty="0">
                <a:latin typeface="Aptos" panose="020B0004020202020204" pitchFamily="34" charset="0"/>
              </a:rPr>
              <a:t>Zarówno osoby starsze i osoby niepełnosprawne doznające przemocy, jak i osoby stosujące przemoc, a także przemoc jako taka są przedmiotem licznych i w zdecydowanej większości negatywnych stereotypów: łączenie takiej przemocy wyłącznie ze środowiskami patologicznymi oraz nadużywaniem alkoholu i innych substancji psychoaktywnych; przypisywanie mężczyznom wyłącznie roli sprawcy przemocy, nigdy ofiary, a kobietom roli ofiary, nigdy sprawcy; przypisywanie osobom doznającym przemocy słabości i częściowej odpowiedzialności za sytuację </a:t>
            </a:r>
            <a:r>
              <a:rPr lang="pl-PL" sz="1600" dirty="0" err="1">
                <a:latin typeface="Aptos" panose="020B0004020202020204" pitchFamily="34" charset="0"/>
              </a:rPr>
              <a:t>przemocową</a:t>
            </a:r>
            <a:r>
              <a:rPr lang="pl-PL" sz="1600" dirty="0">
                <a:latin typeface="Aptos" panose="020B0004020202020204" pitchFamily="34" charset="0"/>
              </a:rPr>
              <a:t>; skłonność do normalizowania przemocy i usprawiedliwiania osób ją stosujących oraz niechęć do angażowania się </a:t>
            </a:r>
            <a:br>
              <a:rPr lang="pl-PL" sz="1600" dirty="0">
                <a:latin typeface="Aptos" panose="020B0004020202020204" pitchFamily="34" charset="0"/>
              </a:rPr>
            </a:br>
            <a:r>
              <a:rPr lang="pl-PL" sz="1600" dirty="0">
                <a:latin typeface="Aptos" panose="020B0004020202020204" pitchFamily="34" charset="0"/>
              </a:rPr>
              <a:t>w konflikty pomiędzy osobami bliskimi.</a:t>
            </a:r>
          </a:p>
          <a:p>
            <a:pPr marL="447675" indent="-447675" algn="just">
              <a:lnSpc>
                <a:spcPct val="150000"/>
              </a:lnSpc>
              <a:buFont typeface="Symbol" panose="05050102010706020507" pitchFamily="18" charset="2"/>
              <a:buChar char="®"/>
            </a:pPr>
            <a:endParaRPr lang="pl-PL" sz="1000" dirty="0">
              <a:latin typeface="Aptos" panose="020B0004020202020204" pitchFamily="34" charset="0"/>
            </a:endParaRPr>
          </a:p>
          <a:p>
            <a:pPr marL="447675" indent="-447675" algn="just">
              <a:lnSpc>
                <a:spcPct val="150000"/>
              </a:lnSpc>
              <a:buFont typeface="Symbol" panose="05050102010706020507" pitchFamily="18" charset="2"/>
              <a:buChar char="®"/>
            </a:pPr>
            <a:r>
              <a:rPr lang="pl-PL" sz="1600" dirty="0"/>
              <a:t>Wśród osób niepełnosprawnych najczęściej wskazywana była przemoc psychiczna (jej doznawanie zadeklarowało 78,1% osób niepełnosprawnych biorących udział w badaniu) oraz fizyczna (57,8%). W przypadku osób starszych – przemoc psychiczna (87,3%) oraz fizyczna (43,1%) i ekonomiczna (43,1%). Podobnie w przypadku osób starszych i osób niepełnosprawnych – przemoc psychiczna (70,2%) oraz fizyczna (45,2%) i ekonomiczna (41,1%).</a:t>
            </a:r>
          </a:p>
        </p:txBody>
      </p:sp>
      <p:sp>
        <p:nvSpPr>
          <p:cNvPr id="6" name="Symbol zastępczy zawartości 2">
            <a:extLst>
              <a:ext uri="{FF2B5EF4-FFF2-40B4-BE49-F238E27FC236}">
                <a16:creationId xmlns:a16="http://schemas.microsoft.com/office/drawing/2014/main" id="{AE709D6A-04D5-390B-FC77-DC1E504B7342}"/>
              </a:ext>
            </a:extLst>
          </p:cNvPr>
          <p:cNvSpPr txBox="1">
            <a:spLocks/>
          </p:cNvSpPr>
          <p:nvPr/>
        </p:nvSpPr>
        <p:spPr>
          <a:xfrm>
            <a:off x="858929" y="1047445"/>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pic>
        <p:nvPicPr>
          <p:cNvPr id="3" name="Obraz 2" descr="Obraz zawierający tekst, Czcionka, design&#10;&#10;Opis wygenerowany automatycznie">
            <a:extLst>
              <a:ext uri="{FF2B5EF4-FFF2-40B4-BE49-F238E27FC236}">
                <a16:creationId xmlns:a16="http://schemas.microsoft.com/office/drawing/2014/main" id="{061DDF81-56A2-84C2-10AC-4B79EB661E8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508741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10D7F3-F9AB-0395-E51F-FD379E79DEA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EC0D280-4162-D4D0-9C0A-91471729B98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52579B8C-A15D-DA65-8A06-850E67224847}"/>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F57C89C1-8EA3-0411-CDC4-28DA0127F5B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F4A8EC1A-4AA8-4080-C561-816012B6CD3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1E6D5671-54FF-BB35-80B3-FE7C0197AB81}"/>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67723B4D-0651-0D3A-2806-82D7D4418567}"/>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3C141AB-E949-B8F8-0C17-E069B550DFE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806D4EA9-6718-9738-EAD3-B2FCBC6F6B9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FEE016B-0252-73C9-0728-1B6CE67506C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A8C614FE-D861-B014-AAAB-760DEDEC343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1F7ADAB-40AE-EC45-F088-6C1C1829DF1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C1AB86E-2B4D-7898-77DE-0E5767D96E7B}"/>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EF2E5FC-4004-BBFC-E03D-2FCD8913BE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8C17705-C9E9-0794-42AB-1B93BF7DB14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B055C86-65D7-96C3-FD3A-689BD60A25B8}"/>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11</a:t>
                </a:fld>
                <a:endParaRPr lang="pl-PL" dirty="0">
                  <a:solidFill>
                    <a:schemeClr val="bg1"/>
                  </a:solidFill>
                </a:endParaRPr>
              </a:p>
            </p:txBody>
          </p:sp>
        </p:grpSp>
      </p:grpSp>
      <p:sp>
        <p:nvSpPr>
          <p:cNvPr id="4" name="pole tekstowe 3">
            <a:extLst>
              <a:ext uri="{FF2B5EF4-FFF2-40B4-BE49-F238E27FC236}">
                <a16:creationId xmlns:a16="http://schemas.microsoft.com/office/drawing/2014/main" id="{67EF65AA-87CA-AE22-7720-08D41A7646E0}"/>
              </a:ext>
            </a:extLst>
          </p:cNvPr>
          <p:cNvSpPr txBox="1"/>
          <p:nvPr/>
        </p:nvSpPr>
        <p:spPr>
          <a:xfrm>
            <a:off x="1036751" y="2220553"/>
            <a:ext cx="10851805" cy="3062826"/>
          </a:xfrm>
          <a:prstGeom prst="rect">
            <a:avLst/>
          </a:prstGeom>
          <a:noFill/>
        </p:spPr>
        <p:txBody>
          <a:bodyPr wrap="square">
            <a:spAutoFit/>
          </a:bodyPr>
          <a:lstStyle/>
          <a:p>
            <a:pPr marL="447675" indent="-447675" algn="just">
              <a:lnSpc>
                <a:spcPct val="150000"/>
              </a:lnSpc>
              <a:spcAft>
                <a:spcPts val="400"/>
              </a:spcAft>
              <a:buFont typeface="Symbol" panose="05050102010706020507" pitchFamily="18" charset="2"/>
              <a:buChar char="®"/>
            </a:pPr>
            <a:r>
              <a:rPr lang="pl-PL" sz="1600" dirty="0">
                <a:latin typeface="Aptos" panose="020B0004020202020204" pitchFamily="34" charset="0"/>
              </a:rPr>
              <a:t>Przemocy fizycznej doznają najczęściej osoby niepełnosprawne – 57,8% respondentów z tej grupy; w następnej kolejności osoby starsze niepełnosprawne – 45%; najrzadziej, ale równie często osoby starsze. Przemocy psychicznej najczęściej doznają osoby starsze 87%, osoby niepełnosprawne 78%. Natomiast osoby starsze niepełnosprawne wskazały, że doznają przemocy psychicznej w 7%.</a:t>
            </a:r>
          </a:p>
          <a:p>
            <a:pPr marL="447675" indent="-447675" algn="just">
              <a:lnSpc>
                <a:spcPct val="150000"/>
              </a:lnSpc>
              <a:spcAft>
                <a:spcPts val="400"/>
              </a:spcAft>
              <a:buFont typeface="Symbol" panose="05050102010706020507" pitchFamily="18" charset="2"/>
              <a:buChar char="®"/>
            </a:pPr>
            <a:r>
              <a:rPr lang="pl-PL" sz="1600" dirty="0">
                <a:latin typeface="Aptos" panose="020B0004020202020204" pitchFamily="34" charset="0"/>
              </a:rPr>
              <a:t>Przemocy seksualnej, której wśród badanych najczęściej doznają osoby niepełnosprawne – co piąty badany z tej grupy; a w dalszej kolejności także co 6 osoba starsza niepełnosprawna oraz co 8 badana osoba starsza. </a:t>
            </a:r>
            <a:br>
              <a:rPr lang="pl-PL" sz="1600" dirty="0">
                <a:latin typeface="Aptos" panose="020B0004020202020204" pitchFamily="34" charset="0"/>
              </a:rPr>
            </a:br>
            <a:r>
              <a:rPr lang="pl-PL" sz="1600" dirty="0">
                <a:latin typeface="Aptos" panose="020B0004020202020204" pitchFamily="34" charset="0"/>
              </a:rPr>
              <a:t>Przemoc ekonomiczna jest najczęściej doznawana przez osoby starsze – 43% i osoby starsze niepełnosprawne 41%. Doznawała jej też co trzecia badana osoba niepełnosprawna. </a:t>
            </a:r>
          </a:p>
        </p:txBody>
      </p:sp>
      <p:sp>
        <p:nvSpPr>
          <p:cNvPr id="6" name="Symbol zastępczy zawartości 2">
            <a:extLst>
              <a:ext uri="{FF2B5EF4-FFF2-40B4-BE49-F238E27FC236}">
                <a16:creationId xmlns:a16="http://schemas.microsoft.com/office/drawing/2014/main" id="{1740E7F1-E3FC-FDB9-75FD-984D448986B7}"/>
              </a:ext>
            </a:extLst>
          </p:cNvPr>
          <p:cNvSpPr txBox="1">
            <a:spLocks/>
          </p:cNvSpPr>
          <p:nvPr/>
        </p:nvSpPr>
        <p:spPr>
          <a:xfrm>
            <a:off x="858929" y="1047445"/>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pic>
        <p:nvPicPr>
          <p:cNvPr id="3" name="Obraz 2" descr="Obraz zawierający tekst, Czcionka, design&#10;&#10;Opis wygenerowany automatycznie">
            <a:extLst>
              <a:ext uri="{FF2B5EF4-FFF2-40B4-BE49-F238E27FC236}">
                <a16:creationId xmlns:a16="http://schemas.microsoft.com/office/drawing/2014/main" id="{26E41756-85F7-D36F-6B83-DF1951285470}"/>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268886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60F69E-C6CA-A035-2444-5712FF7EABCC}"/>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9854B13-4B1F-0E6E-A9DA-FE383B6656F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4E4D4D9-FED3-448D-1C94-5EE9005B76F8}"/>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0F499967-62D8-D4F7-0ABA-35DC8D7D3AE2}"/>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147D271C-6596-D09F-88A4-100D332BB0D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0CDDAFD5-A27C-8798-85C1-AFC906B4A5A7}"/>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5465BD83-E0DA-C080-ADA0-8DFCA02FE3F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BBD1580-C053-2A07-1296-D983F86CE13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8D0B42B0-12D8-0ED9-B6D2-B1F588B23E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32C5370-D7D2-2E9D-96B3-E594A7E1FB2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DD308E8-61C3-5BC8-4897-1D41D099E143}"/>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033AB7D-06EC-7770-A129-EE1CC7DF4D7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BC27A1E9-06D3-7C0B-E6B2-9F274F32702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52555F6A-0D49-388C-D273-064B097FA68B}"/>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719ED98-D8C1-AC7B-7BB9-C8CEAC42EB7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DAC0FCEE-B717-9427-67BC-501816AABFE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12</a:t>
                </a:fld>
                <a:endParaRPr lang="pl-PL" dirty="0">
                  <a:solidFill>
                    <a:schemeClr val="bg1"/>
                  </a:solidFill>
                </a:endParaRPr>
              </a:p>
            </p:txBody>
          </p:sp>
        </p:grpSp>
      </p:grpSp>
      <p:sp>
        <p:nvSpPr>
          <p:cNvPr id="4" name="pole tekstowe 3">
            <a:extLst>
              <a:ext uri="{FF2B5EF4-FFF2-40B4-BE49-F238E27FC236}">
                <a16:creationId xmlns:a16="http://schemas.microsoft.com/office/drawing/2014/main" id="{323593CD-08A1-F9FE-60E2-F626EE4D34F7}"/>
              </a:ext>
            </a:extLst>
          </p:cNvPr>
          <p:cNvSpPr txBox="1"/>
          <p:nvPr/>
        </p:nvSpPr>
        <p:spPr>
          <a:xfrm>
            <a:off x="928673" y="2082877"/>
            <a:ext cx="10940598" cy="3839769"/>
          </a:xfrm>
          <a:prstGeom prst="rect">
            <a:avLst/>
          </a:prstGeom>
          <a:noFill/>
        </p:spPr>
        <p:txBody>
          <a:bodyPr wrap="square">
            <a:spAutoFit/>
          </a:bodyPr>
          <a:lstStyle/>
          <a:p>
            <a:pPr marL="447675" indent="-447675" algn="just">
              <a:lnSpc>
                <a:spcPct val="150000"/>
              </a:lnSpc>
              <a:spcAft>
                <a:spcPts val="1200"/>
              </a:spcAft>
              <a:buFont typeface="Symbol" panose="05050102010706020507" pitchFamily="18" charset="2"/>
              <a:buChar char="®"/>
            </a:pPr>
            <a:r>
              <a:rPr lang="pl-PL" sz="1600" dirty="0">
                <a:latin typeface="Aptos" panose="020B0004020202020204" pitchFamily="34" charset="0"/>
              </a:rPr>
              <a:t>Zaniedbania doznała co trzecia badana osoba starsza, 3% osób starszych niepełnosprawnych i co piąta badana osoba niepełnosprawna.</a:t>
            </a:r>
          </a:p>
          <a:p>
            <a:pPr marL="447675" indent="-447675" algn="just">
              <a:lnSpc>
                <a:spcPct val="150000"/>
              </a:lnSpc>
              <a:spcAft>
                <a:spcPts val="1200"/>
              </a:spcAft>
              <a:buFont typeface="Symbol" panose="05050102010706020507" pitchFamily="18" charset="2"/>
              <a:buChar char="®"/>
            </a:pPr>
            <a:r>
              <a:rPr lang="pl-PL" sz="1600" dirty="0">
                <a:latin typeface="Aptos" panose="020B0004020202020204" pitchFamily="34" charset="0"/>
              </a:rPr>
              <a:t>Przemoc ekonomiczna jest najczęściej doznawana przez osoby starsze – 43% i osoby starsze niepełnosprawne 41%. Dozna jej też co trzecia badana osoba niepełnosprawna. Zaniedbania doznawała co trzecia badana osoba starsza, </a:t>
            </a:r>
            <a:br>
              <a:rPr lang="pl-PL" sz="1600" dirty="0">
                <a:latin typeface="Aptos" panose="020B0004020202020204" pitchFamily="34" charset="0"/>
              </a:rPr>
            </a:br>
            <a:r>
              <a:rPr lang="pl-PL" sz="1600" dirty="0">
                <a:latin typeface="Aptos" panose="020B0004020202020204" pitchFamily="34" charset="0"/>
              </a:rPr>
              <a:t>3% osób starszych niepełnosprawnych i co piąta badana osoba niepełnosprawna.</a:t>
            </a:r>
          </a:p>
          <a:p>
            <a:pPr marL="447675" indent="-447675" algn="just">
              <a:lnSpc>
                <a:spcPct val="150000"/>
              </a:lnSpc>
              <a:spcAft>
                <a:spcPts val="1200"/>
              </a:spcAft>
              <a:buFont typeface="Symbol" panose="05050102010706020507" pitchFamily="18" charset="2"/>
              <a:buChar char="®"/>
            </a:pPr>
            <a:r>
              <a:rPr lang="pl-PL" sz="1600" dirty="0">
                <a:latin typeface="Aptos" panose="020B0004020202020204" pitchFamily="34" charset="0"/>
              </a:rPr>
              <a:t>Biorące udział w badaniu osoby niepełnosprawne, większości rodzajów przemocy najczęściej doświadczały przez kilka lat: przemoc fizyczna (36,8% badanych), psychiczna (39%) i ekonomiczna (32%). </a:t>
            </a:r>
          </a:p>
          <a:p>
            <a:pPr marL="447675" indent="-447675" algn="just">
              <a:lnSpc>
                <a:spcPct val="150000"/>
              </a:lnSpc>
              <a:spcAft>
                <a:spcPts val="1200"/>
              </a:spcAft>
              <a:buFont typeface="Symbol" panose="05050102010706020507" pitchFamily="18" charset="2"/>
              <a:buChar char="®"/>
            </a:pPr>
            <a:r>
              <a:rPr lang="pl-PL" sz="1600" dirty="0">
                <a:latin typeface="Aptos" panose="020B0004020202020204" pitchFamily="34" charset="0"/>
              </a:rPr>
              <a:t>Przemoc seksualna miała charakter incydentalny, odpowiedzi „to był pojedynczy incydent” udzieliło 37,1% badanych. Natomiast zaniedbania co czwarty badany doznał przez kilka lat, dla co piątej osoby był to pojedynczy incydent.</a:t>
            </a:r>
          </a:p>
        </p:txBody>
      </p:sp>
      <p:sp>
        <p:nvSpPr>
          <p:cNvPr id="6" name="Symbol zastępczy zawartości 2">
            <a:extLst>
              <a:ext uri="{FF2B5EF4-FFF2-40B4-BE49-F238E27FC236}">
                <a16:creationId xmlns:a16="http://schemas.microsoft.com/office/drawing/2014/main" id="{D4173947-03E7-B186-6B8D-E479BEBB55E8}"/>
              </a:ext>
            </a:extLst>
          </p:cNvPr>
          <p:cNvSpPr txBox="1">
            <a:spLocks/>
          </p:cNvSpPr>
          <p:nvPr/>
        </p:nvSpPr>
        <p:spPr>
          <a:xfrm>
            <a:off x="858929" y="1047445"/>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pic>
        <p:nvPicPr>
          <p:cNvPr id="3" name="Obraz 2" descr="Obraz zawierający tekst, Czcionka, design&#10;&#10;Opis wygenerowany automatycznie">
            <a:extLst>
              <a:ext uri="{FF2B5EF4-FFF2-40B4-BE49-F238E27FC236}">
                <a16:creationId xmlns:a16="http://schemas.microsoft.com/office/drawing/2014/main" id="{BACC4D01-E40B-C9AC-C5D8-9F0DCEFD3BC5}"/>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8727507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a:extLst>
            <a:ext uri="{FF2B5EF4-FFF2-40B4-BE49-F238E27FC236}">
              <a16:creationId xmlns:a16="http://schemas.microsoft.com/office/drawing/2014/main" id="{8DE47B46-0DDA-2451-8AE8-6BD89E83B11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0A13337-18F6-7571-6BD5-DAE9A424273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2AFB7D4-BF54-4E36-2488-A17F02199050}"/>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6CD07527-E0C2-23B9-2413-79E0A9A9D893}"/>
                </a:ext>
              </a:extLst>
            </p:cNvPr>
            <p:cNvPicPr/>
            <p:nvPr/>
          </p:nvPicPr>
          <p:blipFill>
            <a:blip r:embed="rId3">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F0D37CE2-6684-DB68-EFE2-41CEDC339DB0}"/>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D4777A07-CF60-8B7E-84BA-2A67CC22B03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CBC769C-587B-96A2-914A-B3771CB2AB92}"/>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44EB5D61-4ABF-E2FC-62CF-C1964129FCF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362C2EA-8F4C-75BC-4918-EBA9CF80EF53}"/>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DEB9DB7-323C-1D9D-4C35-588E2DD4F2B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BC04AC2-E5A6-1BBD-F7EF-EC19D7ED904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E7AF237-7EFE-32F0-F3B7-0C3EC082B88E}"/>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8A5164B-8D33-42C0-0E91-496287DEC2A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1D4622F-9E37-A894-769F-FE20D541E6D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DDCABF0-4445-B91E-BD5E-752CB476D854}"/>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E21697E-3DEA-6846-3C02-30EF952B816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7A83B27-BAC7-6E38-D143-7104CB3C733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13</a:t>
                </a:fld>
                <a:endParaRPr lang="pl-PL" dirty="0">
                  <a:solidFill>
                    <a:schemeClr val="bg1"/>
                  </a:solidFill>
                </a:endParaRPr>
              </a:p>
            </p:txBody>
          </p:sp>
        </p:grpSp>
      </p:grpSp>
      <p:sp>
        <p:nvSpPr>
          <p:cNvPr id="6" name="Symbol zastępczy zawartości 2">
            <a:extLst>
              <a:ext uri="{FF2B5EF4-FFF2-40B4-BE49-F238E27FC236}">
                <a16:creationId xmlns:a16="http://schemas.microsoft.com/office/drawing/2014/main" id="{6254B8D4-E95C-E078-6C9F-934D771E6AE1}"/>
              </a:ext>
            </a:extLst>
          </p:cNvPr>
          <p:cNvSpPr txBox="1">
            <a:spLocks/>
          </p:cNvSpPr>
          <p:nvPr/>
        </p:nvSpPr>
        <p:spPr>
          <a:xfrm>
            <a:off x="858929" y="1047445"/>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sp>
        <p:nvSpPr>
          <p:cNvPr id="8" name="pole tekstowe 7">
            <a:extLst>
              <a:ext uri="{FF2B5EF4-FFF2-40B4-BE49-F238E27FC236}">
                <a16:creationId xmlns:a16="http://schemas.microsoft.com/office/drawing/2014/main" id="{E2A945F3-E3E1-9B62-5805-A9A44D673ED9}"/>
              </a:ext>
            </a:extLst>
          </p:cNvPr>
          <p:cNvSpPr txBox="1"/>
          <p:nvPr/>
        </p:nvSpPr>
        <p:spPr>
          <a:xfrm>
            <a:off x="1115345" y="2353612"/>
            <a:ext cx="10590773" cy="3611694"/>
          </a:xfrm>
          <a:prstGeom prst="rect">
            <a:avLst/>
          </a:prstGeom>
          <a:noFill/>
        </p:spPr>
        <p:txBody>
          <a:bodyPr wrap="square">
            <a:spAutoFit/>
          </a:bodyPr>
          <a:lstStyle/>
          <a:p>
            <a:pPr marL="447675" indent="-447675" algn="just">
              <a:lnSpc>
                <a:spcPct val="150000"/>
              </a:lnSpc>
              <a:spcAft>
                <a:spcPts val="1800"/>
              </a:spcAft>
              <a:buFont typeface="Symbol" panose="05050102010706020507" pitchFamily="18" charset="2"/>
              <a:buChar char="®"/>
            </a:pPr>
            <a:r>
              <a:rPr lang="pl-PL" sz="1600" dirty="0">
                <a:latin typeface="Aptos" panose="020B0004020202020204" pitchFamily="34" charset="0"/>
              </a:rPr>
              <a:t>Osoby starsze przemocy fizycznej doznawały najczęściej przez wiele lat, wskazał tak co trzeci badany. </a:t>
            </a:r>
            <a:br>
              <a:rPr lang="pl-PL" sz="1600" dirty="0">
                <a:latin typeface="Aptos" panose="020B0004020202020204" pitchFamily="34" charset="0"/>
              </a:rPr>
            </a:br>
            <a:r>
              <a:rPr lang="pl-PL" sz="1600" dirty="0">
                <a:latin typeface="Aptos" panose="020B0004020202020204" pitchFamily="34" charset="0"/>
              </a:rPr>
              <a:t>Przemocy psychicznej prawie połowa badanych doznawała przez co najmniej kilka lat – odpowiedź ,,kilka lat” została udzielona przez 23,6% respondentów, natomiast ,,przez wiele lat” przez 25%. 40% badanych osób starszych doznało przemocy seksualnej jako jednorazowego incydentu, a 20% doznawało jej przez kilka lat. Przemoc ekonomiczna ma, podobnie jak przemoc psychiczna, długotrwały charakter – badane osoby starsze doznawały jej przez kilka (32,7%) lub wiele (20,4%) lat. Zaniedbanie natomiast dotykało badanych seniorów przez rok (20,5%), kilka (25%) lub wiele (18,2%) lat.</a:t>
            </a:r>
          </a:p>
          <a:p>
            <a:pPr marL="447675" indent="-447675" algn="just">
              <a:lnSpc>
                <a:spcPct val="150000"/>
              </a:lnSpc>
              <a:spcAft>
                <a:spcPts val="1800"/>
              </a:spcAft>
              <a:buFont typeface="Symbol" panose="05050102010706020507" pitchFamily="18" charset="2"/>
              <a:buChar char="®"/>
            </a:pPr>
            <a:r>
              <a:rPr lang="pl-PL" sz="1600" dirty="0">
                <a:latin typeface="Aptos" panose="020B0004020202020204" pitchFamily="34" charset="0"/>
              </a:rPr>
              <a:t>W wielu historiach respondentów, przemoc wobec osób starszych i osób niepełnosprawnych narastała powoli </a:t>
            </a:r>
            <a:br>
              <a:rPr lang="pl-PL" sz="1600" dirty="0">
                <a:latin typeface="Aptos" panose="020B0004020202020204" pitchFamily="34" charset="0"/>
              </a:rPr>
            </a:br>
            <a:r>
              <a:rPr lang="pl-PL" sz="1600" dirty="0">
                <a:latin typeface="Aptos" panose="020B0004020202020204" pitchFamily="34" charset="0"/>
              </a:rPr>
              <a:t>i stopniowo, rozpoczynając się od pozornie niegroźnych oznak braku szacunku i lekceważenia.</a:t>
            </a:r>
          </a:p>
        </p:txBody>
      </p:sp>
    </p:spTree>
    <p:extLst>
      <p:ext uri="{BB962C8B-B14F-4D97-AF65-F5344CB8AC3E}">
        <p14:creationId xmlns:p14="http://schemas.microsoft.com/office/powerpoint/2010/main" val="2145071289"/>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EF8CDB-8732-54BB-92B3-CFA52941F83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5CD99D2-4C20-ED7D-0905-965888B139E5}"/>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83260B8-2B03-8C69-4A7C-CD43D1089A74}"/>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F4989B0F-DA88-A76C-8F0B-3B02A322E07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DB38A7C6-E5BC-FCD5-F9B3-66A3CF6CF01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16B0E85D-D0FE-EA0D-F49A-84AE5BBBCAB3}"/>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195841EB-3E27-5A27-3944-6D435EDB369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B7310A-3A10-F79C-CC7F-E9F2F61F482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53E8613-BABE-75AD-D360-638BA0BCAA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B0735C-08A7-CCD3-9EC3-DBBA2F43785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F92A3836-9CD6-D785-E4A7-D7A0785985A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227FD86-08CF-A887-E830-C6163B4A324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94BDEF4-9AF4-613D-B4BD-A136B52435A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6A3189E7-A8DB-BB5F-D2B4-1B25C63E591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EAA7995-BFF2-A222-2E4B-7A66579E469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0C4ED7E-1A94-849A-35C0-07CD58DA90D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14</a:t>
                </a:fld>
                <a:endParaRPr lang="pl-PL" dirty="0">
                  <a:solidFill>
                    <a:schemeClr val="bg1"/>
                  </a:solidFill>
                </a:endParaRPr>
              </a:p>
            </p:txBody>
          </p:sp>
        </p:grpSp>
      </p:grpSp>
      <p:sp>
        <p:nvSpPr>
          <p:cNvPr id="4" name="pole tekstowe 3">
            <a:extLst>
              <a:ext uri="{FF2B5EF4-FFF2-40B4-BE49-F238E27FC236}">
                <a16:creationId xmlns:a16="http://schemas.microsoft.com/office/drawing/2014/main" id="{62F9B8CF-F417-F422-205E-50FFC47F053C}"/>
              </a:ext>
            </a:extLst>
          </p:cNvPr>
          <p:cNvSpPr txBox="1"/>
          <p:nvPr/>
        </p:nvSpPr>
        <p:spPr>
          <a:xfrm>
            <a:off x="921938" y="2423547"/>
            <a:ext cx="10929800" cy="3158429"/>
          </a:xfrm>
          <a:prstGeom prst="rect">
            <a:avLst/>
          </a:prstGeom>
          <a:noFill/>
        </p:spPr>
        <p:txBody>
          <a:bodyPr wrap="square">
            <a:spAutoFit/>
          </a:bodyPr>
          <a:lstStyle/>
          <a:p>
            <a:pPr marL="447675" indent="-447675" algn="just">
              <a:lnSpc>
                <a:spcPct val="150000"/>
              </a:lnSpc>
              <a:spcAft>
                <a:spcPts val="1800"/>
              </a:spcAft>
              <a:buFont typeface="Symbol" panose="05050102010706020507" pitchFamily="18" charset="2"/>
              <a:buChar char="®"/>
            </a:pPr>
            <a:r>
              <a:rPr lang="pl-PL" sz="1600" dirty="0">
                <a:latin typeface="Aptos" panose="020B0004020202020204" pitchFamily="34" charset="0"/>
              </a:rPr>
              <a:t>Osobą stosującą przemoc domową wobec osób starszych i niepełnosprawnych byli najczęściej mężczyźni </a:t>
            </a:r>
            <a:br>
              <a:rPr lang="pl-PL" sz="1600" dirty="0">
                <a:latin typeface="Aptos" panose="020B0004020202020204" pitchFamily="34" charset="0"/>
              </a:rPr>
            </a:br>
            <a:r>
              <a:rPr lang="pl-PL" sz="1600" dirty="0">
                <a:latin typeface="Aptos" panose="020B0004020202020204" pitchFamily="34" charset="0"/>
              </a:rPr>
              <a:t>z najbliższego środowiska domowego: mężowie, partnerzy, ojcowie, a rzadziej dorośli synowie.</a:t>
            </a:r>
          </a:p>
          <a:p>
            <a:pPr marL="447675" indent="-447675" algn="just">
              <a:lnSpc>
                <a:spcPct val="150000"/>
              </a:lnSpc>
              <a:spcAft>
                <a:spcPts val="1800"/>
              </a:spcAft>
              <a:buFont typeface="Symbol" panose="05050102010706020507" pitchFamily="18" charset="2"/>
              <a:buChar char="®"/>
            </a:pPr>
            <a:r>
              <a:rPr lang="pl-PL" sz="1600" dirty="0">
                <a:latin typeface="Aptos" panose="020B0004020202020204" pitchFamily="34" charset="0"/>
              </a:rPr>
              <a:t>Najczęściej wskazywane przejawy przemocy wobec osób starszych i niepełnosprawnych to znieważanie, wyzwiska, ośmieszanie, lekceważenie, zastraszanie, szantażowanie, zabieranie/używanie własności osoby starszej bez jej zgody, popychanie, szturchanie, zabieranie pieniędzy.</a:t>
            </a:r>
          </a:p>
          <a:p>
            <a:pPr marL="285750" indent="-285750" algn="just">
              <a:lnSpc>
                <a:spcPct val="150000"/>
              </a:lnSpc>
              <a:buFont typeface="Wingdings" panose="05000000000000000000" pitchFamily="2" charset="2"/>
              <a:buChar char="ü"/>
            </a:pPr>
            <a:endParaRPr lang="pl-PL" sz="1600" dirty="0">
              <a:latin typeface="Aptos" panose="020B0004020202020204" pitchFamily="34" charset="0"/>
            </a:endParaRPr>
          </a:p>
          <a:p>
            <a:pPr marL="457200" algn="r">
              <a:lnSpc>
                <a:spcPct val="107000"/>
              </a:lnSpc>
              <a:spcAft>
                <a:spcPts val="800"/>
              </a:spcAft>
            </a:pPr>
            <a:r>
              <a:rPr lang="pl-PL" sz="1200" dirty="0">
                <a:latin typeface="Aptos" panose="020B0004020202020204" pitchFamily="34" charset="0"/>
              </a:rPr>
              <a:t>Źródło: </a:t>
            </a:r>
            <a:r>
              <a:rPr kumimoji="0" lang="pl-PL" sz="12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Raport „Ogólnopolska diagnoza zjawiska przemocy wobec osób starszych i osób niepełnosprawnych”</a:t>
            </a:r>
            <a:br>
              <a:rPr kumimoji="0" lang="pl-PL" sz="12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br>
            <a:r>
              <a:rPr kumimoji="0" lang="pl-PL" sz="1200" b="0" u="none" strike="noStrike" kern="1200" cap="none" spc="0" normalizeH="0" baseline="0" noProof="0" dirty="0" err="1">
                <a:ln>
                  <a:noFill/>
                </a:ln>
                <a:solidFill>
                  <a:prstClr val="black"/>
                </a:solidFill>
                <a:effectLst/>
                <a:uLnTx/>
                <a:uFillTx/>
                <a:latin typeface="Aptos" panose="020B0004020202020204" pitchFamily="34" charset="0"/>
                <a:cs typeface="Times New Roman" panose="02020603050405020304" pitchFamily="18" charset="0"/>
              </a:rPr>
              <a:t>MRiPS</a:t>
            </a:r>
            <a:r>
              <a:rPr kumimoji="0" lang="pl-PL" sz="12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 grudzień 2022 r.</a:t>
            </a:r>
            <a:endParaRPr lang="pl-PL" sz="1600" dirty="0">
              <a:latin typeface="Aptos" panose="020B0004020202020204" pitchFamily="34" charset="0"/>
            </a:endParaRPr>
          </a:p>
        </p:txBody>
      </p:sp>
      <p:sp>
        <p:nvSpPr>
          <p:cNvPr id="6" name="Symbol zastępczy zawartości 2">
            <a:extLst>
              <a:ext uri="{FF2B5EF4-FFF2-40B4-BE49-F238E27FC236}">
                <a16:creationId xmlns:a16="http://schemas.microsoft.com/office/drawing/2014/main" id="{8D42B959-3C3B-EEB2-7CC8-2A84B63D6408}"/>
              </a:ext>
            </a:extLst>
          </p:cNvPr>
          <p:cNvSpPr txBox="1">
            <a:spLocks/>
          </p:cNvSpPr>
          <p:nvPr/>
        </p:nvSpPr>
        <p:spPr>
          <a:xfrm>
            <a:off x="858929" y="1047445"/>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pic>
        <p:nvPicPr>
          <p:cNvPr id="3" name="Obraz 2" descr="Obraz zawierający tekst, Czcionka, design&#10;&#10;Opis wygenerowany automatycznie">
            <a:extLst>
              <a:ext uri="{FF2B5EF4-FFF2-40B4-BE49-F238E27FC236}">
                <a16:creationId xmlns:a16="http://schemas.microsoft.com/office/drawing/2014/main" id="{CD56057A-7A72-0FBF-4F1F-35D3DE92173D}"/>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392970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8FBAA4-49B4-40A2-B3F1-58856F3347F1}"/>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A6D6D98-01ED-D19E-F012-E98ABB597C7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977C422-B7CC-D0E6-1EA9-C79E6F1EBB23}"/>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CEC44F68-B35C-B3CF-5522-41F26692A104}"/>
                </a:ext>
              </a:extLst>
            </p:cNvPr>
            <p:cNvGrpSpPr/>
            <p:nvPr/>
          </p:nvGrpSpPr>
          <p:grpSpPr>
            <a:xfrm>
              <a:off x="858929" y="308102"/>
              <a:ext cx="11333070" cy="1451659"/>
              <a:chOff x="858929" y="229779"/>
              <a:chExt cx="11333070" cy="1451659"/>
            </a:xfrm>
          </p:grpSpPr>
          <p:sp>
            <p:nvSpPr>
              <p:cNvPr id="3" name="Symbol zastępczy zawartości 2">
                <a:extLst>
                  <a:ext uri="{FF2B5EF4-FFF2-40B4-BE49-F238E27FC236}">
                    <a16:creationId xmlns:a16="http://schemas.microsoft.com/office/drawing/2014/main" id="{6E74815C-3794-3276-2372-7645D8A60A99}"/>
                  </a:ext>
                </a:extLst>
              </p:cNvPr>
              <p:cNvSpPr txBox="1">
                <a:spLocks/>
              </p:cNvSpPr>
              <p:nvPr/>
            </p:nvSpPr>
            <p:spPr>
              <a:xfrm>
                <a:off x="858929" y="959597"/>
                <a:ext cx="11333070" cy="721841"/>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18" name="Obraz 17" descr="Obraz zawierający Czcionka, tekst, Grafika, design&#10;&#10;Opis wygenerowany automatycznie">
                <a:extLst>
                  <a:ext uri="{FF2B5EF4-FFF2-40B4-BE49-F238E27FC236}">
                    <a16:creationId xmlns:a16="http://schemas.microsoft.com/office/drawing/2014/main" id="{6C8DC328-4B82-6AE5-835E-2B5D5FBD1FC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D8951A19-5C02-154E-932B-14EBECBDBA7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E27EAB19-4EA0-A90A-C14B-DC5BA60731F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4D7B4AAD-2779-E53A-DD8C-E8A7AFD62F4D}"/>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BFFE21F3-AA19-4AC7-A4AC-90C6F344B57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8D5CD6E6-5C91-4A97-F6D8-1F4681D4545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83CAB7C5-A7F0-4210-CAE7-0B7F0A992D6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7632D99-E4BA-709F-5C5B-9DA0A111410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10A1F5B7-042D-887C-5D31-7069C151B81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0599B4AD-1264-3590-1F81-C840174139F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2F332287-B010-2DBC-E1B0-EFD524086DD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03F2FF2-EC9D-C171-E1EC-04875AB7065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B83DFFC-D70C-0839-42C5-D9C556890EA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B3BFD30-98F4-F75E-7337-C1C96115E48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15</a:t>
                </a:fld>
                <a:endParaRPr lang="pl-PL" dirty="0">
                  <a:solidFill>
                    <a:schemeClr val="bg1"/>
                  </a:solidFill>
                </a:endParaRPr>
              </a:p>
            </p:txBody>
          </p:sp>
        </p:grpSp>
      </p:grpSp>
      <p:sp>
        <p:nvSpPr>
          <p:cNvPr id="4" name="pole tekstowe 3">
            <a:extLst>
              <a:ext uri="{FF2B5EF4-FFF2-40B4-BE49-F238E27FC236}">
                <a16:creationId xmlns:a16="http://schemas.microsoft.com/office/drawing/2014/main" id="{77B65988-13B7-6AF8-F268-116C2C4F5414}"/>
              </a:ext>
            </a:extLst>
          </p:cNvPr>
          <p:cNvSpPr txBox="1"/>
          <p:nvPr/>
        </p:nvSpPr>
        <p:spPr>
          <a:xfrm>
            <a:off x="1299881" y="2396162"/>
            <a:ext cx="6097656" cy="1295868"/>
          </a:xfrm>
          <a:prstGeom prst="rect">
            <a:avLst/>
          </a:prstGeom>
          <a:noFill/>
        </p:spPr>
        <p:txBody>
          <a:bodyPr wrap="square">
            <a:spAutoFit/>
          </a:bodyPr>
          <a:lstStyle/>
          <a:p>
            <a:pPr algn="just">
              <a:lnSpc>
                <a:spcPct val="150000"/>
              </a:lnSpc>
            </a:pPr>
            <a:r>
              <a:rPr lang="pl-PL" i="1" dirty="0">
                <a:latin typeface="Aptos" panose="020B0004020202020204" pitchFamily="34" charset="0"/>
              </a:rPr>
              <a:t>„Złe traktowanie osób starszych oznacza świadome powodowanie cierpienia osób starszych, które to cierpienie znacząco wpływa na ich jakość życia”.</a:t>
            </a:r>
          </a:p>
        </p:txBody>
      </p:sp>
      <p:pic>
        <p:nvPicPr>
          <p:cNvPr id="9" name="Obraz 8" descr="Obraz zawierający meble, krzesło, wózek inwalidzki, koło&#10;&#10;Opis wygenerowany automatycznie">
            <a:extLst>
              <a:ext uri="{FF2B5EF4-FFF2-40B4-BE49-F238E27FC236}">
                <a16:creationId xmlns:a16="http://schemas.microsoft.com/office/drawing/2014/main" id="{DB78403B-F9F8-3432-702A-4B11B2C437A6}"/>
              </a:ext>
            </a:extLst>
          </p:cNvPr>
          <p:cNvPicPr>
            <a:picLocks noChangeAspect="1"/>
          </p:cNvPicPr>
          <p:nvPr/>
        </p:nvPicPr>
        <p:blipFill>
          <a:blip r:embed="rId16">
            <a:grayscl/>
            <a:extLst>
              <a:ext uri="{28A0092B-C50C-407E-A947-70E740481C1C}">
                <a14:useLocalDpi xmlns:a14="http://schemas.microsoft.com/office/drawing/2010/main" val="0"/>
              </a:ext>
            </a:extLst>
          </a:blip>
          <a:stretch>
            <a:fillRect/>
          </a:stretch>
        </p:blipFill>
        <p:spPr>
          <a:xfrm>
            <a:off x="7730284" y="2590538"/>
            <a:ext cx="3841541" cy="2718071"/>
          </a:xfrm>
          <a:prstGeom prst="rect">
            <a:avLst/>
          </a:prstGeom>
        </p:spPr>
      </p:pic>
      <p:sp>
        <p:nvSpPr>
          <p:cNvPr id="11" name="pole tekstowe 10">
            <a:extLst>
              <a:ext uri="{FF2B5EF4-FFF2-40B4-BE49-F238E27FC236}">
                <a16:creationId xmlns:a16="http://schemas.microsoft.com/office/drawing/2014/main" id="{72E88EB3-9518-0D56-7C7D-11867D7D4295}"/>
              </a:ext>
            </a:extLst>
          </p:cNvPr>
          <p:cNvSpPr txBox="1"/>
          <p:nvPr/>
        </p:nvSpPr>
        <p:spPr>
          <a:xfrm>
            <a:off x="1816537" y="3949574"/>
            <a:ext cx="5472794" cy="369332"/>
          </a:xfrm>
          <a:prstGeom prst="rect">
            <a:avLst/>
          </a:prstGeom>
          <a:noFill/>
        </p:spPr>
        <p:txBody>
          <a:bodyPr wrap="square">
            <a:spAutoFit/>
          </a:bodyPr>
          <a:lstStyle/>
          <a:p>
            <a:pPr algn="r"/>
            <a:r>
              <a:rPr lang="pl-PL" i="1" dirty="0">
                <a:latin typeface="Aptos" panose="020B0004020202020204" pitchFamily="34" charset="0"/>
              </a:rPr>
              <a:t>…można dodać i osób z niepełnosprawnością </a:t>
            </a:r>
            <a:endParaRPr lang="pl-PL" dirty="0">
              <a:latin typeface="Aptos" panose="020B0004020202020204" pitchFamily="34" charset="0"/>
            </a:endParaRPr>
          </a:p>
        </p:txBody>
      </p:sp>
      <p:sp>
        <p:nvSpPr>
          <p:cNvPr id="13" name="pole tekstowe 12">
            <a:extLst>
              <a:ext uri="{FF2B5EF4-FFF2-40B4-BE49-F238E27FC236}">
                <a16:creationId xmlns:a16="http://schemas.microsoft.com/office/drawing/2014/main" id="{574ED6E3-8902-F120-2E1B-CDA5A509E488}"/>
              </a:ext>
            </a:extLst>
          </p:cNvPr>
          <p:cNvSpPr txBox="1"/>
          <p:nvPr/>
        </p:nvSpPr>
        <p:spPr>
          <a:xfrm>
            <a:off x="1191675" y="4931129"/>
            <a:ext cx="6097656" cy="461665"/>
          </a:xfrm>
          <a:prstGeom prst="rect">
            <a:avLst/>
          </a:prstGeom>
          <a:noFill/>
        </p:spPr>
        <p:txBody>
          <a:bodyPr wrap="square">
            <a:spAutoFit/>
          </a:bodyPr>
          <a:lstStyle/>
          <a:p>
            <a:pPr marL="358775" indent="-358775" algn="r"/>
            <a:r>
              <a:rPr lang="pl-PL" sz="1200" b="0" i="0" u="none" strike="noStrike" baseline="0" dirty="0">
                <a:solidFill>
                  <a:srgbClr val="000000"/>
                </a:solidFill>
                <a:latin typeface="Aptos" panose="020B0004020202020204" pitchFamily="34" charset="0"/>
              </a:rPr>
              <a:t>Johnson, P. (1986), za: Tobiasz-Adamczyk, B. (2010). </a:t>
            </a:r>
            <a:r>
              <a:rPr lang="pl-PL" sz="1200" b="0" i="1" u="none" strike="noStrike" baseline="0" dirty="0">
                <a:solidFill>
                  <a:srgbClr val="000000"/>
                </a:solidFill>
                <a:latin typeface="Aptos" panose="020B0004020202020204" pitchFamily="34" charset="0"/>
              </a:rPr>
              <a:t>Osoby starsze i niepełnosprawne </a:t>
            </a:r>
            <a:br>
              <a:rPr lang="pl-PL" sz="1200" b="0" i="1" u="none" strike="noStrike" baseline="0" dirty="0">
                <a:solidFill>
                  <a:srgbClr val="000000"/>
                </a:solidFill>
                <a:latin typeface="Aptos" panose="020B0004020202020204" pitchFamily="34" charset="0"/>
              </a:rPr>
            </a:br>
            <a:r>
              <a:rPr lang="pl-PL" sz="1200" b="0" i="1" u="none" strike="noStrike" baseline="0" dirty="0">
                <a:solidFill>
                  <a:srgbClr val="000000"/>
                </a:solidFill>
                <a:latin typeface="Aptos" panose="020B0004020202020204" pitchFamily="34" charset="0"/>
              </a:rPr>
              <a:t>jako kategoria osób szczególnie narażonych na przemoc…</a:t>
            </a:r>
            <a:endParaRPr lang="pl-PL" sz="1200" dirty="0"/>
          </a:p>
        </p:txBody>
      </p:sp>
      <p:sp>
        <p:nvSpPr>
          <p:cNvPr id="15" name="pole tekstowe 14">
            <a:extLst>
              <a:ext uri="{FF2B5EF4-FFF2-40B4-BE49-F238E27FC236}">
                <a16:creationId xmlns:a16="http://schemas.microsoft.com/office/drawing/2014/main" id="{22881ED1-FA03-1B6B-31CB-FBB2CFCB0C80}"/>
              </a:ext>
            </a:extLst>
          </p:cNvPr>
          <p:cNvSpPr txBox="1"/>
          <p:nvPr/>
        </p:nvSpPr>
        <p:spPr>
          <a:xfrm>
            <a:off x="9108141" y="5318133"/>
            <a:ext cx="2463684" cy="215444"/>
          </a:xfrm>
          <a:prstGeom prst="rect">
            <a:avLst/>
          </a:prstGeom>
          <a:noFill/>
        </p:spPr>
        <p:txBody>
          <a:bodyPr wrap="square">
            <a:spAutoFit/>
          </a:bodyPr>
          <a:lstStyle/>
          <a:p>
            <a:pPr algn="r"/>
            <a:r>
              <a:rPr lang="pl-PL" sz="800" dirty="0" err="1">
                <a:solidFill>
                  <a:schemeClr val="tx1">
                    <a:lumMod val="65000"/>
                    <a:lumOff val="35000"/>
                  </a:schemeClr>
                </a:solidFill>
                <a:latin typeface="Aptos" panose="020B0004020202020204" pitchFamily="34" charset="0"/>
              </a:rPr>
              <a:t>Freepik</a:t>
            </a:r>
            <a:endParaRPr lang="pl-PL" sz="800" dirty="0">
              <a:solidFill>
                <a:schemeClr val="tx1">
                  <a:lumMod val="65000"/>
                  <a:lumOff val="35000"/>
                </a:schemeClr>
              </a:solidFill>
              <a:latin typeface="Aptos" panose="020B0004020202020204" pitchFamily="34" charset="0"/>
            </a:endParaRPr>
          </a:p>
        </p:txBody>
      </p:sp>
      <p:pic>
        <p:nvPicPr>
          <p:cNvPr id="6" name="Obraz 5" descr="Obraz zawierający tekst, Czcionka, design&#10;&#10;Opis wygenerowany automatycznie">
            <a:extLst>
              <a:ext uri="{FF2B5EF4-FFF2-40B4-BE49-F238E27FC236}">
                <a16:creationId xmlns:a16="http://schemas.microsoft.com/office/drawing/2014/main" id="{86CB78D8-E143-9831-6F6E-00BBD9741696}"/>
              </a:ext>
            </a:extLst>
          </p:cNvPr>
          <p:cNvPicPr>
            <a:picLocks/>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0961480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903D80-2526-75D5-B0C6-D5ABA1D43EFB}"/>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87A1EF9-948E-C484-A6CE-233A0249F256}"/>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3F6D69D-A159-F309-8994-F992DE6D103B}"/>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1E20CADF-E6F6-9D06-31F6-CB6BDEE125FB}"/>
                </a:ext>
              </a:extLst>
            </p:cNvPr>
            <p:cNvGrpSpPr/>
            <p:nvPr/>
          </p:nvGrpSpPr>
          <p:grpSpPr>
            <a:xfrm>
              <a:off x="858929" y="308102"/>
              <a:ext cx="11333070" cy="1451660"/>
              <a:chOff x="858929" y="229779"/>
              <a:chExt cx="11333070" cy="1451660"/>
            </a:xfrm>
          </p:grpSpPr>
          <p:sp>
            <p:nvSpPr>
              <p:cNvPr id="3" name="Symbol zastępczy zawartości 2">
                <a:extLst>
                  <a:ext uri="{FF2B5EF4-FFF2-40B4-BE49-F238E27FC236}">
                    <a16:creationId xmlns:a16="http://schemas.microsoft.com/office/drawing/2014/main" id="{7AAE1D00-C6EE-EEDB-00B6-07839A285C84}"/>
                  </a:ext>
                </a:extLst>
              </p:cNvPr>
              <p:cNvSpPr txBox="1">
                <a:spLocks/>
              </p:cNvSpPr>
              <p:nvPr/>
            </p:nvSpPr>
            <p:spPr>
              <a:xfrm>
                <a:off x="858929" y="959597"/>
                <a:ext cx="11333070" cy="72184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18" name="Obraz 17" descr="Obraz zawierający Czcionka, tekst, Grafika, design&#10;&#10;Opis wygenerowany automatycznie">
                <a:extLst>
                  <a:ext uri="{FF2B5EF4-FFF2-40B4-BE49-F238E27FC236}">
                    <a16:creationId xmlns:a16="http://schemas.microsoft.com/office/drawing/2014/main" id="{22608F8C-4E73-4594-5FE0-7988914D62E4}"/>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CEE5616F-019A-1D1E-EF22-A3321598DDD8}"/>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6B002A9E-4D00-C7E5-AFAE-2E0A162E8D8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C0EA208-DF9E-BDB3-B9B8-851644C64EEF}"/>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2ED72311-2EA5-82A5-05CA-DE756C90BF8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E27A8D2-2028-094A-8733-7AE4B6A03F3F}"/>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85E4FEE-152C-BF8A-F20C-94A9F11DF10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B9E4B0B-22E9-2EFA-7E0B-C3A48B08E8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6D63341-CD77-3646-F069-384F790F081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E97B153-850A-3C47-6C0C-C06692E3277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48FE51C-D556-5572-FAF6-3E330B31615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DE186CD-3B3E-17DA-75AD-E14836F42C5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C0AE777D-1336-AC5E-3404-6C6E20F23BD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789EC32-0E7E-FB44-FD4B-BF223F66E81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16</a:t>
                </a:fld>
                <a:endParaRPr lang="pl-PL" dirty="0">
                  <a:solidFill>
                    <a:schemeClr val="bg1"/>
                  </a:solidFill>
                </a:endParaRPr>
              </a:p>
            </p:txBody>
          </p:sp>
        </p:grpSp>
      </p:grpSp>
      <p:sp>
        <p:nvSpPr>
          <p:cNvPr id="4" name="pole tekstowe 3">
            <a:extLst>
              <a:ext uri="{FF2B5EF4-FFF2-40B4-BE49-F238E27FC236}">
                <a16:creationId xmlns:a16="http://schemas.microsoft.com/office/drawing/2014/main" id="{699D45CD-2C22-0E47-F960-DC9F292360E4}"/>
              </a:ext>
            </a:extLst>
          </p:cNvPr>
          <p:cNvSpPr txBox="1"/>
          <p:nvPr/>
        </p:nvSpPr>
        <p:spPr>
          <a:xfrm>
            <a:off x="1230077" y="2002071"/>
            <a:ext cx="10590774" cy="4123949"/>
          </a:xfrm>
          <a:prstGeom prst="rect">
            <a:avLst/>
          </a:prstGeom>
          <a:noFill/>
        </p:spPr>
        <p:txBody>
          <a:bodyPr wrap="square">
            <a:spAutoFit/>
          </a:bodyPr>
          <a:lstStyle/>
          <a:p>
            <a:pPr algn="just">
              <a:lnSpc>
                <a:spcPct val="150000"/>
              </a:lnSpc>
            </a:pPr>
            <a:r>
              <a:rPr lang="pl-PL" b="1" dirty="0">
                <a:latin typeface="Aptos" panose="020B0004020202020204" pitchFamily="34" charset="0"/>
              </a:rPr>
              <a:t>Postawy </a:t>
            </a:r>
            <a:r>
              <a:rPr lang="pl-PL" b="1" dirty="0" err="1">
                <a:latin typeface="Aptos" panose="020B0004020202020204" pitchFamily="34" charset="0"/>
              </a:rPr>
              <a:t>ageizmu</a:t>
            </a:r>
            <a:r>
              <a:rPr lang="pl-PL" dirty="0">
                <a:latin typeface="Aptos" panose="020B0004020202020204" pitchFamily="34" charset="0"/>
              </a:rPr>
              <a:t> wobec osób starszych i z niepełnosprawnościami:</a:t>
            </a:r>
          </a:p>
          <a:p>
            <a:pPr algn="just">
              <a:lnSpc>
                <a:spcPct val="150000"/>
              </a:lnSpc>
            </a:pPr>
            <a:endParaRPr lang="pl-PL" dirty="0">
              <a:latin typeface="Aptos" panose="020B0004020202020204" pitchFamily="34" charset="0"/>
            </a:endParaRPr>
          </a:p>
          <a:p>
            <a:pPr marL="1076325" indent="-538163" algn="just">
              <a:lnSpc>
                <a:spcPct val="150000"/>
              </a:lnSpc>
              <a:buFont typeface="Symbol" panose="05050102010706020507" pitchFamily="18" charset="2"/>
              <a:buChar char="®"/>
            </a:pPr>
            <a:r>
              <a:rPr lang="pl-PL" dirty="0">
                <a:latin typeface="Aptos" panose="020B0004020202020204" pitchFamily="34" charset="0"/>
              </a:rPr>
              <a:t>lekceważenie;</a:t>
            </a:r>
          </a:p>
          <a:p>
            <a:pPr marL="1076325" indent="-538163" algn="just">
              <a:lnSpc>
                <a:spcPct val="150000"/>
              </a:lnSpc>
              <a:buFont typeface="Symbol" panose="05050102010706020507" pitchFamily="18" charset="2"/>
              <a:buChar char="®"/>
            </a:pPr>
            <a:r>
              <a:rPr lang="pl-PL" dirty="0">
                <a:latin typeface="Aptos" panose="020B0004020202020204" pitchFamily="34" charset="0"/>
              </a:rPr>
              <a:t>paternalizm/nadopiekuńczość;</a:t>
            </a:r>
          </a:p>
          <a:p>
            <a:pPr marL="1076325" indent="-538163" algn="just">
              <a:lnSpc>
                <a:spcPct val="150000"/>
              </a:lnSpc>
              <a:buFont typeface="Symbol" panose="05050102010706020507" pitchFamily="18" charset="2"/>
              <a:buChar char="®"/>
            </a:pPr>
            <a:r>
              <a:rPr lang="pl-PL" dirty="0">
                <a:latin typeface="Aptos" panose="020B0004020202020204" pitchFamily="34" charset="0"/>
              </a:rPr>
              <a:t>protekcjonalność;</a:t>
            </a:r>
          </a:p>
          <a:p>
            <a:pPr marL="1076325" indent="-538163" algn="just">
              <a:lnSpc>
                <a:spcPct val="150000"/>
              </a:lnSpc>
              <a:buFont typeface="Symbol" panose="05050102010706020507" pitchFamily="18" charset="2"/>
              <a:buChar char="®"/>
            </a:pPr>
            <a:r>
              <a:rPr lang="pl-PL" dirty="0">
                <a:latin typeface="Aptos" panose="020B0004020202020204" pitchFamily="34" charset="0"/>
              </a:rPr>
              <a:t>izolacja społeczna;</a:t>
            </a:r>
          </a:p>
          <a:p>
            <a:pPr marL="1076325" indent="-538163" algn="just">
              <a:lnSpc>
                <a:spcPct val="150000"/>
              </a:lnSpc>
              <a:buFont typeface="Symbol" panose="05050102010706020507" pitchFamily="18" charset="2"/>
              <a:buChar char="®"/>
            </a:pPr>
            <a:r>
              <a:rPr lang="pl-PL" dirty="0">
                <a:latin typeface="Aptos" panose="020B0004020202020204" pitchFamily="34" charset="0"/>
              </a:rPr>
              <a:t>nadużycia finansowe;</a:t>
            </a:r>
          </a:p>
          <a:p>
            <a:pPr marL="1076325" indent="-538163" algn="just">
              <a:lnSpc>
                <a:spcPct val="150000"/>
              </a:lnSpc>
              <a:buFont typeface="Symbol" panose="05050102010706020507" pitchFamily="18" charset="2"/>
              <a:buChar char="®"/>
            </a:pPr>
            <a:r>
              <a:rPr lang="pl-PL" dirty="0">
                <a:latin typeface="Aptos" panose="020B0004020202020204" pitchFamily="34" charset="0"/>
              </a:rPr>
              <a:t>nadużycia cielesne;</a:t>
            </a:r>
          </a:p>
          <a:p>
            <a:pPr marL="1076325" indent="-538163" algn="just">
              <a:lnSpc>
                <a:spcPct val="150000"/>
              </a:lnSpc>
              <a:buFont typeface="Symbol" panose="05050102010706020507" pitchFamily="18" charset="2"/>
              <a:buChar char="®"/>
            </a:pPr>
            <a:r>
              <a:rPr lang="pl-PL" dirty="0">
                <a:latin typeface="Aptos" panose="020B0004020202020204" pitchFamily="34" charset="0"/>
              </a:rPr>
              <a:t>eksterminacja.                                                       </a:t>
            </a:r>
          </a:p>
          <a:p>
            <a:pPr algn="r">
              <a:lnSpc>
                <a:spcPct val="150000"/>
              </a:lnSpc>
            </a:pPr>
            <a:r>
              <a:rPr lang="pl-PL" sz="1400" dirty="0">
                <a:latin typeface="Aptos" panose="020B0004020202020204" pitchFamily="34" charset="0"/>
              </a:rPr>
              <a:t>D. Jaszczak-Kuźmińska, K. Michalska, 2011</a:t>
            </a:r>
            <a:endParaRPr lang="pl-PL" sz="1200" dirty="0"/>
          </a:p>
        </p:txBody>
      </p:sp>
      <p:pic>
        <p:nvPicPr>
          <p:cNvPr id="6" name="Obraz 5" descr="Obraz zawierający tekst, Czcionka, design&#10;&#10;Opis wygenerowany automatycznie">
            <a:extLst>
              <a:ext uri="{FF2B5EF4-FFF2-40B4-BE49-F238E27FC236}">
                <a16:creationId xmlns:a16="http://schemas.microsoft.com/office/drawing/2014/main" id="{0365BC3F-D0A5-AABA-A8C9-87559290F6BC}"/>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32307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76C9EF-03DF-3A10-837D-8715F01E4A3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10A2A4E-1355-E9E3-AE06-1988DB1E7B0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C86F0E6-5C19-59F8-E96C-845FC1695946}"/>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212285D5-0D2C-3377-8ABE-85C07F14D39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A2C79651-46D4-B2C8-17EB-D4F821B5FD78}"/>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1F169B50-EBBD-C9E4-F3EB-826482A7825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D940A35C-BD20-F0BD-800A-54F0ED8F1B4E}"/>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5CB12250-51B8-6EE1-F267-35790D6FC39E}"/>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AEE64B0-C163-EFAF-82B9-FB4566098273}"/>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0ADB873-32F7-A0D7-6D31-4333B9A1F74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47610129-4537-7C81-0342-C28643869B5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28A0D6E-45F5-D09D-02C1-366ED65F63C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429BFFE-0726-334D-DB2D-42D9B7A9FDE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9149AA6-09B1-F9A3-2A72-A34BD051673E}"/>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D0F0D13B-770F-1EF2-2903-2AD1236940B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529107F-2059-BEB8-66F5-72725A568F9A}"/>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26E0BC2-258C-9B16-305C-945CDCBBEBB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17</a:t>
                </a:fld>
                <a:endParaRPr lang="pl-PL" dirty="0">
                  <a:solidFill>
                    <a:schemeClr val="bg1"/>
                  </a:solidFill>
                </a:endParaRPr>
              </a:p>
            </p:txBody>
          </p:sp>
        </p:grpSp>
      </p:grpSp>
      <p:sp>
        <p:nvSpPr>
          <p:cNvPr id="4" name="pole tekstowe 3">
            <a:extLst>
              <a:ext uri="{FF2B5EF4-FFF2-40B4-BE49-F238E27FC236}">
                <a16:creationId xmlns:a16="http://schemas.microsoft.com/office/drawing/2014/main" id="{C638B93D-65FC-D950-823A-F8B55182A702}"/>
              </a:ext>
            </a:extLst>
          </p:cNvPr>
          <p:cNvSpPr txBox="1"/>
          <p:nvPr/>
        </p:nvSpPr>
        <p:spPr>
          <a:xfrm>
            <a:off x="1299882" y="2302709"/>
            <a:ext cx="10408024" cy="3292953"/>
          </a:xfrm>
          <a:prstGeom prst="rect">
            <a:avLst/>
          </a:prstGeom>
          <a:noFill/>
        </p:spPr>
        <p:txBody>
          <a:bodyPr wrap="square">
            <a:spAutoFit/>
          </a:bodyPr>
          <a:lstStyle/>
          <a:p>
            <a:pPr algn="just">
              <a:lnSpc>
                <a:spcPct val="150000"/>
              </a:lnSpc>
            </a:pPr>
            <a:r>
              <a:rPr lang="pl-PL" b="1" dirty="0">
                <a:latin typeface="Aptos" panose="020B0004020202020204" pitchFamily="34" charset="0"/>
              </a:rPr>
              <a:t>Formy przemocy </a:t>
            </a:r>
            <a:r>
              <a:rPr lang="pl-PL" dirty="0">
                <a:latin typeface="Aptos" panose="020B0004020202020204" pitchFamily="34" charset="0"/>
              </a:rPr>
              <a:t>wobec osób starszych i osób z niepełnosprawnościami:</a:t>
            </a:r>
          </a:p>
          <a:p>
            <a:pPr algn="just">
              <a:lnSpc>
                <a:spcPct val="150000"/>
              </a:lnSpc>
            </a:pPr>
            <a:endParaRPr lang="pl-PL" dirty="0">
              <a:latin typeface="Aptos" panose="020B0004020202020204" pitchFamily="34" charset="0"/>
            </a:endParaRPr>
          </a:p>
          <a:p>
            <a:pPr marL="1076325" indent="-538163" algn="just">
              <a:lnSpc>
                <a:spcPct val="150000"/>
              </a:lnSpc>
              <a:buFont typeface="Symbol" panose="05050102010706020507" pitchFamily="18" charset="2"/>
              <a:buChar char="®"/>
            </a:pPr>
            <a:r>
              <a:rPr lang="pl-PL" dirty="0">
                <a:latin typeface="Aptos" panose="020B0004020202020204" pitchFamily="34" charset="0"/>
              </a:rPr>
              <a:t>krzywdzenie fizyczne;</a:t>
            </a:r>
          </a:p>
          <a:p>
            <a:pPr marL="1076325" indent="-538163" algn="just">
              <a:lnSpc>
                <a:spcPct val="150000"/>
              </a:lnSpc>
              <a:buFont typeface="Symbol" panose="05050102010706020507" pitchFamily="18" charset="2"/>
              <a:buChar char="®"/>
            </a:pPr>
            <a:r>
              <a:rPr lang="pl-PL" dirty="0">
                <a:latin typeface="Aptos" panose="020B0004020202020204" pitchFamily="34" charset="0"/>
              </a:rPr>
              <a:t>krzywdzenie psychiczne i emocjonalne;</a:t>
            </a:r>
          </a:p>
          <a:p>
            <a:pPr marL="1076325" indent="-538163" algn="just">
              <a:lnSpc>
                <a:spcPct val="150000"/>
              </a:lnSpc>
              <a:buFont typeface="Symbol" panose="05050102010706020507" pitchFamily="18" charset="2"/>
              <a:buChar char="®"/>
            </a:pPr>
            <a:r>
              <a:rPr lang="pl-PL" dirty="0">
                <a:latin typeface="Aptos" panose="020B0004020202020204" pitchFamily="34" charset="0"/>
              </a:rPr>
              <a:t>wykorzystanie finansowe (przemoc materialna/przemoc ekonomiczna);</a:t>
            </a:r>
          </a:p>
          <a:p>
            <a:pPr marL="1076325" indent="-538163" algn="just">
              <a:lnSpc>
                <a:spcPct val="150000"/>
              </a:lnSpc>
              <a:buFont typeface="Symbol" panose="05050102010706020507" pitchFamily="18" charset="2"/>
              <a:buChar char="®"/>
            </a:pPr>
            <a:r>
              <a:rPr lang="pl-PL" dirty="0">
                <a:latin typeface="Aptos" panose="020B0004020202020204" pitchFamily="34" charset="0"/>
              </a:rPr>
              <a:t>zaniedbanie;</a:t>
            </a:r>
          </a:p>
          <a:p>
            <a:pPr marL="1076325" indent="-538163" algn="just">
              <a:lnSpc>
                <a:spcPct val="150000"/>
              </a:lnSpc>
              <a:buFont typeface="Symbol" panose="05050102010706020507" pitchFamily="18" charset="2"/>
              <a:buChar char="®"/>
            </a:pPr>
            <a:r>
              <a:rPr lang="pl-PL" dirty="0">
                <a:latin typeface="Aptos" panose="020B0004020202020204" pitchFamily="34" charset="0"/>
              </a:rPr>
              <a:t>przemoc seksualna.</a:t>
            </a:r>
          </a:p>
          <a:p>
            <a:pPr algn="r">
              <a:lnSpc>
                <a:spcPct val="150000"/>
              </a:lnSpc>
            </a:pPr>
            <a:r>
              <a:rPr lang="pl-PL" sz="1400" dirty="0">
                <a:latin typeface="Aptos" panose="020B0004020202020204" pitchFamily="34" charset="0"/>
              </a:rPr>
              <a:t>B. Tobiasz-Adamczyk, 2011</a:t>
            </a:r>
          </a:p>
        </p:txBody>
      </p:sp>
      <p:sp>
        <p:nvSpPr>
          <p:cNvPr id="6" name="Symbol zastępczy zawartości 2">
            <a:extLst>
              <a:ext uri="{FF2B5EF4-FFF2-40B4-BE49-F238E27FC236}">
                <a16:creationId xmlns:a16="http://schemas.microsoft.com/office/drawing/2014/main" id="{5A0973C0-65F0-10CE-2E04-65F4B6A7FF4D}"/>
              </a:ext>
            </a:extLst>
          </p:cNvPr>
          <p:cNvSpPr txBox="1">
            <a:spLocks/>
          </p:cNvSpPr>
          <p:nvPr/>
        </p:nvSpPr>
        <p:spPr>
          <a:xfrm>
            <a:off x="858929" y="1047445"/>
            <a:ext cx="11333070" cy="72184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3" name="Obraz 2" descr="Obraz zawierający tekst, Czcionka, design&#10;&#10;Opis wygenerowany automatycznie">
            <a:extLst>
              <a:ext uri="{FF2B5EF4-FFF2-40B4-BE49-F238E27FC236}">
                <a16:creationId xmlns:a16="http://schemas.microsoft.com/office/drawing/2014/main" id="{070A99F5-B0DD-B14C-145A-0FE7D12F305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298233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37A851-BCFF-A2F3-9C3E-222D91CCDCC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6E8FC1C-759C-0190-8E3B-D275C62DC9A5}"/>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2352F40-A4EB-1F57-A015-9A9C6CCEF36E}"/>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D879EE96-A8A4-7BAC-0ABC-20215E70A5C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7D74829B-D15A-58AC-828D-3D311F8AE08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FE63057A-9C9C-9DDE-153A-8C0C409BCB27}"/>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7D68A5A2-B8C3-912E-7193-B64BD917D3C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720793BE-01EF-0D9F-9944-86BCF19EC68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CF1534B-10B4-E01F-35F8-C1D9F4D0842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0602A5D-B6A0-876F-C12C-CBFE397BD92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7AA57A3-4C95-414B-00E1-F6FE1A5613A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DF5F36D-24F3-273C-79CC-BACA41F2C60C}"/>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D97598A2-E63B-7183-26E2-11BE9D525A2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9C35E6FA-6795-33B6-15D6-5C63111BCE7E}"/>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D689887-5989-D624-A7EF-AF68A4AFF27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98E14B8-B917-1530-0FF9-FFB25EEA726C}"/>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18</a:t>
                </a:fld>
                <a:endParaRPr lang="pl-PL" dirty="0">
                  <a:solidFill>
                    <a:schemeClr val="bg1"/>
                  </a:solidFill>
                </a:endParaRPr>
              </a:p>
            </p:txBody>
          </p:sp>
        </p:grpSp>
      </p:grpSp>
      <p:sp>
        <p:nvSpPr>
          <p:cNvPr id="4" name="pole tekstowe 3">
            <a:extLst>
              <a:ext uri="{FF2B5EF4-FFF2-40B4-BE49-F238E27FC236}">
                <a16:creationId xmlns:a16="http://schemas.microsoft.com/office/drawing/2014/main" id="{32E65DA7-3D31-188C-4F3F-20A0AF7FB424}"/>
              </a:ext>
            </a:extLst>
          </p:cNvPr>
          <p:cNvSpPr txBox="1"/>
          <p:nvPr/>
        </p:nvSpPr>
        <p:spPr>
          <a:xfrm>
            <a:off x="1381234" y="2139979"/>
            <a:ext cx="10281848" cy="3791872"/>
          </a:xfrm>
          <a:prstGeom prst="rect">
            <a:avLst/>
          </a:prstGeom>
          <a:noFill/>
        </p:spPr>
        <p:txBody>
          <a:bodyPr wrap="square">
            <a:spAutoFit/>
          </a:bodyPr>
          <a:lstStyle/>
          <a:p>
            <a:pPr algn="just">
              <a:lnSpc>
                <a:spcPct val="150000"/>
              </a:lnSpc>
            </a:pPr>
            <a:r>
              <a:rPr lang="pl-PL" b="1" dirty="0">
                <a:latin typeface="Aptos" panose="020B0004020202020204" pitchFamily="34" charset="0"/>
              </a:rPr>
              <a:t>Rodzaje zaniedbań</a:t>
            </a:r>
            <a:r>
              <a:rPr lang="pl-PL" dirty="0">
                <a:latin typeface="Aptos" panose="020B0004020202020204" pitchFamily="34" charset="0"/>
              </a:rPr>
              <a:t>:</a:t>
            </a:r>
          </a:p>
          <a:p>
            <a:pPr algn="just">
              <a:lnSpc>
                <a:spcPct val="150000"/>
              </a:lnSpc>
            </a:pPr>
            <a:endParaRPr lang="pl-PL" dirty="0">
              <a:latin typeface="Aptos" panose="020B0004020202020204" pitchFamily="34" charset="0"/>
            </a:endParaRPr>
          </a:p>
          <a:p>
            <a:pPr marL="1076325" indent="-538163" algn="just">
              <a:lnSpc>
                <a:spcPct val="150000"/>
              </a:lnSpc>
              <a:buFont typeface="Symbol" panose="05050102010706020507" pitchFamily="18" charset="2"/>
              <a:buChar char="®"/>
            </a:pPr>
            <a:r>
              <a:rPr lang="pl-PL" dirty="0">
                <a:latin typeface="Aptos" panose="020B0004020202020204" pitchFamily="34" charset="0"/>
              </a:rPr>
              <a:t>zaniedbanie aktywne, oznaczające zachowania intencjonalne opiekuna nastawione </a:t>
            </a:r>
            <a:br>
              <a:rPr lang="pl-PL" dirty="0">
                <a:latin typeface="Aptos" panose="020B0004020202020204" pitchFamily="34" charset="0"/>
              </a:rPr>
            </a:br>
            <a:r>
              <a:rPr lang="pl-PL" dirty="0">
                <a:latin typeface="Aptos" panose="020B0004020202020204" pitchFamily="34" charset="0"/>
              </a:rPr>
              <a:t>na niespełnienie opieki lub niespełnienie potrzeb osoby zależnej;</a:t>
            </a:r>
          </a:p>
          <a:p>
            <a:pPr marL="1076325" indent="-538163" algn="just">
              <a:lnSpc>
                <a:spcPct val="150000"/>
              </a:lnSpc>
              <a:buFont typeface="Symbol" panose="05050102010706020507" pitchFamily="18" charset="2"/>
              <a:buChar char="®"/>
            </a:pPr>
            <a:endParaRPr lang="pl-PL" dirty="0">
              <a:latin typeface="Aptos" panose="020B0004020202020204" pitchFamily="34" charset="0"/>
            </a:endParaRPr>
          </a:p>
          <a:p>
            <a:pPr marL="1076325" indent="-538163" algn="just">
              <a:lnSpc>
                <a:spcPct val="150000"/>
              </a:lnSpc>
              <a:buFont typeface="Symbol" panose="05050102010706020507" pitchFamily="18" charset="2"/>
              <a:buChar char="®"/>
            </a:pPr>
            <a:r>
              <a:rPr lang="pl-PL" dirty="0">
                <a:latin typeface="Aptos" panose="020B0004020202020204" pitchFamily="34" charset="0"/>
              </a:rPr>
              <a:t>zaniedbanie pasywne w sytuacji, kiedy opiekun nie jest w stanie lub nie potrafi wywiązać się z obowiązków związanych z opieką nad osobą  (opiekun chory, niepełnosprawny, </a:t>
            </a:r>
            <a:br>
              <a:rPr lang="pl-PL" dirty="0">
                <a:latin typeface="Aptos" panose="020B0004020202020204" pitchFamily="34" charset="0"/>
              </a:rPr>
            </a:br>
            <a:r>
              <a:rPr lang="pl-PL" dirty="0">
                <a:latin typeface="Aptos" panose="020B0004020202020204" pitchFamily="34" charset="0"/>
              </a:rPr>
              <a:t>nieposiadający umiejętności sprawowania opieki lub bez źródeł materialnych </a:t>
            </a:r>
            <a:br>
              <a:rPr lang="pl-PL" dirty="0">
                <a:latin typeface="Aptos" panose="020B0004020202020204" pitchFamily="34" charset="0"/>
              </a:rPr>
            </a:br>
            <a:r>
              <a:rPr lang="pl-PL" dirty="0">
                <a:latin typeface="Aptos" panose="020B0004020202020204" pitchFamily="34" charset="0"/>
              </a:rPr>
              <a:t>do zapewnienia opieki).</a:t>
            </a:r>
          </a:p>
        </p:txBody>
      </p:sp>
      <p:sp>
        <p:nvSpPr>
          <p:cNvPr id="6" name="Symbol zastępczy zawartości 2">
            <a:extLst>
              <a:ext uri="{FF2B5EF4-FFF2-40B4-BE49-F238E27FC236}">
                <a16:creationId xmlns:a16="http://schemas.microsoft.com/office/drawing/2014/main" id="{361713C5-221B-D455-BEBA-7D38D8B14857}"/>
              </a:ext>
            </a:extLst>
          </p:cNvPr>
          <p:cNvSpPr txBox="1">
            <a:spLocks/>
          </p:cNvSpPr>
          <p:nvPr/>
        </p:nvSpPr>
        <p:spPr>
          <a:xfrm>
            <a:off x="858929" y="1047445"/>
            <a:ext cx="11333070" cy="72184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3" name="Obraz 2" descr="Obraz zawierający tekst, Czcionka, design&#10;&#10;Opis wygenerowany automatycznie">
            <a:extLst>
              <a:ext uri="{FF2B5EF4-FFF2-40B4-BE49-F238E27FC236}">
                <a16:creationId xmlns:a16="http://schemas.microsoft.com/office/drawing/2014/main" id="{8F5B0FA9-6796-2308-008C-D7918034BD9D}"/>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070259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3FB2-2050-4EEC-DA52-756B8F6E82E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B9E7FB61-A460-B99B-D6AC-1015A3E40542}"/>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19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0070E5F-D34C-CA5E-E1FE-340E8CB59452}"/>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D80875C1-1203-4E94-8380-0B3F252ED744}"/>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AFB92D28-91B1-A855-9B2E-C4518ACF2E62}"/>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5B7694AC-F2ED-16E7-7149-23E9B034488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B45870E1-06EA-39B8-7617-0D274838F8A1}"/>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7F7FFB23-FDCF-3981-FF2B-54048CF42DE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C2EA0D5-9A43-B5EB-A8EE-682C45049D5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5BA9C840-91A6-CFD1-35DC-FBAC5BC5450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61909EE-28B6-C17C-0B6D-D0AE3FBA6A2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1C4B831-C258-CFDB-465E-285F967C2E8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4AA251CF-CA9D-82FB-CE63-189C36341F6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AA03D549-AF7F-E923-F201-CBA07181342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7A956EC2-71F9-D935-3BB0-CF84A8C0737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F71DF30-30FA-0999-03FD-2EDC2F25B55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AEA5A4E-3CF8-FD4D-FC69-F0224CC56C4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19</a:t>
                </a:fld>
                <a:endParaRPr lang="pl-PL" dirty="0">
                  <a:solidFill>
                    <a:schemeClr val="bg1"/>
                  </a:solidFill>
                </a:endParaRPr>
              </a:p>
            </p:txBody>
          </p:sp>
        </p:grpSp>
      </p:grpSp>
      <p:sp>
        <p:nvSpPr>
          <p:cNvPr id="4" name="pole tekstowe 3">
            <a:extLst>
              <a:ext uri="{FF2B5EF4-FFF2-40B4-BE49-F238E27FC236}">
                <a16:creationId xmlns:a16="http://schemas.microsoft.com/office/drawing/2014/main" id="{CCED049F-FC9A-A84D-8B32-0D03FA59BA0F}"/>
              </a:ext>
            </a:extLst>
          </p:cNvPr>
          <p:cNvSpPr txBox="1"/>
          <p:nvPr/>
        </p:nvSpPr>
        <p:spPr>
          <a:xfrm>
            <a:off x="1135405" y="1802623"/>
            <a:ext cx="10590774" cy="4581191"/>
          </a:xfrm>
          <a:prstGeom prst="rect">
            <a:avLst/>
          </a:prstGeom>
          <a:noFill/>
        </p:spPr>
        <p:txBody>
          <a:bodyPr wrap="square">
            <a:spAutoFit/>
          </a:bodyPr>
          <a:lstStyle/>
          <a:p>
            <a:pPr algn="just">
              <a:lnSpc>
                <a:spcPct val="150000"/>
              </a:lnSpc>
            </a:pPr>
            <a:r>
              <a:rPr lang="pl-PL" sz="1600" dirty="0">
                <a:latin typeface="Aptos" panose="020B0004020202020204" pitchFamily="34" charset="0"/>
              </a:rPr>
              <a:t>Rozpoznawanie przemocy w rodzinie wymaga czasu i jest związane z podejmowaniem działań interwencyjnych oraz wspierających. Właściwie przeprowadzony proces diagnozy sytuacji osoby doznającej przemocy wymaga:</a:t>
            </a:r>
          </a:p>
          <a:p>
            <a:pPr algn="just">
              <a:lnSpc>
                <a:spcPct val="150000"/>
              </a:lnSpc>
            </a:pPr>
            <a:endParaRPr lang="pl-PL" sz="1000" dirty="0">
              <a:latin typeface="Aptos" panose="020B0004020202020204" pitchFamily="34" charset="0"/>
            </a:endParaRPr>
          </a:p>
          <a:p>
            <a:pPr marL="285750" indent="-285750" algn="just">
              <a:lnSpc>
                <a:spcPct val="150000"/>
              </a:lnSpc>
              <a:buFont typeface="Arial" panose="020B0604020202020204" pitchFamily="34" charset="0"/>
              <a:buChar char="•"/>
            </a:pPr>
            <a:r>
              <a:rPr lang="pl-PL" sz="1600" dirty="0">
                <a:latin typeface="Aptos" panose="020B0004020202020204" pitchFamily="34" charset="0"/>
              </a:rPr>
              <a:t>poznania kontekstu osób i rodzin dotkniętych przemocą, włączając w to dynamikę sytuacji, stopień jej nasilenia, różne formy, czynniki sprzyjające oraz konsekwencje</a:t>
            </a:r>
          </a:p>
          <a:p>
            <a:pPr marL="285750" indent="-285750" algn="just">
              <a:lnSpc>
                <a:spcPct val="150000"/>
              </a:lnSpc>
              <a:buFont typeface="Arial" panose="020B0604020202020204" pitchFamily="34" charset="0"/>
              <a:buChar char="•"/>
            </a:pPr>
            <a:endParaRPr lang="pl-PL" sz="1000" dirty="0">
              <a:latin typeface="Aptos" panose="020B0004020202020204" pitchFamily="34" charset="0"/>
            </a:endParaRPr>
          </a:p>
          <a:p>
            <a:pPr marL="285750" indent="-285750" algn="just">
              <a:lnSpc>
                <a:spcPct val="150000"/>
              </a:lnSpc>
              <a:buFont typeface="Arial" panose="020B0604020202020204" pitchFamily="34" charset="0"/>
              <a:buChar char="•"/>
            </a:pPr>
            <a:r>
              <a:rPr lang="pl-PL" sz="1600" dirty="0">
                <a:latin typeface="Aptos" panose="020B0004020202020204" pitchFamily="34" charset="0"/>
              </a:rPr>
              <a:t>dostosowania konkretnych interwencji do konkretnej sytuacji w celu zahamowania przemocy oraz udzielenia wsparcia w łagodzeniu jej skutków </a:t>
            </a:r>
          </a:p>
          <a:p>
            <a:pPr marL="285750" indent="-285750" algn="just">
              <a:lnSpc>
                <a:spcPct val="150000"/>
              </a:lnSpc>
              <a:buFont typeface="Arial" panose="020B0604020202020204" pitchFamily="34" charset="0"/>
              <a:buChar char="•"/>
            </a:pPr>
            <a:endParaRPr lang="pl-PL" sz="1000" dirty="0">
              <a:latin typeface="Aptos" panose="020B0004020202020204" pitchFamily="34" charset="0"/>
            </a:endParaRPr>
          </a:p>
          <a:p>
            <a:pPr marL="285750" indent="-285750" algn="just">
              <a:lnSpc>
                <a:spcPct val="150000"/>
              </a:lnSpc>
              <a:buFont typeface="Arial" panose="020B0604020202020204" pitchFamily="34" charset="0"/>
              <a:buChar char="•"/>
            </a:pPr>
            <a:r>
              <a:rPr lang="pl-PL" sz="1600" dirty="0">
                <a:latin typeface="Aptos" panose="020B0004020202020204" pitchFamily="34" charset="0"/>
              </a:rPr>
              <a:t>diagnozowanie przemocy odbywa się na trzech płaszczyznach:</a:t>
            </a:r>
          </a:p>
          <a:p>
            <a:pPr marL="1255713" indent="-538163" algn="just">
              <a:lnSpc>
                <a:spcPct val="150000"/>
              </a:lnSpc>
              <a:buFont typeface="Symbol" panose="05050102010706020507" pitchFamily="18" charset="2"/>
              <a:buChar char="®"/>
            </a:pPr>
            <a:r>
              <a:rPr lang="pl-PL" sz="1600" dirty="0">
                <a:latin typeface="Aptos" panose="020B0004020202020204" pitchFamily="34" charset="0"/>
              </a:rPr>
              <a:t>informacje zewnętrzne;</a:t>
            </a:r>
          </a:p>
          <a:p>
            <a:pPr marL="1255713" indent="-538163" algn="just">
              <a:lnSpc>
                <a:spcPct val="150000"/>
              </a:lnSpc>
              <a:buFont typeface="Symbol" panose="05050102010706020507" pitchFamily="18" charset="2"/>
              <a:buChar char="®"/>
            </a:pPr>
            <a:r>
              <a:rPr lang="pl-PL" sz="1600" dirty="0">
                <a:latin typeface="Aptos" panose="020B0004020202020204" pitchFamily="34" charset="0"/>
              </a:rPr>
              <a:t>objawy osoby doznającej przemocy;</a:t>
            </a:r>
          </a:p>
          <a:p>
            <a:pPr marL="1255713" indent="-538163" algn="just">
              <a:lnSpc>
                <a:spcPct val="150000"/>
              </a:lnSpc>
              <a:buFont typeface="Symbol" panose="05050102010706020507" pitchFamily="18" charset="2"/>
              <a:buChar char="®"/>
            </a:pPr>
            <a:r>
              <a:rPr lang="pl-PL" sz="1600" dirty="0">
                <a:latin typeface="Aptos" panose="020B0004020202020204" pitchFamily="34" charset="0"/>
              </a:rPr>
              <a:t>rezonans osobisty osoby pomagającej.</a:t>
            </a:r>
          </a:p>
        </p:txBody>
      </p:sp>
      <p:sp>
        <p:nvSpPr>
          <p:cNvPr id="6" name="Symbol zastępczy zawartości 2">
            <a:extLst>
              <a:ext uri="{FF2B5EF4-FFF2-40B4-BE49-F238E27FC236}">
                <a16:creationId xmlns:a16="http://schemas.microsoft.com/office/drawing/2014/main" id="{31645509-262A-E9AE-6AAB-003F10A176F8}"/>
              </a:ext>
            </a:extLst>
          </p:cNvPr>
          <p:cNvSpPr txBox="1">
            <a:spLocks/>
          </p:cNvSpPr>
          <p:nvPr/>
        </p:nvSpPr>
        <p:spPr>
          <a:xfrm>
            <a:off x="858929" y="1047445"/>
            <a:ext cx="11333070" cy="72184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3" name="Obraz 2" descr="Obraz zawierający tekst, Czcionka, design&#10;&#10;Opis wygenerowany automatycznie">
            <a:extLst>
              <a:ext uri="{FF2B5EF4-FFF2-40B4-BE49-F238E27FC236}">
                <a16:creationId xmlns:a16="http://schemas.microsoft.com/office/drawing/2014/main" id="{8F0A6ADE-D07A-C7B9-FDC5-ED880B645538}"/>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167054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574AC3-563C-421F-853B-E1EC819313F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77BF94A-5C2E-AE0D-C1A1-2DEFD427451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Program szkolenia</a:t>
                </a: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9D7EBF1A-DD1F-6023-4A29-7CE630078C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700A837-AAC1-9BBC-1925-B81B532B90CB}"/>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68B7223D-68E5-1A84-DEDC-88433B3CFF7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40C8C7-27CC-044B-0032-396A3A35704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81B5D4-64A3-EB06-407F-EADCD8AE81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2626C3-98B2-4D2F-1ABB-05D4D332A8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9BBA4C1-7B8F-8826-7C80-FFB8C4FA443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808D20-37BA-D6CD-D592-2326796CCA9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95129BB-C1C4-E7BD-918A-ECBCBD355E8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9BA4386-AB29-5235-A9F5-DDB79BB23C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DA81E4-9BEF-7401-B30F-4C72C48FDB0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B94C44E-0AFB-76CE-71EB-EB043E8153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a:t>
                </a:fld>
                <a:endParaRPr lang="pl-PL" dirty="0">
                  <a:solidFill>
                    <a:schemeClr val="bg1"/>
                  </a:solidFill>
                </a:endParaRPr>
              </a:p>
            </p:txBody>
          </p:sp>
        </p:grpSp>
      </p:grpSp>
      <p:sp>
        <p:nvSpPr>
          <p:cNvPr id="4" name="pole tekstowe 3">
            <a:extLst>
              <a:ext uri="{FF2B5EF4-FFF2-40B4-BE49-F238E27FC236}">
                <a16:creationId xmlns:a16="http://schemas.microsoft.com/office/drawing/2014/main" id="{106E7A75-B515-0F7C-5887-03C6304AA3B6}"/>
              </a:ext>
            </a:extLst>
          </p:cNvPr>
          <p:cNvSpPr txBox="1"/>
          <p:nvPr/>
        </p:nvSpPr>
        <p:spPr>
          <a:xfrm>
            <a:off x="1090768" y="2568648"/>
            <a:ext cx="10751608" cy="2591543"/>
          </a:xfrm>
          <a:prstGeom prst="rect">
            <a:avLst/>
          </a:prstGeom>
          <a:noFill/>
        </p:spPr>
        <p:txBody>
          <a:bodyPr wrap="square">
            <a:spAutoFit/>
          </a:bodyPr>
          <a:lstStyle/>
          <a:p>
            <a:pPr marL="342900" indent="-342900" algn="just">
              <a:lnSpc>
                <a:spcPct val="150000"/>
              </a:lnSpc>
              <a:spcAft>
                <a:spcPts val="1200"/>
              </a:spcAft>
              <a:buFont typeface="+mj-lt"/>
              <a:buAutoNum type="arabicPeriod"/>
            </a:pPr>
            <a:r>
              <a:rPr lang="pl-PL" dirty="0">
                <a:latin typeface="Aptos" panose="020B0004020202020204" pitchFamily="34" charset="0"/>
              </a:rPr>
              <a:t>S</a:t>
            </a:r>
            <a:r>
              <a:rPr lang="pl-PL" sz="1800" b="0" i="0" u="none" strike="noStrike" baseline="0" dirty="0">
                <a:latin typeface="Aptos" panose="020B0004020202020204" pitchFamily="34" charset="0"/>
              </a:rPr>
              <a:t>kala zjawiska przemocy w rodzinie wobec osób starszych i niepełnosprawnych.</a:t>
            </a:r>
          </a:p>
          <a:p>
            <a:pPr marL="342900" indent="-342900" algn="just">
              <a:lnSpc>
                <a:spcPct val="150000"/>
              </a:lnSpc>
              <a:spcAft>
                <a:spcPts val="1200"/>
              </a:spcAft>
              <a:buFont typeface="+mj-lt"/>
              <a:buAutoNum type="arabicPeriod"/>
            </a:pPr>
            <a:r>
              <a:rPr lang="pl-PL" dirty="0">
                <a:latin typeface="Aptos" panose="020B0004020202020204" pitchFamily="34" charset="0"/>
              </a:rPr>
              <a:t>D</a:t>
            </a:r>
            <a:r>
              <a:rPr lang="pl-PL" sz="1800" b="0" i="0" u="none" strike="noStrike" baseline="0" dirty="0">
                <a:latin typeface="Aptos" panose="020B0004020202020204" pitchFamily="34" charset="0"/>
              </a:rPr>
              <a:t>iagnoza </a:t>
            </a:r>
            <a:r>
              <a:rPr lang="pl-PL" dirty="0">
                <a:latin typeface="Aptos" panose="020B0004020202020204" pitchFamily="34" charset="0"/>
              </a:rPr>
              <a:t>sytuacji osób zależnych od innych doznających przemocy.</a:t>
            </a:r>
            <a:endParaRPr lang="pl-PL" sz="1800" b="0" i="0" u="none" strike="noStrike" baseline="0" dirty="0">
              <a:latin typeface="Aptos" panose="020B0004020202020204" pitchFamily="34" charset="0"/>
            </a:endParaRPr>
          </a:p>
          <a:p>
            <a:pPr marL="342900" indent="-342900" algn="just">
              <a:lnSpc>
                <a:spcPct val="150000"/>
              </a:lnSpc>
              <a:spcAft>
                <a:spcPts val="1200"/>
              </a:spcAft>
              <a:buFont typeface="+mj-lt"/>
              <a:buAutoNum type="arabicPeriod"/>
            </a:pPr>
            <a:r>
              <a:rPr lang="pl-PL" dirty="0">
                <a:latin typeface="Aptos" panose="020B0004020202020204" pitchFamily="34" charset="0"/>
              </a:rPr>
              <a:t>S</a:t>
            </a:r>
            <a:r>
              <a:rPr lang="pl-PL" sz="1800" b="0" i="0" u="none" strike="noStrike" baseline="0" dirty="0">
                <a:latin typeface="Aptos" panose="020B0004020202020204" pitchFamily="34" charset="0"/>
              </a:rPr>
              <a:t>zczególne potrzeby osób starszych i niepełnosprawnych w obszarze bezpieczeństwa oraz pomocy socjalnej, prawnej i psychologicznej.</a:t>
            </a:r>
          </a:p>
          <a:p>
            <a:pPr marL="342900" indent="-342900" algn="just">
              <a:lnSpc>
                <a:spcPct val="150000"/>
              </a:lnSpc>
              <a:spcAft>
                <a:spcPts val="1200"/>
              </a:spcAft>
              <a:buFont typeface="+mj-lt"/>
              <a:buAutoNum type="arabicPeriod"/>
            </a:pPr>
            <a:r>
              <a:rPr lang="pl-PL" dirty="0">
                <a:latin typeface="Aptos" panose="020B0004020202020204" pitchFamily="34" charset="0"/>
              </a:rPr>
              <a:t>M</a:t>
            </a:r>
            <a:r>
              <a:rPr lang="pl-PL" sz="1800" b="0" i="0" u="none" strike="noStrike" baseline="0" dirty="0">
                <a:latin typeface="Aptos" panose="020B0004020202020204" pitchFamily="34" charset="0"/>
              </a:rPr>
              <a:t>onitorowanie sytuacji osób starszych i niepełnosprawnych w rodzinach z problemem przemocy.</a:t>
            </a:r>
            <a:endParaRPr lang="pl-PL" sz="1600" dirty="0">
              <a:latin typeface="Aptos" panose="020B0004020202020204" pitchFamily="34" charset="0"/>
            </a:endParaRPr>
          </a:p>
        </p:txBody>
      </p:sp>
      <p:pic>
        <p:nvPicPr>
          <p:cNvPr id="6" name="Obraz 5" descr="Obraz zawierający tekst, Czcionka, design&#10;&#10;Opis wygenerowany automatycznie">
            <a:extLst>
              <a:ext uri="{FF2B5EF4-FFF2-40B4-BE49-F238E27FC236}">
                <a16:creationId xmlns:a16="http://schemas.microsoft.com/office/drawing/2014/main" id="{F2CDEFD9-0E46-E0DD-7808-2F11CD549C73}"/>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72907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4374F7-8ECD-A3E8-C6A2-2043C0751537}"/>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EFF8874-2211-F75C-D44B-4E6C7A1154CB}"/>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DD9580-6746-AC8E-36DD-3231AA50AC0E}"/>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C8FA87FD-CBFA-2F00-B3FF-5E1FA7222BB0}"/>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D85330B3-A1B0-BCCE-8E2F-7BEE7962F2B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355AAC28-30AC-DD97-85B9-621630473A24}"/>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D983C296-9746-35AE-5311-BB362F5A1D7F}"/>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0EAEA7E-647B-20CE-95B2-C9714FD4846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CB4A894-B00F-1B9A-C58C-EE9A42DF2A2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7D7BB0F-EA18-8AE2-1F6A-21D7223DD23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399510C-8FA3-507B-1AA2-1FE5DD750A6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6216657-2F52-E294-AF36-1C9A534228B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0B3CA8F-CDE7-B697-3697-5A94E6D677E9}"/>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A3CDF67-9266-60DE-0B7F-56BFEBAFC87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217B352-8AEE-3631-2C36-D5FE46F8E71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3E09152-5448-1698-32F0-394E5CA6A4F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20</a:t>
                </a:fld>
                <a:endParaRPr lang="pl-PL" dirty="0">
                  <a:solidFill>
                    <a:schemeClr val="bg1"/>
                  </a:solidFill>
                </a:endParaRPr>
              </a:p>
            </p:txBody>
          </p:sp>
        </p:grpSp>
      </p:grpSp>
      <p:sp>
        <p:nvSpPr>
          <p:cNvPr id="4" name="pole tekstowe 3">
            <a:extLst>
              <a:ext uri="{FF2B5EF4-FFF2-40B4-BE49-F238E27FC236}">
                <a16:creationId xmlns:a16="http://schemas.microsoft.com/office/drawing/2014/main" id="{EAD3FEC6-A78F-35DA-786E-22DD05C81CF2}"/>
              </a:ext>
            </a:extLst>
          </p:cNvPr>
          <p:cNvSpPr txBox="1"/>
          <p:nvPr/>
        </p:nvSpPr>
        <p:spPr>
          <a:xfrm>
            <a:off x="1078924" y="2142656"/>
            <a:ext cx="10590774" cy="3376374"/>
          </a:xfrm>
          <a:prstGeom prst="rect">
            <a:avLst/>
          </a:prstGeom>
          <a:noFill/>
        </p:spPr>
        <p:txBody>
          <a:bodyPr wrap="square">
            <a:spAutoFit/>
          </a:bodyPr>
          <a:lstStyle/>
          <a:p>
            <a:pPr algn="just">
              <a:lnSpc>
                <a:spcPct val="150000"/>
              </a:lnSpc>
            </a:pPr>
            <a:r>
              <a:rPr lang="pl-PL" b="1" dirty="0">
                <a:latin typeface="Aptos" panose="020B0004020202020204" pitchFamily="34" charset="0"/>
              </a:rPr>
              <a:t>Zjawisko przemocy instytucjonalnej</a:t>
            </a:r>
            <a:r>
              <a:rPr lang="pl-PL" dirty="0">
                <a:latin typeface="Aptos" panose="020B0004020202020204" pitchFamily="34" charset="0"/>
              </a:rPr>
              <a:t>, która obejmuje wszelkie nadużycia i akty agresji składające się </a:t>
            </a:r>
            <a:br>
              <a:rPr lang="pl-PL" dirty="0">
                <a:latin typeface="Aptos" panose="020B0004020202020204" pitchFamily="34" charset="0"/>
              </a:rPr>
            </a:br>
            <a:r>
              <a:rPr lang="pl-PL" dirty="0">
                <a:latin typeface="Aptos" panose="020B0004020202020204" pitchFamily="34" charset="0"/>
              </a:rPr>
              <a:t>na przemoc, mające miejsce w urzędach, przychodniach, szpitalach, domach opieki, domach pomocy społecznej, ośrodkach rehabilitacyjnych, sanatoriach leczniczych, a także ośrodkach rekreacyjnych </a:t>
            </a:r>
            <a:br>
              <a:rPr lang="pl-PL" dirty="0">
                <a:latin typeface="Aptos" panose="020B0004020202020204" pitchFamily="34" charset="0"/>
              </a:rPr>
            </a:br>
            <a:r>
              <a:rPr lang="pl-PL" dirty="0">
                <a:latin typeface="Aptos" panose="020B0004020202020204" pitchFamily="34" charset="0"/>
              </a:rPr>
              <a:t>czy ośrodkach kulturalnych. </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Należy pamiętać, że </a:t>
            </a:r>
            <a:r>
              <a:rPr lang="pl-PL" b="1" dirty="0">
                <a:latin typeface="Aptos" panose="020B0004020202020204" pitchFamily="34" charset="0"/>
              </a:rPr>
              <a:t>identyfikacja przemocy wobec osób niepełnosprawnych</a:t>
            </a:r>
            <a:r>
              <a:rPr lang="pl-PL" dirty="0">
                <a:latin typeface="Aptos" panose="020B0004020202020204" pitchFamily="34" charset="0"/>
              </a:rPr>
              <a:t>, np. z głębszą niepełnosprawnością z problemami w komunikowaniu się, jest bardzo trudna. Często są to osoby zupełnie bezbronne wobec takiego zachowania. Ich niepełnosprawność sprzyja wykorzystywaniu i krzywdzeniu. </a:t>
            </a:r>
          </a:p>
        </p:txBody>
      </p:sp>
      <p:sp>
        <p:nvSpPr>
          <p:cNvPr id="6" name="Symbol zastępczy zawartości 2">
            <a:extLst>
              <a:ext uri="{FF2B5EF4-FFF2-40B4-BE49-F238E27FC236}">
                <a16:creationId xmlns:a16="http://schemas.microsoft.com/office/drawing/2014/main" id="{572B14C4-4FB7-6D1D-1FA9-2776D0D0B1E1}"/>
              </a:ext>
            </a:extLst>
          </p:cNvPr>
          <p:cNvSpPr txBox="1">
            <a:spLocks/>
          </p:cNvSpPr>
          <p:nvPr/>
        </p:nvSpPr>
        <p:spPr>
          <a:xfrm>
            <a:off x="858929" y="1047445"/>
            <a:ext cx="11333070" cy="72184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400" b="1" dirty="0">
                <a:solidFill>
                  <a:srgbClr val="003096"/>
                </a:solidFill>
                <a:latin typeface="Aptos" panose="020B0004020202020204" pitchFamily="34" charset="0"/>
              </a:rPr>
              <a:t>Diagnoza sytuacji osób zależnych doznających przemocy od innych</a:t>
            </a:r>
          </a:p>
        </p:txBody>
      </p:sp>
      <p:pic>
        <p:nvPicPr>
          <p:cNvPr id="3" name="Obraz 2" descr="Obraz zawierający tekst, Czcionka, design&#10;&#10;Opis wygenerowany automatycznie">
            <a:extLst>
              <a:ext uri="{FF2B5EF4-FFF2-40B4-BE49-F238E27FC236}">
                <a16:creationId xmlns:a16="http://schemas.microsoft.com/office/drawing/2014/main" id="{AB969BB9-3861-A274-0FFC-3864954A5D3A}"/>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6303759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2EF2E-8192-D858-EA06-7559F36DE765}"/>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F34572B-E5E0-EF4A-5728-B7CE3713AA1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0C9320F-AD46-29A2-D60A-0A9BAEF1AA5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B99890BF-5988-14F1-770D-57ECBEBE5785}"/>
                </a:ext>
              </a:extLst>
            </p:cNvPr>
            <p:cNvGrpSpPr/>
            <p:nvPr/>
          </p:nvGrpSpPr>
          <p:grpSpPr>
            <a:xfrm>
              <a:off x="858929" y="308102"/>
              <a:ext cx="11333070" cy="1451659"/>
              <a:chOff x="858929" y="229779"/>
              <a:chExt cx="11333070" cy="1451659"/>
            </a:xfrm>
          </p:grpSpPr>
          <p:sp>
            <p:nvSpPr>
              <p:cNvPr id="3" name="Symbol zastępczy zawartości 2">
                <a:extLst>
                  <a:ext uri="{FF2B5EF4-FFF2-40B4-BE49-F238E27FC236}">
                    <a16:creationId xmlns:a16="http://schemas.microsoft.com/office/drawing/2014/main" id="{82100E4D-2DFA-FB4B-AF2E-2CEA7509F3E1}"/>
                  </a:ext>
                </a:extLst>
              </p:cNvPr>
              <p:cNvSpPr txBox="1">
                <a:spLocks/>
              </p:cNvSpPr>
              <p:nvPr/>
            </p:nvSpPr>
            <p:spPr>
              <a:xfrm>
                <a:off x="858929" y="959597"/>
                <a:ext cx="11333070" cy="721841"/>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pic>
            <p:nvPicPr>
              <p:cNvPr id="18" name="Obraz 17" descr="Obraz zawierający Czcionka, tekst, Grafika, design&#10;&#10;Opis wygenerowany automatycznie">
                <a:extLst>
                  <a:ext uri="{FF2B5EF4-FFF2-40B4-BE49-F238E27FC236}">
                    <a16:creationId xmlns:a16="http://schemas.microsoft.com/office/drawing/2014/main" id="{31FC7E4A-B1BA-2F6A-DD3B-7E3C92DBBAAE}"/>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6636DF5-DE0C-342A-A835-B41F45E572CF}"/>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E71B047E-B9F2-6319-791F-C19B31D3A27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0C79E9B5-CC5D-3BBF-B985-FF0C93D6B52A}"/>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F2C5F10B-2FEF-6108-091B-943622BE779D}"/>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27133E3-DAF0-D9D9-2C1C-641D796E2BB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F7E941E-6467-41D8-1AB9-7E621DA003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F70D6413-C2D4-B55A-977B-A735353F0BF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4F39C759-C451-D091-3172-15D36FC65A9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5D15EE0-630C-5120-67F9-BC6FB8A5013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9BF210D-1752-4D89-B8F9-986DB8CD48F7}"/>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33B961CD-C676-DC02-8708-7E8C45B4648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6D755A8-4D8B-96EF-6129-FF39E7F0365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4184C1F-86A0-D324-8021-E9233B75686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21</a:t>
                </a:fld>
                <a:endParaRPr lang="pl-PL" dirty="0">
                  <a:solidFill>
                    <a:schemeClr val="bg1"/>
                  </a:solidFill>
                </a:endParaRPr>
              </a:p>
            </p:txBody>
          </p:sp>
        </p:grpSp>
      </p:grpSp>
      <p:sp>
        <p:nvSpPr>
          <p:cNvPr id="4" name="pole tekstowe 3">
            <a:extLst>
              <a:ext uri="{FF2B5EF4-FFF2-40B4-BE49-F238E27FC236}">
                <a16:creationId xmlns:a16="http://schemas.microsoft.com/office/drawing/2014/main" id="{F45AED5E-177F-28D3-8200-0E7B8E0FAEA5}"/>
              </a:ext>
            </a:extLst>
          </p:cNvPr>
          <p:cNvSpPr txBox="1"/>
          <p:nvPr/>
        </p:nvSpPr>
        <p:spPr>
          <a:xfrm>
            <a:off x="1299882" y="2314195"/>
            <a:ext cx="10207756" cy="3422540"/>
          </a:xfrm>
          <a:prstGeom prst="rect">
            <a:avLst/>
          </a:prstGeom>
          <a:noFill/>
        </p:spPr>
        <p:txBody>
          <a:bodyPr wrap="square">
            <a:spAutoFit/>
          </a:bodyPr>
          <a:lstStyle/>
          <a:p>
            <a:pPr algn="just">
              <a:lnSpc>
                <a:spcPct val="150000"/>
              </a:lnSpc>
            </a:pPr>
            <a:r>
              <a:rPr lang="pl-PL" dirty="0">
                <a:latin typeface="Aptos" panose="020B0004020202020204" pitchFamily="34" charset="0"/>
              </a:rPr>
              <a:t>Według art. 32 Konstytucji PR, żaden człowiek nie powinien być dyskryminowany w życiu politycznym, społecznym lub gospodarczym m.in. ze względu na swoje pochodzenie, rasę, wyznanie religijne, czy wiek. </a:t>
            </a:r>
          </a:p>
          <a:p>
            <a:pPr algn="just">
              <a:lnSpc>
                <a:spcPct val="150000"/>
              </a:lnSpc>
            </a:pPr>
            <a:endParaRPr lang="pl-PL" sz="1000" dirty="0">
              <a:latin typeface="Aptos" panose="020B0004020202020204" pitchFamily="34" charset="0"/>
            </a:endParaRPr>
          </a:p>
          <a:p>
            <a:pPr algn="just">
              <a:lnSpc>
                <a:spcPct val="150000"/>
              </a:lnSpc>
            </a:pPr>
            <a:r>
              <a:rPr lang="pl-PL" dirty="0">
                <a:latin typeface="Aptos" panose="020B0004020202020204" pitchFamily="34" charset="0"/>
              </a:rPr>
              <a:t>Osoby starsze w artykułach Konstytucji występują tylko wtedy, kiedy są chore, niepełnosprawne, ubogie – jako kategoria domyślna. </a:t>
            </a:r>
          </a:p>
          <a:p>
            <a:pPr algn="just">
              <a:lnSpc>
                <a:spcPct val="150000"/>
              </a:lnSpc>
            </a:pPr>
            <a:endParaRPr lang="pl-PL" sz="1000" dirty="0">
              <a:latin typeface="Aptos" panose="020B0004020202020204" pitchFamily="34" charset="0"/>
            </a:endParaRPr>
          </a:p>
          <a:p>
            <a:pPr algn="just">
              <a:lnSpc>
                <a:spcPct val="150000"/>
              </a:lnSpc>
            </a:pPr>
            <a:r>
              <a:rPr lang="pl-PL" dirty="0">
                <a:latin typeface="Aptos" panose="020B0004020202020204" pitchFamily="34" charset="0"/>
              </a:rPr>
              <a:t>Ustawodawstwo w Polsce, w tym ustawa o pomocy społecznej nie traktuje starości jako dysfunkcji, </a:t>
            </a:r>
            <a:br>
              <a:rPr lang="pl-PL" dirty="0">
                <a:latin typeface="Aptos" panose="020B0004020202020204" pitchFamily="34" charset="0"/>
              </a:rPr>
            </a:br>
            <a:r>
              <a:rPr lang="pl-PL" dirty="0">
                <a:latin typeface="Aptos" panose="020B0004020202020204" pitchFamily="34" charset="0"/>
              </a:rPr>
              <a:t>a jedynie jako grupę ryzyka, z której łatwiej (szybciej) przemieścić się do kategorii </a:t>
            </a:r>
            <a:r>
              <a:rPr lang="pl-PL" dirty="0" err="1">
                <a:latin typeface="Aptos" panose="020B0004020202020204" pitchFamily="34" charset="0"/>
              </a:rPr>
              <a:t>defaworyzowanej</a:t>
            </a:r>
            <a:r>
              <a:rPr lang="pl-PL" dirty="0">
                <a:latin typeface="Aptos" panose="020B0004020202020204" pitchFamily="34" charset="0"/>
              </a:rPr>
              <a:t>.</a:t>
            </a:r>
          </a:p>
        </p:txBody>
      </p:sp>
      <p:pic>
        <p:nvPicPr>
          <p:cNvPr id="6" name="Obraz 5" descr="Obraz zawierający tekst, Czcionka, design&#10;&#10;Opis wygenerowany automatycznie">
            <a:extLst>
              <a:ext uri="{FF2B5EF4-FFF2-40B4-BE49-F238E27FC236}">
                <a16:creationId xmlns:a16="http://schemas.microsoft.com/office/drawing/2014/main" id="{7F9FEFC2-DF01-B003-2C89-CBA1C659BE5E}"/>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2619298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83F9F-6929-3CB1-13FD-4976DC501EE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47E8841-704A-511A-D58F-32F7CC531AF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DA167AE-4D15-D2F8-C93F-0229CC13F683}"/>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82154E40-5927-9E97-7B65-EB3A01669B50}"/>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C446E4C1-6179-9A9E-2E12-A82259009C8F}"/>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A1B6ACB3-47F0-4887-9339-1B766E2E516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515744B5-AFCC-D814-C850-E1A9CEF740F9}"/>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411511F8-E6C1-F837-8517-7F0FF3D911E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2CBCF79-A5E4-C1D1-FC05-2728344826D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08D682D9-1467-1948-8F2E-3806E2CE163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EB7E881-45D1-7C51-AC42-DE635FD6873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EA411F5-0BF6-D307-91C4-312D132BB6D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9148D707-232D-2EE4-C3C7-A06898DE638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C92C17D-CAD1-1C47-5384-6643AC24ED5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26510A1-485F-06CB-8A12-DCA3C86EFA6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57132D69-5969-0716-B40E-DAC50DE1B78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21380AD-A545-3D3F-22BF-240E24061121}"/>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22</a:t>
                </a:fld>
                <a:endParaRPr lang="pl-PL" dirty="0">
                  <a:solidFill>
                    <a:schemeClr val="bg1"/>
                  </a:solidFill>
                </a:endParaRPr>
              </a:p>
            </p:txBody>
          </p:sp>
        </p:grpSp>
      </p:grpSp>
      <p:sp>
        <p:nvSpPr>
          <p:cNvPr id="4" name="pole tekstowe 3">
            <a:extLst>
              <a:ext uri="{FF2B5EF4-FFF2-40B4-BE49-F238E27FC236}">
                <a16:creationId xmlns:a16="http://schemas.microsoft.com/office/drawing/2014/main" id="{249AC0B2-0889-E3E8-645A-F6B31845F038}"/>
              </a:ext>
            </a:extLst>
          </p:cNvPr>
          <p:cNvSpPr txBox="1"/>
          <p:nvPr/>
        </p:nvSpPr>
        <p:spPr>
          <a:xfrm>
            <a:off x="1115345" y="2126399"/>
            <a:ext cx="10590774" cy="3607206"/>
          </a:xfrm>
          <a:prstGeom prst="rect">
            <a:avLst/>
          </a:prstGeom>
          <a:noFill/>
        </p:spPr>
        <p:txBody>
          <a:bodyPr wrap="square">
            <a:spAutoFit/>
          </a:bodyPr>
          <a:lstStyle/>
          <a:p>
            <a:pPr algn="just">
              <a:lnSpc>
                <a:spcPct val="150000"/>
              </a:lnSpc>
            </a:pPr>
            <a:r>
              <a:rPr lang="pl-PL" dirty="0">
                <a:latin typeface="Aptos" panose="020B0004020202020204" pitchFamily="34" charset="0"/>
              </a:rPr>
              <a:t>Kategoryzacja osób starszych i osób z niepełnosprawnościami ze względu na:</a:t>
            </a:r>
          </a:p>
          <a:p>
            <a:pPr marL="1255713" indent="-538163" algn="just">
              <a:lnSpc>
                <a:spcPct val="150000"/>
              </a:lnSpc>
              <a:buFont typeface="Symbol" panose="05050102010706020507" pitchFamily="18" charset="2"/>
              <a:buChar char="®"/>
            </a:pPr>
            <a:r>
              <a:rPr lang="pl-PL" dirty="0">
                <a:latin typeface="Aptos" panose="020B0004020202020204" pitchFamily="34" charset="0"/>
              </a:rPr>
              <a:t>poziom sprawności fizycznej/mobilność w codziennym funkcjonowaniu;</a:t>
            </a:r>
          </a:p>
          <a:p>
            <a:pPr marL="1255713" indent="-538163" algn="just">
              <a:lnSpc>
                <a:spcPct val="150000"/>
              </a:lnSpc>
              <a:buFont typeface="Symbol" panose="05050102010706020507" pitchFamily="18" charset="2"/>
              <a:buChar char="®"/>
            </a:pPr>
            <a:r>
              <a:rPr lang="pl-PL" dirty="0">
                <a:latin typeface="Aptos" panose="020B0004020202020204" pitchFamily="34" charset="0"/>
              </a:rPr>
              <a:t>sprawność intelektualną/stan zdrowia psychicznego;</a:t>
            </a:r>
          </a:p>
          <a:p>
            <a:pPr marL="1255713" indent="-538163" algn="just">
              <a:lnSpc>
                <a:spcPct val="150000"/>
              </a:lnSpc>
              <a:buFont typeface="Symbol" panose="05050102010706020507" pitchFamily="18" charset="2"/>
              <a:buChar char="®"/>
            </a:pPr>
            <a:r>
              <a:rPr lang="pl-PL" dirty="0">
                <a:latin typeface="Aptos" panose="020B0004020202020204" pitchFamily="34" charset="0"/>
              </a:rPr>
              <a:t>sytuację rodzinną (osoba samotna/zamieszkująca samotnie, osoba zamieszkująca z rodziną).</a:t>
            </a:r>
          </a:p>
          <a:p>
            <a:pPr algn="just">
              <a:lnSpc>
                <a:spcPct val="150000"/>
              </a:lnSpc>
            </a:pPr>
            <a:endParaRPr lang="pl-PL" sz="1000" dirty="0">
              <a:latin typeface="Aptos" panose="020B0004020202020204" pitchFamily="34" charset="0"/>
            </a:endParaRPr>
          </a:p>
          <a:p>
            <a:pPr algn="just">
              <a:lnSpc>
                <a:spcPct val="150000"/>
              </a:lnSpc>
            </a:pPr>
            <a:r>
              <a:rPr lang="pl-PL" dirty="0">
                <a:latin typeface="Aptos" panose="020B0004020202020204" pitchFamily="34" charset="0"/>
              </a:rPr>
              <a:t>Kategorie:</a:t>
            </a:r>
          </a:p>
          <a:p>
            <a:pPr marL="1255713" indent="-538163" algn="just">
              <a:lnSpc>
                <a:spcPct val="150000"/>
              </a:lnSpc>
              <a:buFont typeface="Symbol" panose="05050102010706020507" pitchFamily="18" charset="2"/>
              <a:buChar char="®"/>
            </a:pPr>
            <a:r>
              <a:rPr lang="pl-PL" dirty="0">
                <a:latin typeface="Aptos" panose="020B0004020202020204" pitchFamily="34" charset="0"/>
              </a:rPr>
              <a:t>osoby </a:t>
            </a:r>
            <a:r>
              <a:rPr lang="pl-PL" b="1" dirty="0">
                <a:latin typeface="Aptos" panose="020B0004020202020204" pitchFamily="34" charset="0"/>
              </a:rPr>
              <a:t>zdolne do samodzielnego funkcjonowania </a:t>
            </a:r>
            <a:r>
              <a:rPr lang="pl-PL" dirty="0">
                <a:latin typeface="Aptos" panose="020B0004020202020204" pitchFamily="34" charset="0"/>
              </a:rPr>
              <a:t>w środowisku zamieszkania;</a:t>
            </a:r>
          </a:p>
          <a:p>
            <a:pPr marL="1255713" indent="-538163" algn="just">
              <a:lnSpc>
                <a:spcPct val="150000"/>
              </a:lnSpc>
              <a:buFont typeface="Symbol" panose="05050102010706020507" pitchFamily="18" charset="2"/>
              <a:buChar char="®"/>
            </a:pPr>
            <a:r>
              <a:rPr lang="pl-PL" dirty="0">
                <a:latin typeface="Aptos" panose="020B0004020202020204" pitchFamily="34" charset="0"/>
              </a:rPr>
              <a:t>osoby </a:t>
            </a:r>
            <a:r>
              <a:rPr lang="pl-PL" b="1" dirty="0">
                <a:latin typeface="Aptos" panose="020B0004020202020204" pitchFamily="34" charset="0"/>
              </a:rPr>
              <a:t>zdolne do funkcjonowania </a:t>
            </a:r>
            <a:r>
              <a:rPr lang="pl-PL" dirty="0">
                <a:latin typeface="Aptos" panose="020B0004020202020204" pitchFamily="34" charset="0"/>
              </a:rPr>
              <a:t>w środowisku zamieszkania </a:t>
            </a:r>
            <a:r>
              <a:rPr lang="pl-PL" b="1" dirty="0">
                <a:latin typeface="Aptos" panose="020B0004020202020204" pitchFamily="34" charset="0"/>
              </a:rPr>
              <a:t>przy zapewnieniu wsparcia;</a:t>
            </a:r>
          </a:p>
          <a:p>
            <a:pPr marL="1255713" indent="-538163" algn="just">
              <a:lnSpc>
                <a:spcPct val="150000"/>
              </a:lnSpc>
              <a:buFont typeface="Symbol" panose="05050102010706020507" pitchFamily="18" charset="2"/>
              <a:buChar char="®"/>
            </a:pPr>
            <a:r>
              <a:rPr lang="pl-PL" dirty="0">
                <a:latin typeface="Aptos" panose="020B0004020202020204" pitchFamily="34" charset="0"/>
              </a:rPr>
              <a:t>osoby </a:t>
            </a:r>
            <a:r>
              <a:rPr lang="pl-PL" b="1" dirty="0">
                <a:latin typeface="Aptos" panose="020B0004020202020204" pitchFamily="34" charset="0"/>
              </a:rPr>
              <a:t>niezdolne do funkcjonowania </a:t>
            </a:r>
            <a:r>
              <a:rPr lang="pl-PL" dirty="0">
                <a:latin typeface="Aptos" panose="020B0004020202020204" pitchFamily="34" charset="0"/>
              </a:rPr>
              <a:t>w środowisku zamieszkania.</a:t>
            </a:r>
          </a:p>
        </p:txBody>
      </p:sp>
      <p:sp>
        <p:nvSpPr>
          <p:cNvPr id="6" name="Symbol zastępczy zawartości 2">
            <a:extLst>
              <a:ext uri="{FF2B5EF4-FFF2-40B4-BE49-F238E27FC236}">
                <a16:creationId xmlns:a16="http://schemas.microsoft.com/office/drawing/2014/main" id="{9265EEA8-955E-7680-1D5D-42A17E744A99}"/>
              </a:ext>
            </a:extLst>
          </p:cNvPr>
          <p:cNvSpPr txBox="1">
            <a:spLocks/>
          </p:cNvSpPr>
          <p:nvPr/>
        </p:nvSpPr>
        <p:spPr>
          <a:xfrm>
            <a:off x="858929" y="1047445"/>
            <a:ext cx="11333070" cy="79928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pic>
        <p:nvPicPr>
          <p:cNvPr id="3" name="Obraz 2" descr="Obraz zawierający tekst, Czcionka, design&#10;&#10;Opis wygenerowany automatycznie">
            <a:extLst>
              <a:ext uri="{FF2B5EF4-FFF2-40B4-BE49-F238E27FC236}">
                <a16:creationId xmlns:a16="http://schemas.microsoft.com/office/drawing/2014/main" id="{8686DA1B-E384-AE6C-01FF-D7ACBE55FFA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4236259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19F41-1C1D-D99D-769E-5DBC4AD2BADC}"/>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BBBB1BF5-7DBD-416D-5F31-AFD8A5E5CA9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90EB481-C6C3-F641-1B35-22B194A2B46E}"/>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EDDBE697-4D23-932D-807E-6783A230E2D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9AD72C93-53E8-D20A-C84B-BF7EE818100F}"/>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88D805F2-5549-E513-1FE6-05C32B9ECF4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E59D6E37-1BFB-9B8A-C098-5EED8E6EA71A}"/>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FF2D6371-208A-749C-EAC6-E055B851F20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AAF12B4-5120-29D4-0D94-8851E116BC1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EA3812C-B46D-F70A-26D4-AF06FFD44D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2F53ABE-17EA-3740-F12E-CFAB952106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978E8F7-07AA-A9FF-AD85-9CA039964F6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3195FF9-EFC3-D317-7F09-CF439081FD3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BA2278A-0605-BB8F-E2B4-4C7D22E3D51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FADC545-05D3-B0C1-FA4E-792CCF3B9FD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7EF9775-9DEE-41F1-D012-3EFAD65302A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D6A812C-B6B7-56EA-DFF2-9CC5B939AA1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23</a:t>
                </a:fld>
                <a:endParaRPr lang="pl-PL" dirty="0">
                  <a:solidFill>
                    <a:schemeClr val="bg1"/>
                  </a:solidFill>
                </a:endParaRPr>
              </a:p>
            </p:txBody>
          </p:sp>
        </p:grpSp>
      </p:grpSp>
      <p:sp>
        <p:nvSpPr>
          <p:cNvPr id="6" name="pole tekstowe 5">
            <a:extLst>
              <a:ext uri="{FF2B5EF4-FFF2-40B4-BE49-F238E27FC236}">
                <a16:creationId xmlns:a16="http://schemas.microsoft.com/office/drawing/2014/main" id="{6ABB4C46-1D90-FA97-A8EE-AB45D29404D9}"/>
              </a:ext>
            </a:extLst>
          </p:cNvPr>
          <p:cNvSpPr txBox="1"/>
          <p:nvPr/>
        </p:nvSpPr>
        <p:spPr>
          <a:xfrm>
            <a:off x="1058083" y="2176233"/>
            <a:ext cx="10590774" cy="3376374"/>
          </a:xfrm>
          <a:prstGeom prst="rect">
            <a:avLst/>
          </a:prstGeom>
          <a:noFill/>
        </p:spPr>
        <p:txBody>
          <a:bodyPr wrap="square">
            <a:spAutoFit/>
          </a:bodyPr>
          <a:lstStyle/>
          <a:p>
            <a:pPr algn="just">
              <a:lnSpc>
                <a:spcPct val="150000"/>
              </a:lnSpc>
            </a:pPr>
            <a:r>
              <a:rPr lang="pl-PL" dirty="0">
                <a:latin typeface="Aptos" panose="020B0004020202020204" pitchFamily="34" charset="0"/>
              </a:rPr>
              <a:t>Osoby starsze i niepełnosprawne </a:t>
            </a:r>
            <a:r>
              <a:rPr lang="pl-PL" b="0" i="0" dirty="0">
                <a:solidFill>
                  <a:srgbClr val="0D0D0D"/>
                </a:solidFill>
                <a:effectLst/>
                <a:latin typeface="Aptos" panose="020B0004020202020204" pitchFamily="34" charset="0"/>
              </a:rPr>
              <a:t>dotknięte przemocą i pozostające w zależności od sprawcy </a:t>
            </a:r>
            <a:r>
              <a:rPr lang="pl-PL" b="1" i="0" dirty="0">
                <a:solidFill>
                  <a:srgbClr val="0D0D0D"/>
                </a:solidFill>
                <a:effectLst/>
                <a:latin typeface="Aptos" panose="020B0004020202020204" pitchFamily="34" charset="0"/>
              </a:rPr>
              <a:t>wymagają kompleksowego wsparcia </a:t>
            </a:r>
            <a:r>
              <a:rPr lang="pl-PL" b="0" i="0" dirty="0">
                <a:solidFill>
                  <a:srgbClr val="0D0D0D"/>
                </a:solidFill>
                <a:effectLst/>
                <a:latin typeface="Aptos" panose="020B0004020202020204" pitchFamily="34" charset="0"/>
              </a:rPr>
              <a:t> obejmującego:</a:t>
            </a:r>
          </a:p>
          <a:p>
            <a:pPr algn="just">
              <a:lnSpc>
                <a:spcPct val="150000"/>
              </a:lnSpc>
            </a:pPr>
            <a:endParaRPr lang="pl-PL" kern="100" dirty="0">
              <a:solidFill>
                <a:srgbClr val="000000"/>
              </a:solidFill>
              <a:effectLst/>
              <a:latin typeface="Aptos" panose="020B0004020202020204" pitchFamily="34" charset="0"/>
              <a:ea typeface="Calibri" panose="020F0502020204030204" pitchFamily="34" charset="0"/>
              <a:cs typeface="Times New Roman" panose="02020603050405020304" pitchFamily="18" charset="0"/>
            </a:endParaRPr>
          </a:p>
          <a:p>
            <a:pPr marL="717550" indent="-538163" algn="just">
              <a:lnSpc>
                <a:spcPct val="150000"/>
              </a:lnSpc>
              <a:buFont typeface="Symbol" panose="05050102010706020507" pitchFamily="18" charset="2"/>
              <a:buChar char="®"/>
            </a:pPr>
            <a:r>
              <a:rPr lang="pl-PL" dirty="0">
                <a:latin typeface="Aptos" panose="020B0004020202020204" pitchFamily="34" charset="0"/>
              </a:rPr>
              <a:t>pomoc psychologiczną;</a:t>
            </a:r>
          </a:p>
          <a:p>
            <a:pPr marL="717550" indent="-538163" algn="just">
              <a:lnSpc>
                <a:spcPct val="150000"/>
              </a:lnSpc>
              <a:buFont typeface="Symbol" panose="05050102010706020507" pitchFamily="18" charset="2"/>
              <a:buChar char="®"/>
            </a:pPr>
            <a:r>
              <a:rPr lang="pl-PL" dirty="0">
                <a:latin typeface="Aptos" panose="020B0004020202020204" pitchFamily="34" charset="0"/>
              </a:rPr>
              <a:t>pomoc medyczną;</a:t>
            </a:r>
          </a:p>
          <a:p>
            <a:pPr marL="717550" indent="-538163" algn="just">
              <a:lnSpc>
                <a:spcPct val="150000"/>
              </a:lnSpc>
              <a:buFont typeface="Symbol" panose="05050102010706020507" pitchFamily="18" charset="2"/>
              <a:buChar char="®"/>
            </a:pPr>
            <a:r>
              <a:rPr lang="pl-PL" dirty="0">
                <a:latin typeface="Aptos" panose="020B0004020202020204" pitchFamily="34" charset="0"/>
              </a:rPr>
              <a:t>pomoc socjalną, obejmującą pomoc materialną, zapewnienie opieki, zapewnienie bezpiecznego mieszkania;</a:t>
            </a:r>
          </a:p>
          <a:p>
            <a:pPr marL="717550" indent="-538163" algn="just">
              <a:lnSpc>
                <a:spcPct val="150000"/>
              </a:lnSpc>
              <a:buFont typeface="Symbol" panose="05050102010706020507" pitchFamily="18" charset="2"/>
              <a:buChar char="®"/>
            </a:pPr>
            <a:r>
              <a:rPr lang="pl-PL" dirty="0">
                <a:latin typeface="Aptos" panose="020B0004020202020204" pitchFamily="34" charset="0"/>
              </a:rPr>
              <a:t>pomoc prawną, służącą ochronie nie tylko praw, ale i interesów ofiary.</a:t>
            </a:r>
          </a:p>
        </p:txBody>
      </p:sp>
      <p:sp>
        <p:nvSpPr>
          <p:cNvPr id="8" name="Symbol zastępczy zawartości 2">
            <a:extLst>
              <a:ext uri="{FF2B5EF4-FFF2-40B4-BE49-F238E27FC236}">
                <a16:creationId xmlns:a16="http://schemas.microsoft.com/office/drawing/2014/main" id="{86BB49DB-34B6-F708-0B9F-70F9E4D9A557}"/>
              </a:ext>
            </a:extLst>
          </p:cNvPr>
          <p:cNvSpPr txBox="1">
            <a:spLocks/>
          </p:cNvSpPr>
          <p:nvPr/>
        </p:nvSpPr>
        <p:spPr>
          <a:xfrm>
            <a:off x="858929" y="1047445"/>
            <a:ext cx="11333070" cy="79928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pic>
        <p:nvPicPr>
          <p:cNvPr id="3" name="Obraz 2" descr="Obraz zawierający tekst, Czcionka, design&#10;&#10;Opis wygenerowany automatycznie">
            <a:extLst>
              <a:ext uri="{FF2B5EF4-FFF2-40B4-BE49-F238E27FC236}">
                <a16:creationId xmlns:a16="http://schemas.microsoft.com/office/drawing/2014/main" id="{E380AA67-64F3-4C22-CF71-F671C9B9DF7D}"/>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655465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19F41-1C1D-D99D-769E-5DBC4AD2BADC}"/>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BBBB1BF5-7DBD-416D-5F31-AFD8A5E5CA9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90EB481-C6C3-F641-1B35-22B194A2B46E}"/>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EDDBE697-4D23-932D-807E-6783A230E2DF}"/>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9AD72C93-53E8-D20A-C84B-BF7EE818100F}"/>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88D805F2-5549-E513-1FE6-05C32B9ECF4A}"/>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E59D6E37-1BFB-9B8A-C098-5EED8E6EA71A}"/>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FF2D6371-208A-749C-EAC6-E055B851F20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AAF12B4-5120-29D4-0D94-8851E116BC1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FEA3812C-B46D-F70A-26D4-AF06FFD44D3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2F53ABE-17EA-3740-F12E-CFAB9521060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C978E8F7-07AA-A9FF-AD85-9CA039964F6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3195FF9-EFC3-D317-7F09-CF439081FD3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1BA2278A-0605-BB8F-E2B4-4C7D22E3D51D}"/>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FADC545-05D3-B0C1-FA4E-792CCF3B9FD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7EF9775-9DEE-41F1-D012-3EFAD65302A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5D6A812C-B6B7-56EA-DFF2-9CC5B939AA1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24</a:t>
                </a:fld>
                <a:endParaRPr lang="pl-PL" dirty="0">
                  <a:solidFill>
                    <a:schemeClr val="bg1"/>
                  </a:solidFill>
                </a:endParaRPr>
              </a:p>
            </p:txBody>
          </p:sp>
        </p:grpSp>
      </p:grpSp>
      <p:sp>
        <p:nvSpPr>
          <p:cNvPr id="6" name="pole tekstowe 5">
            <a:extLst>
              <a:ext uri="{FF2B5EF4-FFF2-40B4-BE49-F238E27FC236}">
                <a16:creationId xmlns:a16="http://schemas.microsoft.com/office/drawing/2014/main" id="{6ABB4C46-1D90-FA97-A8EE-AB45D29404D9}"/>
              </a:ext>
            </a:extLst>
          </p:cNvPr>
          <p:cNvSpPr txBox="1"/>
          <p:nvPr/>
        </p:nvSpPr>
        <p:spPr>
          <a:xfrm>
            <a:off x="1078924" y="2285508"/>
            <a:ext cx="10590774" cy="3376374"/>
          </a:xfrm>
          <a:prstGeom prst="rect">
            <a:avLst/>
          </a:prstGeom>
          <a:noFill/>
        </p:spPr>
        <p:txBody>
          <a:bodyPr wrap="square">
            <a:spAutoFit/>
          </a:bodyPr>
          <a:lstStyle/>
          <a:p>
            <a:pPr algn="just">
              <a:lnSpc>
                <a:spcPct val="150000"/>
              </a:lnSpc>
            </a:pPr>
            <a:r>
              <a:rPr lang="pl-PL" b="1" dirty="0">
                <a:latin typeface="Aptos" panose="020B0004020202020204" pitchFamily="34" charset="0"/>
              </a:rPr>
              <a:t>Proces wyjścia z uzależnienia od sprawcy </a:t>
            </a:r>
            <a:r>
              <a:rPr lang="pl-PL" dirty="0">
                <a:latin typeface="Aptos" panose="020B0004020202020204" pitchFamily="34" charset="0"/>
              </a:rPr>
              <a:t>przemocy jest dla tej grupy ofiar szczególnie trudny:</a:t>
            </a:r>
          </a:p>
          <a:p>
            <a:pPr algn="just">
              <a:lnSpc>
                <a:spcPct val="150000"/>
              </a:lnSpc>
            </a:pPr>
            <a:endParaRPr lang="pl-PL" dirty="0">
              <a:latin typeface="Aptos" panose="020B0004020202020204" pitchFamily="34" charset="0"/>
            </a:endParaRPr>
          </a:p>
          <a:p>
            <a:pPr marL="717550" indent="-538163" algn="just">
              <a:lnSpc>
                <a:spcPct val="150000"/>
              </a:lnSpc>
              <a:buFont typeface="Symbol" panose="05050102010706020507" pitchFamily="18" charset="2"/>
              <a:buChar char="®"/>
            </a:pPr>
            <a:r>
              <a:rPr lang="pl-PL" dirty="0">
                <a:latin typeface="Aptos" panose="020B0004020202020204" pitchFamily="34" charset="0"/>
              </a:rPr>
              <a:t>osoby starsze i niepełnosprawne są najczęściej zależne od swoich oprawców przez długi czas;</a:t>
            </a:r>
          </a:p>
          <a:p>
            <a:pPr marL="717550" indent="-538163" algn="just">
              <a:lnSpc>
                <a:spcPct val="150000"/>
              </a:lnSpc>
              <a:buFont typeface="Symbol" panose="05050102010706020507" pitchFamily="18" charset="2"/>
              <a:buChar char="®"/>
            </a:pPr>
            <a:r>
              <a:rPr lang="pl-PL" dirty="0">
                <a:latin typeface="Aptos" panose="020B0004020202020204" pitchFamily="34" charset="0"/>
              </a:rPr>
              <a:t>pozostają w fizycznej izolacji;</a:t>
            </a:r>
          </a:p>
          <a:p>
            <a:pPr marL="717550" indent="-538163" algn="just">
              <a:lnSpc>
                <a:spcPct val="150000"/>
              </a:lnSpc>
              <a:buFont typeface="Symbol" panose="05050102010706020507" pitchFamily="18" charset="2"/>
              <a:buChar char="®"/>
            </a:pPr>
            <a:r>
              <a:rPr lang="pl-PL" dirty="0">
                <a:latin typeface="Aptos" panose="020B0004020202020204" pitchFamily="34" charset="0"/>
              </a:rPr>
              <a:t>są wykluczone społecznie;</a:t>
            </a:r>
          </a:p>
          <a:p>
            <a:pPr marL="717550" indent="-538163" algn="just">
              <a:lnSpc>
                <a:spcPct val="150000"/>
              </a:lnSpc>
              <a:buFont typeface="Symbol" panose="05050102010706020507" pitchFamily="18" charset="2"/>
              <a:buChar char="®"/>
            </a:pPr>
            <a:r>
              <a:rPr lang="pl-PL" dirty="0">
                <a:latin typeface="Aptos" panose="020B0004020202020204" pitchFamily="34" charset="0"/>
              </a:rPr>
              <a:t>nie znają własnych praw;</a:t>
            </a:r>
          </a:p>
          <a:p>
            <a:pPr marL="717550" indent="-538163" algn="just">
              <a:lnSpc>
                <a:spcPct val="150000"/>
              </a:lnSpc>
              <a:buFont typeface="Symbol" panose="05050102010706020507" pitchFamily="18" charset="2"/>
              <a:buChar char="®"/>
            </a:pPr>
            <a:r>
              <a:rPr lang="pl-PL" dirty="0">
                <a:latin typeface="Aptos" panose="020B0004020202020204" pitchFamily="34" charset="0"/>
              </a:rPr>
              <a:t>nie potrafią lub nie mogą korzystać z pomocy powołanych do ochrony służb;</a:t>
            </a:r>
          </a:p>
          <a:p>
            <a:pPr marL="717550" indent="-538163" algn="just">
              <a:lnSpc>
                <a:spcPct val="150000"/>
              </a:lnSpc>
              <a:buFont typeface="Symbol" panose="05050102010706020507" pitchFamily="18" charset="2"/>
              <a:buChar char="®"/>
            </a:pPr>
            <a:r>
              <a:rPr lang="pl-PL" dirty="0">
                <a:latin typeface="Aptos" panose="020B0004020202020204" pitchFamily="34" charset="0"/>
              </a:rPr>
              <a:t>mają ograniczone możliwości kontaktu – często ma miejsce wykluczenie cyfrowe.</a:t>
            </a:r>
          </a:p>
        </p:txBody>
      </p:sp>
      <p:sp>
        <p:nvSpPr>
          <p:cNvPr id="8" name="Symbol zastępczy zawartości 2">
            <a:extLst>
              <a:ext uri="{FF2B5EF4-FFF2-40B4-BE49-F238E27FC236}">
                <a16:creationId xmlns:a16="http://schemas.microsoft.com/office/drawing/2014/main" id="{86BB49DB-34B6-F708-0B9F-70F9E4D9A557}"/>
              </a:ext>
            </a:extLst>
          </p:cNvPr>
          <p:cNvSpPr txBox="1">
            <a:spLocks/>
          </p:cNvSpPr>
          <p:nvPr/>
        </p:nvSpPr>
        <p:spPr>
          <a:xfrm>
            <a:off x="858929" y="1047445"/>
            <a:ext cx="11333070" cy="79928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pic>
        <p:nvPicPr>
          <p:cNvPr id="3" name="Obraz 2" descr="Obraz zawierający tekst, Czcionka, design&#10;&#10;Opis wygenerowany automatycznie">
            <a:extLst>
              <a:ext uri="{FF2B5EF4-FFF2-40B4-BE49-F238E27FC236}">
                <a16:creationId xmlns:a16="http://schemas.microsoft.com/office/drawing/2014/main" id="{AE31E68B-C122-B629-F545-5A57B35F3493}"/>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3470092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2CBC2A-1C55-BC89-10F1-08ECB5D36242}"/>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271B4FFD-E16B-42E1-C1F5-B2D9E052329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25</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360CEDAE-B7D8-4D94-B42B-2F611550A701}"/>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CAAB09F9-B739-40C0-156D-6A94B984C48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830A6616-D3D8-560F-9625-5FC568F7A3C5}"/>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3FD798B9-F33F-E6C0-60CC-3A3F6BC6ECC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72A2905-82E3-2EED-2CAF-8D1D6680D878}"/>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7B6CBDF7-DCCF-402B-3441-3E2967DDE062}"/>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AD6F422E-4888-8A9C-12A3-1ECE42A0813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EEFB6D8-F7C9-0F05-A897-6A97D76F9D4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AB3786B1-728D-F4CE-24E7-B7D0909A78D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19F822A-A00E-3082-A65F-E03FA084EAB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6F15D29E-B222-951A-95A7-B9A00B980FC4}"/>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D496BC50-24A2-2217-C32C-754DE895752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5956276-5830-8F2F-7639-9012B4BFC4B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E4BA1BA8-FA52-43D7-62F3-CCDB4F436BA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7177A282-3880-6B05-7CB5-56EAF519343F}"/>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25</a:t>
                </a:fld>
                <a:endParaRPr lang="pl-PL" dirty="0">
                  <a:solidFill>
                    <a:schemeClr val="bg1"/>
                  </a:solidFill>
                </a:endParaRPr>
              </a:p>
            </p:txBody>
          </p:sp>
        </p:grpSp>
      </p:grpSp>
      <p:sp>
        <p:nvSpPr>
          <p:cNvPr id="4" name="pole tekstowe 3">
            <a:extLst>
              <a:ext uri="{FF2B5EF4-FFF2-40B4-BE49-F238E27FC236}">
                <a16:creationId xmlns:a16="http://schemas.microsoft.com/office/drawing/2014/main" id="{C6D1186D-A531-630B-4751-E0129D3D281A}"/>
              </a:ext>
            </a:extLst>
          </p:cNvPr>
          <p:cNvSpPr txBox="1"/>
          <p:nvPr/>
        </p:nvSpPr>
        <p:spPr>
          <a:xfrm>
            <a:off x="2384612" y="2739078"/>
            <a:ext cx="8229600" cy="2357697"/>
          </a:xfrm>
          <a:prstGeom prst="rect">
            <a:avLst/>
          </a:prstGeom>
          <a:noFill/>
        </p:spPr>
        <p:txBody>
          <a:bodyPr wrap="square">
            <a:spAutoFit/>
          </a:bodyPr>
          <a:lstStyle/>
          <a:p>
            <a:pPr algn="just">
              <a:lnSpc>
                <a:spcPct val="150000"/>
              </a:lnSpc>
            </a:pPr>
            <a:r>
              <a:rPr lang="pl-PL" dirty="0">
                <a:latin typeface="Aptos" panose="020B0004020202020204" pitchFamily="34" charset="0"/>
              </a:rPr>
              <a:t>Warto podkreślić również potrzeby:</a:t>
            </a:r>
          </a:p>
          <a:p>
            <a:pPr algn="just">
              <a:lnSpc>
                <a:spcPct val="150000"/>
              </a:lnSpc>
            </a:pPr>
            <a:endParaRPr lang="pl-PL" sz="1000" dirty="0">
              <a:latin typeface="Aptos" panose="020B0004020202020204" pitchFamily="34" charset="0"/>
            </a:endParaRPr>
          </a:p>
          <a:p>
            <a:pPr marL="1076325" indent="-628650" algn="just">
              <a:lnSpc>
                <a:spcPct val="150000"/>
              </a:lnSpc>
              <a:buFont typeface="Symbol" panose="05050102010706020507" pitchFamily="18" charset="2"/>
              <a:buChar char="®"/>
            </a:pPr>
            <a:r>
              <a:rPr lang="pl-PL" dirty="0">
                <a:latin typeface="Aptos" panose="020B0004020202020204" pitchFamily="34" charset="0"/>
              </a:rPr>
              <a:t>odpowiedniej stymulacji psychicznej i umysłowej;</a:t>
            </a:r>
            <a:endParaRPr lang="pl-PL" sz="1000" dirty="0">
              <a:latin typeface="Aptos" panose="020B0004020202020204" pitchFamily="34" charset="0"/>
            </a:endParaRPr>
          </a:p>
          <a:p>
            <a:pPr marL="1076325" indent="-628650" algn="just">
              <a:lnSpc>
                <a:spcPct val="150000"/>
              </a:lnSpc>
              <a:buFont typeface="Symbol" panose="05050102010706020507" pitchFamily="18" charset="2"/>
              <a:buChar char="®"/>
            </a:pPr>
            <a:r>
              <a:rPr lang="pl-PL" dirty="0">
                <a:latin typeface="Aptos" panose="020B0004020202020204" pitchFamily="34" charset="0"/>
              </a:rPr>
              <a:t>dostępu do opieki zdrowotnej;</a:t>
            </a:r>
          </a:p>
          <a:p>
            <a:pPr marL="1076325" indent="-628650" algn="just">
              <a:lnSpc>
                <a:spcPct val="150000"/>
              </a:lnSpc>
              <a:buFont typeface="Symbol" panose="05050102010706020507" pitchFamily="18" charset="2"/>
              <a:buChar char="®"/>
            </a:pPr>
            <a:r>
              <a:rPr lang="pl-PL" dirty="0">
                <a:latin typeface="Aptos" panose="020B0004020202020204" pitchFamily="34" charset="0"/>
              </a:rPr>
              <a:t>ustalonego trybu życia i utrzymywania stosunków z rodziną;</a:t>
            </a:r>
          </a:p>
          <a:p>
            <a:pPr marL="1076325" indent="-628650" algn="just">
              <a:lnSpc>
                <a:spcPct val="150000"/>
              </a:lnSpc>
              <a:buFont typeface="Symbol" panose="05050102010706020507" pitchFamily="18" charset="2"/>
              <a:buChar char="®"/>
            </a:pPr>
            <a:r>
              <a:rPr lang="pl-PL" dirty="0">
                <a:latin typeface="Aptos" panose="020B0004020202020204" pitchFamily="34" charset="0"/>
              </a:rPr>
              <a:t>duchowej satysfakcji.</a:t>
            </a:r>
          </a:p>
        </p:txBody>
      </p:sp>
      <p:sp>
        <p:nvSpPr>
          <p:cNvPr id="6" name="Symbol zastępczy zawartości 2">
            <a:extLst>
              <a:ext uri="{FF2B5EF4-FFF2-40B4-BE49-F238E27FC236}">
                <a16:creationId xmlns:a16="http://schemas.microsoft.com/office/drawing/2014/main" id="{5485CCB3-DEE3-286C-A77F-EBEE6818EEDB}"/>
              </a:ext>
            </a:extLst>
          </p:cNvPr>
          <p:cNvSpPr txBox="1">
            <a:spLocks/>
          </p:cNvSpPr>
          <p:nvPr/>
        </p:nvSpPr>
        <p:spPr>
          <a:xfrm>
            <a:off x="858929" y="1047445"/>
            <a:ext cx="11333070" cy="890986"/>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pic>
        <p:nvPicPr>
          <p:cNvPr id="3" name="Obraz 2" descr="Obraz zawierający tekst, Czcionka, design&#10;&#10;Opis wygenerowany automatycznie">
            <a:extLst>
              <a:ext uri="{FF2B5EF4-FFF2-40B4-BE49-F238E27FC236}">
                <a16:creationId xmlns:a16="http://schemas.microsoft.com/office/drawing/2014/main" id="{C6D1D886-D214-2A38-44C1-0254A561B6CA}"/>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4234259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D31404-F0A5-7B37-7818-19BA13A50498}"/>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9821B5D-A4FB-C1DC-249F-040C25425C0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6019DC2A-EDEC-D849-0795-A2FD74A70947}"/>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3E4BF82E-7A42-E291-CBBC-D3BFD6DBE7DE}"/>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A0D3AED0-1B0C-3537-8F47-7D9082553345}"/>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0470B3C0-BE13-5887-35CD-00D04873E8B2}"/>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83FDE9FA-DD0F-07A4-0D76-8C45CA6652A1}"/>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4E9BB854-5349-A655-80B0-ED548CA2284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C5D02E0-A59D-19EB-8C78-DA30A68E746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3EE833E4-7CE5-185F-5361-E3BE65D1248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0083CF62-FD65-A994-0C03-53BFCBB932E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ADC3B5C-9016-F794-7254-024CF8AD725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B120387F-A685-4D31-7318-EBF1E469EFF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53881888-7813-8D1F-1E2F-085ECFB82F9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CCC5C52B-D8C7-96B2-1E45-F350A37D1A5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73B3DFB8-4F24-1C91-25FF-21AA52A0D7F8}"/>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081F3D9A-6B83-2629-8D7B-9C1E5CE371F6}"/>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26</a:t>
                </a:fld>
                <a:endParaRPr lang="pl-PL" dirty="0">
                  <a:solidFill>
                    <a:schemeClr val="bg1"/>
                  </a:solidFill>
                </a:endParaRPr>
              </a:p>
            </p:txBody>
          </p:sp>
        </p:grpSp>
      </p:grpSp>
      <p:sp>
        <p:nvSpPr>
          <p:cNvPr id="6" name="Symbol zastępczy zawartości 2">
            <a:extLst>
              <a:ext uri="{FF2B5EF4-FFF2-40B4-BE49-F238E27FC236}">
                <a16:creationId xmlns:a16="http://schemas.microsoft.com/office/drawing/2014/main" id="{DE009516-2FE5-AF04-CC14-6CFF31C1ED66}"/>
              </a:ext>
            </a:extLst>
          </p:cNvPr>
          <p:cNvSpPr txBox="1">
            <a:spLocks/>
          </p:cNvSpPr>
          <p:nvPr/>
        </p:nvSpPr>
        <p:spPr>
          <a:xfrm>
            <a:off x="858929" y="1047445"/>
            <a:ext cx="11333070" cy="790320"/>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Szczególne potrzeby osób starszych i niepełnosprawnych w obszarze </a:t>
            </a:r>
            <a:br>
              <a:rPr lang="pl-PL" sz="2200" b="1" dirty="0">
                <a:solidFill>
                  <a:srgbClr val="003096"/>
                </a:solidFill>
                <a:latin typeface="Aptos" panose="020B0004020202020204" pitchFamily="34" charset="0"/>
              </a:rPr>
            </a:br>
            <a:r>
              <a:rPr lang="pl-PL" sz="2200" b="1" dirty="0">
                <a:solidFill>
                  <a:srgbClr val="003096"/>
                </a:solidFill>
                <a:latin typeface="Aptos" panose="020B0004020202020204" pitchFamily="34" charset="0"/>
              </a:rPr>
              <a:t>bezpieczeństwa oraz pomocy socjalnej, prawnej i psychologicznej</a:t>
            </a:r>
          </a:p>
        </p:txBody>
      </p:sp>
      <p:sp>
        <p:nvSpPr>
          <p:cNvPr id="8" name="pole tekstowe 7">
            <a:extLst>
              <a:ext uri="{FF2B5EF4-FFF2-40B4-BE49-F238E27FC236}">
                <a16:creationId xmlns:a16="http://schemas.microsoft.com/office/drawing/2014/main" id="{8E324A43-1E83-5D73-EAE9-2DBCE6274623}"/>
              </a:ext>
            </a:extLst>
          </p:cNvPr>
          <p:cNvSpPr txBox="1"/>
          <p:nvPr/>
        </p:nvSpPr>
        <p:spPr>
          <a:xfrm>
            <a:off x="1078924" y="1959423"/>
            <a:ext cx="10590774" cy="3908762"/>
          </a:xfrm>
          <a:prstGeom prst="rect">
            <a:avLst/>
          </a:prstGeom>
          <a:noFill/>
        </p:spPr>
        <p:txBody>
          <a:bodyPr wrap="square">
            <a:spAutoFit/>
          </a:bodyPr>
          <a:lstStyle/>
          <a:p>
            <a:pPr algn="just">
              <a:spcAft>
                <a:spcPts val="800"/>
              </a:spcAft>
            </a:pPr>
            <a:r>
              <a:rPr lang="pl-PL" kern="100" dirty="0">
                <a:latin typeface="Aptos" panose="020B0004020202020204" pitchFamily="34" charset="0"/>
                <a:ea typeface="Calibri" panose="020F0502020204030204" pitchFamily="34" charset="0"/>
                <a:cs typeface="Times New Roman" panose="02020603050405020304" pitchFamily="18" charset="0"/>
              </a:rPr>
              <a:t>Trzy najchętniej oczekiwane formy wsparcia</a:t>
            </a:r>
            <a:r>
              <a:rPr lang="pl-PL" kern="100" dirty="0">
                <a:effectLst/>
                <a:latin typeface="Aptos" panose="020B0004020202020204" pitchFamily="34" charset="0"/>
                <a:ea typeface="Calibri" panose="020F0502020204030204" pitchFamily="34" charset="0"/>
                <a:cs typeface="Times New Roman" panose="02020603050405020304" pitchFamily="18" charset="0"/>
              </a:rPr>
              <a:t>: </a:t>
            </a:r>
          </a:p>
          <a:p>
            <a:pPr algn="just"/>
            <a:endParaRPr lang="pl-PL" sz="1000" kern="100" dirty="0">
              <a:effectLst/>
              <a:latin typeface="Aptos" panose="020B0004020202020204" pitchFamily="34" charset="0"/>
              <a:ea typeface="Calibri" panose="020F0502020204030204" pitchFamily="34" charset="0"/>
              <a:cs typeface="Times New Roman" panose="02020603050405020304" pitchFamily="18" charset="0"/>
            </a:endParaRPr>
          </a:p>
          <a:p>
            <a:pPr marL="447675" indent="-447675" algn="just">
              <a:spcAft>
                <a:spcPts val="800"/>
              </a:spcAft>
              <a:buFont typeface="Symbol" panose="05050102010706020507" pitchFamily="18" charset="2"/>
              <a:buChar char="®"/>
            </a:pPr>
            <a:r>
              <a:rPr lang="pl-PL" b="1" dirty="0">
                <a:latin typeface="Aptos" panose="020B0004020202020204" pitchFamily="34" charset="0"/>
              </a:rPr>
              <a:t>wsparcie emocjonalne</a:t>
            </a:r>
            <a:r>
              <a:rPr lang="pl-PL" dirty="0">
                <a:latin typeface="Aptos" panose="020B0004020202020204" pitchFamily="34" charset="0"/>
              </a:rPr>
              <a:t>: „rozmowa, wysłuchanie” (wskazana przez 75,9% badanych w przypadku pomocy oczekiwanej przez osoby starsze oraz 68,1% w przypadku pomocy oczekiwanej przez osoby niepełnosprawne) i wsparcie emocjonalne (63,8% - osoby starsze i 60,3% - osoby niepełnosprawne);</a:t>
            </a:r>
          </a:p>
          <a:p>
            <a:pPr marL="447675" indent="-447675" algn="just">
              <a:buFont typeface="Symbol" panose="05050102010706020507" pitchFamily="18" charset="2"/>
              <a:buChar char="®"/>
            </a:pPr>
            <a:endParaRPr lang="pl-PL" sz="1000" kern="100" dirty="0">
              <a:latin typeface="Aptos" panose="020B0004020202020204" pitchFamily="34" charset="0"/>
              <a:ea typeface="Calibri" panose="020F0502020204030204" pitchFamily="34" charset="0"/>
              <a:cs typeface="Times New Roman" panose="02020603050405020304" pitchFamily="18" charset="0"/>
            </a:endParaRPr>
          </a:p>
          <a:p>
            <a:pPr marL="447675" indent="-447675" algn="just">
              <a:spcAft>
                <a:spcPts val="800"/>
              </a:spcAft>
              <a:buFont typeface="Symbol" panose="05050102010706020507" pitchFamily="18" charset="2"/>
              <a:buChar char="®"/>
            </a:pPr>
            <a:r>
              <a:rPr lang="pl-PL" b="1" dirty="0">
                <a:latin typeface="Aptos" panose="020B0004020202020204" pitchFamily="34" charset="0"/>
              </a:rPr>
              <a:t>pomoc w odsunięciu się od osoby stosującej przemoc</a:t>
            </a:r>
            <a:r>
              <a:rPr lang="pl-PL" dirty="0">
                <a:latin typeface="Aptos" panose="020B0004020202020204" pitchFamily="34" charset="0"/>
              </a:rPr>
              <a:t>: ochrona przed sprawcą (74,1% - osoby starsze i 73,3% - osoby niepełnosprawne) i odizolowanie oprawcy (54,3% - osoby starsze i 63,8% - osoby niepełnosprawne);</a:t>
            </a:r>
          </a:p>
          <a:p>
            <a:pPr marL="447675" indent="-447675" algn="just">
              <a:buFont typeface="Symbol" panose="05050102010706020507" pitchFamily="18" charset="2"/>
              <a:buChar char="®"/>
            </a:pPr>
            <a:endParaRPr lang="pl-PL" sz="1000" dirty="0">
              <a:latin typeface="Aptos" panose="020B0004020202020204" pitchFamily="34" charset="0"/>
            </a:endParaRPr>
          </a:p>
          <a:p>
            <a:pPr marL="447675" indent="-447675" algn="just">
              <a:spcAft>
                <a:spcPts val="800"/>
              </a:spcAft>
              <a:buFont typeface="Symbol" panose="05050102010706020507" pitchFamily="18" charset="2"/>
              <a:buChar char="®"/>
            </a:pPr>
            <a:r>
              <a:rPr lang="pl-PL" b="1" dirty="0">
                <a:latin typeface="Aptos" panose="020B0004020202020204" pitchFamily="34" charset="0"/>
              </a:rPr>
              <a:t>stała pomoc ze strony przedstawicieli instytucji pomocowych w środowisku domowym</a:t>
            </a:r>
            <a:r>
              <a:rPr lang="pl-PL" dirty="0">
                <a:latin typeface="Aptos" panose="020B0004020202020204" pitchFamily="34" charset="0"/>
              </a:rPr>
              <a:t>: systematyczne wizyty pracownika socjalnego (56,9% - osoby starsze i 55,2% - osoby niepełnosprawne) i systematyczne wizyty policjanta (44% osoby starsze i 46,6% - osoby niepełnosprawne).</a:t>
            </a:r>
          </a:p>
        </p:txBody>
      </p:sp>
      <p:sp>
        <p:nvSpPr>
          <p:cNvPr id="10" name="pole tekstowe 9">
            <a:extLst>
              <a:ext uri="{FF2B5EF4-FFF2-40B4-BE49-F238E27FC236}">
                <a16:creationId xmlns:a16="http://schemas.microsoft.com/office/drawing/2014/main" id="{86965A08-E036-4752-CE3C-B7851C8F6857}"/>
              </a:ext>
            </a:extLst>
          </p:cNvPr>
          <p:cNvSpPr txBox="1"/>
          <p:nvPr/>
        </p:nvSpPr>
        <p:spPr>
          <a:xfrm>
            <a:off x="3648636" y="5822653"/>
            <a:ext cx="8021062" cy="448392"/>
          </a:xfrm>
          <a:prstGeom prst="rect">
            <a:avLst/>
          </a:prstGeom>
          <a:noFill/>
        </p:spPr>
        <p:txBody>
          <a:bodyPr wrap="square">
            <a:spAutoFit/>
          </a:bodyPr>
          <a:lstStyle/>
          <a:p>
            <a:pPr marL="457200" algn="r">
              <a:lnSpc>
                <a:spcPct val="107000"/>
              </a:lnSpc>
              <a:spcAft>
                <a:spcPts val="800"/>
              </a:spcAft>
            </a:pPr>
            <a:r>
              <a:rPr lang="pl-PL" sz="1100" kern="100" dirty="0">
                <a:latin typeface="Aptos" panose="020B0004020202020204" pitchFamily="34" charset="0"/>
                <a:ea typeface="Calibri" panose="020F0502020204030204" pitchFamily="34" charset="0"/>
                <a:cs typeface="Times New Roman" panose="02020603050405020304" pitchFamily="18" charset="0"/>
              </a:rPr>
              <a:t>Źródło</a:t>
            </a:r>
            <a:r>
              <a:rPr lang="pl-PL" sz="1100" kern="100" dirty="0">
                <a:effectLst/>
                <a:latin typeface="Aptos" panose="020B0004020202020204" pitchFamily="34" charset="0"/>
                <a:ea typeface="Calibri" panose="020F0502020204030204" pitchFamily="34" charset="0"/>
                <a:cs typeface="Times New Roman" panose="02020603050405020304" pitchFamily="18" charset="0"/>
              </a:rPr>
              <a:t>: </a:t>
            </a:r>
            <a:r>
              <a:rPr kumimoji="0" lang="pl-PL" sz="11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Raport „Ogólnopolska diagnoza zjawiska przemocy wobec osób starszych i osób niepełnosprawnych”</a:t>
            </a:r>
            <a:br>
              <a:rPr kumimoji="0" lang="pl-PL" sz="11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br>
            <a:r>
              <a:rPr kumimoji="0" lang="pl-PL" sz="1100" b="0" u="none" strike="noStrike" kern="1200" cap="none" spc="0" normalizeH="0" baseline="0" noProof="0" dirty="0" err="1">
                <a:ln>
                  <a:noFill/>
                </a:ln>
                <a:solidFill>
                  <a:prstClr val="black"/>
                </a:solidFill>
                <a:effectLst/>
                <a:uLnTx/>
                <a:uFillTx/>
                <a:latin typeface="Aptos" panose="020B0004020202020204" pitchFamily="34" charset="0"/>
                <a:cs typeface="Times New Roman" panose="02020603050405020304" pitchFamily="18" charset="0"/>
              </a:rPr>
              <a:t>MRiPS</a:t>
            </a:r>
            <a:r>
              <a:rPr kumimoji="0" lang="pl-PL" sz="11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 grudzień 2022r.</a:t>
            </a:r>
          </a:p>
        </p:txBody>
      </p:sp>
      <p:pic>
        <p:nvPicPr>
          <p:cNvPr id="3" name="Obraz 2" descr="Obraz zawierający tekst, Czcionka, design&#10;&#10;Opis wygenerowany automatycznie">
            <a:extLst>
              <a:ext uri="{FF2B5EF4-FFF2-40B4-BE49-F238E27FC236}">
                <a16:creationId xmlns:a16="http://schemas.microsoft.com/office/drawing/2014/main" id="{33D3A1D9-BAB4-C503-D7B6-A99CDB972D11}"/>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2937075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D9BFFD-2D91-1ED8-A274-11B19836F56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7EC360B6-DD51-CCCA-721E-8E17247D166E}"/>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CBA7151E-BF56-59FD-39E5-B7490D7188DD}"/>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7E8E9CCC-3329-E384-4921-1CC80686F86A}"/>
                </a:ext>
              </a:extLst>
            </p:cNvPr>
            <p:cNvGrpSpPr/>
            <p:nvPr/>
          </p:nvGrpSpPr>
          <p:grpSpPr>
            <a:xfrm>
              <a:off x="858929" y="308102"/>
              <a:ext cx="11333070" cy="1570042"/>
              <a:chOff x="858929" y="229779"/>
              <a:chExt cx="11333070" cy="1570042"/>
            </a:xfrm>
          </p:grpSpPr>
          <p:sp>
            <p:nvSpPr>
              <p:cNvPr id="3" name="Symbol zastępczy zawartości 2">
                <a:extLst>
                  <a:ext uri="{FF2B5EF4-FFF2-40B4-BE49-F238E27FC236}">
                    <a16:creationId xmlns:a16="http://schemas.microsoft.com/office/drawing/2014/main" id="{6BC41975-634E-75A2-53EC-5288D48E0C3E}"/>
                  </a:ext>
                </a:extLst>
              </p:cNvPr>
              <p:cNvSpPr txBox="1">
                <a:spLocks/>
              </p:cNvSpPr>
              <p:nvPr/>
            </p:nvSpPr>
            <p:spPr>
              <a:xfrm>
                <a:off x="858929" y="959597"/>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18" name="Obraz 17" descr="Obraz zawierający Czcionka, tekst, Grafika, design&#10;&#10;Opis wygenerowany automatycznie">
                <a:extLst>
                  <a:ext uri="{FF2B5EF4-FFF2-40B4-BE49-F238E27FC236}">
                    <a16:creationId xmlns:a16="http://schemas.microsoft.com/office/drawing/2014/main" id="{301BA8AD-0F1D-356A-CF30-85BB8FBF3216}"/>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4DA2607D-9DAF-A220-F24F-8196F755B20A}"/>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4402D597-0D42-A9AB-F9CF-5E34C760D059}"/>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D6528414-A3C7-7EA9-100E-77EC06CA3EB1}"/>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510FB3AC-3A88-2752-884E-29A1DEC28E2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C36E6954-E84F-C57A-3355-76C135180AC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0DFCC76-0CE8-D165-F735-5D7F4B06FC3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D76FC1F-7453-CDA1-083B-239306ECC29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348C0285-E313-AF7B-7BCE-84F2559D703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20E85A0-E858-8C87-BCAA-20B58F307EF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EA7D5EEB-D74F-6B77-57DF-DEC9954B5B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B1294FE5-A0E4-E452-5E67-C0AB413676B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FC0FCE30-D7BB-AED3-D9DA-B5C8A254D4C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875AFDCA-FAD1-7D81-3351-F46A63A94ECD}"/>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27</a:t>
                </a:fld>
                <a:endParaRPr lang="pl-PL" dirty="0">
                  <a:solidFill>
                    <a:schemeClr val="bg1"/>
                  </a:solidFill>
                </a:endParaRPr>
              </a:p>
            </p:txBody>
          </p:sp>
        </p:grpSp>
      </p:grpSp>
      <p:sp>
        <p:nvSpPr>
          <p:cNvPr id="4" name="pole tekstowe 3">
            <a:extLst>
              <a:ext uri="{FF2B5EF4-FFF2-40B4-BE49-F238E27FC236}">
                <a16:creationId xmlns:a16="http://schemas.microsoft.com/office/drawing/2014/main" id="{047D3319-0A2E-51BD-09B6-6F6DD8D93E30}"/>
              </a:ext>
            </a:extLst>
          </p:cNvPr>
          <p:cNvSpPr txBox="1"/>
          <p:nvPr/>
        </p:nvSpPr>
        <p:spPr>
          <a:xfrm>
            <a:off x="1078924" y="2127291"/>
            <a:ext cx="10590774" cy="3957686"/>
          </a:xfrm>
          <a:prstGeom prst="rect">
            <a:avLst/>
          </a:prstGeom>
          <a:noFill/>
        </p:spPr>
        <p:txBody>
          <a:bodyPr wrap="square">
            <a:spAutoFit/>
          </a:bodyPr>
          <a:lstStyle/>
          <a:p>
            <a:pPr>
              <a:lnSpc>
                <a:spcPct val="115000"/>
              </a:lnSpc>
              <a:spcAft>
                <a:spcPts val="800"/>
              </a:spcAft>
            </a:pPr>
            <a:r>
              <a:rPr lang="pl-PL" sz="1600" kern="100" dirty="0">
                <a:effectLst/>
                <a:latin typeface="Aptos" panose="020B0004020202020204" pitchFamily="34" charset="0"/>
                <a:ea typeface="Calibri" panose="020F0502020204030204" pitchFamily="34" charset="0"/>
                <a:cs typeface="Times New Roman" panose="02020603050405020304" pitchFamily="18" charset="0"/>
              </a:rPr>
              <a:t>Przedmiotem pracy w rodzinie zagrożonej/ doświadczającej przemocy  domowej są działania odnoszące się do sfery:</a:t>
            </a:r>
          </a:p>
          <a:p>
            <a:pPr>
              <a:lnSpc>
                <a:spcPct val="115000"/>
              </a:lnSpc>
              <a:spcAft>
                <a:spcPts val="800"/>
              </a:spcAft>
            </a:pPr>
            <a:endParaRPr lang="pl-PL" sz="500" kern="100" dirty="0">
              <a:effectLst/>
              <a:latin typeface="Aptos" panose="020B0004020202020204" pitchFamily="34" charset="0"/>
              <a:ea typeface="Calibri" panose="020F0502020204030204" pitchFamily="34" charset="0"/>
              <a:cs typeface="Times New Roman" panose="02020603050405020304" pitchFamily="18" charset="0"/>
            </a:endParaRPr>
          </a:p>
          <a:p>
            <a:pPr marL="717550" lvl="0" indent="-538163" algn="just">
              <a:lnSpc>
                <a:spcPct val="150000"/>
              </a:lnSpc>
              <a:buFont typeface="Symbol" panose="05050102010706020507" pitchFamily="18" charset="2"/>
              <a:buChar char="®"/>
            </a:pPr>
            <a:r>
              <a:rPr lang="pl-PL" sz="1600" dirty="0">
                <a:latin typeface="Aptos" panose="020B0004020202020204" pitchFamily="34" charset="0"/>
              </a:rPr>
              <a:t>monitorowania i diagnozowania przemocy w życiu rodziny;</a:t>
            </a:r>
          </a:p>
          <a:p>
            <a:pPr marL="717550" lvl="0" indent="-538163" algn="just">
              <a:lnSpc>
                <a:spcPct val="150000"/>
              </a:lnSpc>
              <a:buFont typeface="Symbol" panose="05050102010706020507" pitchFamily="18" charset="2"/>
              <a:buChar char="®"/>
            </a:pPr>
            <a:r>
              <a:rPr lang="pl-PL" sz="1600" dirty="0">
                <a:latin typeface="Aptos" panose="020B0004020202020204" pitchFamily="34" charset="0"/>
              </a:rPr>
              <a:t>zapobiegania powstawaniu warunków sprzyjających generowaniu przemocy w rodzinie;</a:t>
            </a:r>
          </a:p>
          <a:p>
            <a:pPr marL="717550" lvl="0" indent="-538163" algn="just">
              <a:lnSpc>
                <a:spcPct val="150000"/>
              </a:lnSpc>
              <a:buFont typeface="Symbol" panose="05050102010706020507" pitchFamily="18" charset="2"/>
              <a:buChar char="®"/>
            </a:pPr>
            <a:r>
              <a:rPr lang="pl-PL" sz="1600" dirty="0">
                <a:latin typeface="Aptos" panose="020B0004020202020204" pitchFamily="34" charset="0"/>
              </a:rPr>
              <a:t>wychowywania i edukacji w zakresie psychologicznych oraz społecznych źródeł </a:t>
            </a:r>
            <a:r>
              <a:rPr lang="pl-PL" sz="1600" dirty="0" err="1">
                <a:latin typeface="Aptos" panose="020B0004020202020204" pitchFamily="34" charset="0"/>
              </a:rPr>
              <a:t>zachowań</a:t>
            </a:r>
            <a:r>
              <a:rPr lang="pl-PL" sz="1600" dirty="0">
                <a:latin typeface="Aptos" panose="020B0004020202020204" pitchFamily="34" charset="0"/>
              </a:rPr>
              <a:t> </a:t>
            </a:r>
            <a:r>
              <a:rPr lang="pl-PL" sz="1600" dirty="0" err="1">
                <a:latin typeface="Aptos" panose="020B0004020202020204" pitchFamily="34" charset="0"/>
              </a:rPr>
              <a:t>przemocowych</a:t>
            </a:r>
            <a:r>
              <a:rPr lang="pl-PL" sz="1600" dirty="0">
                <a:latin typeface="Aptos" panose="020B0004020202020204" pitchFamily="34" charset="0"/>
              </a:rPr>
              <a:t>;</a:t>
            </a:r>
          </a:p>
          <a:p>
            <a:pPr marL="717550" lvl="0" indent="-538163" algn="just">
              <a:lnSpc>
                <a:spcPct val="150000"/>
              </a:lnSpc>
              <a:buFont typeface="Symbol" panose="05050102010706020507" pitchFamily="18" charset="2"/>
              <a:buChar char="®"/>
            </a:pPr>
            <a:r>
              <a:rPr lang="pl-PL" sz="1600" dirty="0">
                <a:latin typeface="Aptos" panose="020B0004020202020204" pitchFamily="34" charset="0"/>
              </a:rPr>
              <a:t>modelowania zachowań i postaw sprzyjających eliminacji przemocy w życiu rodzinnym;</a:t>
            </a:r>
          </a:p>
          <a:p>
            <a:pPr marL="717550" lvl="0" indent="-538163" algn="just">
              <a:lnSpc>
                <a:spcPct val="150000"/>
              </a:lnSpc>
              <a:buFont typeface="Symbol" panose="05050102010706020507" pitchFamily="18" charset="2"/>
              <a:buChar char="®"/>
            </a:pPr>
            <a:r>
              <a:rPr lang="pl-PL" sz="1600" dirty="0">
                <a:latin typeface="Aptos" panose="020B0004020202020204" pitchFamily="34" charset="0"/>
              </a:rPr>
              <a:t>przeciwdziałania przemocy domowej poprzez interwencję i ingerencję w życie wewnętrzne rodziny;</a:t>
            </a:r>
          </a:p>
          <a:p>
            <a:pPr marL="717550" indent="-538163" algn="just">
              <a:lnSpc>
                <a:spcPct val="150000"/>
              </a:lnSpc>
              <a:buFont typeface="Symbol" panose="05050102010706020507" pitchFamily="18" charset="2"/>
              <a:buChar char="®"/>
            </a:pPr>
            <a:r>
              <a:rPr lang="pl-PL" sz="1600" dirty="0">
                <a:latin typeface="Aptos" panose="020B0004020202020204" pitchFamily="34" charset="0"/>
              </a:rPr>
              <a:t>promocji wzorów zachowań piętnujących wszelkie formy przemocy w życiu codziennym rodziny;</a:t>
            </a:r>
          </a:p>
          <a:p>
            <a:pPr marL="717550" indent="-538163" algn="just">
              <a:lnSpc>
                <a:spcPct val="150000"/>
              </a:lnSpc>
              <a:spcAft>
                <a:spcPts val="800"/>
              </a:spcAft>
              <a:buFont typeface="Symbol" panose="05050102010706020507" pitchFamily="18" charset="2"/>
              <a:buChar char="®"/>
            </a:pPr>
            <a:r>
              <a:rPr lang="pl-PL" sz="1600" dirty="0">
                <a:latin typeface="Aptos" panose="020B0004020202020204" pitchFamily="34" charset="0"/>
              </a:rPr>
              <a:t>tworzenia programów i projektów socjalnych w zakresie krzewienia kultury życia rodzinnego, włącznie </a:t>
            </a:r>
            <a:br>
              <a:rPr lang="pl-PL" sz="1600" dirty="0">
                <a:latin typeface="Aptos" panose="020B0004020202020204" pitchFamily="34" charset="0"/>
              </a:rPr>
            </a:br>
            <a:r>
              <a:rPr lang="pl-PL" sz="1600" dirty="0">
                <a:latin typeface="Aptos" panose="020B0004020202020204" pitchFamily="34" charset="0"/>
              </a:rPr>
              <a:t>z kreowaniem postaw i umiejętności (kompetencji) społecznych sprzyjających wzmacnianiu więzi rodzinnych wśród poszczególnych członków środowisk rodzinnych.</a:t>
            </a:r>
          </a:p>
        </p:txBody>
      </p:sp>
      <p:pic>
        <p:nvPicPr>
          <p:cNvPr id="6" name="Obraz 5" descr="Obraz zawierający tekst, Czcionka, design&#10;&#10;Opis wygenerowany automatycznie">
            <a:extLst>
              <a:ext uri="{FF2B5EF4-FFF2-40B4-BE49-F238E27FC236}">
                <a16:creationId xmlns:a16="http://schemas.microsoft.com/office/drawing/2014/main" id="{D12E1B1C-4417-6AB7-8725-5818FB88FD74}"/>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808581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A0C90-2BD6-B077-6753-EE9E0ACE60D9}"/>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D0635C28-2E2A-156D-C7B6-DEF5C3B1BFD1}"/>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081405D-E783-57B8-1FE8-884053CA2E97}"/>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A6FFFBD7-16E7-9821-9BE6-373B9C8139D3}"/>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8105D288-0013-A574-E37B-D132D60E7B63}"/>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092B01CC-68FB-FEEE-FFE0-87CDCF15B244}"/>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4C2516FD-2B13-A66C-A409-FA2020EDD96D}"/>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23F5BC34-D05A-52C1-16A7-F173A8E2F3FC}"/>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1D90B37-29D5-5165-1663-F7D8E315405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7969F242-4345-B4A2-E0DC-FEC35DE03EE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1233A661-E9C1-790E-9F2F-88D4DF0C651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E42CB6D0-2AB5-DD82-C746-24D536051CE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9E15439-0FDA-CF51-C46C-19C03D2EFD6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78CF1F0-23EE-81CD-948F-CD9459665E7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147E311-5EDE-DCB6-FCD8-A36101948547}"/>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D3746325-48DF-51F6-B80F-CFD51FEF1A5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BAE8EF79-E07E-9DE7-7098-1770D0199C7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28</a:t>
                </a:fld>
                <a:endParaRPr lang="pl-PL" dirty="0">
                  <a:solidFill>
                    <a:schemeClr val="bg1"/>
                  </a:solidFill>
                </a:endParaRPr>
              </a:p>
            </p:txBody>
          </p:sp>
        </p:grpSp>
      </p:grpSp>
      <p:sp>
        <p:nvSpPr>
          <p:cNvPr id="4" name="pole tekstowe 3">
            <a:extLst>
              <a:ext uri="{FF2B5EF4-FFF2-40B4-BE49-F238E27FC236}">
                <a16:creationId xmlns:a16="http://schemas.microsoft.com/office/drawing/2014/main" id="{2C0682C5-4122-5B1C-1E36-82E37BD6CED9}"/>
              </a:ext>
            </a:extLst>
          </p:cNvPr>
          <p:cNvSpPr txBox="1"/>
          <p:nvPr/>
        </p:nvSpPr>
        <p:spPr>
          <a:xfrm>
            <a:off x="1061804" y="1946481"/>
            <a:ext cx="11130196" cy="4304192"/>
          </a:xfrm>
          <a:prstGeom prst="rect">
            <a:avLst/>
          </a:prstGeom>
          <a:noFill/>
        </p:spPr>
        <p:txBody>
          <a:bodyPr wrap="square">
            <a:spAutoFit/>
          </a:bodyPr>
          <a:lstStyle/>
          <a:p>
            <a:pPr lvl="0">
              <a:lnSpc>
                <a:spcPct val="150000"/>
              </a:lnSpc>
            </a:pPr>
            <a:r>
              <a:rPr lang="pl-PL" sz="1600" b="1" dirty="0">
                <a:effectLst/>
                <a:latin typeface="Aptos" panose="020B0004020202020204" pitchFamily="34" charset="0"/>
                <a:ea typeface="Calibri" panose="020F0502020204030204" pitchFamily="34" charset="0"/>
                <a:cs typeface="Times New Roman" panose="02020603050405020304" pitchFamily="18" charset="0"/>
              </a:rPr>
              <a:t>Obawy osób starszych i z niepełnosprawnościami przed ujawnieniem przemocy ze strony osób bliskich</a:t>
            </a:r>
            <a:r>
              <a:rPr lang="pl-PL" sz="1600" dirty="0">
                <a:effectLst/>
                <a:latin typeface="Aptos" panose="020B0004020202020204" pitchFamily="34" charset="0"/>
                <a:ea typeface="Calibri" panose="020F0502020204030204" pitchFamily="34" charset="0"/>
                <a:cs typeface="Times New Roman" panose="02020603050405020304" pitchFamily="18" charset="0"/>
              </a:rPr>
              <a:t>:</a:t>
            </a:r>
          </a:p>
          <a:p>
            <a:pPr lvl="0"/>
            <a:endParaRPr lang="pl-PL" sz="800" dirty="0">
              <a:latin typeface="Aptos" panose="020B0004020202020204" pitchFamily="34" charset="0"/>
              <a:ea typeface="Calibri" panose="020F0502020204030204" pitchFamily="34" charset="0"/>
              <a:cs typeface="Times New Roman" panose="02020603050405020304" pitchFamily="18" charset="0"/>
            </a:endParaRPr>
          </a:p>
          <a:p>
            <a:pPr marL="985838" lvl="0" indent="-538163" algn="just">
              <a:lnSpc>
                <a:spcPct val="150000"/>
              </a:lnSpc>
              <a:buFont typeface="Symbol" panose="05050102010706020507" pitchFamily="18" charset="2"/>
              <a:buChar char="®"/>
            </a:pPr>
            <a:r>
              <a:rPr lang="pl-PL" sz="1600" dirty="0">
                <a:latin typeface="Aptos" panose="020B0004020202020204" pitchFamily="34" charset="0"/>
              </a:rPr>
              <a:t>nie chcą wierzyć, nie dopuszczają do świadomości, że to się im przytrafiło;</a:t>
            </a:r>
          </a:p>
          <a:p>
            <a:pPr marL="985838" lvl="0" indent="-538163" algn="just">
              <a:lnSpc>
                <a:spcPct val="150000"/>
              </a:lnSpc>
              <a:buFont typeface="Symbol" panose="05050102010706020507" pitchFamily="18" charset="2"/>
              <a:buChar char="®"/>
            </a:pPr>
            <a:r>
              <a:rPr lang="pl-PL" sz="1600" dirty="0">
                <a:latin typeface="Aptos" panose="020B0004020202020204" pitchFamily="34" charset="0"/>
              </a:rPr>
              <a:t>mają wyrzuty sumienia za taki stan rzeczy;</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są przekonani, że taka sytuacja jest normalna;</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mają poczucie, że niezręcznie o tym mówić;</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mają nadzieję, że stosowanie wobec nich nadużycia są incydentalne i wkrótce się skończą;</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są zawstydzone, że doświadczają przemocy ze strony członka rodziny;</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obwiniają się za doznawaną przemoc;</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obawiają się, że jeśli komuś powiedzą, pogorszy to tylko sprawę;</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boją się zabrania do np. „domu starców”,  „domu opieki”, że nie poradzą sobie same;</a:t>
            </a:r>
          </a:p>
          <a:p>
            <a:pPr marL="985838" indent="-538163" algn="just">
              <a:lnSpc>
                <a:spcPct val="150000"/>
              </a:lnSpc>
              <a:buFont typeface="Symbol" panose="05050102010706020507" pitchFamily="18" charset="2"/>
              <a:buChar char="®"/>
            </a:pPr>
            <a:r>
              <a:rPr lang="pl-PL" sz="1600" dirty="0">
                <a:latin typeface="Aptos" panose="020B0004020202020204" pitchFamily="34" charset="0"/>
              </a:rPr>
              <a:t>mają problemy z pamięcią i wysławianiem się.</a:t>
            </a:r>
          </a:p>
        </p:txBody>
      </p:sp>
      <p:sp>
        <p:nvSpPr>
          <p:cNvPr id="6" name="Symbol zastępczy zawartości 2">
            <a:extLst>
              <a:ext uri="{FF2B5EF4-FFF2-40B4-BE49-F238E27FC236}">
                <a16:creationId xmlns:a16="http://schemas.microsoft.com/office/drawing/2014/main" id="{0C6A58C7-314F-398B-0D03-E0EEBE353774}"/>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7E8E300B-8E41-EB87-D5E5-2AEF5B56B4B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40079964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EE3DED-680F-B150-FC9A-C0DD55C1275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A94ACD19-973B-EE82-BDDC-898E9BD4455D}"/>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29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47B5F661-3829-2D2D-B519-097EBF8F9F90}"/>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84DD6E05-F0EE-20AF-D307-267ED4A466C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BAFD6C94-8DE5-BC0E-7DF4-780AF3FF9153}"/>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7C710043-C5F1-CB1E-C79A-FA1DF465B3DC}"/>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1147A736-FDDB-456D-FB5C-AFF318EC0DF7}"/>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90378488-443B-3F52-B4B9-99F338BB14D4}"/>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FC17FF2F-0642-A5D2-BB71-D1CC177ACDE9}"/>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D53FA01E-5E24-7A79-EB94-5B101F60F36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401D4EA-B3D5-C551-F542-0553DB826AF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CDCDE4A-C9C8-8227-A936-9E5687110D3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1452BF3-3D53-D981-2201-A8B3C476F54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CE6346FD-A9AF-B3AF-3975-2C3506F6184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6F3DF157-EA12-60D9-0C04-BBFC78E09CE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14B7ACB-2CC0-A2DA-4761-F715867B3DC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42104DE0-8971-9643-39D9-E745E0FE811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29</a:t>
                </a:fld>
                <a:endParaRPr lang="pl-PL" dirty="0">
                  <a:solidFill>
                    <a:schemeClr val="bg1"/>
                  </a:solidFill>
                </a:endParaRPr>
              </a:p>
            </p:txBody>
          </p:sp>
        </p:grpSp>
      </p:grpSp>
      <p:sp>
        <p:nvSpPr>
          <p:cNvPr id="4" name="pole tekstowe 3">
            <a:extLst>
              <a:ext uri="{FF2B5EF4-FFF2-40B4-BE49-F238E27FC236}">
                <a16:creationId xmlns:a16="http://schemas.microsoft.com/office/drawing/2014/main" id="{622BCA5E-B1CF-BDBA-8C7A-2EC99EA69187}"/>
              </a:ext>
            </a:extLst>
          </p:cNvPr>
          <p:cNvSpPr txBox="1"/>
          <p:nvPr/>
        </p:nvSpPr>
        <p:spPr>
          <a:xfrm>
            <a:off x="1224304" y="2374954"/>
            <a:ext cx="10741930" cy="3382529"/>
          </a:xfrm>
          <a:prstGeom prst="rect">
            <a:avLst/>
          </a:prstGeom>
          <a:noFill/>
        </p:spPr>
        <p:txBody>
          <a:bodyPr wrap="square">
            <a:spAutoFit/>
          </a:bodyPr>
          <a:lstStyle/>
          <a:p>
            <a:pPr lvl="0">
              <a:lnSpc>
                <a:spcPct val="115000"/>
              </a:lnSpc>
              <a:spcAft>
                <a:spcPts val="800"/>
              </a:spcAft>
            </a:pPr>
            <a:r>
              <a:rPr lang="pl-PL" sz="1800" b="1" dirty="0">
                <a:effectLst/>
                <a:latin typeface="Aptos" panose="020B0004020202020204" pitchFamily="34" charset="0"/>
                <a:ea typeface="Calibri" panose="020F0502020204030204" pitchFamily="34" charset="0"/>
                <a:cs typeface="Times New Roman" panose="02020603050405020304" pitchFamily="18" charset="0"/>
              </a:rPr>
              <a:t>Charakterystyka osób starszych i z niepełnosprawnościami </a:t>
            </a:r>
            <a:r>
              <a:rPr lang="pl-PL" sz="1800" dirty="0">
                <a:effectLst/>
                <a:latin typeface="Aptos" panose="020B0004020202020204" pitchFamily="34" charset="0"/>
                <a:ea typeface="Calibri" panose="020F0502020204030204" pitchFamily="34" charset="0"/>
                <a:cs typeface="Times New Roman" panose="02020603050405020304" pitchFamily="18" charset="0"/>
              </a:rPr>
              <a:t>doświadczających przemocy domowej:</a:t>
            </a:r>
          </a:p>
          <a:p>
            <a:pPr lvl="0">
              <a:lnSpc>
                <a:spcPct val="115000"/>
              </a:lnSpc>
              <a:spcAft>
                <a:spcPts val="800"/>
              </a:spcAft>
            </a:pPr>
            <a:endParaRPr lang="pl-PL" sz="1800" dirty="0">
              <a:effectLst/>
              <a:latin typeface="Aptos" panose="020B0004020202020204" pitchFamily="34" charset="0"/>
              <a:ea typeface="Calibri" panose="020F0502020204030204" pitchFamily="34" charset="0"/>
              <a:cs typeface="Times New Roman" panose="02020603050405020304" pitchFamily="18" charset="0"/>
            </a:endParaRPr>
          </a:p>
          <a:p>
            <a:pPr marL="1076325" lvl="0" indent="-628650" algn="just">
              <a:lnSpc>
                <a:spcPct val="150000"/>
              </a:lnSpc>
              <a:spcAft>
                <a:spcPts val="800"/>
              </a:spcAft>
              <a:buFont typeface="Symbol" panose="05050102010706020507" pitchFamily="18" charset="2"/>
              <a:buChar char="®"/>
            </a:pPr>
            <a:r>
              <a:rPr lang="pl-PL" dirty="0">
                <a:latin typeface="Aptos" panose="020B0004020202020204" pitchFamily="34" charset="0"/>
              </a:rPr>
              <a:t>występowanie lęków, takich jak: obawa przed opiekunem, okazywanie agresji, gdy ktoś je dotyka;</a:t>
            </a:r>
          </a:p>
          <a:p>
            <a:pPr marL="1076325" lvl="0" indent="-628650" algn="just">
              <a:lnSpc>
                <a:spcPct val="150000"/>
              </a:lnSpc>
              <a:spcAft>
                <a:spcPts val="800"/>
              </a:spcAft>
              <a:buFont typeface="Symbol" panose="05050102010706020507" pitchFamily="18" charset="2"/>
              <a:buChar char="®"/>
            </a:pPr>
            <a:r>
              <a:rPr lang="pl-PL" dirty="0">
                <a:latin typeface="Aptos" panose="020B0004020202020204" pitchFamily="34" charset="0"/>
              </a:rPr>
              <a:t>okazywanie lęku, gdy ktoś wchodzi do pokoju;</a:t>
            </a:r>
          </a:p>
          <a:p>
            <a:pPr marL="1076325" lvl="0" indent="-628650" algn="just">
              <a:lnSpc>
                <a:spcPct val="150000"/>
              </a:lnSpc>
              <a:spcAft>
                <a:spcPts val="800"/>
              </a:spcAft>
              <a:buFont typeface="Symbol" panose="05050102010706020507" pitchFamily="18" charset="2"/>
              <a:buChar char="®"/>
            </a:pPr>
            <a:r>
              <a:rPr lang="pl-PL" dirty="0">
                <a:latin typeface="Aptos" panose="020B0004020202020204" pitchFamily="34" charset="0"/>
              </a:rPr>
              <a:t>odmowa rozmowy o sytuacji związanej z przemocą;</a:t>
            </a:r>
          </a:p>
          <a:p>
            <a:pPr marL="1076325" lvl="0" indent="-628650" algn="just">
              <a:lnSpc>
                <a:spcPct val="150000"/>
              </a:lnSpc>
              <a:spcAft>
                <a:spcPts val="800"/>
              </a:spcAft>
              <a:buFont typeface="Symbol" panose="05050102010706020507" pitchFamily="18" charset="2"/>
              <a:buChar char="®"/>
            </a:pPr>
            <a:r>
              <a:rPr lang="pl-PL" dirty="0">
                <a:latin typeface="Aptos" panose="020B0004020202020204" pitchFamily="34" charset="0"/>
              </a:rPr>
              <a:t>odmowa przyjęcia opieki medycznej lub pomocy innych osób;</a:t>
            </a:r>
          </a:p>
          <a:p>
            <a:pPr marL="1076325" lvl="0" indent="-628650" algn="just">
              <a:lnSpc>
                <a:spcPct val="150000"/>
              </a:lnSpc>
              <a:spcAft>
                <a:spcPts val="800"/>
              </a:spcAft>
              <a:buFont typeface="Symbol" panose="05050102010706020507" pitchFamily="18" charset="2"/>
              <a:buChar char="®"/>
            </a:pPr>
            <a:r>
              <a:rPr lang="pl-PL" dirty="0">
                <a:latin typeface="Aptos" panose="020B0004020202020204" pitchFamily="34" charset="0"/>
              </a:rPr>
              <a:t>brak więzi społecznych i niechęć do ich nawiązywania.</a:t>
            </a:r>
          </a:p>
        </p:txBody>
      </p:sp>
      <p:sp>
        <p:nvSpPr>
          <p:cNvPr id="6" name="Symbol zastępczy zawartości 2">
            <a:extLst>
              <a:ext uri="{FF2B5EF4-FFF2-40B4-BE49-F238E27FC236}">
                <a16:creationId xmlns:a16="http://schemas.microsoft.com/office/drawing/2014/main" id="{72E1F7CA-5167-2483-45AB-12A8D1736753}"/>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770141D1-81CF-6D30-1A3E-1C680CF5B0A1}"/>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42759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5EB71-04F3-DD20-9330-52BE871B001E}"/>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87388B2-01A1-7C2F-DD1C-51DD58F95DF7}"/>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ECF91210-6CB8-C06D-228C-FC959BAD4552}"/>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6EE0EAA0-55D6-EE51-CFC5-B5E49E53C489}"/>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585472DD-15F5-195B-E528-B553727A640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chor="ctr"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Cele szkolenia</a:t>
                </a:r>
              </a:p>
            </p:txBody>
          </p:sp>
          <p:pic>
            <p:nvPicPr>
              <p:cNvPr id="18" name="Obraz 17" descr="Obraz zawierający Czcionka, tekst, Grafika, design&#10;&#10;Opis wygenerowany automatycznie">
                <a:extLst>
                  <a:ext uri="{FF2B5EF4-FFF2-40B4-BE49-F238E27FC236}">
                    <a16:creationId xmlns:a16="http://schemas.microsoft.com/office/drawing/2014/main" id="{3D760E7A-277F-565D-ED88-6E109EFDD7C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7B625EBA-F93B-0466-7096-44C72F936D1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BC210498-94E0-9645-CE0C-E38631D2B306}"/>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FBC9B869-A223-1F60-5905-26B2B79ACC3A}"/>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9FF7C769-3541-A442-0906-04DB7033DCE3}"/>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2169C6B0-30FF-1B30-9D79-A827042572C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11A4E853-CFBE-799E-DA6E-E382CEE0BE0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9F49C71C-32BF-A5A9-37A6-52C2799E701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0F22C39-E0E3-3903-958C-5CA59AB8E7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743A9EA4-C85D-7E1B-04DC-B0BA71E0010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C00563D-DA9E-4FE1-5FCE-E2806663362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E4D5302-4EF9-1686-3FCE-B30ADE0712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9956A37-0E5E-6C3A-C6E9-94DF1E5DAD16}"/>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542461D-F954-7D6E-1630-84E96228DA7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a:t>
                </a:fld>
                <a:endParaRPr lang="pl-PL" dirty="0">
                  <a:solidFill>
                    <a:schemeClr val="bg1"/>
                  </a:solidFill>
                </a:endParaRPr>
              </a:p>
            </p:txBody>
          </p:sp>
        </p:grpSp>
      </p:grpSp>
      <p:sp>
        <p:nvSpPr>
          <p:cNvPr id="4" name="pole tekstowe 3">
            <a:extLst>
              <a:ext uri="{FF2B5EF4-FFF2-40B4-BE49-F238E27FC236}">
                <a16:creationId xmlns:a16="http://schemas.microsoft.com/office/drawing/2014/main" id="{092C3E08-77C8-1F88-74B8-F3A2110BF6A5}"/>
              </a:ext>
            </a:extLst>
          </p:cNvPr>
          <p:cNvSpPr txBox="1"/>
          <p:nvPr/>
        </p:nvSpPr>
        <p:spPr>
          <a:xfrm>
            <a:off x="1135405" y="2230191"/>
            <a:ext cx="10619195" cy="3586046"/>
          </a:xfrm>
          <a:prstGeom prst="rect">
            <a:avLst/>
          </a:prstGeom>
          <a:noFill/>
        </p:spPr>
        <p:txBody>
          <a:bodyPr wrap="square">
            <a:spAutoFit/>
          </a:bodyPr>
          <a:lstStyle/>
          <a:p>
            <a:pPr algn="just">
              <a:lnSpc>
                <a:spcPct val="150000"/>
              </a:lnSpc>
              <a:spcAft>
                <a:spcPts val="800"/>
              </a:spcAft>
            </a:pPr>
            <a:r>
              <a:rPr lang="pl-PL" sz="1600" kern="100" dirty="0">
                <a:effectLst/>
                <a:latin typeface="Aptos" panose="020B0004020202020204" pitchFamily="34" charset="0"/>
                <a:ea typeface="Calibri" panose="020F0502020204030204" pitchFamily="34" charset="0"/>
                <a:cs typeface="Times New Roman" panose="02020603050405020304" pitchFamily="18" charset="0"/>
              </a:rPr>
              <a:t>Celem głównym szkolenia jest podniesienie wiedzy i kompetencji specjalistów działających w obszarze przeciwdziałania przemocy domowej w obszarze zjawiska przemocy wobec osób starszych i z niepełnosprawnościami.</a:t>
            </a:r>
          </a:p>
          <a:p>
            <a:pPr marL="270510" indent="-270510" algn="just">
              <a:lnSpc>
                <a:spcPct val="150000"/>
              </a:lnSpc>
              <a:spcAft>
                <a:spcPts val="800"/>
              </a:spcAft>
            </a:pPr>
            <a:r>
              <a:rPr lang="pl-PL" sz="1600" kern="100" dirty="0">
                <a:effectLst/>
                <a:latin typeface="Aptos" panose="020B0004020202020204" pitchFamily="34" charset="0"/>
                <a:ea typeface="Calibri" panose="020F0502020204030204" pitchFamily="34" charset="0"/>
                <a:cs typeface="Times New Roman" panose="02020603050405020304" pitchFamily="18" charset="0"/>
              </a:rPr>
              <a:t>Celami szczegółowymi szkolenia są:</a:t>
            </a:r>
          </a:p>
          <a:p>
            <a:pPr marL="268288" lvl="0" indent="-268288">
              <a:lnSpc>
                <a:spcPct val="150000"/>
              </a:lnSpc>
              <a:buClr>
                <a:srgbClr val="565A5C"/>
              </a:buClr>
              <a:buSzPts val="900"/>
              <a:tabLst>
                <a:tab pos="268288" algn="l"/>
              </a:tabLst>
            </a:pPr>
            <a:r>
              <a:rPr lang="pl-PL" sz="1400" dirty="0">
                <a:effectLst/>
                <a:latin typeface="Aptos" panose="020B0004020202020204" pitchFamily="34" charset="0"/>
                <a:ea typeface="Calibri" panose="020F0502020204030204" pitchFamily="34" charset="0"/>
                <a:cs typeface="Times New Roman" panose="02020603050405020304" pitchFamily="18" charset="0"/>
              </a:rPr>
              <a:t>[1] 	</a:t>
            </a:r>
            <a:r>
              <a:rPr lang="pl-PL" sz="1600" dirty="0">
                <a:effectLst/>
                <a:latin typeface="Aptos" panose="020B0004020202020204" pitchFamily="34" charset="0"/>
                <a:ea typeface="Calibri" panose="020F0502020204030204" pitchFamily="34" charset="0"/>
                <a:cs typeface="Times New Roman" panose="02020603050405020304" pitchFamily="18" charset="0"/>
              </a:rPr>
              <a:t>uwrażliwienie na skalę zjawiska przemocy domowej wobec osób starszych i niepełnosprawnych;</a:t>
            </a:r>
          </a:p>
          <a:p>
            <a:pPr marL="268288" lvl="0" indent="-268288">
              <a:lnSpc>
                <a:spcPct val="150000"/>
              </a:lnSpc>
              <a:buClr>
                <a:srgbClr val="565A5C"/>
              </a:buClr>
              <a:buSzPts val="900"/>
              <a:tabLst>
                <a:tab pos="268288" algn="l"/>
              </a:tabLst>
            </a:pPr>
            <a:r>
              <a:rPr lang="pl-PL" sz="1400" dirty="0">
                <a:effectLst/>
                <a:latin typeface="Aptos" panose="020B0004020202020204" pitchFamily="34" charset="0"/>
                <a:ea typeface="Calibri" panose="020F0502020204030204" pitchFamily="34" charset="0"/>
                <a:cs typeface="Times New Roman" panose="02020603050405020304" pitchFamily="18" charset="0"/>
              </a:rPr>
              <a:t>[2]</a:t>
            </a:r>
            <a:r>
              <a:rPr lang="pl-PL" sz="1600" dirty="0">
                <a:effectLst/>
                <a:latin typeface="Aptos" panose="020B0004020202020204" pitchFamily="34" charset="0"/>
                <a:ea typeface="Calibri" panose="020F0502020204030204" pitchFamily="34" charset="0"/>
                <a:cs typeface="Times New Roman" panose="02020603050405020304" pitchFamily="18" charset="0"/>
              </a:rPr>
              <a:t> 	wzmocnienie umiejętnością diagnozowania sytuacji </a:t>
            </a:r>
            <a:r>
              <a:rPr lang="pl-PL" sz="1600" dirty="0">
                <a:latin typeface="Aptos" panose="020B0004020202020204" pitchFamily="34" charset="0"/>
                <a:ea typeface="Calibri" panose="020F0502020204030204" pitchFamily="34" charset="0"/>
                <a:cs typeface="Times New Roman" panose="02020603050405020304" pitchFamily="18" charset="0"/>
              </a:rPr>
              <a:t>osób zależnych od innych doznających przemocy;</a:t>
            </a:r>
            <a:endParaRPr lang="pl-PL" sz="1600" dirty="0">
              <a:effectLst/>
              <a:latin typeface="Aptos" panose="020B0004020202020204" pitchFamily="34" charset="0"/>
              <a:ea typeface="Calibri" panose="020F0502020204030204" pitchFamily="34" charset="0"/>
              <a:cs typeface="Times New Roman" panose="02020603050405020304" pitchFamily="18" charset="0"/>
            </a:endParaRPr>
          </a:p>
          <a:p>
            <a:pPr marL="268288" lvl="0" indent="-268288">
              <a:lnSpc>
                <a:spcPct val="150000"/>
              </a:lnSpc>
              <a:buClr>
                <a:srgbClr val="565A5C"/>
              </a:buClr>
              <a:buSzPts val="900"/>
              <a:tabLst>
                <a:tab pos="268288" algn="l"/>
              </a:tabLst>
            </a:pPr>
            <a:r>
              <a:rPr lang="pl-PL" sz="1400" dirty="0">
                <a:latin typeface="Aptos" panose="020B0004020202020204" pitchFamily="34" charset="0"/>
                <a:ea typeface="Calibri" panose="020F0502020204030204" pitchFamily="34" charset="0"/>
                <a:cs typeface="Times New Roman" panose="02020603050405020304" pitchFamily="18" charset="0"/>
              </a:rPr>
              <a:t>[3] 	</a:t>
            </a:r>
            <a:r>
              <a:rPr lang="pl-PL" sz="1600" dirty="0">
                <a:effectLst/>
                <a:latin typeface="Aptos" panose="020B0004020202020204" pitchFamily="34" charset="0"/>
                <a:ea typeface="Calibri" panose="020F0502020204030204" pitchFamily="34" charset="0"/>
                <a:cs typeface="Times New Roman" panose="02020603050405020304" pitchFamily="18" charset="0"/>
              </a:rPr>
              <a:t>ukierunkowanie na szczególne potrzeby osób starszych i niepełnosprawnych w obszarze bezpieczeństwa oraz pomocy socjalnej, prawnej i psychologicznej;</a:t>
            </a:r>
          </a:p>
          <a:p>
            <a:pPr marL="268288" lvl="0" indent="-268288">
              <a:lnSpc>
                <a:spcPct val="150000"/>
              </a:lnSpc>
              <a:spcAft>
                <a:spcPts val="1200"/>
              </a:spcAft>
              <a:buClr>
                <a:srgbClr val="565A5C"/>
              </a:buClr>
              <a:buSzPts val="900"/>
              <a:tabLst>
                <a:tab pos="268288" algn="l"/>
              </a:tabLst>
            </a:pPr>
            <a:r>
              <a:rPr lang="pl-PL" sz="1400" dirty="0">
                <a:effectLst/>
                <a:latin typeface="Aptos" panose="020B0004020202020204" pitchFamily="34" charset="0"/>
                <a:ea typeface="Calibri" panose="020F0502020204030204" pitchFamily="34" charset="0"/>
                <a:cs typeface="Times New Roman" panose="02020603050405020304" pitchFamily="18" charset="0"/>
              </a:rPr>
              <a:t>[</a:t>
            </a:r>
            <a:r>
              <a:rPr lang="pl-PL" sz="1400" dirty="0">
                <a:latin typeface="Aptos" panose="020B0004020202020204" pitchFamily="34" charset="0"/>
                <a:ea typeface="Calibri" panose="020F0502020204030204" pitchFamily="34" charset="0"/>
                <a:cs typeface="Times New Roman" panose="02020603050405020304" pitchFamily="18" charset="0"/>
              </a:rPr>
              <a:t>4] 	</a:t>
            </a:r>
            <a:r>
              <a:rPr lang="pl-PL" sz="1600" dirty="0">
                <a:effectLst/>
                <a:latin typeface="Aptos" panose="020B0004020202020204" pitchFamily="34" charset="0"/>
                <a:ea typeface="Calibri" panose="020F0502020204030204" pitchFamily="34" charset="0"/>
                <a:cs typeface="Times New Roman" panose="02020603050405020304" pitchFamily="18" charset="0"/>
              </a:rPr>
              <a:t>wzmocnienie umiejętności monitorowania sytuacji osób starszych i niepełnosprawnych  w rodzinach z problemem przemocy.</a:t>
            </a:r>
          </a:p>
        </p:txBody>
      </p:sp>
      <p:pic>
        <p:nvPicPr>
          <p:cNvPr id="6" name="Obraz 5" descr="Obraz zawierający tekst, Czcionka, design&#10;&#10;Opis wygenerowany automatycznie">
            <a:extLst>
              <a:ext uri="{FF2B5EF4-FFF2-40B4-BE49-F238E27FC236}">
                <a16:creationId xmlns:a16="http://schemas.microsoft.com/office/drawing/2014/main" id="{151D17E1-1D43-45AF-A4BD-4F861FDDA99D}"/>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2875881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C11A1-9917-16E3-7AA9-03C05E508A3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3C2DEF12-40BD-8A35-578C-49599952740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30</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044AAF91-F234-21A3-4D35-070F322D3363}"/>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4A24D42B-0470-713F-87EC-B19265A05688}"/>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F5F7D922-4AD6-CEF4-C09B-EFE9A6A78195}"/>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590412FB-E8F6-E155-F08F-EC25CFCD6EF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D7662CD5-DC12-1BF3-C39F-9825E27F285F}"/>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F2232A9F-9BE6-51E9-947C-BA1360F01DF8}"/>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8310D34-0E07-8BFE-B609-1382F49BF978}"/>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C40D6EE-16E4-A8BF-DA46-56092AB29E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158D96E-F92C-1F08-908B-C95AE5546BD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F9701FF-A5FB-FF69-817F-CE07CCA9524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56B34DA-2829-4265-0D22-E4EC30837A4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DCBB27A1-43D6-9643-FEF5-C57338BB800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E82DF0D-8E7A-A9FE-2128-0B31E1DA48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1A3C4E88-E7FA-F214-CA8B-4E7012CB4105}"/>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E35172B9-0208-382B-ABA1-7ED0A6E71E90}"/>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30</a:t>
                </a:fld>
                <a:endParaRPr lang="pl-PL" dirty="0">
                  <a:solidFill>
                    <a:schemeClr val="bg1"/>
                  </a:solidFill>
                </a:endParaRPr>
              </a:p>
            </p:txBody>
          </p:sp>
        </p:grpSp>
      </p:grpSp>
      <p:sp>
        <p:nvSpPr>
          <p:cNvPr id="4" name="pole tekstowe 3">
            <a:extLst>
              <a:ext uri="{FF2B5EF4-FFF2-40B4-BE49-F238E27FC236}">
                <a16:creationId xmlns:a16="http://schemas.microsoft.com/office/drawing/2014/main" id="{E9A87EA0-30FF-B764-5AC8-5A8EB4411562}"/>
              </a:ext>
            </a:extLst>
          </p:cNvPr>
          <p:cNvSpPr txBox="1"/>
          <p:nvPr/>
        </p:nvSpPr>
        <p:spPr>
          <a:xfrm>
            <a:off x="1113674" y="2285508"/>
            <a:ext cx="10900506" cy="3803157"/>
          </a:xfrm>
          <a:prstGeom prst="rect">
            <a:avLst/>
          </a:prstGeom>
          <a:noFill/>
        </p:spPr>
        <p:txBody>
          <a:bodyPr wrap="square">
            <a:spAutoFit/>
          </a:bodyPr>
          <a:lstStyle/>
          <a:p>
            <a:pPr lvl="0">
              <a:lnSpc>
                <a:spcPct val="115000"/>
              </a:lnSpc>
              <a:spcAft>
                <a:spcPts val="800"/>
              </a:spcAft>
            </a:pPr>
            <a:r>
              <a:rPr lang="pl-PL" b="1" dirty="0">
                <a:latin typeface="Aptos" panose="020B0004020202020204" pitchFamily="34" charset="0"/>
                <a:ea typeface="Calibri" panose="020F0502020204030204" pitchFamily="34" charset="0"/>
                <a:cs typeface="Times New Roman" panose="02020603050405020304" pitchFamily="18" charset="0"/>
              </a:rPr>
              <a:t>Obszary p</a:t>
            </a:r>
            <a:r>
              <a:rPr lang="pl-PL" sz="1800" b="1" dirty="0">
                <a:effectLst/>
                <a:latin typeface="Aptos" panose="020B0004020202020204" pitchFamily="34" charset="0"/>
                <a:ea typeface="Calibri" panose="020F0502020204030204" pitchFamily="34" charset="0"/>
                <a:cs typeface="Times New Roman" panose="02020603050405020304" pitchFamily="18" charset="0"/>
              </a:rPr>
              <a:t>racy z osobami i rodzinami doświadczającymi przemocy i zagrożonymi przemocą domową</a:t>
            </a:r>
            <a:r>
              <a:rPr lang="pl-PL" sz="1800" dirty="0">
                <a:effectLst/>
                <a:latin typeface="Aptos" panose="020B0004020202020204" pitchFamily="34" charset="0"/>
                <a:ea typeface="Calibri" panose="020F0502020204030204" pitchFamily="34" charset="0"/>
                <a:cs typeface="Times New Roman" panose="02020603050405020304" pitchFamily="18" charset="0"/>
              </a:rPr>
              <a:t>:</a:t>
            </a:r>
          </a:p>
          <a:p>
            <a:pPr lvl="0">
              <a:lnSpc>
                <a:spcPct val="115000"/>
              </a:lnSpc>
              <a:spcAft>
                <a:spcPts val="800"/>
              </a:spcAft>
            </a:pPr>
            <a:endParaRPr lang="pl-PL" sz="1000" dirty="0">
              <a:effectLst/>
              <a:latin typeface="Aptos" panose="020B0004020202020204" pitchFamily="34" charset="0"/>
              <a:ea typeface="Calibri" panose="020F0502020204030204" pitchFamily="34" charset="0"/>
              <a:cs typeface="Times New Roman" panose="02020603050405020304" pitchFamily="18" charset="0"/>
            </a:endParaRPr>
          </a:p>
          <a:p>
            <a:pPr marL="806450" indent="-627063" algn="just">
              <a:lnSpc>
                <a:spcPct val="150000"/>
              </a:lnSpc>
              <a:buFont typeface="Symbol" panose="05050102010706020507" pitchFamily="18" charset="2"/>
              <a:buChar char="®"/>
            </a:pPr>
            <a:r>
              <a:rPr lang="pl-PL" dirty="0">
                <a:latin typeface="Aptos" panose="020B0004020202020204" pitchFamily="34" charset="0"/>
              </a:rPr>
              <a:t>wsparcie psychologiczne;</a:t>
            </a:r>
          </a:p>
          <a:p>
            <a:pPr marL="806450" indent="-627063" algn="just">
              <a:lnSpc>
                <a:spcPct val="150000"/>
              </a:lnSpc>
              <a:buFont typeface="Symbol" panose="05050102010706020507" pitchFamily="18" charset="2"/>
              <a:buChar char="®"/>
            </a:pPr>
            <a:r>
              <a:rPr lang="pl-PL" dirty="0">
                <a:latin typeface="Aptos" panose="020B0004020202020204" pitchFamily="34" charset="0"/>
              </a:rPr>
              <a:t>edukacja w zakresie rozumienia i umiejętności rozpoznawania mechanizmów </a:t>
            </a:r>
            <a:r>
              <a:rPr lang="pl-PL" dirty="0" err="1">
                <a:latin typeface="Aptos" panose="020B0004020202020204" pitchFamily="34" charset="0"/>
              </a:rPr>
              <a:t>przemocowych</a:t>
            </a:r>
            <a:r>
              <a:rPr lang="pl-PL" dirty="0">
                <a:latin typeface="Aptos" panose="020B0004020202020204" pitchFamily="34" charset="0"/>
              </a:rPr>
              <a:t>;</a:t>
            </a:r>
          </a:p>
          <a:p>
            <a:pPr marL="806450" indent="-627063" algn="just">
              <a:lnSpc>
                <a:spcPct val="150000"/>
              </a:lnSpc>
              <a:buFont typeface="Symbol" panose="05050102010706020507" pitchFamily="18" charset="2"/>
              <a:buChar char="®"/>
            </a:pPr>
            <a:r>
              <a:rPr lang="pl-PL" dirty="0">
                <a:latin typeface="Aptos" panose="020B0004020202020204" pitchFamily="34" charset="0"/>
              </a:rPr>
              <a:t>motywowanie do skorzystania z różnorodnych form pomocy;</a:t>
            </a:r>
          </a:p>
          <a:p>
            <a:pPr marL="806450" indent="-627063" algn="just">
              <a:lnSpc>
                <a:spcPct val="150000"/>
              </a:lnSpc>
              <a:buFont typeface="Symbol" panose="05050102010706020507" pitchFamily="18" charset="2"/>
              <a:buChar char="®"/>
            </a:pPr>
            <a:r>
              <a:rPr lang="pl-PL" dirty="0">
                <a:latin typeface="Aptos" panose="020B0004020202020204" pitchFamily="34" charset="0"/>
              </a:rPr>
              <a:t>rozwijanie zdolności i  umiejętności przydatnych w radzeniu sobie z problemem przemocy domowej;</a:t>
            </a:r>
          </a:p>
          <a:p>
            <a:pPr marL="806450" indent="-627063" algn="just">
              <a:lnSpc>
                <a:spcPct val="150000"/>
              </a:lnSpc>
              <a:buFont typeface="Symbol" panose="05050102010706020507" pitchFamily="18" charset="2"/>
              <a:buChar char="®"/>
            </a:pPr>
            <a:r>
              <a:rPr lang="pl-PL" dirty="0">
                <a:latin typeface="Aptos" panose="020B0004020202020204" pitchFamily="34" charset="0"/>
              </a:rPr>
              <a:t>udzielanie świadczeń na zaspokojenie potrzeb socjalno-bytowych, w tym pomoc finansowa, rzeczowa, zapewnienie schronienia;</a:t>
            </a:r>
          </a:p>
          <a:p>
            <a:pPr marL="806450" indent="-627063" algn="just">
              <a:lnSpc>
                <a:spcPct val="150000"/>
              </a:lnSpc>
              <a:buFont typeface="Symbol" panose="05050102010706020507" pitchFamily="18" charset="2"/>
              <a:buChar char="®"/>
            </a:pPr>
            <a:r>
              <a:rPr lang="pl-PL" dirty="0">
                <a:latin typeface="Aptos" panose="020B0004020202020204" pitchFamily="34" charset="0"/>
              </a:rPr>
              <a:t>interwencja kryzysowa i instytucjonalna.</a:t>
            </a:r>
          </a:p>
        </p:txBody>
      </p:sp>
      <p:sp>
        <p:nvSpPr>
          <p:cNvPr id="6" name="Symbol zastępczy zawartości 2">
            <a:extLst>
              <a:ext uri="{FF2B5EF4-FFF2-40B4-BE49-F238E27FC236}">
                <a16:creationId xmlns:a16="http://schemas.microsoft.com/office/drawing/2014/main" id="{2309B0DD-A7E3-9D5F-66F7-CDB63CA30A59}"/>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89472FD4-CC99-11FE-6394-83916B48228D}"/>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835085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A31BE-EADB-F92C-F620-E949E9E5B404}"/>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40DDC8B-0577-1A0A-9EF3-2E4F389EB453}"/>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31</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8A5DEE6D-FECC-12ED-FAC1-7060E4A80E0C}"/>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F49C6305-EAD3-6507-7447-5667DA38C64A}"/>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1" name="Prostokąt 50">
              <a:extLst>
                <a:ext uri="{FF2B5EF4-FFF2-40B4-BE49-F238E27FC236}">
                  <a16:creationId xmlns:a16="http://schemas.microsoft.com/office/drawing/2014/main" id="{95BD3E42-A558-592B-96B6-784F789FA685}"/>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B843E1C8-63D5-2953-0B90-1CD4226A5CC2}"/>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3A1EC3E-F7DB-534F-EB85-AFC032CB07A6}"/>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9B7D72A0-3FB0-46E9-B68C-2A0FD964523B}"/>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4CACB48-D6B7-F579-E2E5-BDCD337A576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EACC6D65-4299-EB72-D935-D2D5783206F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5563D858-02A1-AEB1-2EC9-08C3153DAF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AFD1F5C6-EBEB-8190-225F-81F09617AEE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021E3543-2EAD-3B83-11A7-E2FD790560D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025BBC74-0433-3358-61FF-E2299C432C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0AA02929-73BE-2888-8387-49117E764E83}"/>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3CAAEB3B-5D46-263F-3569-696D2AFD557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31</a:t>
                </a:fld>
                <a:endParaRPr lang="pl-PL" dirty="0">
                  <a:solidFill>
                    <a:schemeClr val="bg1"/>
                  </a:solidFill>
                </a:endParaRPr>
              </a:p>
            </p:txBody>
          </p:sp>
        </p:grpSp>
      </p:grpSp>
      <p:sp>
        <p:nvSpPr>
          <p:cNvPr id="4" name="pole tekstowe 3">
            <a:extLst>
              <a:ext uri="{FF2B5EF4-FFF2-40B4-BE49-F238E27FC236}">
                <a16:creationId xmlns:a16="http://schemas.microsoft.com/office/drawing/2014/main" id="{98CE9E7E-4CB1-036D-A83E-F2217CD1EAE5}"/>
              </a:ext>
            </a:extLst>
          </p:cNvPr>
          <p:cNvSpPr txBox="1"/>
          <p:nvPr/>
        </p:nvSpPr>
        <p:spPr>
          <a:xfrm>
            <a:off x="1230077" y="2194740"/>
            <a:ext cx="10590774" cy="3696974"/>
          </a:xfrm>
          <a:prstGeom prst="rect">
            <a:avLst/>
          </a:prstGeom>
          <a:noFill/>
        </p:spPr>
        <p:txBody>
          <a:bodyPr wrap="square">
            <a:spAutoFit/>
          </a:bodyPr>
          <a:lstStyle/>
          <a:p>
            <a:pPr lvl="0" algn="just">
              <a:lnSpc>
                <a:spcPct val="150000"/>
              </a:lnSpc>
              <a:spcAft>
                <a:spcPts val="8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Jedną z kluczowych czynności podejmowanych przez samorządy zajmujące się problematyką przeciwdziałania przemocy w rodzinie jest podejmowanie </a:t>
            </a:r>
            <a:r>
              <a:rPr lang="pl-PL" sz="1800" b="1" dirty="0">
                <a:effectLst/>
                <a:latin typeface="Aptos" panose="020B0004020202020204" pitchFamily="34" charset="0"/>
                <a:ea typeface="Calibri" panose="020F0502020204030204" pitchFamily="34" charset="0"/>
                <a:cs typeface="Times New Roman" panose="02020603050405020304" pitchFamily="18" charset="0"/>
              </a:rPr>
              <a:t>diagnozy lokalnych systemów wsparcia </a:t>
            </a:r>
            <a:r>
              <a:rPr lang="pl-PL" sz="1800" dirty="0">
                <a:effectLst/>
                <a:latin typeface="Aptos" panose="020B0004020202020204" pitchFamily="34" charset="0"/>
                <a:ea typeface="Calibri" panose="020F0502020204030204" pitchFamily="34" charset="0"/>
                <a:cs typeface="Times New Roman" panose="02020603050405020304" pitchFamily="18" charset="0"/>
              </a:rPr>
              <a:t>dedykowanych </a:t>
            </a:r>
            <a:r>
              <a:rPr lang="pl-PL" dirty="0">
                <a:latin typeface="Aptos" panose="020B0004020202020204" pitchFamily="34" charset="0"/>
                <a:ea typeface="Calibri" panose="020F0502020204030204" pitchFamily="34" charset="0"/>
                <a:cs typeface="Times New Roman" panose="02020603050405020304" pitchFamily="18" charset="0"/>
              </a:rPr>
              <a:t>oso</a:t>
            </a:r>
            <a:r>
              <a:rPr lang="pl-PL" sz="1800" dirty="0">
                <a:effectLst/>
                <a:latin typeface="Aptos" panose="020B0004020202020204" pitchFamily="34" charset="0"/>
                <a:ea typeface="Calibri" panose="020F0502020204030204" pitchFamily="34" charset="0"/>
                <a:cs typeface="Times New Roman" panose="02020603050405020304" pitchFamily="18" charset="0"/>
              </a:rPr>
              <a:t>bom starszym i z niepełnosprawnościami.</a:t>
            </a:r>
          </a:p>
          <a:p>
            <a:pPr lvl="0" algn="just">
              <a:lnSpc>
                <a:spcPct val="150000"/>
              </a:lnSpc>
              <a:spcAft>
                <a:spcPts val="800"/>
              </a:spcAft>
            </a:pPr>
            <a:endParaRPr lang="pl-PL" sz="500" dirty="0">
              <a:effectLst/>
              <a:latin typeface="Aptos" panose="020B0004020202020204" pitchFamily="34" charset="0"/>
              <a:ea typeface="Calibri" panose="020F0502020204030204" pitchFamily="34" charset="0"/>
              <a:cs typeface="Times New Roman" panose="02020603050405020304" pitchFamily="18" charset="0"/>
            </a:endParaRPr>
          </a:p>
          <a:p>
            <a:pPr lvl="0" algn="just">
              <a:lnSpc>
                <a:spcPct val="150000"/>
              </a:lnSpc>
              <a:spcAft>
                <a:spcPts val="8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Diagnoza systemu przeciwdziałania przemocy domowej powinna przede wszystkim mieć na celu  identyfikację możliwie największej liczby dokumentów programowych, prawnych i statystycznych dotyczących zjawiska przemocy w rodzinie. Dodatkowo powinna uwzględniać ocenę dotychczas realizowanych działań wobec osób doświadczających przemocy domowej, jak i osób stosujących przemoc wobec bliskich.</a:t>
            </a:r>
          </a:p>
        </p:txBody>
      </p:sp>
      <p:sp>
        <p:nvSpPr>
          <p:cNvPr id="6" name="Symbol zastępczy zawartości 2">
            <a:extLst>
              <a:ext uri="{FF2B5EF4-FFF2-40B4-BE49-F238E27FC236}">
                <a16:creationId xmlns:a16="http://schemas.microsoft.com/office/drawing/2014/main" id="{B682CB6C-7FA8-E56C-D0AB-0689DEDC65E0}"/>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0AE35718-1A63-1EDE-8696-C556D0C459B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578550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4D9CC5-8B89-5FD6-A9B3-04F2971C54C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0B1406BB-FF91-E482-9775-8B6AF65FAA8F}"/>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32</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72D09FEF-03F2-2F7A-4B96-AE4660C4F9C8}"/>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8719D38B-9E39-9DD5-A700-F0EE5324308B}"/>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1E032BD9-4B03-EF2B-8235-CEE772F84E80}"/>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2537D7F3-E929-DA60-90FA-AF536DC8FD61}"/>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F0559730-36BC-EFBD-4671-D65C89FCBE76}"/>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3F974B17-782D-B9D7-1E83-9D7F37750830}"/>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172117D1-5A37-349E-5039-BC76238F9451}"/>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A9899799-E69A-E219-A565-D9137180FF1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28F6D162-57B7-EC1A-0F0C-782E7D9FB27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BA1B8E54-1AE1-0B22-0013-8E1D2D14F0F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E3853F80-6299-A32E-633C-5F96CB2B423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670EAED9-DEEE-4EF5-C0D7-57027A88674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1B0DB633-D7F5-AB68-A837-99C23964345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84BE838-2A19-0DF7-D933-65E3FB0745A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F0C76FAC-F3C9-8995-5ED9-8A704B21710A}"/>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32</a:t>
                </a:fld>
                <a:endParaRPr lang="pl-PL" dirty="0">
                  <a:solidFill>
                    <a:schemeClr val="bg1"/>
                  </a:solidFill>
                </a:endParaRPr>
              </a:p>
            </p:txBody>
          </p:sp>
        </p:grpSp>
      </p:grpSp>
      <p:sp>
        <p:nvSpPr>
          <p:cNvPr id="4" name="pole tekstowe 3">
            <a:extLst>
              <a:ext uri="{FF2B5EF4-FFF2-40B4-BE49-F238E27FC236}">
                <a16:creationId xmlns:a16="http://schemas.microsoft.com/office/drawing/2014/main" id="{7EAAD945-4DB0-46BA-A6D6-F72CBC36D64C}"/>
              </a:ext>
            </a:extLst>
          </p:cNvPr>
          <p:cNvSpPr txBox="1"/>
          <p:nvPr/>
        </p:nvSpPr>
        <p:spPr>
          <a:xfrm>
            <a:off x="1290917" y="2454785"/>
            <a:ext cx="10590774" cy="3726854"/>
          </a:xfrm>
          <a:prstGeom prst="rect">
            <a:avLst/>
          </a:prstGeom>
          <a:noFill/>
        </p:spPr>
        <p:txBody>
          <a:bodyPr wrap="square">
            <a:spAutoFit/>
          </a:bodyPr>
          <a:lstStyle/>
          <a:p>
            <a:pPr lvl="0" algn="just">
              <a:lnSpc>
                <a:spcPct val="150000"/>
              </a:lnSpc>
              <a:spcAft>
                <a:spcPts val="8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Podkreśla się  znaczącą rolę edukacji, w tym </a:t>
            </a:r>
            <a:r>
              <a:rPr lang="pl-PL" sz="1800" b="1" dirty="0">
                <a:effectLst/>
                <a:latin typeface="Aptos" panose="020B0004020202020204" pitchFamily="34" charset="0"/>
                <a:ea typeface="Calibri" panose="020F0502020204030204" pitchFamily="34" charset="0"/>
                <a:cs typeface="Times New Roman" panose="02020603050405020304" pitchFamily="18" charset="0"/>
              </a:rPr>
              <a:t>kontynuację różnorodnych działań edukacyjnych </a:t>
            </a:r>
            <a:r>
              <a:rPr lang="pl-PL" sz="1800" dirty="0">
                <a:effectLst/>
                <a:latin typeface="Aptos" panose="020B0004020202020204" pitchFamily="34" charset="0"/>
                <a:ea typeface="Calibri" panose="020F0502020204030204" pitchFamily="34" charset="0"/>
                <a:cs typeface="Times New Roman" panose="02020603050405020304" pitchFamily="18" charset="0"/>
              </a:rPr>
              <a:t>adresowanych do zróżnicowanych społeczno-kulturowo grup osób, w celu podniesienia poziomu świadomość społeczeństwa w zakresie zjawiska przemocy.</a:t>
            </a:r>
          </a:p>
          <a:p>
            <a:pPr lvl="0" algn="just">
              <a:lnSpc>
                <a:spcPct val="150000"/>
              </a:lnSpc>
              <a:spcAft>
                <a:spcPts val="800"/>
              </a:spcAft>
            </a:pPr>
            <a:endParaRPr lang="pl-PL" sz="500" dirty="0">
              <a:effectLst/>
              <a:latin typeface="Aptos" panose="020B0004020202020204" pitchFamily="34" charset="0"/>
              <a:ea typeface="Calibri" panose="020F0502020204030204" pitchFamily="34" charset="0"/>
              <a:cs typeface="Times New Roman" panose="02020603050405020304" pitchFamily="18" charset="0"/>
            </a:endParaRPr>
          </a:p>
          <a:p>
            <a:pPr lvl="0" algn="just">
              <a:lnSpc>
                <a:spcPct val="150000"/>
              </a:lnSpc>
              <a:spcAft>
                <a:spcPts val="8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Dobrym przykładem praktyki uczyniono </a:t>
            </a:r>
            <a:r>
              <a:rPr lang="pl-PL" sz="1800" b="1" dirty="0">
                <a:effectLst/>
                <a:latin typeface="Aptos" panose="020B0004020202020204" pitchFamily="34" charset="0"/>
                <a:ea typeface="Calibri" panose="020F0502020204030204" pitchFamily="34" charset="0"/>
                <a:cs typeface="Times New Roman" panose="02020603050405020304" pitchFamily="18" charset="0"/>
              </a:rPr>
              <a:t>uruchamianie kampanii społecznych </a:t>
            </a:r>
            <a:r>
              <a:rPr lang="pl-PL" sz="1800" dirty="0">
                <a:effectLst/>
                <a:latin typeface="Aptos" panose="020B0004020202020204" pitchFamily="34" charset="0"/>
                <a:ea typeface="Calibri" panose="020F0502020204030204" pitchFamily="34" charset="0"/>
                <a:cs typeface="Times New Roman" panose="02020603050405020304" pitchFamily="18" charset="0"/>
              </a:rPr>
              <a:t>skierowanych bezpośrednio do tych osób i ich opiekunów, a także organizację spotkań ze społecznością lokalną, </a:t>
            </a:r>
            <a:br>
              <a:rPr lang="pl-PL" sz="1800" dirty="0">
                <a:effectLst/>
                <a:latin typeface="Aptos" panose="020B0004020202020204" pitchFamily="34" charset="0"/>
                <a:ea typeface="Calibri" panose="020F0502020204030204" pitchFamily="34" charset="0"/>
                <a:cs typeface="Times New Roman" panose="02020603050405020304" pitchFamily="18" charset="0"/>
              </a:rPr>
            </a:br>
            <a:r>
              <a:rPr lang="pl-PL" sz="1800" dirty="0">
                <a:effectLst/>
                <a:latin typeface="Aptos" panose="020B0004020202020204" pitchFamily="34" charset="0"/>
                <a:ea typeface="Calibri" panose="020F0502020204030204" pitchFamily="34" charset="0"/>
                <a:cs typeface="Times New Roman" panose="02020603050405020304" pitchFamily="18" charset="0"/>
              </a:rPr>
              <a:t>w tym prowadzenie systemowych działań informacyjno-edukacyjnych w obszarze stosowanych form przemocy, czy sygnałów mogących świadczyć o przemocy.</a:t>
            </a:r>
          </a:p>
          <a:p>
            <a:pPr lvl="0">
              <a:lnSpc>
                <a:spcPct val="115000"/>
              </a:lnSpc>
              <a:spcAft>
                <a:spcPts val="800"/>
              </a:spcAft>
            </a:pPr>
            <a:endParaRPr lang="pl-PL" sz="18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6" name="Symbol zastępczy zawartości 2">
            <a:extLst>
              <a:ext uri="{FF2B5EF4-FFF2-40B4-BE49-F238E27FC236}">
                <a16:creationId xmlns:a16="http://schemas.microsoft.com/office/drawing/2014/main" id="{4252DF9A-1B43-2DF1-A0CC-4D6EE36388D1}"/>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7E1EEB0C-1B11-B528-0E1F-BF423CF1653B}"/>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859336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711ED-7C78-9BFA-0AA1-005BEC0C1DBD}"/>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1CCB2E9-B94D-C158-F7D4-D9B5EF066629}"/>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33</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93B59DE-138F-AFBA-F42A-95A14AEB387E}"/>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09467ECE-3E5E-5FA8-F337-01D29FA2474D}"/>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4D25B7E4-2EB2-BF4F-5425-BDA82D6B763B}"/>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22EB3AA9-7B4E-EFD5-1BE6-07F8D8B8E1EB}"/>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31778CA9-EC1B-40C7-C4F8-EDEC09566061}"/>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669C574E-C64F-B861-AF36-834232A5F32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B28FD007-D120-FF55-1BE2-6A2DD7073175}"/>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240FD233-DD16-02A6-83E2-16C0E5A92B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36FA4455-A055-5618-D136-774AAED4532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2383EEB0-57D1-123A-E762-405A005E304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5B363D80-6A7D-4A52-11A3-C6E3F42442F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D9BB0C6-0EDB-2947-490D-48207433DF6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44702948-E3CC-1A47-8ADD-31427D131A06}"/>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23BD7415-90FA-6A55-012B-76124C4AA461}"/>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7A1040C-296D-4555-CED4-E1B780CF46CE}"/>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33</a:t>
                </a:fld>
                <a:endParaRPr lang="pl-PL" dirty="0">
                  <a:solidFill>
                    <a:schemeClr val="bg1"/>
                  </a:solidFill>
                </a:endParaRPr>
              </a:p>
            </p:txBody>
          </p:sp>
        </p:grpSp>
      </p:grpSp>
      <p:sp>
        <p:nvSpPr>
          <p:cNvPr id="4" name="pole tekstowe 3">
            <a:extLst>
              <a:ext uri="{FF2B5EF4-FFF2-40B4-BE49-F238E27FC236}">
                <a16:creationId xmlns:a16="http://schemas.microsoft.com/office/drawing/2014/main" id="{5AC088DA-6800-7101-CCE4-E5EF33921F27}"/>
              </a:ext>
            </a:extLst>
          </p:cNvPr>
          <p:cNvSpPr txBox="1"/>
          <p:nvPr/>
        </p:nvSpPr>
        <p:spPr>
          <a:xfrm>
            <a:off x="1230077" y="2013075"/>
            <a:ext cx="10590774" cy="4176593"/>
          </a:xfrm>
          <a:prstGeom prst="rect">
            <a:avLst/>
          </a:prstGeom>
          <a:noFill/>
        </p:spPr>
        <p:txBody>
          <a:bodyPr wrap="square">
            <a:spAutoFit/>
          </a:bodyPr>
          <a:lstStyle/>
          <a:p>
            <a:pPr lvl="0" algn="just">
              <a:lnSpc>
                <a:spcPct val="150000"/>
              </a:lnSpc>
              <a:spcAft>
                <a:spcPts val="1000"/>
              </a:spcAft>
            </a:pPr>
            <a:r>
              <a:rPr lang="pl-PL" dirty="0">
                <a:effectLst/>
                <a:latin typeface="Aptos" panose="020B0004020202020204" pitchFamily="34" charset="0"/>
                <a:ea typeface="Calibri" panose="020F0502020204030204" pitchFamily="34" charset="0"/>
                <a:cs typeface="Times New Roman" panose="02020603050405020304" pitchFamily="18" charset="0"/>
              </a:rPr>
              <a:t>Niebagatelne znaczenie ma wzmacnianie pozytywnych postaw obywatelskich w zakresie odpowiedniej reakcji na zachowania </a:t>
            </a:r>
            <a:r>
              <a:rPr lang="pl-PL" dirty="0" err="1">
                <a:effectLst/>
                <a:latin typeface="Aptos" panose="020B0004020202020204" pitchFamily="34" charset="0"/>
                <a:ea typeface="Calibri" panose="020F0502020204030204" pitchFamily="34" charset="0"/>
                <a:cs typeface="Times New Roman" panose="02020603050405020304" pitchFamily="18" charset="0"/>
              </a:rPr>
              <a:t>przemocowe</a:t>
            </a:r>
            <a:r>
              <a:rPr lang="pl-PL" dirty="0">
                <a:effectLst/>
                <a:latin typeface="Aptos" panose="020B0004020202020204" pitchFamily="34" charset="0"/>
                <a:ea typeface="Calibri" panose="020F0502020204030204" pitchFamily="34" charset="0"/>
                <a:cs typeface="Times New Roman" panose="02020603050405020304" pitchFamily="18" charset="0"/>
              </a:rPr>
              <a:t> i upowszechnienie informacji na temat procedury „Niebieskie Karty”. </a:t>
            </a:r>
          </a:p>
          <a:p>
            <a:pPr lvl="0" algn="just">
              <a:lnSpc>
                <a:spcPct val="150000"/>
              </a:lnSpc>
              <a:spcAft>
                <a:spcPts val="1000"/>
              </a:spcAft>
            </a:pPr>
            <a:r>
              <a:rPr lang="pl-PL" dirty="0">
                <a:effectLst/>
                <a:latin typeface="Aptos" panose="020B0004020202020204" pitchFamily="34" charset="0"/>
                <a:ea typeface="Calibri" panose="020F0502020204030204" pitchFamily="34" charset="0"/>
                <a:cs typeface="Times New Roman" panose="02020603050405020304" pitchFamily="18" charset="0"/>
              </a:rPr>
              <a:t>Ważne </a:t>
            </a:r>
            <a:r>
              <a:rPr lang="pl-PL" dirty="0">
                <a:latin typeface="Aptos" panose="020B0004020202020204" pitchFamily="34" charset="0"/>
                <a:ea typeface="Calibri" panose="020F0502020204030204" pitchFamily="34" charset="0"/>
                <a:cs typeface="Times New Roman" panose="02020603050405020304" pitchFamily="18" charset="0"/>
              </a:rPr>
              <a:t>jest w</a:t>
            </a:r>
            <a:r>
              <a:rPr lang="pl-PL" dirty="0">
                <a:effectLst/>
                <a:latin typeface="Aptos" panose="020B0004020202020204" pitchFamily="34" charset="0"/>
                <a:ea typeface="Calibri" panose="020F0502020204030204" pitchFamily="34" charset="0"/>
                <a:cs typeface="Times New Roman" panose="02020603050405020304" pitchFamily="18" charset="0"/>
              </a:rPr>
              <a:t>zmacnianie dostępności osób doświadczających przemocy do różnorodnych specjalistów oraz informowanie opinii publicznej o prawnych rozwiązaniach w zakresie izolacji osób stosujących przemoc.</a:t>
            </a:r>
          </a:p>
          <a:p>
            <a:pPr lvl="0" algn="just">
              <a:lnSpc>
                <a:spcPct val="150000"/>
              </a:lnSpc>
              <a:spcAft>
                <a:spcPts val="1000"/>
              </a:spcAft>
            </a:pPr>
            <a:r>
              <a:rPr lang="pl-PL" dirty="0">
                <a:effectLst/>
                <a:latin typeface="Aptos" panose="020B0004020202020204" pitchFamily="34" charset="0"/>
                <a:ea typeface="Calibri" panose="020F0502020204030204" pitchFamily="34" charset="0"/>
                <a:cs typeface="Times New Roman" panose="02020603050405020304" pitchFamily="18" charset="0"/>
              </a:rPr>
              <a:t>Wykorzystanie potencjału organizacji pozarządowych w zakresie przeciwdziałania przemocy stanowi kolejny ważny aspekt funkcjonowania lokalnych systemów przeciwdziałania przemocy. </a:t>
            </a:r>
          </a:p>
          <a:p>
            <a:pPr lvl="0" algn="just">
              <a:lnSpc>
                <a:spcPct val="150000"/>
              </a:lnSpc>
              <a:spcAft>
                <a:spcPts val="1000"/>
              </a:spcAft>
            </a:pPr>
            <a:r>
              <a:rPr lang="pl-PL" dirty="0">
                <a:latin typeface="Aptos" panose="020B0004020202020204" pitchFamily="34" charset="0"/>
                <a:ea typeface="Calibri" panose="020F0502020204030204" pitchFamily="34" charset="0"/>
                <a:cs typeface="Times New Roman" panose="02020603050405020304" pitchFamily="18" charset="0"/>
              </a:rPr>
              <a:t>Z</a:t>
            </a:r>
            <a:r>
              <a:rPr lang="pl-PL" dirty="0">
                <a:effectLst/>
                <a:latin typeface="Aptos" panose="020B0004020202020204" pitchFamily="34" charset="0"/>
                <a:ea typeface="Calibri" panose="020F0502020204030204" pitchFamily="34" charset="0"/>
                <a:cs typeface="Times New Roman" panose="02020603050405020304" pitchFamily="18" charset="0"/>
              </a:rPr>
              <a:t>aczerpnięcie elementów integracji społeczności lokalnej do promowania określonych wydarzeń w skali gminnej i sąsiedzkiej, podczas których podejmowana będzie m.in. problematyka przeciwdziałania.</a:t>
            </a:r>
          </a:p>
        </p:txBody>
      </p:sp>
      <p:sp>
        <p:nvSpPr>
          <p:cNvPr id="6" name="Symbol zastępczy zawartości 2">
            <a:extLst>
              <a:ext uri="{FF2B5EF4-FFF2-40B4-BE49-F238E27FC236}">
                <a16:creationId xmlns:a16="http://schemas.microsoft.com/office/drawing/2014/main" id="{97B0D495-A3BA-BC06-3E2D-5D39BE99BFCD}"/>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3" name="Obraz 2" descr="Obraz zawierający tekst, Czcionka, design&#10;&#10;Opis wygenerowany automatycznie">
            <a:extLst>
              <a:ext uri="{FF2B5EF4-FFF2-40B4-BE49-F238E27FC236}">
                <a16:creationId xmlns:a16="http://schemas.microsoft.com/office/drawing/2014/main" id="{A5FB690A-3391-EF8C-B25A-6943A85D2775}"/>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40622312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C138AD-938F-10B6-B314-81CB8613CE30}"/>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F6DBFDEF-F46C-51BA-0443-EDB2C375102A}"/>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34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2D477715-8609-7939-1B3C-037EFEC9FA43}"/>
              </a:ext>
            </a:extLst>
          </p:cNvPr>
          <p:cNvGrpSpPr/>
          <p:nvPr/>
        </p:nvGrpSpPr>
        <p:grpSpPr>
          <a:xfrm>
            <a:off x="-6" y="0"/>
            <a:ext cx="12192006" cy="6867524"/>
            <a:chOff x="-6" y="-9525"/>
            <a:chExt cx="12192006" cy="6867524"/>
          </a:xfrm>
        </p:grpSpPr>
        <p:pic>
          <p:nvPicPr>
            <p:cNvPr id="18" name="Obraz 17" descr="Obraz zawierający Czcionka, tekst, Grafika, design&#10;&#10;Opis wygenerowany automatycznie">
              <a:extLst>
                <a:ext uri="{FF2B5EF4-FFF2-40B4-BE49-F238E27FC236}">
                  <a16:creationId xmlns:a16="http://schemas.microsoft.com/office/drawing/2014/main" id="{19F743F0-5229-0A9F-6CFA-0682AA3E8565}"/>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308102"/>
              <a:ext cx="633132" cy="581409"/>
            </a:xfrm>
            <a:prstGeom prst="rect">
              <a:avLst/>
            </a:prstGeom>
            <a:ln/>
          </p:spPr>
        </p:pic>
        <p:sp>
          <p:nvSpPr>
            <p:cNvPr id="50" name="pole tekstowe 49">
              <a:extLst>
                <a:ext uri="{FF2B5EF4-FFF2-40B4-BE49-F238E27FC236}">
                  <a16:creationId xmlns:a16="http://schemas.microsoft.com/office/drawing/2014/main" id="{FD5A044C-E81E-09C4-0849-35708ACE5D07}"/>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A2DF0E99-F87B-687A-A582-FC4B8235C7F0}"/>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52E116C6-87A2-B18D-555D-129673AA4EE3}"/>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FB7FC1B-0810-6E86-E7FD-23F3FA929A39}"/>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3C062D0B-D6C8-23E5-2F3B-C0BBE4044C76}"/>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E80FAF1C-3D41-2A8B-7603-E43EC34D951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57BD0CDA-CB00-D44A-C118-831A5E4D873C}"/>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96B1B75E-4B02-D1BA-8392-60E6203389F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282B52D1-A645-9A7E-246C-F9C2BC390886}"/>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7C79B9B-A42F-AB01-252F-0CA15646FFE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60DA2A7A-6BA8-A3BA-36F5-4499C14A82C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60768C80-AB42-2374-970E-2740FE1985E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CB8E3DC3-1BD8-63AB-8B97-C2E4ECA6A1A9}"/>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34</a:t>
                </a:fld>
                <a:endParaRPr lang="pl-PL" dirty="0">
                  <a:solidFill>
                    <a:schemeClr val="bg1"/>
                  </a:solidFill>
                </a:endParaRPr>
              </a:p>
            </p:txBody>
          </p:sp>
        </p:grpSp>
      </p:grpSp>
      <p:sp>
        <p:nvSpPr>
          <p:cNvPr id="4" name="pole tekstowe 3">
            <a:extLst>
              <a:ext uri="{FF2B5EF4-FFF2-40B4-BE49-F238E27FC236}">
                <a16:creationId xmlns:a16="http://schemas.microsoft.com/office/drawing/2014/main" id="{EFF63DBF-7D4B-F6BE-E666-C1F2115E024C}"/>
              </a:ext>
            </a:extLst>
          </p:cNvPr>
          <p:cNvSpPr txBox="1"/>
          <p:nvPr/>
        </p:nvSpPr>
        <p:spPr>
          <a:xfrm>
            <a:off x="1230077" y="2207506"/>
            <a:ext cx="10590774" cy="3908378"/>
          </a:xfrm>
          <a:prstGeom prst="rect">
            <a:avLst/>
          </a:prstGeom>
          <a:noFill/>
        </p:spPr>
        <p:txBody>
          <a:bodyPr wrap="square">
            <a:spAutoFit/>
          </a:bodyPr>
          <a:lstStyle/>
          <a:p>
            <a:pPr lvl="0" algn="just">
              <a:lnSpc>
                <a:spcPct val="150000"/>
              </a:lnSpc>
              <a:spcAft>
                <a:spcPts val="12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W przypadku seniorów i osób z niepełnosprawnościami, istotnym staje się edukacja w tematyce możliwości zgłaszania i poszukiwania pomocy oraz diagnozowania zachowań </a:t>
            </a:r>
            <a:r>
              <a:rPr lang="pl-PL" sz="1800" dirty="0" err="1">
                <a:effectLst/>
                <a:latin typeface="Aptos" panose="020B0004020202020204" pitchFamily="34" charset="0"/>
                <a:ea typeface="Calibri" panose="020F0502020204030204" pitchFamily="34" charset="0"/>
                <a:cs typeface="Times New Roman" panose="02020603050405020304" pitchFamily="18" charset="0"/>
              </a:rPr>
              <a:t>przemocowych</a:t>
            </a:r>
            <a:r>
              <a:rPr lang="pl-PL" sz="1800" dirty="0">
                <a:effectLst/>
                <a:latin typeface="Aptos" panose="020B0004020202020204" pitchFamily="34" charset="0"/>
                <a:ea typeface="Calibri" panose="020F0502020204030204" pitchFamily="34" charset="0"/>
                <a:cs typeface="Times New Roman" panose="02020603050405020304" pitchFamily="18" charset="0"/>
              </a:rPr>
              <a:t>, </a:t>
            </a:r>
            <a:br>
              <a:rPr lang="pl-PL" sz="1800" dirty="0">
                <a:effectLst/>
                <a:latin typeface="Aptos" panose="020B0004020202020204" pitchFamily="34" charset="0"/>
                <a:ea typeface="Calibri" panose="020F0502020204030204" pitchFamily="34" charset="0"/>
                <a:cs typeface="Times New Roman" panose="02020603050405020304" pitchFamily="18" charset="0"/>
              </a:rPr>
            </a:br>
            <a:r>
              <a:rPr lang="pl-PL" sz="1800" dirty="0">
                <a:effectLst/>
                <a:latin typeface="Aptos" panose="020B0004020202020204" pitchFamily="34" charset="0"/>
                <a:ea typeface="Calibri" panose="020F0502020204030204" pitchFamily="34" charset="0"/>
                <a:cs typeface="Times New Roman" panose="02020603050405020304" pitchFamily="18" charset="0"/>
              </a:rPr>
              <a:t>w tym (świadomych) i agresywnych (nieświadomych, np. wynikających z dysfunkcji intelektualnych </a:t>
            </a:r>
            <a:br>
              <a:rPr lang="pl-PL" sz="1800" dirty="0">
                <a:effectLst/>
                <a:latin typeface="Aptos" panose="020B0004020202020204" pitchFamily="34" charset="0"/>
                <a:ea typeface="Calibri" panose="020F0502020204030204" pitchFamily="34" charset="0"/>
                <a:cs typeface="Times New Roman" panose="02020603050405020304" pitchFamily="18" charset="0"/>
              </a:rPr>
            </a:br>
            <a:r>
              <a:rPr lang="pl-PL" sz="1800" dirty="0">
                <a:effectLst/>
                <a:latin typeface="Aptos" panose="020B0004020202020204" pitchFamily="34" charset="0"/>
                <a:ea typeface="Calibri" panose="020F0502020204030204" pitchFamily="34" charset="0"/>
                <a:cs typeface="Times New Roman" panose="02020603050405020304" pitchFamily="18" charset="0"/>
              </a:rPr>
              <a:t>lub psychicznych) oraz dostosowania adekwatnej oferty wsparcia.</a:t>
            </a:r>
          </a:p>
          <a:p>
            <a:pPr lvl="0" algn="just">
              <a:lnSpc>
                <a:spcPct val="150000"/>
              </a:lnSpc>
              <a:spcAft>
                <a:spcPts val="800"/>
              </a:spcAft>
            </a:pPr>
            <a:r>
              <a:rPr lang="pl-PL" sz="1800" dirty="0">
                <a:effectLst/>
                <a:latin typeface="Aptos" panose="020B0004020202020204" pitchFamily="34" charset="0"/>
                <a:ea typeface="Calibri" panose="020F0502020204030204" pitchFamily="34" charset="0"/>
                <a:cs typeface="Times New Roman" panose="02020603050405020304" pitchFamily="18" charset="0"/>
              </a:rPr>
              <a:t>Wzmocnienia wymaga również system wsparcia opiekunów osób z niepełnosprawnościami, w tym opieka </a:t>
            </a:r>
            <a:r>
              <a:rPr lang="pl-PL" sz="1800" dirty="0" err="1">
                <a:effectLst/>
                <a:latin typeface="Aptos" panose="020B0004020202020204" pitchFamily="34" charset="0"/>
                <a:ea typeface="Calibri" panose="020F0502020204030204" pitchFamily="34" charset="0"/>
                <a:cs typeface="Times New Roman" panose="02020603050405020304" pitchFamily="18" charset="0"/>
              </a:rPr>
              <a:t>wytchnieniowa</a:t>
            </a:r>
            <a:r>
              <a:rPr lang="pl-PL" sz="1800" dirty="0">
                <a:effectLst/>
                <a:latin typeface="Aptos" panose="020B0004020202020204" pitchFamily="34" charset="0"/>
                <a:ea typeface="Calibri" panose="020F0502020204030204" pitchFamily="34" charset="0"/>
                <a:cs typeface="Times New Roman" panose="02020603050405020304" pitchFamily="18" charset="0"/>
              </a:rPr>
              <a:t>, rozwój wolontariatu czy pomocy sąsiedzkiej. Skutecznie zaprojektowany i funkcjonujący system przeciwdziałania przemocy, poparty diagnozą problemu,  pozwala na niwelowanie i ograniczanie jej skutków. </a:t>
            </a:r>
          </a:p>
          <a:p>
            <a:pPr lvl="0" algn="r">
              <a:lnSpc>
                <a:spcPct val="115000"/>
              </a:lnSpc>
              <a:spcAft>
                <a:spcPts val="800"/>
              </a:spcAft>
            </a:pPr>
            <a:r>
              <a:rPr lang="pl-PL" sz="1400" dirty="0">
                <a:effectLst/>
                <a:latin typeface="Aptos" panose="020B0004020202020204" pitchFamily="34" charset="0"/>
                <a:ea typeface="Calibri" panose="020F0502020204030204" pitchFamily="34" charset="0"/>
                <a:cs typeface="Times New Roman" panose="02020603050405020304" pitchFamily="18" charset="0"/>
              </a:rPr>
              <a:t>K. Wojtanowicz, B. </a:t>
            </a:r>
            <a:r>
              <a:rPr lang="pl-PL" sz="1400" dirty="0" err="1">
                <a:effectLst/>
                <a:latin typeface="Aptos" panose="020B0004020202020204" pitchFamily="34" charset="0"/>
                <a:ea typeface="Calibri" panose="020F0502020204030204" pitchFamily="34" charset="0"/>
                <a:cs typeface="Times New Roman" panose="02020603050405020304" pitchFamily="18" charset="0"/>
              </a:rPr>
              <a:t>Sordyl</a:t>
            </a:r>
            <a:r>
              <a:rPr lang="pl-PL" sz="1400" dirty="0">
                <a:effectLst/>
                <a:latin typeface="Aptos" panose="020B0004020202020204" pitchFamily="34" charset="0"/>
                <a:ea typeface="Calibri" panose="020F0502020204030204" pitchFamily="34" charset="0"/>
                <a:cs typeface="Times New Roman" panose="02020603050405020304" pitchFamily="18" charset="0"/>
              </a:rPr>
              <a:t> – Lipnicka, 2022</a:t>
            </a:r>
            <a:endParaRPr lang="pl-PL" sz="1200" dirty="0">
              <a:effectLst/>
              <a:latin typeface="Aptos" panose="020B0004020202020204" pitchFamily="34" charset="0"/>
              <a:ea typeface="Calibri" panose="020F0502020204030204" pitchFamily="34" charset="0"/>
              <a:cs typeface="Times New Roman" panose="02020603050405020304" pitchFamily="18" charset="0"/>
            </a:endParaRPr>
          </a:p>
        </p:txBody>
      </p:sp>
      <p:sp>
        <p:nvSpPr>
          <p:cNvPr id="7" name="Symbol zastępczy zawartości 2">
            <a:extLst>
              <a:ext uri="{FF2B5EF4-FFF2-40B4-BE49-F238E27FC236}">
                <a16:creationId xmlns:a16="http://schemas.microsoft.com/office/drawing/2014/main" id="{6F1EA30C-EF71-CAC9-9437-201D960FED3F}"/>
              </a:ext>
            </a:extLst>
          </p:cNvPr>
          <p:cNvSpPr txBox="1">
            <a:spLocks/>
          </p:cNvSpPr>
          <p:nvPr/>
        </p:nvSpPr>
        <p:spPr>
          <a:xfrm>
            <a:off x="858929" y="1047445"/>
            <a:ext cx="11333070" cy="840224"/>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Monitorowanie sytuacji osób starszych i niepełnosprawnych w rodzinach </a:t>
            </a:r>
          </a:p>
          <a:p>
            <a:pPr marL="358775" indent="0">
              <a:lnSpc>
                <a:spcPct val="100000"/>
              </a:lnSpc>
              <a:spcBef>
                <a:spcPts val="0"/>
              </a:spcBef>
              <a:buFont typeface="Arial" panose="020B0604020202020204" pitchFamily="34" charset="0"/>
              <a:buNone/>
            </a:pPr>
            <a:r>
              <a:rPr lang="pl-PL" sz="2400" b="1" dirty="0">
                <a:solidFill>
                  <a:srgbClr val="003096"/>
                </a:solidFill>
                <a:latin typeface="Aptos" panose="020B0004020202020204" pitchFamily="34" charset="0"/>
              </a:rPr>
              <a:t>z problemem przemocy</a:t>
            </a:r>
          </a:p>
        </p:txBody>
      </p:sp>
      <p:pic>
        <p:nvPicPr>
          <p:cNvPr id="2" name="Obraz 1" descr="Obraz zawierający tekst, Czcionka, design&#10;&#10;Opis wygenerowany automatycznie">
            <a:extLst>
              <a:ext uri="{FF2B5EF4-FFF2-40B4-BE49-F238E27FC236}">
                <a16:creationId xmlns:a16="http://schemas.microsoft.com/office/drawing/2014/main" id="{059742D1-75A0-8AA3-190D-8D3B456C1A5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183696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4</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574AC3-563C-421F-853B-E1EC819313F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77BF94A-5C2E-AE0D-C1A1-2DEFD4274516}"/>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endParaRPr lang="pl-PL" b="1" dirty="0">
                  <a:solidFill>
                    <a:srgbClr val="DB002F"/>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A397847B-BA5A-84E8-5926-1A9756A2041A}"/>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9D7EBF1A-DD1F-6023-4A29-7CE630078C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700A837-AAC1-9BBC-1925-B81B532B90CB}"/>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68B7223D-68E5-1A84-DEDC-88433B3CFF7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40C8C7-27CC-044B-0032-396A3A35704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81B5D4-64A3-EB06-407F-EADCD8AE81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2626C3-98B2-4D2F-1ABB-05D4D332A8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9BBA4C1-7B8F-8826-7C80-FFB8C4FA443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808D20-37BA-D6CD-D592-2326796CCA9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95129BB-C1C4-E7BD-918A-ECBCBD355E8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9BA4386-AB29-5235-A9F5-DDB79BB23C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DA81E4-9BEF-7401-B30F-4C72C48FDB0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B94C44E-0AFB-76CE-71EB-EB043E8153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4</a:t>
                </a:fld>
                <a:endParaRPr lang="pl-PL" dirty="0">
                  <a:solidFill>
                    <a:schemeClr val="bg1"/>
                  </a:solidFill>
                </a:endParaRPr>
              </a:p>
            </p:txBody>
          </p:sp>
        </p:grpSp>
      </p:grpSp>
      <p:sp>
        <p:nvSpPr>
          <p:cNvPr id="4" name="pole tekstowe 3">
            <a:extLst>
              <a:ext uri="{FF2B5EF4-FFF2-40B4-BE49-F238E27FC236}">
                <a16:creationId xmlns:a16="http://schemas.microsoft.com/office/drawing/2014/main" id="{21A87692-F2C2-3D93-F85B-838E27B67866}"/>
              </a:ext>
            </a:extLst>
          </p:cNvPr>
          <p:cNvSpPr txBox="1"/>
          <p:nvPr/>
        </p:nvSpPr>
        <p:spPr>
          <a:xfrm>
            <a:off x="1078924" y="1972976"/>
            <a:ext cx="10691735" cy="4119526"/>
          </a:xfrm>
          <a:prstGeom prst="rect">
            <a:avLst/>
          </a:prstGeom>
          <a:noFill/>
        </p:spPr>
        <p:txBody>
          <a:bodyPr wrap="square">
            <a:spAutoFit/>
          </a:bodyPr>
          <a:lstStyle/>
          <a:p>
            <a:pPr algn="just">
              <a:lnSpc>
                <a:spcPct val="150000"/>
              </a:lnSpc>
            </a:pPr>
            <a:r>
              <a:rPr lang="pl-PL" sz="1600" dirty="0">
                <a:latin typeface="Aptos" panose="020B0004020202020204" pitchFamily="34" charset="0"/>
              </a:rPr>
              <a:t>Zgodnie z definicją zawartą w Ustawie o przeciwdziałaniu przemocy domowej przez przemoc domową należy rozumieć jednorazowe albo powtarzające się umyślne działanie lub zaniechanie, wykorzystujące przewagę fizyczną, psychiczną lub ekonomiczną, naruszające prawa lub dobra osobiste osoby doznającej przemocy domowej, w szczególności:</a:t>
            </a:r>
          </a:p>
          <a:p>
            <a:pPr algn="just">
              <a:lnSpc>
                <a:spcPct val="150000"/>
              </a:lnSpc>
            </a:pPr>
            <a:endParaRPr lang="pl-PL" sz="1000" dirty="0">
              <a:latin typeface="Aptos" panose="020B0004020202020204" pitchFamily="34" charset="0"/>
            </a:endParaRPr>
          </a:p>
          <a:p>
            <a:pPr marL="342900" indent="-342900" algn="just">
              <a:lnSpc>
                <a:spcPct val="150000"/>
              </a:lnSpc>
              <a:buFont typeface="+mj-lt"/>
              <a:buAutoNum type="alphaLcParenR"/>
            </a:pPr>
            <a:r>
              <a:rPr lang="pl-PL" sz="1600" dirty="0">
                <a:latin typeface="Aptos" panose="020B0004020202020204" pitchFamily="34" charset="0"/>
              </a:rPr>
              <a:t>narażające tę osobę na niebezpieczeństwo utraty życia, zdrowia lub mienia;</a:t>
            </a:r>
          </a:p>
          <a:p>
            <a:pPr marL="342900" indent="-342900" algn="just">
              <a:lnSpc>
                <a:spcPct val="150000"/>
              </a:lnSpc>
              <a:buFont typeface="+mj-lt"/>
              <a:buAutoNum type="alphaLcParenR"/>
            </a:pPr>
            <a:r>
              <a:rPr lang="pl-PL" sz="1600" dirty="0">
                <a:latin typeface="Aptos" panose="020B0004020202020204" pitchFamily="34" charset="0"/>
              </a:rPr>
              <a:t>naruszające jej godność, nietykalność cielesną lub wolność, w tym seksualną;</a:t>
            </a:r>
          </a:p>
          <a:p>
            <a:pPr marL="342900" indent="-342900" algn="just">
              <a:lnSpc>
                <a:spcPct val="150000"/>
              </a:lnSpc>
              <a:buFont typeface="+mj-lt"/>
              <a:buAutoNum type="alphaLcParenR"/>
            </a:pPr>
            <a:r>
              <a:rPr lang="pl-PL" sz="1600" dirty="0">
                <a:latin typeface="Aptos" panose="020B0004020202020204" pitchFamily="34" charset="0"/>
              </a:rPr>
              <a:t>powodujące szkody na jej zdrowiu fizycznym lub psychicznym, wywołujące u tej osoby cierpienie lub krzywdę;</a:t>
            </a:r>
          </a:p>
          <a:p>
            <a:pPr marL="342900" indent="-342900" algn="just">
              <a:lnSpc>
                <a:spcPct val="150000"/>
              </a:lnSpc>
              <a:buFont typeface="+mj-lt"/>
              <a:buAutoNum type="alphaLcParenR"/>
            </a:pPr>
            <a:r>
              <a:rPr lang="pl-PL" sz="1600" dirty="0">
                <a:latin typeface="Aptos" panose="020B0004020202020204" pitchFamily="34" charset="0"/>
              </a:rPr>
              <a:t>ograniczające lub pozbawiające tę osobę dostępu do środków finansowych lub możliwości podjęcia pracy </a:t>
            </a:r>
            <a:br>
              <a:rPr lang="pl-PL" sz="1600" dirty="0">
                <a:latin typeface="Aptos" panose="020B0004020202020204" pitchFamily="34" charset="0"/>
              </a:rPr>
            </a:br>
            <a:r>
              <a:rPr lang="pl-PL" sz="1600" dirty="0">
                <a:latin typeface="Aptos" panose="020B0004020202020204" pitchFamily="34" charset="0"/>
              </a:rPr>
              <a:t>lub uzyskania samodzielności finansowej;</a:t>
            </a:r>
          </a:p>
          <a:p>
            <a:pPr marL="342900" indent="-342900" algn="just">
              <a:lnSpc>
                <a:spcPct val="150000"/>
              </a:lnSpc>
              <a:buFont typeface="+mj-lt"/>
              <a:buAutoNum type="alphaLcParenR"/>
            </a:pPr>
            <a:r>
              <a:rPr lang="pl-PL" sz="1600" dirty="0">
                <a:latin typeface="Aptos" panose="020B0004020202020204" pitchFamily="34" charset="0"/>
              </a:rPr>
              <a:t>istotnie naruszające prywatność tej osoby lub wzbudzające u niej poczucie zagrożenia, poniżenia lub udręczenia, </a:t>
            </a:r>
            <a:br>
              <a:rPr lang="pl-PL" sz="1600" dirty="0">
                <a:latin typeface="Aptos" panose="020B0004020202020204" pitchFamily="34" charset="0"/>
              </a:rPr>
            </a:br>
            <a:r>
              <a:rPr lang="pl-PL" sz="1600" dirty="0">
                <a:latin typeface="Aptos" panose="020B0004020202020204" pitchFamily="34" charset="0"/>
              </a:rPr>
              <a:t>w tym podejmowane za pomocą środków komunikacji elektronicznej.</a:t>
            </a:r>
          </a:p>
        </p:txBody>
      </p:sp>
      <p:sp>
        <p:nvSpPr>
          <p:cNvPr id="7" name="pole tekstowe 6">
            <a:extLst>
              <a:ext uri="{FF2B5EF4-FFF2-40B4-BE49-F238E27FC236}">
                <a16:creationId xmlns:a16="http://schemas.microsoft.com/office/drawing/2014/main" id="{8342C827-23FA-B482-5100-DEFEA099C477}"/>
              </a:ext>
            </a:extLst>
          </p:cNvPr>
          <p:cNvSpPr txBox="1"/>
          <p:nvPr/>
        </p:nvSpPr>
        <p:spPr>
          <a:xfrm>
            <a:off x="1078924" y="1167534"/>
            <a:ext cx="6236562" cy="523220"/>
          </a:xfrm>
          <a:prstGeom prst="rect">
            <a:avLst/>
          </a:prstGeom>
          <a:noFill/>
        </p:spPr>
        <p:txBody>
          <a:bodyPr wrap="square">
            <a:spAutoFit/>
          </a:bodyPr>
          <a:lstStyle/>
          <a:p>
            <a:r>
              <a:rPr lang="pl-PL" sz="2800" b="1" dirty="0">
                <a:solidFill>
                  <a:srgbClr val="003096"/>
                </a:solidFill>
                <a:latin typeface="Aptos" panose="020B0004020202020204" pitchFamily="34" charset="0"/>
              </a:rPr>
              <a:t>Definicja przemocy domowej</a:t>
            </a:r>
          </a:p>
        </p:txBody>
      </p:sp>
      <p:pic>
        <p:nvPicPr>
          <p:cNvPr id="6" name="Obraz 5" descr="Obraz zawierający tekst, Czcionka, design&#10;&#10;Opis wygenerowany automatycznie">
            <a:extLst>
              <a:ext uri="{FF2B5EF4-FFF2-40B4-BE49-F238E27FC236}">
                <a16:creationId xmlns:a16="http://schemas.microsoft.com/office/drawing/2014/main" id="{52E4B8AF-CE21-F457-5B8E-D4681CCB3E44}"/>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071333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0F4D46-6B36-4082-B0E8-35D1F7D38D33}"/>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35A45836-A55E-8A78-3C44-6C80A67186E4}"/>
              </a:ext>
            </a:extLst>
          </p:cNvPr>
          <p:cNvSpPr>
            <a:spLocks noGrp="1"/>
          </p:cNvSpPr>
          <p:nvPr>
            <p:ph type="sldNum" sz="quarter" idx="12"/>
          </p:nvPr>
        </p:nvSpPr>
        <p:spPr>
          <a:xfrm>
            <a:off x="0" y="6315075"/>
            <a:ext cx="858929"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CC1B6E93-69BD-49C6-9B34-503932A7A779}" type="slidenum">
              <a:rPr kumimoji="0" lang="pl-PL" sz="1200" b="0" i="0" u="none" strike="noStrike" kern="1200" cap="none" spc="0" normalizeH="0" baseline="0" noProof="0" smtClean="0">
                <a:ln>
                  <a:noFill/>
                </a:ln>
                <a:solidFill>
                  <a:prstClr val="white"/>
                </a:solidFill>
                <a:effectLst/>
                <a:uLnTx/>
                <a:uFillTx/>
                <a:latin typeface="Aptos" panose="020B0004020202020204"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white"/>
              </a:solidFill>
              <a:effectLst/>
              <a:uLnTx/>
              <a:uFillTx/>
              <a:latin typeface="Aptos" panose="020B0004020202020204" pitchFamily="34" charset="0"/>
              <a:ea typeface="+mn-ea"/>
              <a:cs typeface="+mn-cs"/>
            </a:endParaRPr>
          </a:p>
        </p:txBody>
      </p:sp>
      <p:grpSp>
        <p:nvGrpSpPr>
          <p:cNvPr id="63" name="Grupa 62">
            <a:extLst>
              <a:ext uri="{FF2B5EF4-FFF2-40B4-BE49-F238E27FC236}">
                <a16:creationId xmlns:a16="http://schemas.microsoft.com/office/drawing/2014/main" id="{DB7936B3-ADA3-B7FC-8C4F-A7BDB1C1ECEE}"/>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0DA66F66-8001-D8E5-1073-4A46DFBEC7CE}"/>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D43CA7C6-9B2E-AAED-5E58-97E421293FAA}"/>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altLang="pl-PL" sz="2800" b="1" dirty="0">
                    <a:solidFill>
                      <a:srgbClr val="003096"/>
                    </a:solidFill>
                    <a:latin typeface="Aptos" panose="020B0004020202020204" pitchFamily="34" charset="0"/>
                  </a:rPr>
                  <a:t>Definicja przemocy wobec starszych</a:t>
                </a:r>
              </a:p>
              <a:p>
                <a:pPr marL="358775" marR="0" lvl="0" indent="0" algn="l" defTabSz="914400" rtl="0" eaLnBrk="1" fontAlgn="auto" latinLnBrk="0" hangingPunct="1">
                  <a:lnSpc>
                    <a:spcPct val="150000"/>
                  </a:lnSpc>
                  <a:spcBef>
                    <a:spcPts val="0"/>
                  </a:spcBef>
                  <a:spcAft>
                    <a:spcPts val="0"/>
                  </a:spcAft>
                  <a:buClrTx/>
                  <a:buSzTx/>
                  <a:buFont typeface="Arial" panose="020B0604020202020204" pitchFamily="34" charset="0"/>
                  <a:buNone/>
                  <a:tabLst/>
                  <a:defRPr/>
                </a:pPr>
                <a:endParaRPr kumimoji="0" lang="pl-PL" sz="2800" b="1" i="0" u="none" strike="noStrike" kern="1200" cap="none" spc="0" normalizeH="0" baseline="0" noProof="0" dirty="0">
                  <a:ln>
                    <a:noFill/>
                  </a:ln>
                  <a:solidFill>
                    <a:srgbClr val="DB002F"/>
                  </a:solidFill>
                  <a:effectLst/>
                  <a:uLnTx/>
                  <a:uFillTx/>
                  <a:latin typeface="Aptos" panose="020B0004020202020204" pitchFamily="34" charset="0"/>
                  <a:ea typeface="+mn-ea"/>
                  <a:cs typeface="+mn-cs"/>
                </a:endParaRPr>
              </a:p>
            </p:txBody>
          </p:sp>
          <p:pic>
            <p:nvPicPr>
              <p:cNvPr id="18" name="Obraz 17" descr="Obraz zawierający Czcionka, tekst, Grafika, design&#10;&#10;Opis wygenerowany automatycznie">
                <a:extLst>
                  <a:ext uri="{FF2B5EF4-FFF2-40B4-BE49-F238E27FC236}">
                    <a16:creationId xmlns:a16="http://schemas.microsoft.com/office/drawing/2014/main" id="{0BC3FBF1-B189-5E5D-B78E-126D2BECA91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61B6254B-1799-DC49-B7AC-683D5F6561A2}"/>
                </a:ext>
              </a:extLst>
            </p:cNvPr>
            <p:cNvSpPr txBox="1"/>
            <p:nvPr/>
          </p:nvSpPr>
          <p:spPr>
            <a:xfrm>
              <a:off x="1230077" y="2728477"/>
              <a:ext cx="10590774" cy="2545377"/>
            </a:xfrm>
            <a:prstGeom prst="rect">
              <a:avLst/>
            </a:prstGeom>
            <a:noFill/>
          </p:spPr>
          <p:txBody>
            <a:bodyPr wrap="square" rtlCol="0">
              <a:spAutoFit/>
            </a:bodyPr>
            <a:lstStyle/>
            <a:p>
              <a:pPr algn="just" eaLnBrk="1">
                <a:lnSpc>
                  <a:spcPct val="150000"/>
                </a:lnSpc>
                <a:buClrTx/>
                <a:buFontTx/>
                <a:buNone/>
              </a:pPr>
              <a:r>
                <a:rPr lang="pl-PL" altLang="pl-PL" dirty="0">
                  <a:solidFill>
                    <a:srgbClr val="000000"/>
                  </a:solidFill>
                  <a:latin typeface="Aptos" panose="020B0004020202020204" pitchFamily="34" charset="0"/>
                </a:rPr>
                <a:t>Przemoc wobec osób starszych to jednorazowy lub powtarzający się akt, który staje się przyczyną zranienia lub niesie za sobą ryzyko zranień (bez względu na to, czy zachowanie jest intencjonalne, czy nie) osoby starszej, pozostającej w opiece opiekuna lub ze strony innych osób pozostających z nią w relacjach, które powinny zapewnić zaufanie, a w rzeczywistości są źródłem zranienia lub stresu dla osoby starszej.</a:t>
              </a:r>
            </a:p>
            <a:p>
              <a:pPr algn="just" eaLnBrk="1">
                <a:lnSpc>
                  <a:spcPct val="150000"/>
                </a:lnSpc>
                <a:buClrTx/>
                <a:buFontTx/>
                <a:buNone/>
              </a:pPr>
              <a:endParaRPr lang="pl-PL" altLang="pl-PL" dirty="0">
                <a:solidFill>
                  <a:srgbClr val="000000"/>
                </a:solidFill>
                <a:latin typeface="Aptos" panose="020B0004020202020204" pitchFamily="34" charset="0"/>
              </a:endParaRPr>
            </a:p>
            <a:p>
              <a:pPr algn="r" eaLnBrk="1">
                <a:lnSpc>
                  <a:spcPct val="150000"/>
                </a:lnSpc>
                <a:buClrTx/>
                <a:buFontTx/>
                <a:buNone/>
              </a:pPr>
              <a:r>
                <a:rPr lang="pl-PL" altLang="pl-PL" dirty="0">
                  <a:solidFill>
                    <a:srgbClr val="000000"/>
                  </a:solidFill>
                  <a:latin typeface="Aptos" panose="020B0004020202020204" pitchFamily="34" charset="0"/>
                </a:rPr>
                <a:t> </a:t>
              </a:r>
              <a:r>
                <a:rPr lang="pl-PL" altLang="pl-PL" sz="1400" dirty="0">
                  <a:solidFill>
                    <a:srgbClr val="000000"/>
                  </a:solidFill>
                  <a:latin typeface="Aptos" panose="020B0004020202020204" pitchFamily="34" charset="0"/>
                </a:rPr>
                <a:t>WHO, 2004</a:t>
              </a:r>
            </a:p>
          </p:txBody>
        </p:sp>
        <p:sp>
          <p:nvSpPr>
            <p:cNvPr id="51" name="Prostokąt 50">
              <a:extLst>
                <a:ext uri="{FF2B5EF4-FFF2-40B4-BE49-F238E27FC236}">
                  <a16:creationId xmlns:a16="http://schemas.microsoft.com/office/drawing/2014/main" id="{BF0E14EE-F18F-DEF8-F187-8F8360DB471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 name="pole tekstowe 51">
              <a:extLst>
                <a:ext uri="{FF2B5EF4-FFF2-40B4-BE49-F238E27FC236}">
                  <a16:creationId xmlns:a16="http://schemas.microsoft.com/office/drawing/2014/main" id="{9C58F486-4F2A-543B-02FE-352BED47CF40}"/>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926E2B0-A39D-429C-EC26-704C3EEC09A5}"/>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6F982DBA-D147-891A-5E63-085EB6CF046A}"/>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54" name="Grafika 2" descr="Mężczyzna z laską kontur">
                <a:extLst>
                  <a:ext uri="{FF2B5EF4-FFF2-40B4-BE49-F238E27FC236}">
                    <a16:creationId xmlns:a16="http://schemas.microsoft.com/office/drawing/2014/main" id="{8896C0F3-40AA-4AA0-175E-180EE5782F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786615A1-747B-8F91-97DA-E7BCBB6314D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D753B7F6-228C-C085-30FE-498A9CEF8D4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D66E8462-25F8-2842-802B-EE8C8CAC444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82A4DED5-FBA2-30EB-1868-A9329B10C7DC}"/>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257B89ED-F1F4-0B60-68F6-0031B5F5B3CD}"/>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847BFFFC-FA4A-0336-02B6-701F5F371AC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61E33372-003B-BDC8-B995-CC97F766DFC3}"/>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CC1B6E93-69BD-49C6-9B34-503932A7A779}" type="slidenum">
                  <a:rPr kumimoji="0" lang="pl-PL" sz="1200" b="0" i="0" u="none" strike="noStrike" kern="1200" cap="none" spc="0" normalizeH="0" baseline="0" noProof="0" smtClean="0">
                    <a:ln>
                      <a:noFill/>
                    </a:ln>
                    <a:solidFill>
                      <a:prstClr val="white"/>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pl-PL" sz="12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pic>
        <p:nvPicPr>
          <p:cNvPr id="4" name="Obraz 3" descr="Obraz zawierający tekst, Czcionka, design&#10;&#10;Opis wygenerowany automatycznie">
            <a:extLst>
              <a:ext uri="{FF2B5EF4-FFF2-40B4-BE49-F238E27FC236}">
                <a16:creationId xmlns:a16="http://schemas.microsoft.com/office/drawing/2014/main" id="{8A617C3A-1A6A-AD7C-C61E-4E111BE3BBA3}"/>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01870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DF53B-3B5B-472D-3963-942F292072F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F075EFA-097A-1C5F-902F-91A7B28F51D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6</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4584B67-5D1E-1693-A8E1-F2E8BBFFD813}"/>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EE68E574-42C0-AE0A-263D-85CD85524C50}"/>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4C377D0-4859-4B61-3A5F-3E6A9C3FE87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Font typeface="Arial" panose="020B0604020202020204" pitchFamily="34" charset="0"/>
                  <a:buNone/>
                </a:pPr>
                <a:r>
                  <a:rPr lang="pl-PL" b="1" dirty="0">
                    <a:solidFill>
                      <a:srgbClr val="003096"/>
                    </a:solidFill>
                    <a:latin typeface="Aptos" panose="020B0004020202020204" pitchFamily="34" charset="0"/>
                  </a:rPr>
                  <a:t>Kryteria przemocy</a:t>
                </a:r>
              </a:p>
            </p:txBody>
          </p:sp>
          <p:pic>
            <p:nvPicPr>
              <p:cNvPr id="18" name="Obraz 17" descr="Obraz zawierający Czcionka, tekst, Grafika, design&#10;&#10;Opis wygenerowany automatycznie">
                <a:extLst>
                  <a:ext uri="{FF2B5EF4-FFF2-40B4-BE49-F238E27FC236}">
                    <a16:creationId xmlns:a16="http://schemas.microsoft.com/office/drawing/2014/main" id="{F70E12B3-04CF-07B9-191B-F02DAD3B966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32861F4-E5E9-0FD9-468F-5FBE58DC885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391E563-BC19-63DB-59FE-095C81A5358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0175C9DF-C3DA-161E-E7F8-6AF541B204BD}"/>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842255C-8B37-AC1E-178F-F96200C4A95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6C89377-DC72-9F65-ABB6-21D338A4A30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9307601-D0FC-620F-3B8B-F8A3C86EBD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22D20BB-CC16-D07E-857F-157A17BFC7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9AACF18-382C-6E65-B935-1D6D8AECC7E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807E91B-DA5F-F498-4560-BD34A60531E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1CBD9B6-C0C4-47DE-7398-D9C393FB580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9D897F8-2CB4-70AA-940C-3FCDD6FC445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13725F9-32F5-7EDC-5DB0-C2E555C6D3B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67DADE6-F57C-558E-849E-B4BD47655CE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6</a:t>
                </a:fld>
                <a:endParaRPr lang="pl-PL" dirty="0">
                  <a:solidFill>
                    <a:schemeClr val="bg1"/>
                  </a:solidFill>
                </a:endParaRPr>
              </a:p>
            </p:txBody>
          </p:sp>
        </p:grpSp>
      </p:grpSp>
      <p:sp>
        <p:nvSpPr>
          <p:cNvPr id="4" name="pole tekstowe 3">
            <a:extLst>
              <a:ext uri="{FF2B5EF4-FFF2-40B4-BE49-F238E27FC236}">
                <a16:creationId xmlns:a16="http://schemas.microsoft.com/office/drawing/2014/main" id="{E3DD1C23-902B-1346-3604-2BB6067AE264}"/>
              </a:ext>
            </a:extLst>
          </p:cNvPr>
          <p:cNvSpPr txBox="1"/>
          <p:nvPr/>
        </p:nvSpPr>
        <p:spPr>
          <a:xfrm>
            <a:off x="1230077" y="2255913"/>
            <a:ext cx="10590773" cy="3376374"/>
          </a:xfrm>
          <a:prstGeom prst="rect">
            <a:avLst/>
          </a:prstGeom>
          <a:noFill/>
        </p:spPr>
        <p:txBody>
          <a:bodyPr wrap="square">
            <a:spAutoFit/>
          </a:bodyPr>
          <a:lstStyle/>
          <a:p>
            <a:pPr algn="just">
              <a:lnSpc>
                <a:spcPct val="150000"/>
              </a:lnSpc>
            </a:pPr>
            <a:r>
              <a:rPr lang="pl-PL" dirty="0">
                <a:latin typeface="Aptos" panose="020B0004020202020204" pitchFamily="34" charset="0"/>
              </a:rPr>
              <a:t>Przemoc to zamierzone i wykorzystujące przewagę sił działanie skierowane przeciwko członkom rodziny powodując u nich szkody i cierpienie oraz naruszające ich prawa.</a:t>
            </a:r>
          </a:p>
          <a:p>
            <a:pPr algn="just">
              <a:lnSpc>
                <a:spcPct val="150000"/>
              </a:lnSpc>
            </a:pPr>
            <a:endParaRPr lang="pl-PL" dirty="0">
              <a:latin typeface="Aptos" panose="020B0004020202020204" pitchFamily="34" charset="0"/>
            </a:endParaRPr>
          </a:p>
          <a:p>
            <a:pPr algn="just">
              <a:lnSpc>
                <a:spcPct val="150000"/>
              </a:lnSpc>
            </a:pPr>
            <a:r>
              <a:rPr lang="pl-PL" dirty="0">
                <a:latin typeface="Aptos" panose="020B0004020202020204" pitchFamily="34" charset="0"/>
              </a:rPr>
              <a:t>Aby jakieś zachowanie zdiagnozować jako </a:t>
            </a:r>
            <a:r>
              <a:rPr lang="pl-PL" dirty="0" err="1">
                <a:latin typeface="Aptos" panose="020B0004020202020204" pitchFamily="34" charset="0"/>
              </a:rPr>
              <a:t>przemocowe</a:t>
            </a:r>
            <a:r>
              <a:rPr lang="pl-PL" dirty="0">
                <a:latin typeface="Aptos" panose="020B0004020202020204" pitchFamily="34" charset="0"/>
              </a:rPr>
              <a:t>, należy odnieść się do tzw. kryteriów przemocy:</a:t>
            </a:r>
          </a:p>
          <a:p>
            <a:pPr marL="1255713" indent="-449263">
              <a:lnSpc>
                <a:spcPct val="150000"/>
              </a:lnSpc>
              <a:buFont typeface="Symbol" panose="05050102010706020507" pitchFamily="18" charset="2"/>
              <a:buChar char="®"/>
              <a:tabLst>
                <a:tab pos="1165225" algn="l"/>
              </a:tabLst>
            </a:pPr>
            <a:r>
              <a:rPr lang="pl-PL" dirty="0">
                <a:latin typeface="Aptos" panose="020B0004020202020204" pitchFamily="34" charset="0"/>
              </a:rPr>
              <a:t>Intencjonalności;</a:t>
            </a:r>
          </a:p>
          <a:p>
            <a:pPr marL="1255713" indent="-449263">
              <a:lnSpc>
                <a:spcPct val="150000"/>
              </a:lnSpc>
              <a:buFont typeface="Symbol" panose="05050102010706020507" pitchFamily="18" charset="2"/>
              <a:buChar char="®"/>
              <a:tabLst>
                <a:tab pos="1165225" algn="l"/>
              </a:tabLst>
            </a:pPr>
            <a:r>
              <a:rPr lang="pl-PL" dirty="0">
                <a:latin typeface="Aptos" panose="020B0004020202020204" pitchFamily="34" charset="0"/>
              </a:rPr>
              <a:t>dysproporcji sił;</a:t>
            </a:r>
          </a:p>
          <a:p>
            <a:pPr marL="1255713" indent="-449263">
              <a:lnSpc>
                <a:spcPct val="150000"/>
              </a:lnSpc>
              <a:buFont typeface="Symbol" panose="05050102010706020507" pitchFamily="18" charset="2"/>
              <a:buChar char="®"/>
              <a:tabLst>
                <a:tab pos="1165225" algn="l"/>
              </a:tabLst>
            </a:pPr>
            <a:r>
              <a:rPr lang="pl-PL" dirty="0">
                <a:latin typeface="Aptos" panose="020B0004020202020204" pitchFamily="34" charset="0"/>
              </a:rPr>
              <a:t>powodowania cierpienia i szkód;</a:t>
            </a:r>
          </a:p>
          <a:p>
            <a:pPr marL="1255713" indent="-449263">
              <a:lnSpc>
                <a:spcPct val="150000"/>
              </a:lnSpc>
              <a:buFont typeface="Symbol" panose="05050102010706020507" pitchFamily="18" charset="2"/>
              <a:buChar char="®"/>
              <a:tabLst>
                <a:tab pos="1165225" algn="l"/>
              </a:tabLst>
            </a:pPr>
            <a:r>
              <a:rPr lang="pl-PL" dirty="0">
                <a:latin typeface="Aptos" panose="020B0004020202020204" pitchFamily="34" charset="0"/>
              </a:rPr>
              <a:t>naruszania dóbr i praw drugiej osoby.</a:t>
            </a:r>
          </a:p>
        </p:txBody>
      </p:sp>
      <p:pic>
        <p:nvPicPr>
          <p:cNvPr id="6" name="Obraz 5" descr="Obraz zawierający tekst, Czcionka, design&#10;&#10;Opis wygenerowany automatycznie">
            <a:extLst>
              <a:ext uri="{FF2B5EF4-FFF2-40B4-BE49-F238E27FC236}">
                <a16:creationId xmlns:a16="http://schemas.microsoft.com/office/drawing/2014/main" id="{33F216BF-BBE0-05AD-CB12-91CD9B30CF15}"/>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2770826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DF53B-3B5B-472D-3963-942F292072F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F075EFA-097A-1C5F-902F-91A7B28F51D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7</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4584B67-5D1E-1693-A8E1-F2E8BBFFD813}"/>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EE68E574-42C0-AE0A-263D-85CD85524C50}"/>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4C377D0-4859-4B61-3A5F-3E6A9C3FE87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2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Skala przemocy domowej wobec osób starszych i niepełnosprawnych</a:t>
                </a:r>
                <a:endParaRPr lang="pl-PL" sz="2200"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F70E12B3-04CF-07B9-191B-F02DAD3B966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32861F4-E5E9-0FD9-468F-5FBE58DC885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391E563-BC19-63DB-59FE-095C81A5358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0175C9DF-C3DA-161E-E7F8-6AF541B204BD}"/>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842255C-8B37-AC1E-178F-F96200C4A95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6C89377-DC72-9F65-ABB6-21D338A4A30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9307601-D0FC-620F-3B8B-F8A3C86EBD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22D20BB-CC16-D07E-857F-157A17BFC7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9AACF18-382C-6E65-B935-1D6D8AECC7E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807E91B-DA5F-F498-4560-BD34A60531E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1CBD9B6-C0C4-47DE-7398-D9C393FB580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9D897F8-2CB4-70AA-940C-3FCDD6FC445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13725F9-32F5-7EDC-5DB0-C2E555C6D3B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67DADE6-F57C-558E-849E-B4BD47655CE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7</a:t>
                </a:fld>
                <a:endParaRPr lang="pl-PL" dirty="0">
                  <a:solidFill>
                    <a:schemeClr val="bg1"/>
                  </a:solidFill>
                </a:endParaRPr>
              </a:p>
            </p:txBody>
          </p:sp>
        </p:grpSp>
      </p:grpSp>
      <p:sp>
        <p:nvSpPr>
          <p:cNvPr id="6" name="pole tekstowe 5">
            <a:extLst>
              <a:ext uri="{FF2B5EF4-FFF2-40B4-BE49-F238E27FC236}">
                <a16:creationId xmlns:a16="http://schemas.microsoft.com/office/drawing/2014/main" id="{A4A1B706-5BF7-F304-1933-0383AE3D1BC9}"/>
              </a:ext>
            </a:extLst>
          </p:cNvPr>
          <p:cNvSpPr txBox="1"/>
          <p:nvPr/>
        </p:nvSpPr>
        <p:spPr>
          <a:xfrm>
            <a:off x="1139233" y="1906038"/>
            <a:ext cx="9538292" cy="338554"/>
          </a:xfrm>
          <a:prstGeom prst="rect">
            <a:avLst/>
          </a:prstGeom>
          <a:noFill/>
        </p:spPr>
        <p:txBody>
          <a:bodyPr wrap="square">
            <a:spAutoFit/>
          </a:bodyPr>
          <a:lstStyle/>
          <a:p>
            <a:r>
              <a:rPr lang="pl-PL" sz="1600" dirty="0">
                <a:latin typeface="Aptos" panose="020B0004020202020204" pitchFamily="34" charset="0"/>
              </a:rPr>
              <a:t>Osoby doznające przemocy objęte pomocą zespołów interdyscyplinarnych i grup roboczych w 2020 roku</a:t>
            </a:r>
          </a:p>
        </p:txBody>
      </p:sp>
      <p:sp>
        <p:nvSpPr>
          <p:cNvPr id="7" name="pole tekstowe 6">
            <a:extLst>
              <a:ext uri="{FF2B5EF4-FFF2-40B4-BE49-F238E27FC236}">
                <a16:creationId xmlns:a16="http://schemas.microsoft.com/office/drawing/2014/main" id="{BD3FAEA8-A85F-D83C-2C9C-7070EAB20577}"/>
              </a:ext>
            </a:extLst>
          </p:cNvPr>
          <p:cNvSpPr txBox="1"/>
          <p:nvPr/>
        </p:nvSpPr>
        <p:spPr>
          <a:xfrm>
            <a:off x="1595157" y="5739851"/>
            <a:ext cx="8644631" cy="416011"/>
          </a:xfrm>
          <a:prstGeom prst="rect">
            <a:avLst/>
          </a:prstGeom>
          <a:noFill/>
        </p:spPr>
        <p:txBody>
          <a:bodyPr wrap="square">
            <a:spAutoFit/>
          </a:bodyPr>
          <a:lstStyle/>
          <a:p>
            <a:pPr marL="457200" algn="r">
              <a:lnSpc>
                <a:spcPct val="107000"/>
              </a:lnSpc>
              <a:spcAft>
                <a:spcPts val="800"/>
              </a:spcAft>
            </a:pPr>
            <a:r>
              <a:rPr lang="pl-PL" sz="1000" kern="100" dirty="0">
                <a:effectLst/>
                <a:latin typeface="Aptos" panose="020B0004020202020204" pitchFamily="34" charset="0"/>
                <a:ea typeface="Calibri" panose="020F0502020204030204" pitchFamily="34" charset="0"/>
                <a:cs typeface="Times New Roman" panose="02020603050405020304" pitchFamily="18" charset="0"/>
              </a:rPr>
              <a:t>Za: </a:t>
            </a:r>
            <a: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Raport „Ogólnopolska diagnoza zjawiska przemocy wobec osób starszych i osób niepełnosprawnych”</a:t>
            </a:r>
            <a:b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br>
            <a:r>
              <a:rPr kumimoji="0" lang="pl-PL" sz="1000" b="0" u="none" strike="noStrike" kern="1200" cap="none" spc="0" normalizeH="0" baseline="0" noProof="0" dirty="0" err="1">
                <a:ln>
                  <a:noFill/>
                </a:ln>
                <a:solidFill>
                  <a:prstClr val="black"/>
                </a:solidFill>
                <a:effectLst/>
                <a:uLnTx/>
                <a:uFillTx/>
                <a:latin typeface="Aptos" panose="020B0004020202020204" pitchFamily="34" charset="0"/>
                <a:cs typeface="Times New Roman" panose="02020603050405020304" pitchFamily="18" charset="0"/>
              </a:rPr>
              <a:t>MRiPS</a:t>
            </a:r>
            <a: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 grudzień 2022r.</a:t>
            </a:r>
          </a:p>
        </p:txBody>
      </p:sp>
      <p:pic>
        <p:nvPicPr>
          <p:cNvPr id="12" name="Obraz 11">
            <a:extLst>
              <a:ext uri="{FF2B5EF4-FFF2-40B4-BE49-F238E27FC236}">
                <a16:creationId xmlns:a16="http://schemas.microsoft.com/office/drawing/2014/main" id="{AC971825-DAB1-94AE-C97D-C173461BEE4B}"/>
              </a:ext>
            </a:extLst>
          </p:cNvPr>
          <p:cNvPicPr>
            <a:picLocks noChangeAspect="1"/>
          </p:cNvPicPr>
          <p:nvPr/>
        </p:nvPicPr>
        <p:blipFill rotWithShape="1">
          <a:blip r:embed="rId16">
            <a:grayscl/>
            <a:extLst>
              <a:ext uri="{BEBA8EAE-BF5A-486C-A8C5-ECC9F3942E4B}">
                <a14:imgProps xmlns:a14="http://schemas.microsoft.com/office/drawing/2010/main">
                  <a14:imgLayer r:embed="rId17">
                    <a14:imgEffect>
                      <a14:colorTemperature colorTemp="8853"/>
                    </a14:imgEffect>
                  </a14:imgLayer>
                </a14:imgProps>
              </a:ext>
            </a:extLst>
          </a:blip>
          <a:srcRect b="16051"/>
          <a:stretch/>
        </p:blipFill>
        <p:spPr>
          <a:xfrm>
            <a:off x="2539783" y="2340741"/>
            <a:ext cx="7700005" cy="3146157"/>
          </a:xfrm>
          <a:prstGeom prst="rect">
            <a:avLst/>
          </a:prstGeom>
        </p:spPr>
      </p:pic>
      <p:pic>
        <p:nvPicPr>
          <p:cNvPr id="4" name="Obraz 3" descr="Obraz zawierający tekst, Czcionka, design&#10;&#10;Opis wygenerowany automatycznie">
            <a:extLst>
              <a:ext uri="{FF2B5EF4-FFF2-40B4-BE49-F238E27FC236}">
                <a16:creationId xmlns:a16="http://schemas.microsoft.com/office/drawing/2014/main" id="{F76381E5-E635-C46C-5575-A4F572643DB0}"/>
              </a:ext>
            </a:extLst>
          </p:cNvPr>
          <p:cNvPicPr>
            <a:picLocks/>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670187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DF53B-3B5B-472D-3963-942F292072FF}"/>
            </a:ext>
          </a:extLst>
        </p:cNvPr>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4F075EFA-097A-1C5F-902F-91A7B28F51D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8</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A4584B67-5D1E-1693-A8E1-F2E8BBFFD813}"/>
              </a:ext>
            </a:extLst>
          </p:cNvPr>
          <p:cNvGrpSpPr/>
          <p:nvPr/>
        </p:nvGrpSpPr>
        <p:grpSpPr>
          <a:xfrm>
            <a:off x="-6" y="-9524"/>
            <a:ext cx="12192006" cy="6867524"/>
            <a:chOff x="-6" y="-9525"/>
            <a:chExt cx="12192006" cy="6867524"/>
          </a:xfrm>
        </p:grpSpPr>
        <p:grpSp>
          <p:nvGrpSpPr>
            <p:cNvPr id="47" name="Grupa 46">
              <a:extLst>
                <a:ext uri="{FF2B5EF4-FFF2-40B4-BE49-F238E27FC236}">
                  <a16:creationId xmlns:a16="http://schemas.microsoft.com/office/drawing/2014/main" id="{EE68E574-42C0-AE0A-263D-85CD85524C50}"/>
                </a:ext>
              </a:extLst>
            </p:cNvPr>
            <p:cNvGrpSpPr/>
            <p:nvPr/>
          </p:nvGrpSpPr>
          <p:grpSpPr>
            <a:xfrm>
              <a:off x="858929" y="308102"/>
              <a:ext cx="11333070" cy="1501786"/>
              <a:chOff x="858929" y="229779"/>
              <a:chExt cx="11333070" cy="1501786"/>
            </a:xfrm>
          </p:grpSpPr>
          <p:sp>
            <p:nvSpPr>
              <p:cNvPr id="3" name="Symbol zastępczy zawartości 2">
                <a:extLst>
                  <a:ext uri="{FF2B5EF4-FFF2-40B4-BE49-F238E27FC236}">
                    <a16:creationId xmlns:a16="http://schemas.microsoft.com/office/drawing/2014/main" id="{34C377D0-4859-4B61-3A5F-3E6A9C3FE870}"/>
                  </a:ext>
                </a:extLst>
              </p:cNvPr>
              <p:cNvSpPr txBox="1">
                <a:spLocks/>
              </p:cNvSpPr>
              <p:nvPr/>
            </p:nvSpPr>
            <p:spPr>
              <a:xfrm>
                <a:off x="858929" y="959597"/>
                <a:ext cx="11333070" cy="771968"/>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50000"/>
                  </a:lnSpc>
                  <a:spcBef>
                    <a:spcPts val="0"/>
                  </a:spcBef>
                  <a:buNone/>
                </a:pPr>
                <a:r>
                  <a:rPr lang="pl-PL" sz="2200" b="1" dirty="0">
                    <a:solidFill>
                      <a:srgbClr val="003096"/>
                    </a:solidFill>
                    <a:effectLst/>
                    <a:latin typeface="Aptos" panose="020B0004020202020204" pitchFamily="34" charset="0"/>
                    <a:ea typeface="Calibri" panose="020F0502020204030204" pitchFamily="34" charset="0"/>
                    <a:cs typeface="Open Sans" panose="020B0606030504020204" pitchFamily="34" charset="0"/>
                  </a:rPr>
                  <a:t>Skala przemocy domowej wobec osób starszych i niepełnosprawnych</a:t>
                </a:r>
                <a:endParaRPr lang="pl-PL" sz="2200" b="1" dirty="0">
                  <a:solidFill>
                    <a:srgbClr val="003096"/>
                  </a:solidFill>
                  <a:latin typeface="Aptos" panose="020B0004020202020204" pitchFamily="34" charset="0"/>
                </a:endParaRPr>
              </a:p>
            </p:txBody>
          </p:sp>
          <p:pic>
            <p:nvPicPr>
              <p:cNvPr id="18" name="Obraz 17" descr="Obraz zawierający Czcionka, tekst, Grafika, design&#10;&#10;Opis wygenerowany automatycznie">
                <a:extLst>
                  <a:ext uri="{FF2B5EF4-FFF2-40B4-BE49-F238E27FC236}">
                    <a16:creationId xmlns:a16="http://schemas.microsoft.com/office/drawing/2014/main" id="{F70E12B3-04CF-07B9-191B-F02DAD3B966C}"/>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0" name="pole tekstowe 49">
              <a:extLst>
                <a:ext uri="{FF2B5EF4-FFF2-40B4-BE49-F238E27FC236}">
                  <a16:creationId xmlns:a16="http://schemas.microsoft.com/office/drawing/2014/main" id="{F32861F4-E5E9-0FD9-468F-5FBE58DC8859}"/>
                </a:ext>
              </a:extLst>
            </p:cNvPr>
            <p:cNvSpPr txBox="1"/>
            <p:nvPr/>
          </p:nvSpPr>
          <p:spPr>
            <a:xfrm>
              <a:off x="1299882" y="2106706"/>
              <a:ext cx="10590774" cy="338554"/>
            </a:xfrm>
            <a:prstGeom prst="rect">
              <a:avLst/>
            </a:prstGeom>
            <a:noFill/>
          </p:spPr>
          <p:txBody>
            <a:bodyPr wrap="square" rtlCol="0">
              <a:spAutoFit/>
            </a:bodyPr>
            <a:lstStyle/>
            <a:p>
              <a:endParaRPr lang="pl-PL" sz="1600" dirty="0">
                <a:latin typeface="Aptos" panose="020B0004020202020204" pitchFamily="34" charset="0"/>
              </a:endParaRPr>
            </a:p>
          </p:txBody>
        </p:sp>
        <p:sp>
          <p:nvSpPr>
            <p:cNvPr id="51" name="Prostokąt 50">
              <a:extLst>
                <a:ext uri="{FF2B5EF4-FFF2-40B4-BE49-F238E27FC236}">
                  <a16:creationId xmlns:a16="http://schemas.microsoft.com/office/drawing/2014/main" id="{F391E563-BC19-63DB-59FE-095C81A5358E}"/>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0175C9DF-C3DA-161E-E7F8-6AF541B204BD}"/>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A842255C-8B37-AC1E-178F-F96200C4A95B}"/>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56C89377-DC72-9F65-ABB6-21D338A4A30D}"/>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99307601-D0FC-620F-3B8B-F8A3C86EBD5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622D20BB-CC16-D07E-857F-157A17BFC76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89AACF18-382C-6E65-B935-1D6D8AECC7E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8807E91B-DA5F-F498-4560-BD34A60531EA}"/>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91CBD9B6-C0C4-47DE-7398-D9C393FB580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A9D897F8-2CB4-70AA-940C-3FCDD6FC4453}"/>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A13725F9-32F5-7EDC-5DB0-C2E555C6D3B0}"/>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A67DADE6-F57C-558E-849E-B4BD47655CE5}"/>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8</a:t>
                </a:fld>
                <a:endParaRPr lang="pl-PL" dirty="0">
                  <a:solidFill>
                    <a:schemeClr val="bg1"/>
                  </a:solidFill>
                </a:endParaRPr>
              </a:p>
            </p:txBody>
          </p:sp>
        </p:grpSp>
      </p:grpSp>
      <p:sp>
        <p:nvSpPr>
          <p:cNvPr id="6" name="pole tekstowe 5">
            <a:extLst>
              <a:ext uri="{FF2B5EF4-FFF2-40B4-BE49-F238E27FC236}">
                <a16:creationId xmlns:a16="http://schemas.microsoft.com/office/drawing/2014/main" id="{A4A1B706-5BF7-F304-1933-0383AE3D1BC9}"/>
              </a:ext>
            </a:extLst>
          </p:cNvPr>
          <p:cNvSpPr txBox="1"/>
          <p:nvPr/>
        </p:nvSpPr>
        <p:spPr>
          <a:xfrm>
            <a:off x="1139233" y="1906038"/>
            <a:ext cx="9538292" cy="338554"/>
          </a:xfrm>
          <a:prstGeom prst="rect">
            <a:avLst/>
          </a:prstGeom>
          <a:noFill/>
        </p:spPr>
        <p:txBody>
          <a:bodyPr wrap="square">
            <a:spAutoFit/>
          </a:bodyPr>
          <a:lstStyle/>
          <a:p>
            <a:r>
              <a:rPr lang="pl-PL" sz="1600" dirty="0">
                <a:latin typeface="Aptos" panose="020B0004020202020204" pitchFamily="34" charset="0"/>
              </a:rPr>
              <a:t>Liczba osób korzystających  z placówek dla osób dotkniętych przemocą domową w 2020 roku</a:t>
            </a:r>
          </a:p>
        </p:txBody>
      </p:sp>
      <p:sp>
        <p:nvSpPr>
          <p:cNvPr id="7" name="pole tekstowe 6">
            <a:extLst>
              <a:ext uri="{FF2B5EF4-FFF2-40B4-BE49-F238E27FC236}">
                <a16:creationId xmlns:a16="http://schemas.microsoft.com/office/drawing/2014/main" id="{BD3FAEA8-A85F-D83C-2C9C-7070EAB20577}"/>
              </a:ext>
            </a:extLst>
          </p:cNvPr>
          <p:cNvSpPr txBox="1"/>
          <p:nvPr/>
        </p:nvSpPr>
        <p:spPr>
          <a:xfrm>
            <a:off x="2866612" y="5801863"/>
            <a:ext cx="8644631" cy="416011"/>
          </a:xfrm>
          <a:prstGeom prst="rect">
            <a:avLst/>
          </a:prstGeom>
          <a:noFill/>
        </p:spPr>
        <p:txBody>
          <a:bodyPr wrap="square">
            <a:spAutoFit/>
          </a:bodyPr>
          <a:lstStyle/>
          <a:p>
            <a:pPr marL="457200" algn="r">
              <a:lnSpc>
                <a:spcPct val="107000"/>
              </a:lnSpc>
              <a:spcAft>
                <a:spcPts val="800"/>
              </a:spcAft>
            </a:pPr>
            <a:r>
              <a:rPr lang="pl-PL" sz="1000" kern="100" dirty="0">
                <a:effectLst/>
                <a:latin typeface="Aptos" panose="020B0004020202020204" pitchFamily="34" charset="0"/>
                <a:ea typeface="Calibri" panose="020F0502020204030204" pitchFamily="34" charset="0"/>
                <a:cs typeface="Times New Roman" panose="02020603050405020304" pitchFamily="18" charset="0"/>
              </a:rPr>
              <a:t>Za: </a:t>
            </a:r>
            <a: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Raport „Ogólnopolska diagnoza zjawiska przemocy wobec osób starszych i osób niepełnosprawnych”</a:t>
            </a:r>
            <a:b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br>
            <a:r>
              <a:rPr kumimoji="0" lang="pl-PL" sz="1000" b="0" u="none" strike="noStrike" kern="1200" cap="none" spc="0" normalizeH="0" baseline="0" noProof="0" dirty="0" err="1">
                <a:ln>
                  <a:noFill/>
                </a:ln>
                <a:solidFill>
                  <a:prstClr val="black"/>
                </a:solidFill>
                <a:effectLst/>
                <a:uLnTx/>
                <a:uFillTx/>
                <a:latin typeface="Aptos" panose="020B0004020202020204" pitchFamily="34" charset="0"/>
                <a:cs typeface="Times New Roman" panose="02020603050405020304" pitchFamily="18" charset="0"/>
              </a:rPr>
              <a:t>MRiPS</a:t>
            </a:r>
            <a:r>
              <a:rPr kumimoji="0" lang="pl-PL" sz="1000" b="0" u="none" strike="noStrike" kern="1200" cap="none" spc="0" normalizeH="0" baseline="0" noProof="0" dirty="0">
                <a:ln>
                  <a:noFill/>
                </a:ln>
                <a:solidFill>
                  <a:prstClr val="black"/>
                </a:solidFill>
                <a:effectLst/>
                <a:uLnTx/>
                <a:uFillTx/>
                <a:latin typeface="Aptos" panose="020B0004020202020204" pitchFamily="34" charset="0"/>
                <a:cs typeface="Times New Roman" panose="02020603050405020304" pitchFamily="18" charset="0"/>
              </a:rPr>
              <a:t>, grudzień 2022r.</a:t>
            </a:r>
          </a:p>
        </p:txBody>
      </p:sp>
      <p:pic>
        <p:nvPicPr>
          <p:cNvPr id="4" name="Obraz 3">
            <a:extLst>
              <a:ext uri="{FF2B5EF4-FFF2-40B4-BE49-F238E27FC236}">
                <a16:creationId xmlns:a16="http://schemas.microsoft.com/office/drawing/2014/main" id="{B65DDA9B-9802-2621-A8EE-1F0F9B557E84}"/>
              </a:ext>
            </a:extLst>
          </p:cNvPr>
          <p:cNvPicPr>
            <a:picLocks noChangeAspect="1"/>
          </p:cNvPicPr>
          <p:nvPr/>
        </p:nvPicPr>
        <p:blipFill rotWithShape="1">
          <a:blip r:embed="rId16">
            <a:grayscl/>
          </a:blip>
          <a:srcRect b="15838"/>
          <a:stretch/>
        </p:blipFill>
        <p:spPr>
          <a:xfrm>
            <a:off x="1542490" y="2321501"/>
            <a:ext cx="9968753" cy="3383161"/>
          </a:xfrm>
          <a:prstGeom prst="rect">
            <a:avLst/>
          </a:prstGeom>
        </p:spPr>
      </p:pic>
      <p:pic>
        <p:nvPicPr>
          <p:cNvPr id="8" name="Obraz 7" descr="Obraz zawierający tekst, Czcionka, design&#10;&#10;Opis wygenerowany automatycznie">
            <a:extLst>
              <a:ext uri="{FF2B5EF4-FFF2-40B4-BE49-F238E27FC236}">
                <a16:creationId xmlns:a16="http://schemas.microsoft.com/office/drawing/2014/main" id="{805ECC67-5543-2517-2BE0-3C8F8F2C2278}"/>
              </a:ext>
            </a:extLst>
          </p:cNvPr>
          <p:cNvPicPr>
            <a:picLocks/>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3144890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a:extLst>
              <a:ext uri="{FF2B5EF4-FFF2-40B4-BE49-F238E27FC236}">
                <a16:creationId xmlns:a16="http://schemas.microsoft.com/office/drawing/2014/main" id="{C02A6FE8-F34A-BE8B-0386-9061E63B9E24}"/>
              </a:ext>
            </a:extLst>
          </p:cNvPr>
          <p:cNvSpPr>
            <a:spLocks noGrp="1"/>
          </p:cNvSpPr>
          <p:nvPr>
            <p:ph type="sldNum" sz="quarter" idx="12"/>
          </p:nvPr>
        </p:nvSpPr>
        <p:spPr>
          <a:xfrm>
            <a:off x="0" y="6315075"/>
            <a:ext cx="858929" cy="365125"/>
          </a:xfrm>
        </p:spPr>
        <p:txBody>
          <a:bodyPr/>
          <a:lstStyle/>
          <a:p>
            <a:pPr algn="ctr"/>
            <a:fld id="{CC1B6E93-69BD-49C6-9B34-503932A7A779}" type="slidenum">
              <a:rPr lang="pl-PL" smtClean="0">
                <a:solidFill>
                  <a:schemeClr val="bg1"/>
                </a:solidFill>
                <a:latin typeface="Aptos" panose="020B0004020202020204" pitchFamily="34" charset="0"/>
              </a:rPr>
              <a:pPr algn="ctr"/>
              <a:t>9</a:t>
            </a:fld>
            <a:endParaRPr lang="pl-PL" dirty="0">
              <a:solidFill>
                <a:schemeClr val="bg1"/>
              </a:solidFill>
              <a:latin typeface="Aptos" panose="020B0004020202020204" pitchFamily="34" charset="0"/>
            </a:endParaRPr>
          </a:p>
        </p:txBody>
      </p:sp>
      <p:grpSp>
        <p:nvGrpSpPr>
          <p:cNvPr id="63" name="Grupa 62">
            <a:extLst>
              <a:ext uri="{FF2B5EF4-FFF2-40B4-BE49-F238E27FC236}">
                <a16:creationId xmlns:a16="http://schemas.microsoft.com/office/drawing/2014/main" id="{15574AC3-563C-421F-853B-E1EC819313F5}"/>
              </a:ext>
            </a:extLst>
          </p:cNvPr>
          <p:cNvGrpSpPr/>
          <p:nvPr/>
        </p:nvGrpSpPr>
        <p:grpSpPr>
          <a:xfrm>
            <a:off x="-6" y="0"/>
            <a:ext cx="12192006" cy="6867524"/>
            <a:chOff x="-6" y="-9525"/>
            <a:chExt cx="12192006" cy="6867524"/>
          </a:xfrm>
        </p:grpSpPr>
        <p:grpSp>
          <p:nvGrpSpPr>
            <p:cNvPr id="47" name="Grupa 46">
              <a:extLst>
                <a:ext uri="{FF2B5EF4-FFF2-40B4-BE49-F238E27FC236}">
                  <a16:creationId xmlns:a16="http://schemas.microsoft.com/office/drawing/2014/main" id="{377BF94A-5C2E-AE0D-C1A1-2DEFD4274516}"/>
                </a:ext>
              </a:extLst>
            </p:cNvPr>
            <p:cNvGrpSpPr/>
            <p:nvPr/>
          </p:nvGrpSpPr>
          <p:grpSpPr>
            <a:xfrm>
              <a:off x="858929" y="308102"/>
              <a:ext cx="11333070" cy="1460880"/>
              <a:chOff x="858929" y="229779"/>
              <a:chExt cx="11333070" cy="1460880"/>
            </a:xfrm>
          </p:grpSpPr>
          <p:sp>
            <p:nvSpPr>
              <p:cNvPr id="3" name="Symbol zastępczy zawartości 2">
                <a:extLst>
                  <a:ext uri="{FF2B5EF4-FFF2-40B4-BE49-F238E27FC236}">
                    <a16:creationId xmlns:a16="http://schemas.microsoft.com/office/drawing/2014/main" id="{4751D018-AAD5-5DD3-B50D-B79ECB0A24E0}"/>
                  </a:ext>
                </a:extLst>
              </p:cNvPr>
              <p:cNvSpPr txBox="1">
                <a:spLocks/>
              </p:cNvSpPr>
              <p:nvPr/>
            </p:nvSpPr>
            <p:spPr>
              <a:xfrm>
                <a:off x="858929" y="959597"/>
                <a:ext cx="11333070" cy="731062"/>
              </a:xfrm>
              <a:prstGeom prst="rect">
                <a:avLst/>
              </a:prstGeom>
              <a:solidFill>
                <a:schemeClr val="bg1">
                  <a:lumMod val="95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8775" indent="0">
                  <a:lnSpc>
                    <a:spcPct val="100000"/>
                  </a:lnSpc>
                  <a:spcBef>
                    <a:spcPts val="0"/>
                  </a:spcBef>
                  <a:buFont typeface="Arial" panose="020B0604020202020204" pitchFamily="34" charset="0"/>
                  <a:buNone/>
                </a:pPr>
                <a:r>
                  <a:rPr lang="pl-PL" sz="2200" b="1" dirty="0">
                    <a:solidFill>
                      <a:srgbClr val="003096"/>
                    </a:solidFill>
                    <a:latin typeface="Aptos" panose="020B0004020202020204" pitchFamily="34" charset="0"/>
                  </a:rPr>
                  <a:t>Zjawisko przemocy domowej wobec osób starszych i niepełnosprawnych </a:t>
                </a:r>
                <a:br>
                  <a:rPr lang="pl-PL" sz="2200" b="1" dirty="0">
                    <a:solidFill>
                      <a:srgbClr val="003096"/>
                    </a:solidFill>
                    <a:latin typeface="Aptos" panose="020B0004020202020204" pitchFamily="34" charset="0"/>
                  </a:rPr>
                </a:br>
                <a:r>
                  <a:rPr lang="pl-PL" sz="2000" b="1" dirty="0">
                    <a:solidFill>
                      <a:srgbClr val="003096"/>
                    </a:solidFill>
                    <a:latin typeface="Aptos" panose="020B0004020202020204" pitchFamily="34" charset="0"/>
                  </a:rPr>
                  <a:t>w świetle badań z 2022 roku (</a:t>
                </a:r>
                <a:r>
                  <a:rPr lang="pl-PL" sz="2000" b="1" dirty="0" err="1">
                    <a:solidFill>
                      <a:srgbClr val="003096"/>
                    </a:solidFill>
                    <a:latin typeface="Aptos" panose="020B0004020202020204" pitchFamily="34" charset="0"/>
                  </a:rPr>
                  <a:t>MRiPS</a:t>
                </a:r>
                <a:r>
                  <a:rPr lang="pl-PL" sz="2000" b="1" dirty="0">
                    <a:solidFill>
                      <a:srgbClr val="003096"/>
                    </a:solidFill>
                    <a:latin typeface="Aptos" panose="020B0004020202020204" pitchFamily="34" charset="0"/>
                  </a:rPr>
                  <a:t>)</a:t>
                </a:r>
              </a:p>
            </p:txBody>
          </p:sp>
          <p:pic>
            <p:nvPicPr>
              <p:cNvPr id="18" name="Obraz 17" descr="Obraz zawierający Czcionka, tekst, Grafika, design&#10;&#10;Opis wygenerowany automatycznie">
                <a:extLst>
                  <a:ext uri="{FF2B5EF4-FFF2-40B4-BE49-F238E27FC236}">
                    <a16:creationId xmlns:a16="http://schemas.microsoft.com/office/drawing/2014/main" id="{8C3819B9-61F7-EA86-35B7-806CE14F7E97}"/>
                  </a:ext>
                </a:extLst>
              </p:cNvPr>
              <p:cNvPicPr/>
              <p:nvPr/>
            </p:nvPicPr>
            <p:blipFill>
              <a:blip r:embed="rId2">
                <a:extLst>
                  <a:ext uri="{28A0092B-C50C-407E-A947-70E740481C1C}">
                    <a14:useLocalDpi xmlns:a14="http://schemas.microsoft.com/office/drawing/2010/main" val="0"/>
                  </a:ext>
                </a:extLst>
              </a:blip>
              <a:srcRect/>
              <a:stretch>
                <a:fillRect/>
              </a:stretch>
            </p:blipFill>
            <p:spPr>
              <a:xfrm>
                <a:off x="1410821" y="229779"/>
                <a:ext cx="633132" cy="581409"/>
              </a:xfrm>
              <a:prstGeom prst="rect">
                <a:avLst/>
              </a:prstGeom>
              <a:ln/>
            </p:spPr>
          </p:pic>
        </p:grpSp>
        <p:sp>
          <p:nvSpPr>
            <p:cNvPr id="51" name="Prostokąt 50">
              <a:extLst>
                <a:ext uri="{FF2B5EF4-FFF2-40B4-BE49-F238E27FC236}">
                  <a16:creationId xmlns:a16="http://schemas.microsoft.com/office/drawing/2014/main" id="{9D7EBF1A-DD1F-6023-4A29-7CE630078C0F}"/>
                </a:ext>
              </a:extLst>
            </p:cNvPr>
            <p:cNvSpPr/>
            <p:nvPr/>
          </p:nvSpPr>
          <p:spPr>
            <a:xfrm>
              <a:off x="858931" y="6315074"/>
              <a:ext cx="11333069" cy="54292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2" name="pole tekstowe 51">
              <a:extLst>
                <a:ext uri="{FF2B5EF4-FFF2-40B4-BE49-F238E27FC236}">
                  <a16:creationId xmlns:a16="http://schemas.microsoft.com/office/drawing/2014/main" id="{6700A837-AAC1-9BBC-1925-B81B532B90CB}"/>
                </a:ext>
              </a:extLst>
            </p:cNvPr>
            <p:cNvSpPr txBox="1"/>
            <p:nvPr/>
          </p:nvSpPr>
          <p:spPr>
            <a:xfrm>
              <a:off x="858930" y="6412658"/>
              <a:ext cx="11333068" cy="369332"/>
            </a:xfrm>
            <a:prstGeom prst="rect">
              <a:avLst/>
            </a:prstGeom>
            <a:noFill/>
          </p:spPr>
          <p:txBody>
            <a:bodyPr wrap="square" rtlCol="0">
              <a:spAutoFit/>
            </a:bodyPr>
            <a:lstStyle/>
            <a:p>
              <a:pPr algn="ctr"/>
              <a:r>
                <a:rPr lang="pl-PL" sz="900" dirty="0"/>
                <a:t>Szkolenia z zakresu przeciwdziałania przemocy domowej, w szczególności w zakresie wsparcia osób starszych i niepełnosprawnych dla służb realizujących zadania w obszarze przeciwdziałania przemocy w rodzinie, </a:t>
              </a:r>
            </a:p>
            <a:p>
              <a:pPr algn="ctr"/>
              <a:r>
                <a:rPr lang="pl-PL" sz="900" dirty="0"/>
                <a:t>prowadzone w ramach Programu „Sprawiedliwość”, finansowanego ze środków Norweskiego Mechanizmu Finansowego 2014-2021.</a:t>
              </a:r>
            </a:p>
          </p:txBody>
        </p:sp>
        <p:grpSp>
          <p:nvGrpSpPr>
            <p:cNvPr id="62" name="Grupa 61">
              <a:extLst>
                <a:ext uri="{FF2B5EF4-FFF2-40B4-BE49-F238E27FC236}">
                  <a16:creationId xmlns:a16="http://schemas.microsoft.com/office/drawing/2014/main" id="{68B7223D-68E5-1A84-DEDC-88433B3CFF71}"/>
                </a:ext>
              </a:extLst>
            </p:cNvPr>
            <p:cNvGrpSpPr/>
            <p:nvPr/>
          </p:nvGrpSpPr>
          <p:grpSpPr>
            <a:xfrm>
              <a:off x="-6" y="-9525"/>
              <a:ext cx="858934" cy="6858000"/>
              <a:chOff x="-6" y="-9525"/>
              <a:chExt cx="858934" cy="6858000"/>
            </a:xfrm>
          </p:grpSpPr>
          <p:sp>
            <p:nvSpPr>
              <p:cNvPr id="53" name="Prostokąt 52">
                <a:extLst>
                  <a:ext uri="{FF2B5EF4-FFF2-40B4-BE49-F238E27FC236}">
                    <a16:creationId xmlns:a16="http://schemas.microsoft.com/office/drawing/2014/main" id="{EB40C8C7-27CC-044B-0032-396A3A357047}"/>
                  </a:ext>
                </a:extLst>
              </p:cNvPr>
              <p:cNvSpPr/>
              <p:nvPr/>
            </p:nvSpPr>
            <p:spPr>
              <a:xfrm>
                <a:off x="-3" y="-9525"/>
                <a:ext cx="858931" cy="6858000"/>
              </a:xfrm>
              <a:prstGeom prst="rect">
                <a:avLst/>
              </a:prstGeom>
              <a:solidFill>
                <a:srgbClr val="80808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l-PL" dirty="0"/>
              </a:p>
            </p:txBody>
          </p:sp>
          <p:pic>
            <p:nvPicPr>
              <p:cNvPr id="54" name="Grafika 2" descr="Mężczyzna z laską kontur">
                <a:extLst>
                  <a:ext uri="{FF2B5EF4-FFF2-40B4-BE49-F238E27FC236}">
                    <a16:creationId xmlns:a16="http://schemas.microsoft.com/office/drawing/2014/main" id="{4781B5D4-64A3-EB06-407F-EADCD8AE81B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2460" y="2287512"/>
                <a:ext cx="509525" cy="509525"/>
              </a:xfrm>
              <a:prstGeom prst="rect">
                <a:avLst/>
              </a:prstGeom>
            </p:spPr>
          </p:pic>
          <p:pic>
            <p:nvPicPr>
              <p:cNvPr id="55" name="Grafika 1" descr="Osoba na wózku inwalidzkim kontur">
                <a:extLst>
                  <a:ext uri="{FF2B5EF4-FFF2-40B4-BE49-F238E27FC236}">
                    <a16:creationId xmlns:a16="http://schemas.microsoft.com/office/drawing/2014/main" id="{B32626C3-98B2-4D2F-1ABB-05D4D332A83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9993" y="3008096"/>
                <a:ext cx="474458" cy="474458"/>
              </a:xfrm>
              <a:prstGeom prst="rect">
                <a:avLst/>
              </a:prstGeom>
            </p:spPr>
          </p:pic>
          <p:pic>
            <p:nvPicPr>
              <p:cNvPr id="56" name="Grafika 6" descr="Odcisk dłoni kontur">
                <a:extLst>
                  <a:ext uri="{FF2B5EF4-FFF2-40B4-BE49-F238E27FC236}">
                    <a16:creationId xmlns:a16="http://schemas.microsoft.com/office/drawing/2014/main" id="{79BBA4C1-7B8F-8826-7C80-FFB8C4FA443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99152" y="3600133"/>
                <a:ext cx="509525" cy="509525"/>
              </a:xfrm>
              <a:prstGeom prst="rect">
                <a:avLst/>
              </a:prstGeom>
            </p:spPr>
          </p:pic>
          <p:pic>
            <p:nvPicPr>
              <p:cNvPr id="57" name="Grafika 7" descr="Kobieta z laską kontur">
                <a:extLst>
                  <a:ext uri="{FF2B5EF4-FFF2-40B4-BE49-F238E27FC236}">
                    <a16:creationId xmlns:a16="http://schemas.microsoft.com/office/drawing/2014/main" id="{1C808D20-37BA-D6CD-D592-2326796CCA93}"/>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77820" y="4314435"/>
                <a:ext cx="541655" cy="541655"/>
              </a:xfrm>
              <a:prstGeom prst="rect">
                <a:avLst/>
              </a:prstGeom>
            </p:spPr>
          </p:pic>
          <p:pic>
            <p:nvPicPr>
              <p:cNvPr id="58" name="Grafika 3" descr="Złamane serce kontur">
                <a:extLst>
                  <a:ext uri="{FF2B5EF4-FFF2-40B4-BE49-F238E27FC236}">
                    <a16:creationId xmlns:a16="http://schemas.microsoft.com/office/drawing/2014/main" id="{795129BB-C1C4-E7BD-918A-ECBCBD355E8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03089" y="5038203"/>
                <a:ext cx="471302" cy="471302"/>
              </a:xfrm>
              <a:prstGeom prst="rect">
                <a:avLst/>
              </a:prstGeom>
            </p:spPr>
          </p:pic>
          <p:pic>
            <p:nvPicPr>
              <p:cNvPr id="59" name="Grafika 8" descr="Parasol kontur">
                <a:extLst>
                  <a:ext uri="{FF2B5EF4-FFF2-40B4-BE49-F238E27FC236}">
                    <a16:creationId xmlns:a16="http://schemas.microsoft.com/office/drawing/2014/main" id="{89BA4386-AB29-5235-A9F5-DDB79BB23CA8}"/>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22906" y="1584146"/>
                <a:ext cx="451485" cy="451485"/>
              </a:xfrm>
              <a:prstGeom prst="rect">
                <a:avLst/>
              </a:prstGeom>
            </p:spPr>
          </p:pic>
          <p:pic>
            <p:nvPicPr>
              <p:cNvPr id="60" name="Obraz 45" descr="close-up photography of person lifting hands">
                <a:extLst>
                  <a:ext uri="{FF2B5EF4-FFF2-40B4-BE49-F238E27FC236}">
                    <a16:creationId xmlns:a16="http://schemas.microsoft.com/office/drawing/2014/main" id="{41DA81E4-9BEF-7401-B30F-4C72C48FDB0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 y="346096"/>
                <a:ext cx="849406" cy="643032"/>
              </a:xfrm>
              <a:prstGeom prst="rect">
                <a:avLst/>
              </a:prstGeom>
              <a:noFill/>
              <a:extLst>
                <a:ext uri="{909E8E84-426E-40DD-AFC4-6F175D3DCCD1}">
                  <a14:hiddenFill xmlns:a14="http://schemas.microsoft.com/office/drawing/2010/main">
                    <a:solidFill>
                      <a:srgbClr val="FFFFFF"/>
                    </a:solidFill>
                  </a14:hiddenFill>
                </a:ext>
              </a:extLst>
            </p:spPr>
          </p:pic>
          <p:sp>
            <p:nvSpPr>
              <p:cNvPr id="61" name="Symbol zastępczy numeru slajdu 6">
                <a:extLst>
                  <a:ext uri="{FF2B5EF4-FFF2-40B4-BE49-F238E27FC236}">
                    <a16:creationId xmlns:a16="http://schemas.microsoft.com/office/drawing/2014/main" id="{1B94C44E-0AFB-76CE-71EB-EB043E81539B}"/>
                  </a:ext>
                </a:extLst>
              </p:cNvPr>
              <p:cNvSpPr txBox="1">
                <a:spLocks/>
              </p:cNvSpPr>
              <p:nvPr/>
            </p:nvSpPr>
            <p:spPr>
              <a:xfrm>
                <a:off x="315759" y="6370732"/>
                <a:ext cx="246529" cy="365125"/>
              </a:xfrm>
              <a:prstGeom prst="rect">
                <a:avLst/>
              </a:prstGeom>
            </p:spPr>
            <p:txBody>
              <a:bodyPr vert="horz" lIns="91440" tIns="45720" rIns="91440" bIns="45720" rtlCol="0" anchor="ctr"/>
              <a:lstStyle>
                <a:defPPr>
                  <a:defRPr lang="pl-PL"/>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1B6E93-69BD-49C6-9B34-503932A7A779}" type="slidenum">
                  <a:rPr lang="pl-PL" smtClean="0">
                    <a:solidFill>
                      <a:schemeClr val="bg1"/>
                    </a:solidFill>
                  </a:rPr>
                  <a:pPr/>
                  <a:t>9</a:t>
                </a:fld>
                <a:endParaRPr lang="pl-PL" dirty="0">
                  <a:solidFill>
                    <a:schemeClr val="bg1"/>
                  </a:solidFill>
                </a:endParaRPr>
              </a:p>
            </p:txBody>
          </p:sp>
        </p:grpSp>
      </p:grpSp>
      <p:sp>
        <p:nvSpPr>
          <p:cNvPr id="4" name="pole tekstowe 3">
            <a:extLst>
              <a:ext uri="{FF2B5EF4-FFF2-40B4-BE49-F238E27FC236}">
                <a16:creationId xmlns:a16="http://schemas.microsoft.com/office/drawing/2014/main" id="{17A94A30-8D0B-5A38-F391-B630ABE79EEC}"/>
              </a:ext>
            </a:extLst>
          </p:cNvPr>
          <p:cNvSpPr txBox="1"/>
          <p:nvPr/>
        </p:nvSpPr>
        <p:spPr>
          <a:xfrm>
            <a:off x="1058083" y="1920687"/>
            <a:ext cx="10590774" cy="4350358"/>
          </a:xfrm>
          <a:prstGeom prst="rect">
            <a:avLst/>
          </a:prstGeom>
          <a:noFill/>
        </p:spPr>
        <p:txBody>
          <a:bodyPr wrap="square">
            <a:spAutoFit/>
          </a:bodyPr>
          <a:lstStyle/>
          <a:p>
            <a:pPr algn="just">
              <a:lnSpc>
                <a:spcPct val="150000"/>
              </a:lnSpc>
            </a:pPr>
            <a:r>
              <a:rPr lang="pl-PL" dirty="0">
                <a:latin typeface="Aptos" panose="020B0004020202020204" pitchFamily="34" charset="0"/>
              </a:rPr>
              <a:t>Przemoc stosowana wobec osób starszych i niepełnosprawnych jest zjawiskiem, którego skala jest obecnie w Polsce niedoszacowana. </a:t>
            </a:r>
          </a:p>
          <a:p>
            <a:pPr algn="just">
              <a:lnSpc>
                <a:spcPct val="150000"/>
              </a:lnSpc>
            </a:pPr>
            <a:endParaRPr lang="pl-PL" sz="1000" dirty="0">
              <a:latin typeface="Aptos" panose="020B0004020202020204" pitchFamily="34" charset="0"/>
            </a:endParaRPr>
          </a:p>
          <a:p>
            <a:pPr algn="just">
              <a:lnSpc>
                <a:spcPct val="150000"/>
              </a:lnSpc>
            </a:pPr>
            <a:r>
              <a:rPr lang="pl-PL" dirty="0">
                <a:latin typeface="Aptos" panose="020B0004020202020204" pitchFamily="34" charset="0"/>
              </a:rPr>
              <a:t>Ogólnopolska diagnoza zjawiska przemocy wobec osób starszych i niepełnosprawnych ukazała:</a:t>
            </a:r>
          </a:p>
          <a:p>
            <a:pPr algn="just">
              <a:lnSpc>
                <a:spcPct val="150000"/>
              </a:lnSpc>
            </a:pPr>
            <a:endParaRPr lang="pl-PL" sz="1000" dirty="0">
              <a:latin typeface="Aptos" panose="020B0004020202020204" pitchFamily="34" charset="0"/>
            </a:endParaRPr>
          </a:p>
          <a:p>
            <a:pPr marL="447675" indent="-447675" algn="just">
              <a:lnSpc>
                <a:spcPct val="150000"/>
              </a:lnSpc>
              <a:buFont typeface="Symbol" panose="05050102010706020507" pitchFamily="18" charset="2"/>
              <a:buChar char="®"/>
            </a:pPr>
            <a:r>
              <a:rPr lang="pl-PL" sz="1600" dirty="0">
                <a:latin typeface="Aptos" panose="020B0004020202020204" pitchFamily="34" charset="0"/>
              </a:rPr>
              <a:t>Ogólny poziom kompetencji w zakresie rozpoznawania przemocy oraz wiedzy na temat dostępnych mechanizmów pomocowych w społeczeństwie jest niewielki i realnie utrudnia przeciwdziałanie przemocy, która często nie jest prawidłowo identyfikowana zarówno przez świadków, jak i przez osoby, których dotyka. Zdaniem badanych identyfikacja zachowań </a:t>
            </a:r>
            <a:r>
              <a:rPr lang="pl-PL" sz="1600" dirty="0" err="1">
                <a:latin typeface="Aptos" panose="020B0004020202020204" pitchFamily="34" charset="0"/>
              </a:rPr>
              <a:t>przemocowych</a:t>
            </a:r>
            <a:r>
              <a:rPr lang="pl-PL" sz="1600" dirty="0">
                <a:latin typeface="Aptos" panose="020B0004020202020204" pitchFamily="34" charset="0"/>
              </a:rPr>
              <a:t> oraz symptomów przemocy jest w obecnych czasach utrudniona. Rozluźnienie się więzi społecznych i </a:t>
            </a:r>
            <a:r>
              <a:rPr lang="pl-PL" sz="1600" dirty="0" err="1">
                <a:latin typeface="Aptos" panose="020B0004020202020204" pitchFamily="34" charset="0"/>
              </a:rPr>
              <a:t>anonimizacja</a:t>
            </a:r>
            <a:r>
              <a:rPr lang="pl-PL" sz="1600" dirty="0">
                <a:latin typeface="Aptos" panose="020B0004020202020204" pitchFamily="34" charset="0"/>
              </a:rPr>
              <a:t>, właściwa w sposób szczególny dla społeczności dużych miast, skutkują zmniejszoną wrażliwością społeczną w obszarze dostrzegania przejawów przemocy i niesienia pomocy </a:t>
            </a:r>
            <a:br>
              <a:rPr lang="pl-PL" sz="1600" dirty="0">
                <a:latin typeface="Aptos" panose="020B0004020202020204" pitchFamily="34" charset="0"/>
              </a:rPr>
            </a:br>
            <a:r>
              <a:rPr lang="pl-PL" sz="1600" dirty="0">
                <a:latin typeface="Aptos" panose="020B0004020202020204" pitchFamily="34" charset="0"/>
              </a:rPr>
              <a:t>jej ofiarom.</a:t>
            </a:r>
          </a:p>
        </p:txBody>
      </p:sp>
      <p:pic>
        <p:nvPicPr>
          <p:cNvPr id="6" name="Obraz 5" descr="Obraz zawierający tekst, Czcionka, design&#10;&#10;Opis wygenerowany automatycznie">
            <a:extLst>
              <a:ext uri="{FF2B5EF4-FFF2-40B4-BE49-F238E27FC236}">
                <a16:creationId xmlns:a16="http://schemas.microsoft.com/office/drawing/2014/main" id="{317FAF3D-1C78-AE69-81D0-96A0D2DE4F12}"/>
              </a:ext>
            </a:extLst>
          </p:cNvPr>
          <p:cNvPicPr>
            <a:picLocks/>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9607119" y="327546"/>
            <a:ext cx="1900555" cy="643890"/>
          </a:xfrm>
          <a:prstGeom prst="rect">
            <a:avLst/>
          </a:prstGeom>
          <a:noFill/>
          <a:ln>
            <a:noFill/>
          </a:ln>
        </p:spPr>
      </p:pic>
    </p:spTree>
    <p:extLst>
      <p:ext uri="{BB962C8B-B14F-4D97-AF65-F5344CB8AC3E}">
        <p14:creationId xmlns:p14="http://schemas.microsoft.com/office/powerpoint/2010/main" val="11254822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ja1" id="{0193D26A-6FB2-4818-B09C-BA41EA6B2489}" vid="{B9F83576-7F6D-438E-A9EC-D7E1AE3F0637}"/>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449</TotalTime>
  <Words>4703</Words>
  <Application>Microsoft Office PowerPoint</Application>
  <PresentationFormat>Panoramiczny</PresentationFormat>
  <Paragraphs>360</Paragraphs>
  <Slides>34</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34</vt:i4>
      </vt:variant>
    </vt:vector>
  </HeadingPairs>
  <TitlesOfParts>
    <vt:vector size="41" baseType="lpstr">
      <vt:lpstr>Aptos</vt:lpstr>
      <vt:lpstr>Arial</vt:lpstr>
      <vt:lpstr>Calibri</vt:lpstr>
      <vt:lpstr>Calibri Light</vt:lpstr>
      <vt:lpstr>Symbol</vt:lpstr>
      <vt:lpstr>Wingdings</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Katarzyna Wojtanowicz</dc:creator>
  <cp:lastModifiedBy>Wiktoria Grad</cp:lastModifiedBy>
  <cp:revision>46</cp:revision>
  <dcterms:created xsi:type="dcterms:W3CDTF">2024-02-15T08:45:20Z</dcterms:created>
  <dcterms:modified xsi:type="dcterms:W3CDTF">2024-02-27T12:55:45Z</dcterms:modified>
</cp:coreProperties>
</file>