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31" r:id="rId3"/>
    <p:sldId id="294" r:id="rId4"/>
    <p:sldId id="293"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29" r:id="rId30"/>
    <p:sldId id="330" r:id="rId3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47" autoAdjust="0"/>
  </p:normalViewPr>
  <p:slideViewPr>
    <p:cSldViewPr snapToGrid="0">
      <p:cViewPr varScale="1">
        <p:scale>
          <a:sx n="88" d="100"/>
          <a:sy n="88" d="100"/>
        </p:scale>
        <p:origin x="-1434" y="-102"/>
      </p:cViewPr>
      <p:guideLst>
        <p:guide orient="horz" pos="2183"/>
        <p:guide pos="3840"/>
      </p:guideLst>
    </p:cSldViewPr>
  </p:slideViewPr>
  <p:notesTextViewPr>
    <p:cViewPr>
      <p:scale>
        <a:sx n="3" d="2"/>
        <a:sy n="3" d="2"/>
      </p:scale>
      <p:origin x="0" y="0"/>
    </p:cViewPr>
  </p:notesTextViewPr>
  <p:sorterViewPr>
    <p:cViewPr>
      <p:scale>
        <a:sx n="60" d="100"/>
        <a:sy n="60" d="100"/>
      </p:scale>
      <p:origin x="0" y="-9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1D1E9-64BE-4381-8DE4-1EAD57472F53}" type="datetimeFigureOut">
              <a:rPr lang="pl-PL" smtClean="0"/>
              <a:t>2019-06-28</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0F663-F819-40BB-8916-EB9ACE288372}" type="slidenum">
              <a:rPr lang="pl-PL" smtClean="0"/>
              <a:t>‹#›</a:t>
            </a:fld>
            <a:endParaRPr lang="pl-PL"/>
          </a:p>
        </p:txBody>
      </p:sp>
    </p:spTree>
    <p:extLst>
      <p:ext uri="{BB962C8B-B14F-4D97-AF65-F5344CB8AC3E}">
        <p14:creationId xmlns:p14="http://schemas.microsoft.com/office/powerpoint/2010/main" val="2274424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u="sng" kern="1200" dirty="0" smtClean="0">
                <a:solidFill>
                  <a:schemeClr val="tx1"/>
                </a:solidFill>
                <a:effectLst/>
                <a:latin typeface="+mn-lt"/>
                <a:ea typeface="+mn-ea"/>
                <a:cs typeface="+mn-cs"/>
              </a:rPr>
              <a:t>Pamiętaj!</a:t>
            </a:r>
            <a:r>
              <a:rPr lang="pl-PL" sz="1200" kern="1200" dirty="0" smtClean="0">
                <a:solidFill>
                  <a:schemeClr val="tx1"/>
                </a:solidFill>
                <a:effectLst/>
                <a:latin typeface="+mn-lt"/>
                <a:ea typeface="+mn-ea"/>
                <a:cs typeface="+mn-cs"/>
              </a:rPr>
              <a:t> Lina ma być ułożona pod pachami, a nie na karku ratownika. Zgięcie dolnej ręki powoduje większe opory przy poruszaniu w dół, a przez to wyhamowywanie.</a:t>
            </a:r>
            <a:endParaRPr lang="pl-PL" dirty="0" smtClean="0"/>
          </a:p>
          <a:p>
            <a:endParaRPr lang="pl-PL" dirty="0" smtClean="0"/>
          </a:p>
          <a:p>
            <a:r>
              <a:rPr lang="pl-PL" sz="1200" kern="1200" dirty="0" smtClean="0">
                <a:solidFill>
                  <a:schemeClr val="tx1"/>
                </a:solidFill>
                <a:effectLst/>
                <a:latin typeface="+mn-lt"/>
                <a:ea typeface="+mn-ea"/>
                <a:cs typeface="+mn-cs"/>
              </a:rPr>
              <a:t>W technice schodzenia w kluczu francuskim hamowanie odbywa się dzięki bardzo dużemu tarciu.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W związku z powyższym należy bezwzględnie stosować grubą kurtkę oraz dobrze dopasowane rękawice, żeby nie doprowadzić do poparzeń na skutek tarcia. </a:t>
            </a:r>
          </a:p>
          <a:p>
            <a:r>
              <a:rPr lang="pl-PL" sz="1200" kern="1200" dirty="0" smtClean="0">
                <a:solidFill>
                  <a:schemeClr val="tx1"/>
                </a:solidFill>
                <a:effectLst/>
                <a:latin typeface="+mn-lt"/>
                <a:ea typeface="+mn-ea"/>
                <a:cs typeface="+mn-cs"/>
              </a:rPr>
              <a:t>Metoda ta uszkadza zewnętrzną warstwę odzieży.</a:t>
            </a:r>
          </a:p>
        </p:txBody>
      </p:sp>
      <p:sp>
        <p:nvSpPr>
          <p:cNvPr id="4" name="Symbol zastępczy numeru slajdu 3"/>
          <p:cNvSpPr>
            <a:spLocks noGrp="1"/>
          </p:cNvSpPr>
          <p:nvPr>
            <p:ph type="sldNum" sz="quarter" idx="10"/>
          </p:nvPr>
        </p:nvSpPr>
        <p:spPr/>
        <p:txBody>
          <a:bodyPr/>
          <a:lstStyle/>
          <a:p>
            <a:fld id="{F080F663-F819-40BB-8916-EB9ACE288372}" type="slidenum">
              <a:rPr lang="pl-PL" smtClean="0"/>
              <a:t>4</a:t>
            </a:fld>
            <a:endParaRPr lang="pl-PL"/>
          </a:p>
        </p:txBody>
      </p:sp>
    </p:spTree>
    <p:extLst>
      <p:ext uri="{BB962C8B-B14F-4D97-AF65-F5344CB8AC3E}">
        <p14:creationId xmlns:p14="http://schemas.microsoft.com/office/powerpoint/2010/main" val="407295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TYLKO DLA JEDNEJ OSOBY!!!!!</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15</a:t>
            </a:fld>
            <a:endParaRPr lang="pl-PL"/>
          </a:p>
        </p:txBody>
      </p:sp>
    </p:spTree>
    <p:extLst>
      <p:ext uri="{BB962C8B-B14F-4D97-AF65-F5344CB8AC3E}">
        <p14:creationId xmlns:p14="http://schemas.microsoft.com/office/powerpoint/2010/main" val="840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Przesuwanie się wzdłuż krawędzi dachu wykonujemy poprzez wykonanie dwóch czynności sekwencyjnie: skrócenia jednej liny (np. lonży),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a następnie wydłużenie drugiej (np. I’D).</a:t>
            </a:r>
          </a:p>
          <a:p>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16</a:t>
            </a:fld>
            <a:endParaRPr lang="pl-PL"/>
          </a:p>
        </p:txBody>
      </p:sp>
    </p:spTree>
    <p:extLst>
      <p:ext uri="{BB962C8B-B14F-4D97-AF65-F5344CB8AC3E}">
        <p14:creationId xmlns:p14="http://schemas.microsoft.com/office/powerpoint/2010/main" val="80548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Asekuracja poszkodowanego na drabinie dla osób, u których podejrzewamy problem z samodzielnym poruszaniem się po drabinie. Należy linę przełożyć pomiędzy ostatnim, a przedostatnim szczeblem drabiny.</a:t>
            </a: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Asekuracja za pomocą półwyblinki.</a:t>
            </a: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Cały czas podczas działań przynajmniej jedna osoba podtrzymuje drabinę (w zastępie 6 osobowym wykonują to 2 osoby).</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17</a:t>
            </a:fld>
            <a:endParaRPr lang="pl-PL"/>
          </a:p>
        </p:txBody>
      </p:sp>
    </p:spTree>
    <p:extLst>
      <p:ext uri="{BB962C8B-B14F-4D97-AF65-F5344CB8AC3E}">
        <p14:creationId xmlns:p14="http://schemas.microsoft.com/office/powerpoint/2010/main" val="4105236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Asekuracja ze stanowiska z „ciała” przez półwyblinkę.</a:t>
            </a:r>
          </a:p>
          <a:p>
            <a:endParaRPr lang="pl-P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Przełożenie liny pomiędzy ostatnim, a przedostatnim szczeblem drabiny.</a:t>
            </a:r>
          </a:p>
          <a:p>
            <a:endParaRPr lang="pl-P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Zabezpieczenie poszkodowanego.</a:t>
            </a:r>
          </a:p>
          <a:p>
            <a:endParaRPr lang="pl-P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Drugi strażak pomaga poszkodowanemu wejść na drabinę.</a:t>
            </a:r>
          </a:p>
          <a:p>
            <a:endParaRPr lang="pl-P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 napiętej linie pozwalamy schodzić poszkodowanemu po drabinie stale go kontrolując.</a:t>
            </a:r>
          </a:p>
        </p:txBody>
      </p:sp>
      <p:sp>
        <p:nvSpPr>
          <p:cNvPr id="4" name="Symbol zastępczy numeru slajdu 3"/>
          <p:cNvSpPr>
            <a:spLocks noGrp="1"/>
          </p:cNvSpPr>
          <p:nvPr>
            <p:ph type="sldNum" sz="quarter" idx="10"/>
          </p:nvPr>
        </p:nvSpPr>
        <p:spPr/>
        <p:txBody>
          <a:bodyPr/>
          <a:lstStyle/>
          <a:p>
            <a:fld id="{F080F663-F819-40BB-8916-EB9ACE288372}" type="slidenum">
              <a:rPr lang="pl-PL" smtClean="0"/>
              <a:t>18</a:t>
            </a:fld>
            <a:endParaRPr lang="pl-PL"/>
          </a:p>
        </p:txBody>
      </p:sp>
    </p:spTree>
    <p:extLst>
      <p:ext uri="{BB962C8B-B14F-4D97-AF65-F5344CB8AC3E}">
        <p14:creationId xmlns:p14="http://schemas.microsoft.com/office/powerpoint/2010/main" val="800172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Podczas zjazdu w technice dwóch lin ratownik obciąża tylko jedną linę (robocza – dopięta do pkt „B”), natomiast lina, na której prowadzona jest asekuracja (asekuracyjna – dopięta w pkt „A”) powinna być wydawana w taki sposób, aby nie była napięta i obciążona, ale jednocześnie nie może powstawać na niej zbyt duży luz.</a:t>
            </a:r>
          </a:p>
          <a:p>
            <a:endParaRPr lang="pl-PL" dirty="0" smtClean="0"/>
          </a:p>
          <a:p>
            <a:r>
              <a:rPr lang="pl-PL" sz="1200" kern="1200" dirty="0" smtClean="0">
                <a:solidFill>
                  <a:schemeClr val="tx1"/>
                </a:solidFill>
                <a:effectLst/>
                <a:latin typeface="+mn-lt"/>
                <a:ea typeface="+mn-ea"/>
                <a:cs typeface="+mn-cs"/>
              </a:rPr>
              <a:t>Należy tak wymierzyć długość liny, aby urządzenie zjazdowe było poza krawędzią.</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19</a:t>
            </a:fld>
            <a:endParaRPr lang="pl-PL"/>
          </a:p>
        </p:txBody>
      </p:sp>
    </p:spTree>
    <p:extLst>
      <p:ext uri="{BB962C8B-B14F-4D97-AF65-F5344CB8AC3E}">
        <p14:creationId xmlns:p14="http://schemas.microsoft.com/office/powerpoint/2010/main" val="83722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W pierwszej kolejności należy wymierzyć niezbędną ilość liny, aby ratownik dotarł do ustalonego poziomu.</a:t>
            </a: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Następnie budujemy stanowisko do opuszczania i asekuracji ratownika. Z racji braku BPPM, wykorzystano do budowy stanowisk dwóch ratowników.</a:t>
            </a: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Przed wyjściem poza barierkę ratownik wymierza sobie tak punkt wpięcia I’D, aby był on poza krawędzią balkonu po obciążeniu liny swoim ciężarem.</a:t>
            </a: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Wyjście poza krawędź na zablokowanym I’D.</a:t>
            </a: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Ratownik staje na krawędzi balkonu i tak opuszcza się na linie, aby w momencie oderwania nóg od krawędzi jego głowa znalazła się poniżej.</a:t>
            </a:r>
          </a:p>
          <a:p>
            <a:endParaRPr lang="pl-PL"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21</a:t>
            </a:fld>
            <a:endParaRPr lang="pl-PL"/>
          </a:p>
        </p:txBody>
      </p:sp>
    </p:spTree>
    <p:extLst>
      <p:ext uri="{BB962C8B-B14F-4D97-AF65-F5344CB8AC3E}">
        <p14:creationId xmlns:p14="http://schemas.microsoft.com/office/powerpoint/2010/main" val="2854958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err="1" smtClean="0">
                <a:solidFill>
                  <a:schemeClr val="tx1"/>
                </a:solidFill>
                <a:effectLst/>
                <a:latin typeface="+mn-lt"/>
                <a:ea typeface="+mn-ea"/>
                <a:cs typeface="+mn-cs"/>
              </a:rPr>
              <a:t>Samoratowanie</a:t>
            </a:r>
            <a:r>
              <a:rPr lang="pl-PL" sz="1200" kern="1200" dirty="0" smtClean="0">
                <a:solidFill>
                  <a:schemeClr val="tx1"/>
                </a:solidFill>
                <a:effectLst/>
                <a:latin typeface="+mn-lt"/>
                <a:ea typeface="+mn-ea"/>
                <a:cs typeface="+mn-cs"/>
              </a:rPr>
              <a:t> na I’D –</a:t>
            </a:r>
            <a:r>
              <a:rPr lang="pl-PL" sz="1200" kern="1200" baseline="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wykonane w technice jednej liny w sytuacji zagrożenia ratownika.</a:t>
            </a: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Należy tak wymierzyć długość liny, aby urządzenie zjazdowe było poza krawędzią.</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22</a:t>
            </a:fld>
            <a:endParaRPr lang="pl-PL"/>
          </a:p>
        </p:txBody>
      </p:sp>
    </p:spTree>
    <p:extLst>
      <p:ext uri="{BB962C8B-B14F-4D97-AF65-F5344CB8AC3E}">
        <p14:creationId xmlns:p14="http://schemas.microsoft.com/office/powerpoint/2010/main" val="4063163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err="1" smtClean="0">
                <a:solidFill>
                  <a:schemeClr val="tx1"/>
                </a:solidFill>
                <a:effectLst/>
                <a:latin typeface="+mn-lt"/>
                <a:ea typeface="+mn-ea"/>
                <a:cs typeface="+mn-cs"/>
              </a:rPr>
              <a:t>Samoratowanie</a:t>
            </a:r>
            <a:r>
              <a:rPr lang="pl-PL" sz="1200" kern="1200" dirty="0" smtClean="0">
                <a:solidFill>
                  <a:schemeClr val="tx1"/>
                </a:solidFill>
                <a:effectLst/>
                <a:latin typeface="+mn-lt"/>
                <a:ea typeface="+mn-ea"/>
                <a:cs typeface="+mn-cs"/>
              </a:rPr>
              <a:t> na </a:t>
            </a:r>
            <a:r>
              <a:rPr lang="pl-PL" sz="1200" kern="1200" dirty="0" err="1" smtClean="0">
                <a:solidFill>
                  <a:schemeClr val="tx1"/>
                </a:solidFill>
                <a:effectLst/>
                <a:latin typeface="+mn-lt"/>
                <a:ea typeface="+mn-ea"/>
                <a:cs typeface="+mn-cs"/>
              </a:rPr>
              <a:t>półwyblince</a:t>
            </a:r>
            <a:r>
              <a:rPr lang="pl-PL" sz="1200" kern="1200" dirty="0" smtClean="0">
                <a:solidFill>
                  <a:schemeClr val="tx1"/>
                </a:solidFill>
                <a:effectLst/>
                <a:latin typeface="+mn-lt"/>
                <a:ea typeface="+mn-ea"/>
                <a:cs typeface="+mn-cs"/>
              </a:rPr>
              <a:t> –</a:t>
            </a:r>
            <a:r>
              <a:rPr lang="pl-PL" sz="1200" kern="1200" baseline="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wykonane w technice jednej liny w sytuacji zagrożenia ratownika.</a:t>
            </a: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Należy tak wymierzyć długość liny, aby karabinek z półwyblinką znalazł się poza krawędzią.</a:t>
            </a: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W przypadku, gdy coś stanie się ratownikowi, asekurujący na dole napina linę i w ten sposób blokuje ratownika wiszącego, i powoli luzując, opuszcza go.</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23</a:t>
            </a:fld>
            <a:endParaRPr lang="pl-PL"/>
          </a:p>
        </p:txBody>
      </p:sp>
    </p:spTree>
    <p:extLst>
      <p:ext uri="{BB962C8B-B14F-4D97-AF65-F5344CB8AC3E}">
        <p14:creationId xmlns:p14="http://schemas.microsoft.com/office/powerpoint/2010/main" val="1176649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Pas strażacki </a:t>
            </a:r>
            <a:r>
              <a:rPr lang="pl-PL" sz="1200" b="1" u="sng" kern="1200" dirty="0" smtClean="0">
                <a:solidFill>
                  <a:schemeClr val="tx1"/>
                </a:solidFill>
                <a:effectLst/>
                <a:latin typeface="+mn-lt"/>
                <a:ea typeface="+mn-ea"/>
                <a:cs typeface="+mn-cs"/>
              </a:rPr>
              <a:t>nie jest środkiem ochrony indywidualnej</a:t>
            </a:r>
            <a:r>
              <a:rPr lang="pl-PL" sz="1200" kern="1200" dirty="0" smtClean="0">
                <a:solidFill>
                  <a:schemeClr val="tx1"/>
                </a:solidFill>
                <a:effectLst/>
                <a:latin typeface="+mn-lt"/>
                <a:ea typeface="+mn-ea"/>
                <a:cs typeface="+mn-cs"/>
              </a:rPr>
              <a:t>, a stanowi jedynie wyposażenie osobiste strażaka. Może być wykorzystywany tylko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w sytuacji, gdy nie dysponujemy innym sprzętem i za każdym razem po przeprowadzeniu analizy ryzyka podejmowanych działań.</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24</a:t>
            </a:fld>
            <a:endParaRPr lang="pl-PL"/>
          </a:p>
        </p:txBody>
      </p:sp>
    </p:spTree>
    <p:extLst>
      <p:ext uri="{BB962C8B-B14F-4D97-AF65-F5344CB8AC3E}">
        <p14:creationId xmlns:p14="http://schemas.microsoft.com/office/powerpoint/2010/main" val="3777668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Ten sposób samoratowania możemy stosować jedynie na pojedynczym odcinku węża pożarniczego, gdyż brak jest bezpiecznej metody „przejścia” ratownika przez łącznik węża pożarniczego.</a:t>
            </a:r>
          </a:p>
          <a:p>
            <a:endParaRPr lang="pl-P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Należy tak ułożyć ręce na wężu, aby uchwyt znajdował się za krawędzią parapetu i przed opleceniem uda.</a:t>
            </a:r>
            <a:endParaRPr lang="pl-PL" dirty="0" smtClean="0"/>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Dla zabezpieczenia na dole strażak (asekurujący) napina wąż w celu zwiększenia tarcia i zmniejszenia prędkości zjazdu/zejścia. Ratownik (ratujący się) oplata sobie dwukrotnie wokół uda wąż strażacki, a drugą nogą przytrzymuje w okolicach stopy. Jednocześnie oburącz trzyma za odcinek. </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25</a:t>
            </a:fld>
            <a:endParaRPr lang="pl-PL"/>
          </a:p>
        </p:txBody>
      </p:sp>
    </p:spTree>
    <p:extLst>
      <p:ext uri="{BB962C8B-B14F-4D97-AF65-F5344CB8AC3E}">
        <p14:creationId xmlns:p14="http://schemas.microsoft.com/office/powerpoint/2010/main" val="2505714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Do podchodzenia</a:t>
            </a:r>
          </a:p>
          <a:p>
            <a:r>
              <a:rPr lang="pl-PL" sz="1200" kern="1200" dirty="0" smtClean="0">
                <a:solidFill>
                  <a:schemeClr val="tx1"/>
                </a:solidFill>
                <a:effectLst/>
                <a:latin typeface="+mn-lt"/>
                <a:ea typeface="+mn-ea"/>
                <a:cs typeface="+mn-cs"/>
              </a:rPr>
              <a:t>Na lewej ręce ratownik się podciąga, a prawą nachwytem wybiera luz – następnie przyciągając ją do biodra blokuje I’D.</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5</a:t>
            </a:fld>
            <a:endParaRPr lang="pl-PL"/>
          </a:p>
        </p:txBody>
      </p:sp>
    </p:spTree>
    <p:extLst>
      <p:ext uri="{BB962C8B-B14F-4D97-AF65-F5344CB8AC3E}">
        <p14:creationId xmlns:p14="http://schemas.microsoft.com/office/powerpoint/2010/main" val="2171782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Asekuracja na lonży.</a:t>
            </a:r>
          </a:p>
          <a:p>
            <a:endParaRPr lang="pl-PL" dirty="0" smtClean="0"/>
          </a:p>
          <a:p>
            <a:r>
              <a:rPr lang="pl-PL" sz="1200" kern="1200" dirty="0" smtClean="0">
                <a:solidFill>
                  <a:schemeClr val="tx1"/>
                </a:solidFill>
                <a:effectLst/>
                <a:latin typeface="+mn-lt"/>
                <a:ea typeface="+mn-ea"/>
                <a:cs typeface="+mn-cs"/>
              </a:rPr>
              <a:t>W momencie, gdy chcemy pracować w ekspozycji, należy zastosować technikę dwóch lin (podpiąć linę asekuracyjną do ratownika).</a:t>
            </a:r>
            <a:endParaRPr lang="pl-PL" b="1"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26</a:t>
            </a:fld>
            <a:endParaRPr lang="pl-PL"/>
          </a:p>
        </p:txBody>
      </p:sp>
    </p:spTree>
    <p:extLst>
      <p:ext uri="{BB962C8B-B14F-4D97-AF65-F5344CB8AC3E}">
        <p14:creationId xmlns:p14="http://schemas.microsoft.com/office/powerpoint/2010/main" val="411783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Jeżeli kosze drabin czy podnośników mają przeznaczone do tego przez producenta punkty mocowania (BPPM), należy z nich korzystać przy budowy stanowiska.</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27</a:t>
            </a:fld>
            <a:endParaRPr lang="pl-PL"/>
          </a:p>
        </p:txBody>
      </p:sp>
    </p:spTree>
    <p:extLst>
      <p:ext uri="{BB962C8B-B14F-4D97-AF65-F5344CB8AC3E}">
        <p14:creationId xmlns:p14="http://schemas.microsoft.com/office/powerpoint/2010/main" val="604312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Asekuracja ze stanowiska</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28</a:t>
            </a:fld>
            <a:endParaRPr lang="pl-PL"/>
          </a:p>
        </p:txBody>
      </p:sp>
    </p:spTree>
    <p:extLst>
      <p:ext uri="{BB962C8B-B14F-4D97-AF65-F5344CB8AC3E}">
        <p14:creationId xmlns:p14="http://schemas.microsoft.com/office/powerpoint/2010/main" val="2281774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Cały czas prawa ręka musi mieć kontakt z liną!!!</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6</a:t>
            </a:fld>
            <a:endParaRPr lang="pl-PL"/>
          </a:p>
        </p:txBody>
      </p:sp>
    </p:spTree>
    <p:extLst>
      <p:ext uri="{BB962C8B-B14F-4D97-AF65-F5344CB8AC3E}">
        <p14:creationId xmlns:p14="http://schemas.microsoft.com/office/powerpoint/2010/main" val="112252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Ratownik dopięty do liny zakończonej węzłem ósemka w kolucho centralne, dzięki czemu ma wolne ręce i może transportować niezbędny sprzęt.</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7</a:t>
            </a:fld>
            <a:endParaRPr lang="pl-PL"/>
          </a:p>
        </p:txBody>
      </p:sp>
    </p:spTree>
    <p:extLst>
      <p:ext uri="{BB962C8B-B14F-4D97-AF65-F5344CB8AC3E}">
        <p14:creationId xmlns:p14="http://schemas.microsoft.com/office/powerpoint/2010/main" val="4092239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Asekuracja przy podchodzeniu na półwyblince wpiętej w stanowisko</a:t>
            </a:r>
            <a:r>
              <a:rPr lang="pl-PL" sz="1200" kern="1200" baseline="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 </a:t>
            </a:r>
            <a:r>
              <a:rPr lang="pl-PL" sz="1200" u="sng" kern="1200" dirty="0" smtClean="0">
                <a:solidFill>
                  <a:schemeClr val="tx1"/>
                </a:solidFill>
                <a:effectLst/>
                <a:latin typeface="+mn-lt"/>
                <a:ea typeface="+mn-ea"/>
                <a:cs typeface="+mn-cs"/>
              </a:rPr>
              <a:t>prawa ręka ratownika asekurującego przez cały czas nie traci kontaktu z liną.</a:t>
            </a:r>
            <a:endParaRPr lang="pl-PL" u="sng"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8</a:t>
            </a:fld>
            <a:endParaRPr lang="pl-PL"/>
          </a:p>
        </p:txBody>
      </p:sp>
    </p:spTree>
    <p:extLst>
      <p:ext uri="{BB962C8B-B14F-4D97-AF65-F5344CB8AC3E}">
        <p14:creationId xmlns:p14="http://schemas.microsoft.com/office/powerpoint/2010/main" val="2446964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10</a:t>
            </a:fld>
            <a:endParaRPr lang="pl-PL"/>
          </a:p>
        </p:txBody>
      </p:sp>
    </p:spTree>
    <p:extLst>
      <p:ext uri="{BB962C8B-B14F-4D97-AF65-F5344CB8AC3E}">
        <p14:creationId xmlns:p14="http://schemas.microsoft.com/office/powerpoint/2010/main" val="1757975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Istnieje alternatywny sposób wybierania liny przez osobę obsługującą stanowisko robocze przy wykorzystaniu węzła półwyblinka i przy I’D. W takim przypadku ratownik chwyta dwoma rękoma linę za węzłem (urządzeniem) i na przemian wybiera ją z układu. </a:t>
            </a:r>
            <a:r>
              <a:rPr lang="pl-PL" sz="1200" b="1" kern="1200" dirty="0" smtClean="0">
                <a:solidFill>
                  <a:schemeClr val="tx1"/>
                </a:solidFill>
                <a:effectLst/>
                <a:latin typeface="+mn-lt"/>
                <a:ea typeface="+mn-ea"/>
                <a:cs typeface="+mn-cs"/>
              </a:rPr>
              <a:t>NIGDY</a:t>
            </a:r>
            <a:r>
              <a:rPr lang="pl-PL" sz="1200" kern="1200" dirty="0" smtClean="0">
                <a:solidFill>
                  <a:schemeClr val="tx1"/>
                </a:solidFill>
                <a:effectLst/>
                <a:latin typeface="+mn-lt"/>
                <a:ea typeface="+mn-ea"/>
                <a:cs typeface="+mn-cs"/>
              </a:rPr>
              <a:t> nie można dopuścić do sytuacji, aby strażak nie miał kontaktu przynajmniej jedną ręką z liną – grozi to możliwością wystąpienia zdarzenia niepożądanego (</a:t>
            </a:r>
            <a:r>
              <a:rPr lang="pl-PL" sz="1200" u="sng" kern="1200" dirty="0" smtClean="0">
                <a:solidFill>
                  <a:schemeClr val="tx1"/>
                </a:solidFill>
                <a:effectLst/>
                <a:latin typeface="+mn-lt"/>
                <a:ea typeface="+mn-ea"/>
                <a:cs typeface="+mn-cs"/>
              </a:rPr>
              <a:t>wypadku</a:t>
            </a:r>
            <a:r>
              <a:rPr lang="pl-PL" sz="1200" kern="1200" dirty="0" smtClean="0">
                <a:solidFill>
                  <a:schemeClr val="tx1"/>
                </a:solidFill>
                <a:effectLst/>
                <a:latin typeface="+mn-lt"/>
                <a:ea typeface="+mn-ea"/>
                <a:cs typeface="+mn-cs"/>
              </a:rPr>
              <a:t>).</a:t>
            </a:r>
          </a:p>
          <a:p>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12</a:t>
            </a:fld>
            <a:endParaRPr lang="pl-PL"/>
          </a:p>
        </p:txBody>
      </p:sp>
    </p:spTree>
    <p:extLst>
      <p:ext uri="{BB962C8B-B14F-4D97-AF65-F5344CB8AC3E}">
        <p14:creationId xmlns:p14="http://schemas.microsoft.com/office/powerpoint/2010/main" val="338618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Zabezpieczenie za pomocą lonży regulowanej i asekuracji na I’D ratowników w zamkniętym koszu.</a:t>
            </a:r>
          </a:p>
          <a:p>
            <a:endParaRPr lang="pl-P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Otwarcie „klapy” kosza i wyjście ratownika po poszkodowanego.</a:t>
            </a:r>
          </a:p>
          <a:p>
            <a:endParaRPr lang="pl-P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Zabezpieczenie poszkodowanego liną podwójnie owiniętą na karabinku.</a:t>
            </a:r>
          </a:p>
          <a:p>
            <a:endParaRPr lang="pl-P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Po potwierdzeniu z kosza, wyprowadzenie w asekuracji poszkodowanego w ekspozycję i pomoc w dotarciu do kosza.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Po dotarciu poszkodowanego do kosza wciąż zabezpieczamy go na I’D lub półwyblince + węzeł flagowy i następnie zamykamy „klapę” (wejście) od kosza.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smtClean="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13</a:t>
            </a:fld>
            <a:endParaRPr lang="pl-PL"/>
          </a:p>
        </p:txBody>
      </p:sp>
    </p:spTree>
    <p:extLst>
      <p:ext uri="{BB962C8B-B14F-4D97-AF65-F5344CB8AC3E}">
        <p14:creationId xmlns:p14="http://schemas.microsoft.com/office/powerpoint/2010/main" val="563440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mn-lt"/>
                <a:ea typeface="+mn-ea"/>
                <a:cs typeface="+mn-cs"/>
              </a:rPr>
              <a:t>Lina, do której podpięty jest ratownik na lonży regulowanej powinna kończyć się węzłem około 200 cm od krawędzi budynku, do której będzie zbliżał się ratownik. Na stojąco podchodzimy do krawędzi na odległość około 100 cm, następnie przyjmujemy pozycję klęczącą i zbliżamy się do krawędzi.</a:t>
            </a:r>
            <a:r>
              <a:rPr lang="pl-PL" sz="1200" kern="1200" baseline="0" dirty="0" smtClean="0">
                <a:solidFill>
                  <a:schemeClr val="tx1"/>
                </a:solidFill>
                <a:effectLst/>
                <a:latin typeface="+mn-lt"/>
                <a:ea typeface="+mn-ea"/>
                <a:cs typeface="+mn-cs"/>
              </a:rPr>
              <a:t> R</a:t>
            </a:r>
            <a:r>
              <a:rPr lang="pl-PL" sz="1200" kern="1200" dirty="0" smtClean="0">
                <a:solidFill>
                  <a:schemeClr val="tx1"/>
                </a:solidFill>
                <a:effectLst/>
                <a:latin typeface="+mn-lt"/>
                <a:ea typeface="+mn-ea"/>
                <a:cs typeface="+mn-cs"/>
              </a:rPr>
              <a:t>atownik nie może się wysunąć całkowicie poza krawędź, musi być w podparciu na dachu.</a:t>
            </a:r>
            <a:endParaRPr lang="pl-PL" dirty="0"/>
          </a:p>
        </p:txBody>
      </p:sp>
      <p:sp>
        <p:nvSpPr>
          <p:cNvPr id="4" name="Symbol zastępczy numeru slajdu 3"/>
          <p:cNvSpPr>
            <a:spLocks noGrp="1"/>
          </p:cNvSpPr>
          <p:nvPr>
            <p:ph type="sldNum" sz="quarter" idx="10"/>
          </p:nvPr>
        </p:nvSpPr>
        <p:spPr/>
        <p:txBody>
          <a:bodyPr/>
          <a:lstStyle/>
          <a:p>
            <a:fld id="{F080F663-F819-40BB-8916-EB9ACE288372}" type="slidenum">
              <a:rPr lang="pl-PL" smtClean="0"/>
              <a:t>14</a:t>
            </a:fld>
            <a:endParaRPr lang="pl-PL"/>
          </a:p>
        </p:txBody>
      </p:sp>
    </p:spTree>
    <p:extLst>
      <p:ext uri="{BB962C8B-B14F-4D97-AF65-F5344CB8AC3E}">
        <p14:creationId xmlns:p14="http://schemas.microsoft.com/office/powerpoint/2010/main" val="3574181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05D446F3-DD8B-4132-9A6C-0DAB124F6976}" type="datetimeFigureOut">
              <a:rPr lang="pl-PL" smtClean="0"/>
              <a:t>2019-06-28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161482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5D446F3-DD8B-4132-9A6C-0DAB124F6976}" type="datetimeFigureOut">
              <a:rPr lang="pl-PL" smtClean="0"/>
              <a:t>2019-06-28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5988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5D446F3-DD8B-4132-9A6C-0DAB124F6976}" type="datetimeFigureOut">
              <a:rPr lang="pl-PL" smtClean="0"/>
              <a:t>2019-06-28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235475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05D446F3-DD8B-4132-9A6C-0DAB124F6976}" type="datetimeFigureOut">
              <a:rPr lang="pl-PL" smtClean="0"/>
              <a:t>2019-06-28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20886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05D446F3-DD8B-4132-9A6C-0DAB124F6976}" type="datetimeFigureOut">
              <a:rPr lang="pl-PL" smtClean="0"/>
              <a:t>2019-06-28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1996944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05D446F3-DD8B-4132-9A6C-0DAB124F6976}" type="datetimeFigureOut">
              <a:rPr lang="pl-PL" smtClean="0"/>
              <a:t>2019-06-28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76284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05D446F3-DD8B-4132-9A6C-0DAB124F6976}" type="datetimeFigureOut">
              <a:rPr lang="pl-PL" smtClean="0"/>
              <a:t>2019-06-28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4232756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05D446F3-DD8B-4132-9A6C-0DAB124F6976}" type="datetimeFigureOut">
              <a:rPr lang="pl-PL" smtClean="0"/>
              <a:t>2019-06-28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243319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05D446F3-DD8B-4132-9A6C-0DAB124F6976}" type="datetimeFigureOut">
              <a:rPr lang="pl-PL" smtClean="0"/>
              <a:t>2019-06-28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285089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05D446F3-DD8B-4132-9A6C-0DAB124F6976}" type="datetimeFigureOut">
              <a:rPr lang="pl-PL" smtClean="0"/>
              <a:t>2019-06-28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267008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05D446F3-DD8B-4132-9A6C-0DAB124F6976}" type="datetimeFigureOut">
              <a:rPr lang="pl-PL" smtClean="0"/>
              <a:t>2019-06-28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BDEC5F2-53A3-40B8-8FA0-BF13E8CD0F39}" type="slidenum">
              <a:rPr lang="pl-PL" smtClean="0"/>
              <a:t>‹#›</a:t>
            </a:fld>
            <a:endParaRPr lang="pl-PL"/>
          </a:p>
        </p:txBody>
      </p:sp>
    </p:spTree>
    <p:extLst>
      <p:ext uri="{BB962C8B-B14F-4D97-AF65-F5344CB8AC3E}">
        <p14:creationId xmlns:p14="http://schemas.microsoft.com/office/powerpoint/2010/main" val="29032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50000" b="50000"/>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446F3-DD8B-4132-9A6C-0DAB124F6976}" type="datetimeFigureOut">
              <a:rPr lang="pl-PL" smtClean="0"/>
              <a:t>2019-06-28</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EC5F2-53A3-40B8-8FA0-BF13E8CD0F39}" type="slidenum">
              <a:rPr lang="pl-PL" smtClean="0"/>
              <a:t>‹#›</a:t>
            </a:fld>
            <a:endParaRPr lang="pl-PL"/>
          </a:p>
        </p:txBody>
      </p:sp>
    </p:spTree>
    <p:extLst>
      <p:ext uri="{BB962C8B-B14F-4D97-AF65-F5344CB8AC3E}">
        <p14:creationId xmlns:p14="http://schemas.microsoft.com/office/powerpoint/2010/main" val="3340595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 Id="rId9" Type="http://schemas.openxmlformats.org/officeDocument/2006/relationships/image" Target="../media/image73.jpg"/></Relationships>
</file>

<file path=ppt/slides/_rels/slide1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 Id="rId9" Type="http://schemas.openxmlformats.org/officeDocument/2006/relationships/image" Target="../media/image8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jpeg"/></Relationships>
</file>

<file path=ppt/slides/_rels/slide2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5.xml.rels><?xml version="1.0" encoding="UTF-8" standalone="yes"?>
<Relationships xmlns="http://schemas.openxmlformats.org/package/2006/relationships"><Relationship Id="rId8" Type="http://schemas.openxmlformats.org/officeDocument/2006/relationships/image" Target="../media/image118.png"/><Relationship Id="rId13" Type="http://schemas.microsoft.com/office/2007/relationships/hdphoto" Target="../media/hdphoto3.wdp"/><Relationship Id="rId3" Type="http://schemas.openxmlformats.org/officeDocument/2006/relationships/image" Target="../media/image113.png"/><Relationship Id="rId7" Type="http://schemas.openxmlformats.org/officeDocument/2006/relationships/image" Target="../media/image117.jpeg"/><Relationship Id="rId12"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6.jpeg"/><Relationship Id="rId11" Type="http://schemas.microsoft.com/office/2007/relationships/hdphoto" Target="../media/hdphoto2.wdp"/><Relationship Id="rId5" Type="http://schemas.openxmlformats.org/officeDocument/2006/relationships/image" Target="../media/image115.jpeg"/><Relationship Id="rId10" Type="http://schemas.openxmlformats.org/officeDocument/2006/relationships/image" Target="../media/image119.png"/><Relationship Id="rId4" Type="http://schemas.openxmlformats.org/officeDocument/2006/relationships/image" Target="../media/image114.jpeg"/><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s>
</file>

<file path=ppt/slides/_rels/slide2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2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mailto:pbrunecki@kgpsp.gov.p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264345">
            <a:off x="1664700" y="3191257"/>
            <a:ext cx="2236375" cy="3145536"/>
          </a:xfrm>
          <a:prstGeom prst="rect">
            <a:avLst/>
          </a:prstGeom>
        </p:spPr>
      </p:pic>
      <p:sp>
        <p:nvSpPr>
          <p:cNvPr id="2" name="Tytuł 1"/>
          <p:cNvSpPr>
            <a:spLocks noGrp="1"/>
          </p:cNvSpPr>
          <p:nvPr>
            <p:ph type="ctrTitle"/>
          </p:nvPr>
        </p:nvSpPr>
        <p:spPr>
          <a:xfrm>
            <a:off x="633984" y="541666"/>
            <a:ext cx="10924032" cy="2343214"/>
          </a:xfrm>
        </p:spPr>
        <p:txBody>
          <a:bodyPr>
            <a:normAutofit fontScale="90000"/>
          </a:bodyPr>
          <a:lstStyle/>
          <a:p>
            <a:r>
              <a:rPr lang="pl-PL" b="1" dirty="0" smtClean="0"/>
              <a:t>Szkolenie z ratownictwa wysokościowego realizowanego przez ksrg w zakresie podstawowym</a:t>
            </a:r>
            <a:endParaRPr lang="pl-PL" b="1" dirty="0"/>
          </a:p>
        </p:txBody>
      </p:sp>
      <p:sp>
        <p:nvSpPr>
          <p:cNvPr id="3" name="Podtytuł 2"/>
          <p:cNvSpPr>
            <a:spLocks noGrp="1"/>
          </p:cNvSpPr>
          <p:nvPr>
            <p:ph type="subTitle" idx="1"/>
          </p:nvPr>
        </p:nvSpPr>
        <p:spPr>
          <a:xfrm>
            <a:off x="6096000" y="5907024"/>
            <a:ext cx="5458968" cy="457200"/>
          </a:xfrm>
        </p:spPr>
        <p:txBody>
          <a:bodyPr>
            <a:normAutofit/>
          </a:bodyPr>
          <a:lstStyle/>
          <a:p>
            <a:pPr algn="r"/>
            <a:r>
              <a:rPr lang="pl-PL" sz="1800" dirty="0" smtClean="0"/>
              <a:t>Opracował: mł. bryg. mgr inż. Paweł Brunecki</a:t>
            </a:r>
            <a:endParaRPr lang="pl-PL" sz="1800" dirty="0"/>
          </a:p>
        </p:txBody>
      </p:sp>
      <p:sp>
        <p:nvSpPr>
          <p:cNvPr id="5" name="Podtytuł 2"/>
          <p:cNvSpPr txBox="1">
            <a:spLocks/>
          </p:cNvSpPr>
          <p:nvPr/>
        </p:nvSpPr>
        <p:spPr>
          <a:xfrm>
            <a:off x="5231295" y="6453676"/>
            <a:ext cx="1729409" cy="457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l-PL" sz="1400" dirty="0" smtClean="0"/>
              <a:t>Warszawa 2019 r.</a:t>
            </a:r>
            <a:endParaRPr lang="pl-PL" sz="1400" dirty="0"/>
          </a:p>
        </p:txBody>
      </p:sp>
    </p:spTree>
    <p:extLst>
      <p:ext uri="{BB962C8B-B14F-4D97-AF65-F5344CB8AC3E}">
        <p14:creationId xmlns:p14="http://schemas.microsoft.com/office/powerpoint/2010/main" val="1371504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txBox="1">
            <a:spLocks noGrp="1"/>
          </p:cNvSpPr>
          <p:nvPr>
            <p:ph idx="1"/>
          </p:nvPr>
        </p:nvSpPr>
        <p:spPr>
          <a:xfrm>
            <a:off x="848139" y="1020556"/>
            <a:ext cx="4131365" cy="490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smtClean="0"/>
              <a:t>za pomocą węzła półwyblinka w dół</a:t>
            </a:r>
            <a:endParaRPr lang="pl-PL" sz="2000" dirty="0"/>
          </a:p>
        </p:txBody>
      </p:sp>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277702" y="1681784"/>
            <a:ext cx="3628376" cy="2522468"/>
          </a:xfrm>
          <a:prstGeom prst="rect">
            <a:avLst/>
          </a:prstGeom>
          <a:noFill/>
          <a:ln>
            <a:noFill/>
          </a:ln>
        </p:spPr>
      </p:pic>
      <p:pic>
        <p:nvPicPr>
          <p:cNvPr id="6" name="Obraz 5"/>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967309" y="3663044"/>
            <a:ext cx="3503557" cy="2369518"/>
          </a:xfrm>
          <a:prstGeom prst="rect">
            <a:avLst/>
          </a:prstGeom>
          <a:noFill/>
          <a:ln>
            <a:noFill/>
          </a:ln>
        </p:spPr>
      </p:pic>
      <p:sp>
        <p:nvSpPr>
          <p:cNvPr id="7" name="Symbol zastępczy zawartości 2"/>
          <p:cNvSpPr txBox="1">
            <a:spLocks/>
          </p:cNvSpPr>
          <p:nvPr/>
        </p:nvSpPr>
        <p:spPr>
          <a:xfrm>
            <a:off x="6983896" y="2266260"/>
            <a:ext cx="4131365" cy="490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smtClean="0"/>
              <a:t>za pomocą węzła półwyblinka w górę</a:t>
            </a:r>
            <a:endParaRPr lang="pl-PL" sz="2000" dirty="0"/>
          </a:p>
        </p:txBody>
      </p:sp>
      <p:pic>
        <p:nvPicPr>
          <p:cNvPr id="8" name="Obraz 7"/>
          <p:cNvPicPr/>
          <p:nvPr/>
        </p:nvPicPr>
        <p:blipFill>
          <a:blip r:embed="rId5">
            <a:extLst>
              <a:ext uri="{28A0092B-C50C-407E-A947-70E740481C1C}">
                <a14:useLocalDpi xmlns:a14="http://schemas.microsoft.com/office/drawing/2010/main" val="0"/>
              </a:ext>
            </a:extLst>
          </a:blip>
          <a:srcRect/>
          <a:stretch>
            <a:fillRect/>
          </a:stretch>
        </p:blipFill>
        <p:spPr bwMode="auto">
          <a:xfrm>
            <a:off x="6401628" y="2943018"/>
            <a:ext cx="3318842" cy="2157854"/>
          </a:xfrm>
          <a:prstGeom prst="rect">
            <a:avLst/>
          </a:prstGeom>
          <a:noFill/>
          <a:ln>
            <a:noFill/>
          </a:ln>
        </p:spPr>
      </p:pic>
      <p:pic>
        <p:nvPicPr>
          <p:cNvPr id="9" name="Obraz 8"/>
          <p:cNvPicPr/>
          <p:nvPr/>
        </p:nvPicPr>
        <p:blipFill>
          <a:blip r:embed="rId6">
            <a:extLst>
              <a:ext uri="{28A0092B-C50C-407E-A947-70E740481C1C}">
                <a14:useLocalDpi xmlns:a14="http://schemas.microsoft.com/office/drawing/2010/main" val="0"/>
              </a:ext>
            </a:extLst>
          </a:blip>
          <a:srcRect/>
          <a:stretch>
            <a:fillRect/>
          </a:stretch>
        </p:blipFill>
        <p:spPr bwMode="auto">
          <a:xfrm>
            <a:off x="7016106" y="3429000"/>
            <a:ext cx="3230218" cy="2157854"/>
          </a:xfrm>
          <a:prstGeom prst="rect">
            <a:avLst/>
          </a:prstGeom>
          <a:noFill/>
          <a:ln>
            <a:noFill/>
          </a:ln>
        </p:spPr>
      </p:pic>
      <p:pic>
        <p:nvPicPr>
          <p:cNvPr id="10" name="Obraz 9"/>
          <p:cNvPicPr/>
          <p:nvPr/>
        </p:nvPicPr>
        <p:blipFill>
          <a:blip r:embed="rId7">
            <a:extLst>
              <a:ext uri="{28A0092B-C50C-407E-A947-70E740481C1C}">
                <a14:useLocalDpi xmlns:a14="http://schemas.microsoft.com/office/drawing/2010/main" val="0"/>
              </a:ext>
            </a:extLst>
          </a:blip>
          <a:srcRect/>
          <a:stretch>
            <a:fillRect/>
          </a:stretch>
        </p:blipFill>
        <p:spPr bwMode="auto">
          <a:xfrm>
            <a:off x="7725603" y="3847592"/>
            <a:ext cx="3230218" cy="2157854"/>
          </a:xfrm>
          <a:prstGeom prst="rect">
            <a:avLst/>
          </a:prstGeom>
          <a:noFill/>
          <a:ln>
            <a:noFill/>
          </a:ln>
        </p:spPr>
      </p:pic>
      <p:pic>
        <p:nvPicPr>
          <p:cNvPr id="11" name="Obraz 10"/>
          <p:cNvPicPr/>
          <p:nvPr/>
        </p:nvPicPr>
        <p:blipFill>
          <a:blip r:embed="rId8">
            <a:extLst>
              <a:ext uri="{28A0092B-C50C-407E-A947-70E740481C1C}">
                <a14:useLocalDpi xmlns:a14="http://schemas.microsoft.com/office/drawing/2010/main" val="0"/>
              </a:ext>
            </a:extLst>
          </a:blip>
          <a:srcRect/>
          <a:stretch>
            <a:fillRect/>
          </a:stretch>
        </p:blipFill>
        <p:spPr bwMode="auto">
          <a:xfrm>
            <a:off x="8435100" y="4281077"/>
            <a:ext cx="3230218" cy="2160347"/>
          </a:xfrm>
          <a:prstGeom prst="rect">
            <a:avLst/>
          </a:prstGeom>
          <a:noFill/>
          <a:ln>
            <a:noFill/>
          </a:ln>
        </p:spPr>
      </p:pic>
    </p:spTree>
    <p:extLst>
      <p:ext uri="{BB962C8B-B14F-4D97-AF65-F5344CB8AC3E}">
        <p14:creationId xmlns:p14="http://schemas.microsoft.com/office/powerpoint/2010/main" val="263258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2000"/>
                            </p:stCondLst>
                            <p:childTnLst>
                              <p:par>
                                <p:cTn id="9" presetID="14" presetClass="entr" presetSubtype="1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par>
                          <p:cTn id="12" fill="hold">
                            <p:stCondLst>
                              <p:cond delay="325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4000"/>
                                        <p:tgtEl>
                                          <p:spTgt spid="8"/>
                                        </p:tgtEl>
                                      </p:cBhvr>
                                    </p:animEffect>
                                  </p:childTnLst>
                                </p:cTn>
                              </p:par>
                            </p:childTnLst>
                          </p:cTn>
                        </p:par>
                        <p:par>
                          <p:cTn id="16" fill="hold">
                            <p:stCondLst>
                              <p:cond delay="72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0"/>
                                        <p:tgtEl>
                                          <p:spTgt spid="9"/>
                                        </p:tgtEl>
                                      </p:cBhvr>
                                    </p:animEffect>
                                  </p:childTnLst>
                                </p:cTn>
                              </p:par>
                            </p:childTnLst>
                          </p:cTn>
                        </p:par>
                        <p:par>
                          <p:cTn id="20" fill="hold">
                            <p:stCondLst>
                              <p:cond delay="975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0"/>
                                        <p:tgtEl>
                                          <p:spTgt spid="10"/>
                                        </p:tgtEl>
                                      </p:cBhvr>
                                    </p:animEffect>
                                  </p:childTnLst>
                                </p:cTn>
                              </p:par>
                            </p:childTnLst>
                          </p:cTn>
                        </p:par>
                        <p:par>
                          <p:cTn id="24" fill="hold">
                            <p:stCondLst>
                              <p:cond delay="1225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txBox="1">
            <a:spLocks noGrp="1"/>
          </p:cNvSpPr>
          <p:nvPr>
            <p:ph idx="1"/>
          </p:nvPr>
        </p:nvSpPr>
        <p:spPr>
          <a:xfrm>
            <a:off x="649356" y="205547"/>
            <a:ext cx="4379843" cy="460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smtClean="0"/>
              <a:t>przez ciało w dół</a:t>
            </a:r>
            <a:endParaRPr lang="pl-PL" sz="2000" dirty="0"/>
          </a:p>
        </p:txBody>
      </p:sp>
      <p:pic>
        <p:nvPicPr>
          <p:cNvPr id="5" name="Obraz 4"/>
          <p:cNvPicPr/>
          <p:nvPr/>
        </p:nvPicPr>
        <p:blipFill>
          <a:blip r:embed="rId2">
            <a:extLst>
              <a:ext uri="{28A0092B-C50C-407E-A947-70E740481C1C}">
                <a14:useLocalDpi xmlns:a14="http://schemas.microsoft.com/office/drawing/2010/main" val="0"/>
              </a:ext>
            </a:extLst>
          </a:blip>
          <a:srcRect/>
          <a:stretch>
            <a:fillRect/>
          </a:stretch>
        </p:blipFill>
        <p:spPr bwMode="auto">
          <a:xfrm>
            <a:off x="120276" y="665922"/>
            <a:ext cx="5669915" cy="3779520"/>
          </a:xfrm>
          <a:prstGeom prst="rect">
            <a:avLst/>
          </a:prstGeom>
          <a:noFill/>
          <a:ln>
            <a:noFill/>
          </a:ln>
        </p:spPr>
      </p:pic>
      <p:pic>
        <p:nvPicPr>
          <p:cNvPr id="6" name="Obraz 5"/>
          <p:cNvPicPr/>
          <p:nvPr/>
        </p:nvPicPr>
        <p:blipFill>
          <a:blip r:embed="rId3">
            <a:extLst>
              <a:ext uri="{28A0092B-C50C-407E-A947-70E740481C1C}">
                <a14:useLocalDpi xmlns:a14="http://schemas.microsoft.com/office/drawing/2010/main" val="0"/>
              </a:ext>
            </a:extLst>
          </a:blip>
          <a:srcRect/>
          <a:stretch>
            <a:fillRect/>
          </a:stretch>
        </p:blipFill>
        <p:spPr bwMode="auto">
          <a:xfrm>
            <a:off x="426085" y="3078480"/>
            <a:ext cx="5669915" cy="3779520"/>
          </a:xfrm>
          <a:prstGeom prst="rect">
            <a:avLst/>
          </a:prstGeom>
          <a:noFill/>
          <a:ln>
            <a:noFill/>
          </a:ln>
        </p:spPr>
      </p:pic>
      <p:sp>
        <p:nvSpPr>
          <p:cNvPr id="7" name="Symbol zastępczy zawartości 2"/>
          <p:cNvSpPr txBox="1">
            <a:spLocks/>
          </p:cNvSpPr>
          <p:nvPr/>
        </p:nvSpPr>
        <p:spPr>
          <a:xfrm>
            <a:off x="6401808" y="2226503"/>
            <a:ext cx="4422624" cy="460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smtClean="0"/>
              <a:t>przez ciało w górę</a:t>
            </a:r>
            <a:endParaRPr lang="pl-PL" sz="2000" dirty="0"/>
          </a:p>
        </p:txBody>
      </p:sp>
      <p:pic>
        <p:nvPicPr>
          <p:cNvPr id="8" name="Obraz 7"/>
          <p:cNvPicPr/>
          <p:nvPr/>
        </p:nvPicPr>
        <p:blipFill>
          <a:blip r:embed="rId4">
            <a:extLst>
              <a:ext uri="{28A0092B-C50C-407E-A947-70E740481C1C}">
                <a14:useLocalDpi xmlns:a14="http://schemas.microsoft.com/office/drawing/2010/main" val="0"/>
              </a:ext>
            </a:extLst>
          </a:blip>
          <a:srcRect/>
          <a:stretch>
            <a:fillRect/>
          </a:stretch>
        </p:blipFill>
        <p:spPr bwMode="auto">
          <a:xfrm>
            <a:off x="6401808" y="2686877"/>
            <a:ext cx="3199391" cy="2173357"/>
          </a:xfrm>
          <a:prstGeom prst="rect">
            <a:avLst/>
          </a:prstGeom>
          <a:noFill/>
          <a:ln>
            <a:noFill/>
          </a:ln>
        </p:spPr>
      </p:pic>
      <p:pic>
        <p:nvPicPr>
          <p:cNvPr id="9" name="Obraz 8"/>
          <p:cNvPicPr/>
          <p:nvPr/>
        </p:nvPicPr>
        <p:blipFill>
          <a:blip r:embed="rId5">
            <a:extLst>
              <a:ext uri="{28A0092B-C50C-407E-A947-70E740481C1C}">
                <a14:useLocalDpi xmlns:a14="http://schemas.microsoft.com/office/drawing/2010/main" val="0"/>
              </a:ext>
            </a:extLst>
          </a:blip>
          <a:srcRect/>
          <a:stretch>
            <a:fillRect/>
          </a:stretch>
        </p:blipFill>
        <p:spPr bwMode="auto">
          <a:xfrm>
            <a:off x="6707616" y="3078480"/>
            <a:ext cx="3199391" cy="2173358"/>
          </a:xfrm>
          <a:prstGeom prst="rect">
            <a:avLst/>
          </a:prstGeom>
          <a:noFill/>
          <a:ln>
            <a:noFill/>
          </a:ln>
        </p:spPr>
      </p:pic>
      <p:pic>
        <p:nvPicPr>
          <p:cNvPr id="10" name="Obraz 9"/>
          <p:cNvPicPr/>
          <p:nvPr/>
        </p:nvPicPr>
        <p:blipFill>
          <a:blip r:embed="rId6">
            <a:extLst>
              <a:ext uri="{28A0092B-C50C-407E-A947-70E740481C1C}">
                <a14:useLocalDpi xmlns:a14="http://schemas.microsoft.com/office/drawing/2010/main" val="0"/>
              </a:ext>
            </a:extLst>
          </a:blip>
          <a:srcRect/>
          <a:stretch>
            <a:fillRect/>
          </a:stretch>
        </p:blipFill>
        <p:spPr bwMode="auto">
          <a:xfrm>
            <a:off x="7013424" y="3437286"/>
            <a:ext cx="3199391" cy="2173356"/>
          </a:xfrm>
          <a:prstGeom prst="rect">
            <a:avLst/>
          </a:prstGeom>
          <a:noFill/>
          <a:ln>
            <a:noFill/>
          </a:ln>
        </p:spPr>
      </p:pic>
      <p:pic>
        <p:nvPicPr>
          <p:cNvPr id="11" name="Obraz 10"/>
          <p:cNvPicPr/>
          <p:nvPr/>
        </p:nvPicPr>
        <p:blipFill>
          <a:blip r:embed="rId7">
            <a:extLst>
              <a:ext uri="{28A0092B-C50C-407E-A947-70E740481C1C}">
                <a14:useLocalDpi xmlns:a14="http://schemas.microsoft.com/office/drawing/2010/main" val="0"/>
              </a:ext>
            </a:extLst>
          </a:blip>
          <a:srcRect/>
          <a:stretch>
            <a:fillRect/>
          </a:stretch>
        </p:blipFill>
        <p:spPr bwMode="auto">
          <a:xfrm>
            <a:off x="7319232" y="3804483"/>
            <a:ext cx="3199391" cy="2164965"/>
          </a:xfrm>
          <a:prstGeom prst="rect">
            <a:avLst/>
          </a:prstGeom>
          <a:noFill/>
          <a:ln>
            <a:noFill/>
          </a:ln>
        </p:spPr>
      </p:pic>
      <p:pic>
        <p:nvPicPr>
          <p:cNvPr id="12" name="Obraz 1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5040" y="4136208"/>
            <a:ext cx="3199391" cy="2165663"/>
          </a:xfrm>
          <a:prstGeom prst="rect">
            <a:avLst/>
          </a:prstGeom>
          <a:noFill/>
          <a:ln>
            <a:noFill/>
          </a:ln>
        </p:spPr>
      </p:pic>
    </p:spTree>
    <p:extLst>
      <p:ext uri="{BB962C8B-B14F-4D97-AF65-F5344CB8AC3E}">
        <p14:creationId xmlns:p14="http://schemas.microsoft.com/office/powerpoint/2010/main" val="6891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6000"/>
                            </p:stCondLst>
                            <p:childTnLst>
                              <p:par>
                                <p:cTn id="13" presetID="14" presetClass="entr" presetSubtype="10"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750"/>
                                        <p:tgtEl>
                                          <p:spTgt spid="7"/>
                                        </p:tgtEl>
                                      </p:cBhvr>
                                    </p:animEffect>
                                  </p:childTnLst>
                                </p:cTn>
                              </p:par>
                            </p:childTnLst>
                          </p:cTn>
                        </p:par>
                        <p:par>
                          <p:cTn id="16" fill="hold">
                            <p:stCondLst>
                              <p:cond delay="7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4000"/>
                                        <p:tgtEl>
                                          <p:spTgt spid="8"/>
                                        </p:tgtEl>
                                      </p:cBhvr>
                                    </p:animEffect>
                                  </p:childTnLst>
                                </p:cTn>
                              </p:par>
                            </p:childTnLst>
                          </p:cTn>
                        </p:par>
                        <p:par>
                          <p:cTn id="20" fill="hold">
                            <p:stCondLst>
                              <p:cond delay="1175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4000"/>
                                        <p:tgtEl>
                                          <p:spTgt spid="9"/>
                                        </p:tgtEl>
                                      </p:cBhvr>
                                    </p:animEffect>
                                  </p:childTnLst>
                                </p:cTn>
                              </p:par>
                            </p:childTnLst>
                          </p:cTn>
                        </p:par>
                        <p:par>
                          <p:cTn id="24" fill="hold">
                            <p:stCondLst>
                              <p:cond delay="157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4000"/>
                                        <p:tgtEl>
                                          <p:spTgt spid="10"/>
                                        </p:tgtEl>
                                      </p:cBhvr>
                                    </p:animEffect>
                                  </p:childTnLst>
                                </p:cTn>
                              </p:par>
                            </p:childTnLst>
                          </p:cTn>
                        </p:par>
                        <p:par>
                          <p:cTn id="28" fill="hold">
                            <p:stCondLst>
                              <p:cond delay="1975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4000"/>
                                        <p:tgtEl>
                                          <p:spTgt spid="11"/>
                                        </p:tgtEl>
                                      </p:cBhvr>
                                    </p:animEffect>
                                  </p:childTnLst>
                                </p:cTn>
                              </p:par>
                            </p:childTnLst>
                          </p:cTn>
                        </p:par>
                        <p:par>
                          <p:cTn id="32" fill="hold">
                            <p:stCondLst>
                              <p:cond delay="2375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8200" y="702503"/>
            <a:ext cx="10515600" cy="520010"/>
          </a:xfrm>
        </p:spPr>
        <p:txBody>
          <a:bodyPr/>
          <a:lstStyle/>
          <a:p>
            <a:pPr marL="0" indent="0">
              <a:buNone/>
            </a:pPr>
            <a:r>
              <a:rPr lang="pl-PL" dirty="0" smtClean="0"/>
              <a:t>alternatywny sposób wybierania liny przy asekuracji przez ratownika</a:t>
            </a:r>
            <a:endParaRPr lang="pl-PL" dirty="0"/>
          </a:p>
        </p:txBody>
      </p:sp>
      <p:pic>
        <p:nvPicPr>
          <p:cNvPr id="4" name="Obraz 3"/>
          <p:cNvPicPr/>
          <p:nvPr/>
        </p:nvPicPr>
        <p:blipFill>
          <a:blip r:embed="rId3">
            <a:extLst>
              <a:ext uri="{28A0092B-C50C-407E-A947-70E740481C1C}">
                <a14:useLocalDpi xmlns:a14="http://schemas.microsoft.com/office/drawing/2010/main" val="0"/>
              </a:ext>
            </a:extLst>
          </a:blip>
          <a:stretch>
            <a:fillRect/>
          </a:stretch>
        </p:blipFill>
        <p:spPr>
          <a:xfrm>
            <a:off x="241853" y="1656894"/>
            <a:ext cx="4439478" cy="2996952"/>
          </a:xfrm>
          <a:prstGeom prst="rect">
            <a:avLst/>
          </a:prstGeom>
        </p:spPr>
      </p:pic>
      <p:pic>
        <p:nvPicPr>
          <p:cNvPr id="5" name="Obraz 4"/>
          <p:cNvPicPr/>
          <p:nvPr/>
        </p:nvPicPr>
        <p:blipFill>
          <a:blip r:embed="rId4">
            <a:extLst>
              <a:ext uri="{28A0092B-C50C-407E-A947-70E740481C1C}">
                <a14:useLocalDpi xmlns:a14="http://schemas.microsoft.com/office/drawing/2010/main" val="0"/>
              </a:ext>
            </a:extLst>
          </a:blip>
          <a:stretch>
            <a:fillRect/>
          </a:stretch>
        </p:blipFill>
        <p:spPr>
          <a:xfrm>
            <a:off x="949188" y="2638534"/>
            <a:ext cx="4439478" cy="2996952"/>
          </a:xfrm>
          <a:prstGeom prst="rect">
            <a:avLst/>
          </a:prstGeom>
        </p:spPr>
      </p:pic>
      <p:pic>
        <p:nvPicPr>
          <p:cNvPr id="6" name="Obraz 5"/>
          <p:cNvPicPr/>
          <p:nvPr/>
        </p:nvPicPr>
        <p:blipFill>
          <a:blip r:embed="rId5">
            <a:extLst>
              <a:ext uri="{28A0092B-C50C-407E-A947-70E740481C1C}">
                <a14:useLocalDpi xmlns:a14="http://schemas.microsoft.com/office/drawing/2010/main" val="0"/>
              </a:ext>
            </a:extLst>
          </a:blip>
          <a:stretch>
            <a:fillRect/>
          </a:stretch>
        </p:blipFill>
        <p:spPr>
          <a:xfrm>
            <a:off x="6096000" y="2356282"/>
            <a:ext cx="4439478" cy="3000907"/>
          </a:xfrm>
          <a:prstGeom prst="rect">
            <a:avLst/>
          </a:prstGeom>
        </p:spPr>
      </p:pic>
      <p:pic>
        <p:nvPicPr>
          <p:cNvPr id="7" name="Obraz 6"/>
          <p:cNvPicPr/>
          <p:nvPr/>
        </p:nvPicPr>
        <p:blipFill>
          <a:blip r:embed="rId6">
            <a:extLst>
              <a:ext uri="{28A0092B-C50C-407E-A947-70E740481C1C}">
                <a14:useLocalDpi xmlns:a14="http://schemas.microsoft.com/office/drawing/2010/main" val="0"/>
              </a:ext>
            </a:extLst>
          </a:blip>
          <a:stretch>
            <a:fillRect/>
          </a:stretch>
        </p:blipFill>
        <p:spPr>
          <a:xfrm>
            <a:off x="6852284" y="3153392"/>
            <a:ext cx="4439478" cy="3000907"/>
          </a:xfrm>
          <a:prstGeom prst="rect">
            <a:avLst/>
          </a:prstGeom>
        </p:spPr>
      </p:pic>
      <p:sp>
        <p:nvSpPr>
          <p:cNvPr id="8" name="Symbol zastępczy zawartości 2"/>
          <p:cNvSpPr txBox="1">
            <a:spLocks/>
          </p:cNvSpPr>
          <p:nvPr/>
        </p:nvSpPr>
        <p:spPr>
          <a:xfrm>
            <a:off x="241853" y="5846236"/>
            <a:ext cx="5146813" cy="447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1800" dirty="0"/>
              <a:t>p</a:t>
            </a:r>
            <a:r>
              <a:rPr lang="pl-PL" sz="1800" dirty="0" smtClean="0"/>
              <a:t>rzy I’D</a:t>
            </a:r>
            <a:endParaRPr lang="pl-PL" sz="1800" dirty="0"/>
          </a:p>
        </p:txBody>
      </p:sp>
      <p:sp>
        <p:nvSpPr>
          <p:cNvPr id="9" name="Symbol zastępczy zawartości 2"/>
          <p:cNvSpPr txBox="1">
            <a:spLocks/>
          </p:cNvSpPr>
          <p:nvPr/>
        </p:nvSpPr>
        <p:spPr>
          <a:xfrm>
            <a:off x="6096000" y="6225900"/>
            <a:ext cx="5195761" cy="447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1800" dirty="0"/>
              <a:t>p</a:t>
            </a:r>
            <a:r>
              <a:rPr lang="pl-PL" sz="1800" dirty="0" smtClean="0"/>
              <a:t>rzy półwyblince</a:t>
            </a:r>
            <a:endParaRPr lang="pl-PL" sz="1800" dirty="0"/>
          </a:p>
        </p:txBody>
      </p:sp>
    </p:spTree>
    <p:extLst>
      <p:ext uri="{BB962C8B-B14F-4D97-AF65-F5344CB8AC3E}">
        <p14:creationId xmlns:p14="http://schemas.microsoft.com/office/powerpoint/2010/main" val="369617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par>
                          <p:cTn id="12" fill="hold">
                            <p:stCondLst>
                              <p:cond delay="4000"/>
                            </p:stCondLst>
                            <p:childTnLst>
                              <p:par>
                                <p:cTn id="13" presetID="10"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par>
                          <p:cTn id="16" fill="hold">
                            <p:stCondLst>
                              <p:cond delay="7500"/>
                            </p:stCondLst>
                            <p:childTnLst>
                              <p:par>
                                <p:cTn id="17" presetID="14" presetClass="entr" presetSubtype="1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par>
                          <p:cTn id="20" fill="hold">
                            <p:stCondLst>
                              <p:cond delay="9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3000"/>
                                        <p:tgtEl>
                                          <p:spTgt spid="6"/>
                                        </p:tgtEl>
                                      </p:cBhvr>
                                    </p:animEffect>
                                  </p:childTnLst>
                                </p:cTn>
                              </p:par>
                            </p:childTnLst>
                          </p:cTn>
                        </p:par>
                        <p:par>
                          <p:cTn id="24" fill="hold">
                            <p:stCondLst>
                              <p:cond delay="12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838199" y="513660"/>
            <a:ext cx="6422571" cy="510071"/>
          </a:xfrm>
        </p:spPr>
        <p:txBody>
          <a:bodyPr>
            <a:noAutofit/>
          </a:bodyPr>
          <a:lstStyle/>
          <a:p>
            <a:pPr marL="514350" indent="-514350" algn="ctr">
              <a:buFont typeface="+mj-lt"/>
              <a:buAutoNum type="alphaLcParenR" startAt="3"/>
            </a:pPr>
            <a:r>
              <a:rPr lang="pl-PL" dirty="0" smtClean="0"/>
              <a:t>wyjście, wejście do kosza z okna</a:t>
            </a:r>
            <a:endParaRPr lang="pl-PL" dirty="0"/>
          </a:p>
        </p:txBody>
      </p:sp>
      <p:sp>
        <p:nvSpPr>
          <p:cNvPr id="5" name="Symbol zastępczy zawartości 2"/>
          <p:cNvSpPr txBox="1">
            <a:spLocks/>
          </p:cNvSpPr>
          <p:nvPr/>
        </p:nvSpPr>
        <p:spPr>
          <a:xfrm>
            <a:off x="119270" y="1129886"/>
            <a:ext cx="5976730" cy="460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smtClean="0"/>
              <a:t>stanowisko na BPPM i wpięty I’D lub przez półwyblinkę</a:t>
            </a:r>
            <a:endParaRPr lang="pl-PL" sz="2000" dirty="0"/>
          </a:p>
        </p:txBody>
      </p:sp>
      <p:pic>
        <p:nvPicPr>
          <p:cNvPr id="6" name="Obraz 5"/>
          <p:cNvPicPr/>
          <p:nvPr/>
        </p:nvPicPr>
        <p:blipFill>
          <a:blip r:embed="rId3">
            <a:extLst>
              <a:ext uri="{28A0092B-C50C-407E-A947-70E740481C1C}">
                <a14:useLocalDpi xmlns:a14="http://schemas.microsoft.com/office/drawing/2010/main" val="0"/>
              </a:ext>
            </a:extLst>
          </a:blip>
          <a:srcRect/>
          <a:stretch>
            <a:fillRect/>
          </a:stretch>
        </p:blipFill>
        <p:spPr bwMode="auto">
          <a:xfrm>
            <a:off x="119270" y="1696416"/>
            <a:ext cx="2814320" cy="1899920"/>
          </a:xfrm>
          <a:prstGeom prst="rect">
            <a:avLst/>
          </a:prstGeom>
          <a:noFill/>
          <a:ln>
            <a:noFill/>
          </a:ln>
        </p:spPr>
      </p:pic>
      <p:pic>
        <p:nvPicPr>
          <p:cNvPr id="7" name="Obraz 6"/>
          <p:cNvPicPr/>
          <p:nvPr/>
        </p:nvPicPr>
        <p:blipFill>
          <a:blip r:embed="rId4">
            <a:extLst>
              <a:ext uri="{28A0092B-C50C-407E-A947-70E740481C1C}">
                <a14:useLocalDpi xmlns:a14="http://schemas.microsoft.com/office/drawing/2010/main" val="0"/>
              </a:ext>
            </a:extLst>
          </a:blip>
          <a:srcRect/>
          <a:stretch>
            <a:fillRect/>
          </a:stretch>
        </p:blipFill>
        <p:spPr bwMode="auto">
          <a:xfrm>
            <a:off x="3281680" y="1696416"/>
            <a:ext cx="2814320" cy="1899920"/>
          </a:xfrm>
          <a:prstGeom prst="rect">
            <a:avLst/>
          </a:prstGeom>
          <a:noFill/>
          <a:ln>
            <a:noFill/>
          </a:ln>
        </p:spPr>
      </p:pic>
      <p:pic>
        <p:nvPicPr>
          <p:cNvPr id="8" name="Obraz 7"/>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35039" y="2387807"/>
            <a:ext cx="4475756" cy="3092975"/>
          </a:xfrm>
          <a:prstGeom prst="rect">
            <a:avLst/>
          </a:prstGeom>
          <a:noFill/>
          <a:ln>
            <a:noFill/>
          </a:ln>
        </p:spPr>
      </p:pic>
      <p:pic>
        <p:nvPicPr>
          <p:cNvPr id="9" name="Obraz 8"/>
          <p:cNvPicPr/>
          <p:nvPr/>
        </p:nvPicPr>
        <p:blipFill>
          <a:blip r:embed="rId6">
            <a:extLst>
              <a:ext uri="{28A0092B-C50C-407E-A947-70E740481C1C}">
                <a14:useLocalDpi xmlns:a14="http://schemas.microsoft.com/office/drawing/2010/main" val="0"/>
              </a:ext>
            </a:extLst>
          </a:blip>
          <a:srcRect/>
          <a:stretch>
            <a:fillRect/>
          </a:stretch>
        </p:blipFill>
        <p:spPr bwMode="auto">
          <a:xfrm>
            <a:off x="2720891" y="2369708"/>
            <a:ext cx="3948265" cy="2381195"/>
          </a:xfrm>
          <a:prstGeom prst="rect">
            <a:avLst/>
          </a:prstGeom>
          <a:noFill/>
          <a:ln>
            <a:noFill/>
          </a:ln>
        </p:spPr>
      </p:pic>
      <p:pic>
        <p:nvPicPr>
          <p:cNvPr id="18" name="Obraz 17"/>
          <p:cNvPicPr/>
          <p:nvPr/>
        </p:nvPicPr>
        <p:blipFill>
          <a:blip r:embed="rId7">
            <a:extLst>
              <a:ext uri="{28A0092B-C50C-407E-A947-70E740481C1C}">
                <a14:useLocalDpi xmlns:a14="http://schemas.microsoft.com/office/drawing/2010/main" val="0"/>
              </a:ext>
            </a:extLst>
          </a:blip>
          <a:srcRect/>
          <a:stretch>
            <a:fillRect/>
          </a:stretch>
        </p:blipFill>
        <p:spPr bwMode="auto">
          <a:xfrm>
            <a:off x="3473865" y="3311016"/>
            <a:ext cx="3960632" cy="2381195"/>
          </a:xfrm>
          <a:prstGeom prst="rect">
            <a:avLst/>
          </a:prstGeom>
          <a:noFill/>
          <a:ln>
            <a:noFill/>
          </a:ln>
        </p:spPr>
      </p:pic>
      <p:pic>
        <p:nvPicPr>
          <p:cNvPr id="11" name="Obraz 10" descr="C:\Users\pbrunecki\Desktop\Z JRG do RWZP II wydanie\IMG_1058 (800x533).jpg"/>
          <p:cNvPicPr/>
          <p:nvPr/>
        </p:nvPicPr>
        <p:blipFill>
          <a:blip r:embed="rId8">
            <a:extLst>
              <a:ext uri="{28A0092B-C50C-407E-A947-70E740481C1C}">
                <a14:useLocalDpi xmlns:a14="http://schemas.microsoft.com/office/drawing/2010/main" val="0"/>
              </a:ext>
            </a:extLst>
          </a:blip>
          <a:srcRect/>
          <a:stretch>
            <a:fillRect/>
          </a:stretch>
        </p:blipFill>
        <p:spPr bwMode="auto">
          <a:xfrm>
            <a:off x="3350150" y="2746784"/>
            <a:ext cx="5047367" cy="3350096"/>
          </a:xfrm>
          <a:prstGeom prst="rect">
            <a:avLst/>
          </a:prstGeom>
          <a:noFill/>
          <a:ln>
            <a:noFill/>
          </a:ln>
        </p:spPr>
      </p:pic>
      <p:pic>
        <p:nvPicPr>
          <p:cNvPr id="12" name="Obraz 11"/>
          <p:cNvPicPr/>
          <p:nvPr/>
        </p:nvPicPr>
        <p:blipFill>
          <a:blip r:embed="rId9">
            <a:extLst>
              <a:ext uri="{28A0092B-C50C-407E-A947-70E740481C1C}">
                <a14:useLocalDpi xmlns:a14="http://schemas.microsoft.com/office/drawing/2010/main" val="0"/>
              </a:ext>
            </a:extLst>
          </a:blip>
          <a:srcRect/>
          <a:stretch>
            <a:fillRect/>
          </a:stretch>
        </p:blipFill>
        <p:spPr bwMode="auto">
          <a:xfrm>
            <a:off x="4340749" y="3199153"/>
            <a:ext cx="5047367" cy="3350096"/>
          </a:xfrm>
          <a:prstGeom prst="rect">
            <a:avLst/>
          </a:prstGeom>
          <a:noFill/>
          <a:ln>
            <a:noFill/>
          </a:ln>
        </p:spPr>
      </p:pic>
      <p:pic>
        <p:nvPicPr>
          <p:cNvPr id="13" name="Obraz 12"/>
          <p:cNvPicPr/>
          <p:nvPr/>
        </p:nvPicPr>
        <p:blipFill>
          <a:blip r:embed="rId10">
            <a:extLst>
              <a:ext uri="{28A0092B-C50C-407E-A947-70E740481C1C}">
                <a14:useLocalDpi xmlns:a14="http://schemas.microsoft.com/office/drawing/2010/main" val="0"/>
              </a:ext>
            </a:extLst>
          </a:blip>
          <a:srcRect/>
          <a:stretch>
            <a:fillRect/>
          </a:stretch>
        </p:blipFill>
        <p:spPr bwMode="auto">
          <a:xfrm>
            <a:off x="5539797" y="3399102"/>
            <a:ext cx="5080152" cy="3352481"/>
          </a:xfrm>
          <a:prstGeom prst="rect">
            <a:avLst/>
          </a:prstGeom>
          <a:noFill/>
          <a:ln>
            <a:noFill/>
          </a:ln>
        </p:spPr>
      </p:pic>
    </p:spTree>
    <p:extLst>
      <p:ext uri="{BB962C8B-B14F-4D97-AF65-F5344CB8AC3E}">
        <p14:creationId xmlns:p14="http://schemas.microsoft.com/office/powerpoint/2010/main" val="183000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500"/>
                                        <p:tgtEl>
                                          <p:spTgt spid="6"/>
                                        </p:tgtEl>
                                      </p:cBhvr>
                                    </p:animEffect>
                                  </p:childTnLst>
                                </p:cTn>
                              </p:par>
                              <p:par>
                                <p:cTn id="12" presetID="10"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3500"/>
                                        <p:tgtEl>
                                          <p:spTgt spid="7"/>
                                        </p:tgtEl>
                                      </p:cBhvr>
                                    </p:animEffect>
                                  </p:childTnLst>
                                </p:cTn>
                              </p:par>
                            </p:childTnLst>
                          </p:cTn>
                        </p:par>
                        <p:par>
                          <p:cTn id="15" fill="hold">
                            <p:stCondLst>
                              <p:cond delay="5000"/>
                            </p:stCondLst>
                            <p:childTnLst>
                              <p:par>
                                <p:cTn id="16" presetID="10" presetClass="entr" presetSubtype="0" fill="hold" nodeType="after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500"/>
                                        <p:tgtEl>
                                          <p:spTgt spid="8"/>
                                        </p:tgtEl>
                                      </p:cBhvr>
                                    </p:animEffect>
                                  </p:childTnLst>
                                </p:cTn>
                              </p:par>
                            </p:childTnLst>
                          </p:cTn>
                        </p:par>
                        <p:par>
                          <p:cTn id="19" fill="hold">
                            <p:stCondLst>
                              <p:cond delay="9000"/>
                            </p:stCondLst>
                            <p:childTnLst>
                              <p:par>
                                <p:cTn id="20" presetID="10" presetClass="entr" presetSubtype="0"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3500"/>
                                        <p:tgtEl>
                                          <p:spTgt spid="9"/>
                                        </p:tgtEl>
                                      </p:cBhvr>
                                    </p:animEffect>
                                  </p:childTnLst>
                                </p:cTn>
                              </p:par>
                            </p:childTnLst>
                          </p:cTn>
                        </p:par>
                        <p:par>
                          <p:cTn id="23" fill="hold">
                            <p:stCondLst>
                              <p:cond delay="13000"/>
                            </p:stCondLst>
                            <p:childTnLst>
                              <p:par>
                                <p:cTn id="24" presetID="10" presetClass="entr" presetSubtype="0" fill="hold" nodeType="afterEffect">
                                  <p:stCondLst>
                                    <p:cond delay="5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3500"/>
                                        <p:tgtEl>
                                          <p:spTgt spid="18"/>
                                        </p:tgtEl>
                                      </p:cBhvr>
                                    </p:animEffect>
                                  </p:childTnLst>
                                </p:cTn>
                              </p:par>
                            </p:childTnLst>
                          </p:cTn>
                        </p:par>
                        <p:par>
                          <p:cTn id="27" fill="hold">
                            <p:stCondLst>
                              <p:cond delay="17000"/>
                            </p:stCondLst>
                            <p:childTnLst>
                              <p:par>
                                <p:cTn id="28" presetID="10" presetClass="entr" presetSubtype="0" fill="hold" nodeType="after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3500"/>
                                        <p:tgtEl>
                                          <p:spTgt spid="11"/>
                                        </p:tgtEl>
                                      </p:cBhvr>
                                    </p:animEffect>
                                  </p:childTnLst>
                                </p:cTn>
                              </p:par>
                            </p:childTnLst>
                          </p:cTn>
                        </p:par>
                        <p:par>
                          <p:cTn id="31" fill="hold">
                            <p:stCondLst>
                              <p:cond delay="21000"/>
                            </p:stCondLst>
                            <p:childTnLst>
                              <p:par>
                                <p:cTn id="32" presetID="10" presetClass="entr" presetSubtype="0" fill="hold" nodeType="afterEffect">
                                  <p:stCondLst>
                                    <p:cond delay="2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3500"/>
                                        <p:tgtEl>
                                          <p:spTgt spid="12"/>
                                        </p:tgtEl>
                                      </p:cBhvr>
                                    </p:animEffect>
                                  </p:childTnLst>
                                </p:cTn>
                              </p:par>
                            </p:childTnLst>
                          </p:cTn>
                        </p:par>
                        <p:par>
                          <p:cTn id="35" fill="hold">
                            <p:stCondLst>
                              <p:cond delay="26500"/>
                            </p:stCondLst>
                            <p:childTnLst>
                              <p:par>
                                <p:cTn id="36" presetID="10" presetClass="entr" presetSubtype="0" fill="hold" nodeType="after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3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txBox="1">
            <a:spLocks/>
          </p:cNvSpPr>
          <p:nvPr/>
        </p:nvSpPr>
        <p:spPr>
          <a:xfrm>
            <a:off x="838200" y="513660"/>
            <a:ext cx="5257800" cy="510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ctr">
              <a:buFont typeface="+mj-lt"/>
              <a:buAutoNum type="alphaLcParenR" startAt="4"/>
            </a:pPr>
            <a:r>
              <a:rPr lang="pl-PL" dirty="0" smtClean="0"/>
              <a:t>poruszanie się po dachu</a:t>
            </a:r>
            <a:endParaRPr lang="pl-PL" dirty="0"/>
          </a:p>
        </p:txBody>
      </p:sp>
      <p:sp>
        <p:nvSpPr>
          <p:cNvPr id="6" name="Symbol zastępczy zawartości 2"/>
          <p:cNvSpPr txBox="1">
            <a:spLocks noGrp="1"/>
          </p:cNvSpPr>
          <p:nvPr>
            <p:ph idx="1"/>
          </p:nvPr>
        </p:nvSpPr>
        <p:spPr>
          <a:xfrm>
            <a:off x="460513" y="1249156"/>
            <a:ext cx="4379843" cy="460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a:t>s</a:t>
            </a:r>
            <a:r>
              <a:rPr lang="pl-PL" sz="2000" dirty="0" smtClean="0"/>
              <a:t>tanowisko na kominie</a:t>
            </a:r>
            <a:endParaRPr lang="pl-PL" sz="2000" dirty="0"/>
          </a:p>
        </p:txBody>
      </p:sp>
      <p:pic>
        <p:nvPicPr>
          <p:cNvPr id="7" name="Obraz 6"/>
          <p:cNvPicPr/>
          <p:nvPr/>
        </p:nvPicPr>
        <p:blipFill>
          <a:blip r:embed="rId3">
            <a:extLst>
              <a:ext uri="{28A0092B-C50C-407E-A947-70E740481C1C}">
                <a14:useLocalDpi xmlns:a14="http://schemas.microsoft.com/office/drawing/2010/main" val="0"/>
              </a:ext>
            </a:extLst>
          </a:blip>
          <a:srcRect/>
          <a:stretch>
            <a:fillRect/>
          </a:stretch>
        </p:blipFill>
        <p:spPr bwMode="auto">
          <a:xfrm>
            <a:off x="322841" y="1709530"/>
            <a:ext cx="5451794" cy="3498573"/>
          </a:xfrm>
          <a:prstGeom prst="rect">
            <a:avLst/>
          </a:prstGeom>
          <a:noFill/>
          <a:ln>
            <a:noFill/>
          </a:ln>
        </p:spPr>
      </p:pic>
      <p:pic>
        <p:nvPicPr>
          <p:cNvPr id="8" name="Obraz 7"/>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48501"/>
            <a:ext cx="6096000" cy="3970959"/>
          </a:xfrm>
          <a:prstGeom prst="rect">
            <a:avLst/>
          </a:prstGeom>
          <a:noFill/>
          <a:ln>
            <a:noFill/>
          </a:ln>
        </p:spPr>
      </p:pic>
    </p:spTree>
    <p:extLst>
      <p:ext uri="{BB962C8B-B14F-4D97-AF65-F5344CB8AC3E}">
        <p14:creationId xmlns:p14="http://schemas.microsoft.com/office/powerpoint/2010/main" val="4229360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txBox="1">
            <a:spLocks noGrp="1"/>
          </p:cNvSpPr>
          <p:nvPr>
            <p:ph idx="1"/>
          </p:nvPr>
        </p:nvSpPr>
        <p:spPr>
          <a:xfrm>
            <a:off x="6483626" y="2153616"/>
            <a:ext cx="5065643" cy="1007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2000" dirty="0"/>
              <a:t>poręczówka pomiędzy dwoma kominami </a:t>
            </a:r>
            <a:r>
              <a:rPr lang="pl-PL" sz="2000" dirty="0" smtClean="0"/>
              <a:t/>
            </a:r>
            <a:br>
              <a:rPr lang="pl-PL" sz="2000" dirty="0" smtClean="0"/>
            </a:br>
            <a:r>
              <a:rPr lang="pl-PL" sz="2000" dirty="0" smtClean="0"/>
              <a:t>i </a:t>
            </a:r>
            <a:r>
              <a:rPr lang="pl-PL" sz="2000" dirty="0"/>
              <a:t>poruszanie się na I’D</a:t>
            </a:r>
            <a:endParaRPr lang="pl-PL" sz="1600" dirty="0"/>
          </a:p>
        </p:txBody>
      </p:sp>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658012" y="765313"/>
            <a:ext cx="4907901" cy="2938338"/>
          </a:xfrm>
          <a:prstGeom prst="rect">
            <a:avLst/>
          </a:prstGeom>
          <a:noFill/>
          <a:ln>
            <a:noFill/>
          </a:ln>
        </p:spPr>
      </p:pic>
      <p:pic>
        <p:nvPicPr>
          <p:cNvPr id="6" name="Obraz 5"/>
          <p:cNvPicPr/>
          <p:nvPr/>
        </p:nvPicPr>
        <p:blipFill>
          <a:blip r:embed="rId4">
            <a:extLst>
              <a:ext uri="{28A0092B-C50C-407E-A947-70E740481C1C}">
                <a14:useLocalDpi xmlns:a14="http://schemas.microsoft.com/office/drawing/2010/main" val="0"/>
              </a:ext>
            </a:extLst>
          </a:blip>
          <a:srcRect/>
          <a:stretch>
            <a:fillRect/>
          </a:stretch>
        </p:blipFill>
        <p:spPr bwMode="auto">
          <a:xfrm>
            <a:off x="658012" y="3830208"/>
            <a:ext cx="4907901" cy="2908521"/>
          </a:xfrm>
          <a:prstGeom prst="rect">
            <a:avLst/>
          </a:prstGeom>
          <a:noFill/>
          <a:ln>
            <a:noFill/>
          </a:ln>
        </p:spPr>
      </p:pic>
      <p:pic>
        <p:nvPicPr>
          <p:cNvPr id="7" name="Obraz 6"/>
          <p:cNvPicPr/>
          <p:nvPr/>
        </p:nvPicPr>
        <p:blipFill>
          <a:blip r:embed="rId5">
            <a:extLst>
              <a:ext uri="{28A0092B-C50C-407E-A947-70E740481C1C}">
                <a14:useLocalDpi xmlns:a14="http://schemas.microsoft.com/office/drawing/2010/main" val="0"/>
              </a:ext>
            </a:extLst>
          </a:blip>
          <a:srcRect/>
          <a:stretch>
            <a:fillRect/>
          </a:stretch>
        </p:blipFill>
        <p:spPr bwMode="auto">
          <a:xfrm>
            <a:off x="6483626" y="3428999"/>
            <a:ext cx="5065643" cy="3429000"/>
          </a:xfrm>
          <a:prstGeom prst="rect">
            <a:avLst/>
          </a:prstGeom>
          <a:noFill/>
          <a:ln>
            <a:noFill/>
          </a:ln>
        </p:spPr>
      </p:pic>
    </p:spTree>
    <p:extLst>
      <p:ext uri="{BB962C8B-B14F-4D97-AF65-F5344CB8AC3E}">
        <p14:creationId xmlns:p14="http://schemas.microsoft.com/office/powerpoint/2010/main" val="4243558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txBox="1">
            <a:spLocks noGrp="1"/>
          </p:cNvSpPr>
          <p:nvPr>
            <p:ph idx="1"/>
          </p:nvPr>
        </p:nvSpPr>
        <p:spPr>
          <a:xfrm>
            <a:off x="6659216" y="1825625"/>
            <a:ext cx="4694583" cy="8579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2000" dirty="0"/>
              <a:t>stanowisko z dwóch kominów, zabezpieczenie ratownika przy pomocy </a:t>
            </a:r>
            <a:r>
              <a:rPr lang="pl-PL" sz="2000" dirty="0" smtClean="0"/>
              <a:t/>
            </a:r>
            <a:br>
              <a:rPr lang="pl-PL" sz="2000" dirty="0" smtClean="0"/>
            </a:br>
            <a:r>
              <a:rPr lang="pl-PL" sz="2000" dirty="0" smtClean="0"/>
              <a:t>I’D </a:t>
            </a:r>
            <a:r>
              <a:rPr lang="pl-PL" sz="2000" dirty="0"/>
              <a:t>i lonży regulowanej</a:t>
            </a:r>
            <a:endParaRPr lang="pl-PL" sz="1100" dirty="0"/>
          </a:p>
        </p:txBody>
      </p:sp>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164409" y="1025552"/>
            <a:ext cx="5749373" cy="3437118"/>
          </a:xfrm>
          <a:prstGeom prst="rect">
            <a:avLst/>
          </a:prstGeom>
          <a:noFill/>
          <a:ln>
            <a:noFill/>
          </a:ln>
        </p:spPr>
      </p:pic>
      <p:pic>
        <p:nvPicPr>
          <p:cNvPr id="6" name="Obraz 5"/>
          <p:cNvPicPr/>
          <p:nvPr/>
        </p:nvPicPr>
        <p:blipFill>
          <a:blip r:embed="rId4">
            <a:extLst>
              <a:ext uri="{28A0092B-C50C-407E-A947-70E740481C1C}">
                <a14:useLocalDpi xmlns:a14="http://schemas.microsoft.com/office/drawing/2010/main" val="0"/>
              </a:ext>
            </a:extLst>
          </a:blip>
          <a:srcRect/>
          <a:stretch>
            <a:fillRect/>
          </a:stretch>
        </p:blipFill>
        <p:spPr bwMode="auto">
          <a:xfrm>
            <a:off x="6131820" y="2904047"/>
            <a:ext cx="5749373" cy="3437118"/>
          </a:xfrm>
          <a:prstGeom prst="rect">
            <a:avLst/>
          </a:prstGeom>
          <a:noFill/>
          <a:ln>
            <a:noFill/>
          </a:ln>
        </p:spPr>
      </p:pic>
    </p:spTree>
    <p:extLst>
      <p:ext uri="{BB962C8B-B14F-4D97-AF65-F5344CB8AC3E}">
        <p14:creationId xmlns:p14="http://schemas.microsoft.com/office/powerpoint/2010/main" val="3215936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txBox="1">
            <a:spLocks/>
          </p:cNvSpPr>
          <p:nvPr/>
        </p:nvSpPr>
        <p:spPr>
          <a:xfrm>
            <a:off x="6321287" y="1825625"/>
            <a:ext cx="5506277" cy="490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smtClean="0"/>
              <a:t>asekuracja dolna – na tzw. „wędkę”</a:t>
            </a:r>
            <a:endParaRPr lang="pl-PL" sz="1200" dirty="0"/>
          </a:p>
        </p:txBody>
      </p:sp>
      <p:sp>
        <p:nvSpPr>
          <p:cNvPr id="5" name="Symbol zastępczy zawartości 2"/>
          <p:cNvSpPr txBox="1">
            <a:spLocks/>
          </p:cNvSpPr>
          <p:nvPr/>
        </p:nvSpPr>
        <p:spPr>
          <a:xfrm>
            <a:off x="838200" y="513660"/>
            <a:ext cx="5257800" cy="510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ctr">
              <a:buFont typeface="+mj-lt"/>
              <a:buAutoNum type="alphaLcParenR" startAt="5"/>
            </a:pPr>
            <a:r>
              <a:rPr lang="pl-PL" dirty="0" smtClean="0"/>
              <a:t>poruszanie się po drabinie</a:t>
            </a:r>
            <a:endParaRPr lang="pl-PL" dirty="0"/>
          </a:p>
        </p:txBody>
      </p:sp>
      <p:pic>
        <p:nvPicPr>
          <p:cNvPr id="6" name="Obraz 5"/>
          <p:cNvPicPr/>
          <p:nvPr/>
        </p:nvPicPr>
        <p:blipFill>
          <a:blip r:embed="rId3">
            <a:extLst>
              <a:ext uri="{28A0092B-C50C-407E-A947-70E740481C1C}">
                <a14:useLocalDpi xmlns:a14="http://schemas.microsoft.com/office/drawing/2010/main" val="0"/>
              </a:ext>
            </a:extLst>
          </a:blip>
          <a:srcRect/>
          <a:stretch>
            <a:fillRect/>
          </a:stretch>
        </p:blipFill>
        <p:spPr bwMode="auto">
          <a:xfrm>
            <a:off x="667164" y="1858645"/>
            <a:ext cx="4342158" cy="2834750"/>
          </a:xfrm>
          <a:prstGeom prst="rect">
            <a:avLst/>
          </a:prstGeom>
          <a:noFill/>
          <a:ln>
            <a:noFill/>
          </a:ln>
        </p:spPr>
      </p:pic>
      <p:pic>
        <p:nvPicPr>
          <p:cNvPr id="7" name="Obraz 6" descr="D:\!! RWZP skrypt - II wydanie\RWZP II z JRG 7 - I uwagi\małe\zabezpieczenie.jpg"/>
          <p:cNvPicPr/>
          <p:nvPr/>
        </p:nvPicPr>
        <p:blipFill>
          <a:blip r:embed="rId4">
            <a:extLst>
              <a:ext uri="{28A0092B-C50C-407E-A947-70E740481C1C}">
                <a14:useLocalDpi xmlns:a14="http://schemas.microsoft.com/office/drawing/2010/main" val="0"/>
              </a:ext>
            </a:extLst>
          </a:blip>
          <a:srcRect/>
          <a:stretch>
            <a:fillRect/>
          </a:stretch>
        </p:blipFill>
        <p:spPr bwMode="auto">
          <a:xfrm>
            <a:off x="904633" y="3874756"/>
            <a:ext cx="4591706" cy="2192282"/>
          </a:xfrm>
          <a:prstGeom prst="rect">
            <a:avLst/>
          </a:prstGeom>
          <a:noFill/>
          <a:ln>
            <a:noFill/>
          </a:ln>
        </p:spPr>
      </p:pic>
      <p:pic>
        <p:nvPicPr>
          <p:cNvPr id="8" name="Obraz 7"/>
          <p:cNvPicPr/>
          <p:nvPr/>
        </p:nvPicPr>
        <p:blipFill>
          <a:blip r:embed="rId5">
            <a:extLst>
              <a:ext uri="{28A0092B-C50C-407E-A947-70E740481C1C}">
                <a14:useLocalDpi xmlns:a14="http://schemas.microsoft.com/office/drawing/2010/main" val="0"/>
              </a:ext>
            </a:extLst>
          </a:blip>
          <a:srcRect/>
          <a:stretch>
            <a:fillRect/>
          </a:stretch>
        </p:blipFill>
        <p:spPr bwMode="auto">
          <a:xfrm>
            <a:off x="5839652" y="2645713"/>
            <a:ext cx="4854851" cy="3168678"/>
          </a:xfrm>
          <a:prstGeom prst="rect">
            <a:avLst/>
          </a:prstGeom>
          <a:noFill/>
          <a:ln>
            <a:noFill/>
          </a:ln>
        </p:spPr>
      </p:pic>
      <p:pic>
        <p:nvPicPr>
          <p:cNvPr id="9" name="Obraz 8"/>
          <p:cNvPicPr/>
          <p:nvPr/>
        </p:nvPicPr>
        <p:blipFill>
          <a:blip r:embed="rId6">
            <a:extLst>
              <a:ext uri="{28A0092B-C50C-407E-A947-70E740481C1C}">
                <a14:useLocalDpi xmlns:a14="http://schemas.microsoft.com/office/drawing/2010/main" val="0"/>
              </a:ext>
            </a:extLst>
          </a:blip>
          <a:srcRect/>
          <a:stretch>
            <a:fillRect/>
          </a:stretch>
        </p:blipFill>
        <p:spPr bwMode="auto">
          <a:xfrm>
            <a:off x="7109305" y="3608953"/>
            <a:ext cx="4976677" cy="3249047"/>
          </a:xfrm>
          <a:prstGeom prst="rect">
            <a:avLst/>
          </a:prstGeom>
          <a:noFill/>
          <a:ln>
            <a:noFill/>
          </a:ln>
        </p:spPr>
      </p:pic>
    </p:spTree>
    <p:extLst>
      <p:ext uri="{BB962C8B-B14F-4D97-AF65-F5344CB8AC3E}">
        <p14:creationId xmlns:p14="http://schemas.microsoft.com/office/powerpoint/2010/main" val="340847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500"/>
                                        <p:tgtEl>
                                          <p:spTgt spid="6"/>
                                        </p:tgtEl>
                                      </p:cBhvr>
                                    </p:animEffect>
                                  </p:childTnLst>
                                </p:cTn>
                              </p:par>
                            </p:childTnLst>
                          </p:cTn>
                        </p:par>
                        <p:par>
                          <p:cTn id="12" fill="hold">
                            <p:stCondLst>
                              <p:cond delay="4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500"/>
                                        <p:tgtEl>
                                          <p:spTgt spid="7"/>
                                        </p:tgtEl>
                                      </p:cBhvr>
                                    </p:animEffect>
                                  </p:childTnLst>
                                </p:cTn>
                              </p:par>
                            </p:childTnLst>
                          </p:cTn>
                        </p:par>
                        <p:par>
                          <p:cTn id="16" fill="hold">
                            <p:stCondLst>
                              <p:cond delay="80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4000"/>
                                        <p:tgtEl>
                                          <p:spTgt spid="8"/>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4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txBox="1">
            <a:spLocks/>
          </p:cNvSpPr>
          <p:nvPr/>
        </p:nvSpPr>
        <p:spPr>
          <a:xfrm>
            <a:off x="258417" y="275121"/>
            <a:ext cx="5506277" cy="490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smtClean="0"/>
              <a:t>asekuracja górna ze stanowiska</a:t>
            </a:r>
            <a:endParaRPr lang="pl-PL" sz="1200" dirty="0"/>
          </a:p>
        </p:txBody>
      </p:sp>
      <p:pic>
        <p:nvPicPr>
          <p:cNvPr id="5" name="Obraz 4"/>
          <p:cNvPicPr/>
          <p:nvPr/>
        </p:nvPicPr>
        <p:blipFill>
          <a:blip r:embed="rId3">
            <a:extLst>
              <a:ext uri="{28A0092B-C50C-407E-A947-70E740481C1C}">
                <a14:useLocalDpi xmlns:a14="http://schemas.microsoft.com/office/drawing/2010/main" val="0"/>
              </a:ext>
            </a:extLst>
          </a:blip>
          <a:stretch>
            <a:fillRect/>
          </a:stretch>
        </p:blipFill>
        <p:spPr>
          <a:xfrm>
            <a:off x="352597" y="743850"/>
            <a:ext cx="4330700" cy="2879725"/>
          </a:xfrm>
          <a:prstGeom prst="rect">
            <a:avLst/>
          </a:prstGeom>
        </p:spPr>
      </p:pic>
      <p:pic>
        <p:nvPicPr>
          <p:cNvPr id="6" name="Obraz 5"/>
          <p:cNvPicPr/>
          <p:nvPr/>
        </p:nvPicPr>
        <p:blipFill>
          <a:blip r:embed="rId4">
            <a:extLst>
              <a:ext uri="{28A0092B-C50C-407E-A947-70E740481C1C}">
                <a14:useLocalDpi xmlns:a14="http://schemas.microsoft.com/office/drawing/2010/main" val="0"/>
              </a:ext>
            </a:extLst>
          </a:blip>
          <a:stretch>
            <a:fillRect/>
          </a:stretch>
        </p:blipFill>
        <p:spPr>
          <a:xfrm>
            <a:off x="1640936" y="874186"/>
            <a:ext cx="2879725" cy="4330700"/>
          </a:xfrm>
          <a:prstGeom prst="rect">
            <a:avLst/>
          </a:prstGeom>
        </p:spPr>
      </p:pic>
      <p:pic>
        <p:nvPicPr>
          <p:cNvPr id="7" name="Obraz 6"/>
          <p:cNvPicPr/>
          <p:nvPr/>
        </p:nvPicPr>
        <p:blipFill>
          <a:blip r:embed="rId5">
            <a:extLst>
              <a:ext uri="{28A0092B-C50C-407E-A947-70E740481C1C}">
                <a14:useLocalDpi xmlns:a14="http://schemas.microsoft.com/office/drawing/2010/main" val="0"/>
              </a:ext>
            </a:extLst>
          </a:blip>
          <a:stretch>
            <a:fillRect/>
          </a:stretch>
        </p:blipFill>
        <p:spPr>
          <a:xfrm>
            <a:off x="2440573" y="1953162"/>
            <a:ext cx="4716601" cy="2924147"/>
          </a:xfrm>
          <a:prstGeom prst="rect">
            <a:avLst/>
          </a:prstGeom>
        </p:spPr>
      </p:pic>
      <p:pic>
        <p:nvPicPr>
          <p:cNvPr id="8" name="Obraz 7"/>
          <p:cNvPicPr/>
          <p:nvPr/>
        </p:nvPicPr>
        <p:blipFill>
          <a:blip r:embed="rId6">
            <a:extLst>
              <a:ext uri="{28A0092B-C50C-407E-A947-70E740481C1C}">
                <a14:useLocalDpi xmlns:a14="http://schemas.microsoft.com/office/drawing/2010/main" val="0"/>
              </a:ext>
            </a:extLst>
          </a:blip>
          <a:stretch>
            <a:fillRect/>
          </a:stretch>
        </p:blipFill>
        <p:spPr>
          <a:xfrm>
            <a:off x="4520661" y="2218511"/>
            <a:ext cx="2746003" cy="4063862"/>
          </a:xfrm>
          <a:prstGeom prst="rect">
            <a:avLst/>
          </a:prstGeom>
        </p:spPr>
      </p:pic>
      <p:pic>
        <p:nvPicPr>
          <p:cNvPr id="9" name="Obraz 8"/>
          <p:cNvPicPr/>
          <p:nvPr/>
        </p:nvPicPr>
        <p:blipFill>
          <a:blip r:embed="rId7">
            <a:extLst>
              <a:ext uri="{28A0092B-C50C-407E-A947-70E740481C1C}">
                <a14:useLocalDpi xmlns:a14="http://schemas.microsoft.com/office/drawing/2010/main" val="0"/>
              </a:ext>
            </a:extLst>
          </a:blip>
          <a:stretch>
            <a:fillRect/>
          </a:stretch>
        </p:blipFill>
        <p:spPr>
          <a:xfrm>
            <a:off x="5482934" y="2483860"/>
            <a:ext cx="2746003" cy="4063862"/>
          </a:xfrm>
          <a:prstGeom prst="rect">
            <a:avLst/>
          </a:prstGeom>
        </p:spPr>
      </p:pic>
      <p:pic>
        <p:nvPicPr>
          <p:cNvPr id="10" name="Obraz 9"/>
          <p:cNvPicPr/>
          <p:nvPr/>
        </p:nvPicPr>
        <p:blipFill>
          <a:blip r:embed="rId8">
            <a:extLst>
              <a:ext uri="{28A0092B-C50C-407E-A947-70E740481C1C}">
                <a14:useLocalDpi xmlns:a14="http://schemas.microsoft.com/office/drawing/2010/main" val="0"/>
              </a:ext>
            </a:extLst>
          </a:blip>
          <a:stretch>
            <a:fillRect/>
          </a:stretch>
        </p:blipFill>
        <p:spPr>
          <a:xfrm>
            <a:off x="6579642" y="2656920"/>
            <a:ext cx="2746003" cy="4063862"/>
          </a:xfrm>
          <a:prstGeom prst="rect">
            <a:avLst/>
          </a:prstGeom>
        </p:spPr>
      </p:pic>
      <p:pic>
        <p:nvPicPr>
          <p:cNvPr id="11" name="Obraz 10"/>
          <p:cNvPicPr/>
          <p:nvPr/>
        </p:nvPicPr>
        <p:blipFill>
          <a:blip r:embed="rId9">
            <a:extLst>
              <a:ext uri="{28A0092B-C50C-407E-A947-70E740481C1C}">
                <a14:useLocalDpi xmlns:a14="http://schemas.microsoft.com/office/drawing/2010/main" val="0"/>
              </a:ext>
            </a:extLst>
          </a:blip>
          <a:stretch>
            <a:fillRect/>
          </a:stretch>
        </p:blipFill>
        <p:spPr>
          <a:xfrm>
            <a:off x="7652459" y="2820892"/>
            <a:ext cx="2752230" cy="3992179"/>
          </a:xfrm>
          <a:prstGeom prst="rect">
            <a:avLst/>
          </a:prstGeom>
        </p:spPr>
      </p:pic>
    </p:spTree>
    <p:extLst>
      <p:ext uri="{BB962C8B-B14F-4D97-AF65-F5344CB8AC3E}">
        <p14:creationId xmlns:p14="http://schemas.microsoft.com/office/powerpoint/2010/main" val="223010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250"/>
                                        <p:tgtEl>
                                          <p:spTgt spid="5"/>
                                        </p:tgtEl>
                                      </p:cBhvr>
                                    </p:animEffect>
                                  </p:childTnLst>
                                </p:cTn>
                              </p:par>
                            </p:childTnLst>
                          </p:cTn>
                        </p:par>
                        <p:par>
                          <p:cTn id="8" fill="hold">
                            <p:stCondLst>
                              <p:cond delay="3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250"/>
                                        <p:tgtEl>
                                          <p:spTgt spid="6"/>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250"/>
                                        <p:tgtEl>
                                          <p:spTgt spid="7"/>
                                        </p:tgtEl>
                                      </p:cBhvr>
                                    </p:animEffect>
                                  </p:childTnLst>
                                </p:cTn>
                              </p:par>
                            </p:childTnLst>
                          </p:cTn>
                        </p:par>
                        <p:par>
                          <p:cTn id="16" fill="hold">
                            <p:stCondLst>
                              <p:cond delay="102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250"/>
                                        <p:tgtEl>
                                          <p:spTgt spid="8"/>
                                        </p:tgtEl>
                                      </p:cBhvr>
                                    </p:animEffect>
                                  </p:childTnLst>
                                </p:cTn>
                              </p:par>
                            </p:childTnLst>
                          </p:cTn>
                        </p:par>
                        <p:par>
                          <p:cTn id="20" fill="hold">
                            <p:stCondLst>
                              <p:cond delay="13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250"/>
                                        <p:tgtEl>
                                          <p:spTgt spid="9"/>
                                        </p:tgtEl>
                                      </p:cBhvr>
                                    </p:animEffect>
                                  </p:childTnLst>
                                </p:cTn>
                              </p:par>
                            </p:childTnLst>
                          </p:cTn>
                        </p:par>
                        <p:par>
                          <p:cTn id="24" fill="hold">
                            <p:stCondLst>
                              <p:cond delay="167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250"/>
                                        <p:tgtEl>
                                          <p:spTgt spid="10"/>
                                        </p:tgtEl>
                                      </p:cBhvr>
                                    </p:animEffect>
                                  </p:childTnLst>
                                </p:cTn>
                              </p:par>
                            </p:childTnLst>
                          </p:cTn>
                        </p:par>
                        <p:par>
                          <p:cTn id="28" fill="hold">
                            <p:stCondLst>
                              <p:cond delay="20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3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Sposoby dotarcia w dół</a:t>
            </a:r>
            <a:endParaRPr lang="pl-PL" b="1" dirty="0"/>
          </a:p>
        </p:txBody>
      </p:sp>
      <p:sp>
        <p:nvSpPr>
          <p:cNvPr id="3" name="Symbol zastępczy zawartości 2"/>
          <p:cNvSpPr>
            <a:spLocks noGrp="1"/>
          </p:cNvSpPr>
          <p:nvPr>
            <p:ph idx="1"/>
          </p:nvPr>
        </p:nvSpPr>
        <p:spPr>
          <a:xfrm>
            <a:off x="2390361" y="2080660"/>
            <a:ext cx="1636643" cy="407505"/>
          </a:xfrm>
        </p:spPr>
        <p:txBody>
          <a:bodyPr>
            <a:normAutofit/>
          </a:bodyPr>
          <a:lstStyle/>
          <a:p>
            <a:pPr marL="0" indent="0">
              <a:buNone/>
            </a:pPr>
            <a:r>
              <a:rPr lang="pl-PL" sz="2000" dirty="0" smtClean="0"/>
              <a:t>zjazd na I’D</a:t>
            </a:r>
            <a:endParaRPr lang="pl-PL" sz="2000" dirty="0"/>
          </a:p>
        </p:txBody>
      </p:sp>
      <p:sp>
        <p:nvSpPr>
          <p:cNvPr id="4" name="Symbol zastępczy zawartości 2"/>
          <p:cNvSpPr txBox="1">
            <a:spLocks/>
          </p:cNvSpPr>
          <p:nvPr/>
        </p:nvSpPr>
        <p:spPr>
          <a:xfrm>
            <a:off x="579783" y="1570589"/>
            <a:ext cx="5257800" cy="510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ctr">
              <a:buFont typeface="+mj-lt"/>
              <a:buAutoNum type="alphaLcParenR"/>
            </a:pPr>
            <a:r>
              <a:rPr lang="pl-PL" dirty="0" smtClean="0"/>
              <a:t>zjazd – technika dwóch lin</a:t>
            </a:r>
            <a:endParaRPr lang="pl-PL" dirty="0"/>
          </a:p>
        </p:txBody>
      </p:sp>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560732" y="2615800"/>
            <a:ext cx="3852242" cy="2482974"/>
          </a:xfrm>
          <a:prstGeom prst="rect">
            <a:avLst/>
          </a:prstGeom>
          <a:noFill/>
          <a:ln>
            <a:noFill/>
          </a:ln>
        </p:spPr>
      </p:pic>
      <p:pic>
        <p:nvPicPr>
          <p:cNvPr id="6" name="Obraz 5"/>
          <p:cNvPicPr/>
          <p:nvPr/>
        </p:nvPicPr>
        <p:blipFill>
          <a:blip r:embed="rId4">
            <a:extLst>
              <a:ext uri="{28A0092B-C50C-407E-A947-70E740481C1C}">
                <a14:useLocalDpi xmlns:a14="http://schemas.microsoft.com/office/drawing/2010/main" val="0"/>
              </a:ext>
            </a:extLst>
          </a:blip>
          <a:srcRect/>
          <a:stretch>
            <a:fillRect/>
          </a:stretch>
        </p:blipFill>
        <p:spPr bwMode="auto">
          <a:xfrm>
            <a:off x="1186897" y="3023305"/>
            <a:ext cx="3852242" cy="2482974"/>
          </a:xfrm>
          <a:prstGeom prst="rect">
            <a:avLst/>
          </a:prstGeom>
          <a:noFill/>
          <a:ln>
            <a:noFill/>
          </a:ln>
        </p:spPr>
      </p:pic>
      <p:pic>
        <p:nvPicPr>
          <p:cNvPr id="7" name="Obraz 6"/>
          <p:cNvPicPr/>
          <p:nvPr/>
        </p:nvPicPr>
        <p:blipFill>
          <a:blip r:embed="rId5">
            <a:extLst>
              <a:ext uri="{28A0092B-C50C-407E-A947-70E740481C1C}">
                <a14:useLocalDpi xmlns:a14="http://schemas.microsoft.com/office/drawing/2010/main" val="0"/>
              </a:ext>
            </a:extLst>
          </a:blip>
          <a:srcRect/>
          <a:stretch>
            <a:fillRect/>
          </a:stretch>
        </p:blipFill>
        <p:spPr bwMode="auto">
          <a:xfrm>
            <a:off x="1813062" y="3558445"/>
            <a:ext cx="3852242" cy="2482974"/>
          </a:xfrm>
          <a:prstGeom prst="rect">
            <a:avLst/>
          </a:prstGeom>
          <a:noFill/>
          <a:ln>
            <a:noFill/>
          </a:ln>
        </p:spPr>
      </p:pic>
      <p:sp>
        <p:nvSpPr>
          <p:cNvPr id="8" name="Symbol zastępczy zawartości 2"/>
          <p:cNvSpPr txBox="1">
            <a:spLocks/>
          </p:cNvSpPr>
          <p:nvPr/>
        </p:nvSpPr>
        <p:spPr>
          <a:xfrm>
            <a:off x="6096000" y="2492857"/>
            <a:ext cx="6095999" cy="407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1800" dirty="0" smtClean="0"/>
              <a:t>przejście przez parapet</a:t>
            </a:r>
            <a:endParaRPr lang="pl-PL" sz="1800" dirty="0"/>
          </a:p>
        </p:txBody>
      </p:sp>
      <p:pic>
        <p:nvPicPr>
          <p:cNvPr id="9" name="Obraz 8"/>
          <p:cNvPicPr/>
          <p:nvPr/>
        </p:nvPicPr>
        <p:blipFill>
          <a:blip r:embed="rId6">
            <a:extLst>
              <a:ext uri="{28A0092B-C50C-407E-A947-70E740481C1C}">
                <a14:useLocalDpi xmlns:a14="http://schemas.microsoft.com/office/drawing/2010/main" val="0"/>
              </a:ext>
            </a:extLst>
          </a:blip>
          <a:srcRect/>
          <a:stretch>
            <a:fillRect/>
          </a:stretch>
        </p:blipFill>
        <p:spPr bwMode="auto">
          <a:xfrm>
            <a:off x="6291469" y="3024602"/>
            <a:ext cx="3852242" cy="2480380"/>
          </a:xfrm>
          <a:prstGeom prst="rect">
            <a:avLst/>
          </a:prstGeom>
          <a:noFill/>
          <a:ln>
            <a:noFill/>
          </a:ln>
        </p:spPr>
      </p:pic>
      <p:pic>
        <p:nvPicPr>
          <p:cNvPr id="10" name="Obraz 9"/>
          <p:cNvPicPr/>
          <p:nvPr/>
        </p:nvPicPr>
        <p:blipFill>
          <a:blip r:embed="rId7">
            <a:extLst>
              <a:ext uri="{28A0092B-C50C-407E-A947-70E740481C1C}">
                <a14:useLocalDpi xmlns:a14="http://schemas.microsoft.com/office/drawing/2010/main" val="0"/>
              </a:ext>
            </a:extLst>
          </a:blip>
          <a:srcRect/>
          <a:stretch>
            <a:fillRect/>
          </a:stretch>
        </p:blipFill>
        <p:spPr bwMode="auto">
          <a:xfrm>
            <a:off x="6738729" y="3357508"/>
            <a:ext cx="3852242" cy="2475466"/>
          </a:xfrm>
          <a:prstGeom prst="rect">
            <a:avLst/>
          </a:prstGeom>
          <a:noFill/>
          <a:ln>
            <a:noFill/>
          </a:ln>
        </p:spPr>
      </p:pic>
      <p:pic>
        <p:nvPicPr>
          <p:cNvPr id="11" name="Obraz 10"/>
          <p:cNvPicPr/>
          <p:nvPr/>
        </p:nvPicPr>
        <p:blipFill>
          <a:blip r:embed="rId8">
            <a:extLst>
              <a:ext uri="{28A0092B-C50C-407E-A947-70E740481C1C}">
                <a14:useLocalDpi xmlns:a14="http://schemas.microsoft.com/office/drawing/2010/main" val="0"/>
              </a:ext>
            </a:extLst>
          </a:blip>
          <a:srcRect/>
          <a:stretch>
            <a:fillRect/>
          </a:stretch>
        </p:blipFill>
        <p:spPr bwMode="auto">
          <a:xfrm>
            <a:off x="7185989" y="3695045"/>
            <a:ext cx="3852242" cy="2470835"/>
          </a:xfrm>
          <a:prstGeom prst="rect">
            <a:avLst/>
          </a:prstGeom>
          <a:noFill/>
          <a:ln>
            <a:noFill/>
          </a:ln>
        </p:spPr>
      </p:pic>
      <p:pic>
        <p:nvPicPr>
          <p:cNvPr id="12" name="Obraz 11"/>
          <p:cNvPicPr/>
          <p:nvPr/>
        </p:nvPicPr>
        <p:blipFill>
          <a:blip r:embed="rId9">
            <a:extLst>
              <a:ext uri="{28A0092B-C50C-407E-A947-70E740481C1C}">
                <a14:useLocalDpi xmlns:a14="http://schemas.microsoft.com/office/drawing/2010/main" val="0"/>
              </a:ext>
            </a:extLst>
          </a:blip>
          <a:srcRect/>
          <a:stretch>
            <a:fillRect/>
          </a:stretch>
        </p:blipFill>
        <p:spPr bwMode="auto">
          <a:xfrm>
            <a:off x="7668863" y="4097753"/>
            <a:ext cx="3852242" cy="2405664"/>
          </a:xfrm>
          <a:prstGeom prst="rect">
            <a:avLst/>
          </a:prstGeom>
          <a:noFill/>
          <a:ln>
            <a:noFill/>
          </a:ln>
        </p:spPr>
      </p:pic>
    </p:spTree>
    <p:extLst>
      <p:ext uri="{BB962C8B-B14F-4D97-AF65-F5344CB8AC3E}">
        <p14:creationId xmlns:p14="http://schemas.microsoft.com/office/powerpoint/2010/main" val="385383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400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par>
                          <p:cTn id="16" fill="hold">
                            <p:stCondLst>
                              <p:cond delay="75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childTnLst>
                                </p:cTn>
                              </p:par>
                            </p:childTnLst>
                          </p:cTn>
                        </p:par>
                        <p:par>
                          <p:cTn id="20" fill="hold">
                            <p:stCondLst>
                              <p:cond delay="11000"/>
                            </p:stCondLst>
                            <p:childTnLst>
                              <p:par>
                                <p:cTn id="21" presetID="14" presetClass="entr" presetSubtype="10" fill="hold" grpId="0" nodeType="afterEffect">
                                  <p:stCondLst>
                                    <p:cond delay="50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par>
                          <p:cTn id="24" fill="hold">
                            <p:stCondLst>
                              <p:cond delay="12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0"/>
                                        <p:tgtEl>
                                          <p:spTgt spid="9"/>
                                        </p:tgtEl>
                                      </p:cBhvr>
                                    </p:animEffect>
                                  </p:childTnLst>
                                </p:cTn>
                              </p:par>
                            </p:childTnLst>
                          </p:cTn>
                        </p:par>
                        <p:par>
                          <p:cTn id="28" fill="hold">
                            <p:stCondLst>
                              <p:cond delay="15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3000"/>
                                        <p:tgtEl>
                                          <p:spTgt spid="10"/>
                                        </p:tgtEl>
                                      </p:cBhvr>
                                    </p:animEffect>
                                  </p:childTnLst>
                                </p:cTn>
                              </p:par>
                            </p:childTnLst>
                          </p:cTn>
                        </p:par>
                        <p:par>
                          <p:cTn id="32" fill="hold">
                            <p:stCondLst>
                              <p:cond delay="180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3000"/>
                                        <p:tgtEl>
                                          <p:spTgt spid="11"/>
                                        </p:tgtEl>
                                      </p:cBhvr>
                                    </p:animEffect>
                                  </p:childTnLst>
                                </p:cTn>
                              </p:par>
                            </p:childTnLst>
                          </p:cTn>
                        </p:par>
                        <p:par>
                          <p:cTn id="36" fill="hold">
                            <p:stCondLst>
                              <p:cond delay="21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Od autora</a:t>
            </a:r>
            <a:endParaRPr lang="pl-PL" dirty="0"/>
          </a:p>
        </p:txBody>
      </p:sp>
      <p:sp>
        <p:nvSpPr>
          <p:cNvPr id="3" name="Symbol zastępczy zawartości 2"/>
          <p:cNvSpPr>
            <a:spLocks noGrp="1"/>
          </p:cNvSpPr>
          <p:nvPr>
            <p:ph idx="1"/>
          </p:nvPr>
        </p:nvSpPr>
        <p:spPr>
          <a:xfrm>
            <a:off x="838200" y="1564360"/>
            <a:ext cx="10515600" cy="4815205"/>
          </a:xfrm>
        </p:spPr>
        <p:txBody>
          <a:bodyPr>
            <a:normAutofit/>
          </a:bodyPr>
          <a:lstStyle/>
          <a:p>
            <a:pPr marL="0" indent="0" algn="just">
              <a:buNone/>
            </a:pPr>
            <a:r>
              <a:rPr lang="pl-PL" i="1" dirty="0" smtClean="0"/>
              <a:t>Poniższa prezentacja, jest odpowiedzią na potrzebę ujednolicenia przekazywanych treści na szkoleniu RWZP. Materiał w niej zawarty </a:t>
            </a:r>
            <a:br>
              <a:rPr lang="pl-PL" i="1" dirty="0" smtClean="0"/>
            </a:br>
            <a:r>
              <a:rPr lang="pl-PL" i="1" dirty="0" smtClean="0"/>
              <a:t>nieznacznie różni się od obecnych Zasad, Programu szkolenia </a:t>
            </a:r>
            <a:br>
              <a:rPr lang="pl-PL" i="1" dirty="0" smtClean="0"/>
            </a:br>
            <a:r>
              <a:rPr lang="pl-PL" i="1" dirty="0" smtClean="0"/>
              <a:t>i </a:t>
            </a:r>
            <a:r>
              <a:rPr lang="pl-PL" i="1" dirty="0" err="1" smtClean="0"/>
              <a:t>I</a:t>
            </a:r>
            <a:r>
              <a:rPr lang="pl-PL" i="1" dirty="0" smtClean="0"/>
              <a:t> wydania skryptu. Jednakże te różnice to zapowiedź, kierunek zmian </a:t>
            </a:r>
            <a:br>
              <a:rPr lang="pl-PL" i="1" dirty="0" smtClean="0"/>
            </a:br>
            <a:r>
              <a:rPr lang="pl-PL" i="1" dirty="0" smtClean="0"/>
              <a:t>w jakim ma podążać ta dziedzina ratownictwa. Prezentacja powstała na podstawie II wydania skryptu do RWZP (w trakcie podpisywania) – materiału zweryfikowanego przez środowisko „wysokościowe” </a:t>
            </a:r>
            <a:br>
              <a:rPr lang="pl-PL" i="1" dirty="0" smtClean="0"/>
            </a:br>
            <a:r>
              <a:rPr lang="pl-PL" i="1" dirty="0" smtClean="0"/>
              <a:t>i zaakceptowanego. </a:t>
            </a:r>
          </a:p>
          <a:p>
            <a:pPr marL="0" indent="0" algn="just">
              <a:buNone/>
            </a:pPr>
            <a:endParaRPr lang="pl-PL" sz="1600" i="1" dirty="0"/>
          </a:p>
          <a:p>
            <a:pPr marL="0" indent="0" algn="just">
              <a:buNone/>
            </a:pPr>
            <a:r>
              <a:rPr lang="pl-PL" i="1" dirty="0" smtClean="0"/>
              <a:t>Liczę, że choć trochę odciąży Was ten materiał podczas trudnej roli, jaką jest szkolenie/doskonalenie środowiska strażackiego.</a:t>
            </a:r>
          </a:p>
          <a:p>
            <a:pPr marL="0" indent="0" algn="r">
              <a:buNone/>
            </a:pPr>
            <a:r>
              <a:rPr lang="pl-PL" sz="2000" i="1" dirty="0" smtClean="0"/>
              <a:t>mł. bryg. Paweł Brunecki</a:t>
            </a:r>
            <a:endParaRPr lang="pl-PL" sz="2000" i="1" dirty="0"/>
          </a:p>
        </p:txBody>
      </p:sp>
    </p:spTree>
    <p:extLst>
      <p:ext uri="{BB962C8B-B14F-4D97-AF65-F5344CB8AC3E}">
        <p14:creationId xmlns:p14="http://schemas.microsoft.com/office/powerpoint/2010/main" val="1740167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1972917" y="510277"/>
            <a:ext cx="2479813" cy="407505"/>
          </a:xfrm>
        </p:spPr>
        <p:txBody>
          <a:bodyPr>
            <a:normAutofit/>
          </a:bodyPr>
          <a:lstStyle/>
          <a:p>
            <a:pPr marL="0" indent="0">
              <a:buNone/>
            </a:pPr>
            <a:r>
              <a:rPr lang="pl-PL" sz="2000" dirty="0" smtClean="0"/>
              <a:t>zjazd na półwyblince</a:t>
            </a:r>
            <a:endParaRPr lang="pl-PL" sz="2000" dirty="0"/>
          </a:p>
        </p:txBody>
      </p:sp>
      <p:pic>
        <p:nvPicPr>
          <p:cNvPr id="6" name="Obraz 5"/>
          <p:cNvPicPr/>
          <p:nvPr/>
        </p:nvPicPr>
        <p:blipFill>
          <a:blip r:embed="rId2">
            <a:extLst>
              <a:ext uri="{28A0092B-C50C-407E-A947-70E740481C1C}">
                <a14:useLocalDpi xmlns:a14="http://schemas.microsoft.com/office/drawing/2010/main" val="0"/>
              </a:ext>
            </a:extLst>
          </a:blip>
          <a:srcRect/>
          <a:stretch>
            <a:fillRect/>
          </a:stretch>
        </p:blipFill>
        <p:spPr bwMode="auto">
          <a:xfrm>
            <a:off x="451402" y="1384370"/>
            <a:ext cx="3852242" cy="2480380"/>
          </a:xfrm>
          <a:prstGeom prst="rect">
            <a:avLst/>
          </a:prstGeom>
          <a:noFill/>
          <a:ln>
            <a:noFill/>
          </a:ln>
        </p:spPr>
      </p:pic>
      <p:pic>
        <p:nvPicPr>
          <p:cNvPr id="7" name="Obraz 6"/>
          <p:cNvPicPr/>
          <p:nvPr/>
        </p:nvPicPr>
        <p:blipFill>
          <a:blip r:embed="rId3">
            <a:extLst>
              <a:ext uri="{28A0092B-C50C-407E-A947-70E740481C1C}">
                <a14:useLocalDpi xmlns:a14="http://schemas.microsoft.com/office/drawing/2010/main" val="0"/>
              </a:ext>
            </a:extLst>
          </a:blip>
          <a:srcRect/>
          <a:stretch>
            <a:fillRect/>
          </a:stretch>
        </p:blipFill>
        <p:spPr bwMode="auto">
          <a:xfrm>
            <a:off x="799272" y="2099987"/>
            <a:ext cx="3852242" cy="2480380"/>
          </a:xfrm>
          <a:prstGeom prst="rect">
            <a:avLst/>
          </a:prstGeom>
          <a:noFill/>
          <a:ln>
            <a:noFill/>
          </a:ln>
        </p:spPr>
      </p:pic>
      <p:pic>
        <p:nvPicPr>
          <p:cNvPr id="8" name="Obraz 7"/>
          <p:cNvPicPr/>
          <p:nvPr/>
        </p:nvPicPr>
        <p:blipFill>
          <a:blip r:embed="rId4">
            <a:extLst>
              <a:ext uri="{28A0092B-C50C-407E-A947-70E740481C1C}">
                <a14:useLocalDpi xmlns:a14="http://schemas.microsoft.com/office/drawing/2010/main" val="0"/>
              </a:ext>
            </a:extLst>
          </a:blip>
          <a:srcRect/>
          <a:stretch>
            <a:fillRect/>
          </a:stretch>
        </p:blipFill>
        <p:spPr bwMode="auto">
          <a:xfrm>
            <a:off x="1286702" y="2815604"/>
            <a:ext cx="3852242" cy="2480380"/>
          </a:xfrm>
          <a:prstGeom prst="rect">
            <a:avLst/>
          </a:prstGeom>
          <a:noFill/>
          <a:ln>
            <a:noFill/>
          </a:ln>
        </p:spPr>
      </p:pic>
      <p:pic>
        <p:nvPicPr>
          <p:cNvPr id="9" name="Obraz 8"/>
          <p:cNvPicPr/>
          <p:nvPr/>
        </p:nvPicPr>
        <p:blipFill>
          <a:blip r:embed="rId5">
            <a:extLst>
              <a:ext uri="{28A0092B-C50C-407E-A947-70E740481C1C}">
                <a14:useLocalDpi xmlns:a14="http://schemas.microsoft.com/office/drawing/2010/main" val="0"/>
              </a:ext>
            </a:extLst>
          </a:blip>
          <a:srcRect/>
          <a:stretch>
            <a:fillRect/>
          </a:stretch>
        </p:blipFill>
        <p:spPr bwMode="auto">
          <a:xfrm>
            <a:off x="6375537" y="1712361"/>
            <a:ext cx="3852242" cy="2480380"/>
          </a:xfrm>
          <a:prstGeom prst="rect">
            <a:avLst/>
          </a:prstGeom>
          <a:noFill/>
          <a:ln>
            <a:noFill/>
          </a:ln>
        </p:spPr>
      </p:pic>
      <p:sp>
        <p:nvSpPr>
          <p:cNvPr id="10" name="Symbol zastępczy zawartości 2"/>
          <p:cNvSpPr txBox="1">
            <a:spLocks/>
          </p:cNvSpPr>
          <p:nvPr/>
        </p:nvSpPr>
        <p:spPr>
          <a:xfrm>
            <a:off x="6096001" y="1180617"/>
            <a:ext cx="6095999" cy="407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1800" dirty="0" smtClean="0"/>
              <a:t>przejście przez parapet</a:t>
            </a:r>
            <a:endParaRPr lang="pl-PL" sz="1800" dirty="0"/>
          </a:p>
        </p:txBody>
      </p:sp>
      <p:pic>
        <p:nvPicPr>
          <p:cNvPr id="11" name="Obraz 10"/>
          <p:cNvPicPr/>
          <p:nvPr/>
        </p:nvPicPr>
        <p:blipFill>
          <a:blip r:embed="rId6">
            <a:extLst>
              <a:ext uri="{28A0092B-C50C-407E-A947-70E740481C1C}">
                <a14:useLocalDpi xmlns:a14="http://schemas.microsoft.com/office/drawing/2010/main" val="0"/>
              </a:ext>
            </a:extLst>
          </a:blip>
          <a:srcRect/>
          <a:stretch>
            <a:fillRect/>
          </a:stretch>
        </p:blipFill>
        <p:spPr bwMode="auto">
          <a:xfrm>
            <a:off x="6723407" y="2398161"/>
            <a:ext cx="3852242" cy="2480380"/>
          </a:xfrm>
          <a:prstGeom prst="rect">
            <a:avLst/>
          </a:prstGeom>
          <a:noFill/>
          <a:ln>
            <a:noFill/>
          </a:ln>
        </p:spPr>
      </p:pic>
      <p:pic>
        <p:nvPicPr>
          <p:cNvPr id="12" name="Obraz 11"/>
          <p:cNvPicPr/>
          <p:nvPr/>
        </p:nvPicPr>
        <p:blipFill>
          <a:blip r:embed="rId7">
            <a:extLst>
              <a:ext uri="{28A0092B-C50C-407E-A947-70E740481C1C}">
                <a14:useLocalDpi xmlns:a14="http://schemas.microsoft.com/office/drawing/2010/main" val="0"/>
              </a:ext>
            </a:extLst>
          </a:blip>
          <a:srcRect/>
          <a:stretch>
            <a:fillRect/>
          </a:stretch>
        </p:blipFill>
        <p:spPr bwMode="auto">
          <a:xfrm>
            <a:off x="7071277" y="3083961"/>
            <a:ext cx="3852242" cy="2480380"/>
          </a:xfrm>
          <a:prstGeom prst="rect">
            <a:avLst/>
          </a:prstGeom>
          <a:noFill/>
          <a:ln>
            <a:noFill/>
          </a:ln>
        </p:spPr>
      </p:pic>
      <p:pic>
        <p:nvPicPr>
          <p:cNvPr id="13" name="Obraz 12"/>
          <p:cNvPicPr/>
          <p:nvPr/>
        </p:nvPicPr>
        <p:blipFill>
          <a:blip r:embed="rId8">
            <a:extLst>
              <a:ext uri="{28A0092B-C50C-407E-A947-70E740481C1C}">
                <a14:useLocalDpi xmlns:a14="http://schemas.microsoft.com/office/drawing/2010/main" val="0"/>
              </a:ext>
            </a:extLst>
          </a:blip>
          <a:srcRect/>
          <a:stretch>
            <a:fillRect/>
          </a:stretch>
        </p:blipFill>
        <p:spPr bwMode="auto">
          <a:xfrm>
            <a:off x="7419147" y="3592053"/>
            <a:ext cx="3852242" cy="2480380"/>
          </a:xfrm>
          <a:prstGeom prst="rect">
            <a:avLst/>
          </a:prstGeom>
          <a:noFill/>
          <a:ln>
            <a:noFill/>
          </a:ln>
        </p:spPr>
      </p:pic>
    </p:spTree>
    <p:extLst>
      <p:ext uri="{BB962C8B-B14F-4D97-AF65-F5344CB8AC3E}">
        <p14:creationId xmlns:p14="http://schemas.microsoft.com/office/powerpoint/2010/main" val="184156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750"/>
                                        <p:tgtEl>
                                          <p:spTgt spid="6"/>
                                        </p:tgtEl>
                                      </p:cBhvr>
                                    </p:animEffect>
                                  </p:childTnLst>
                                </p:cTn>
                              </p:par>
                            </p:childTnLst>
                          </p:cTn>
                        </p:par>
                        <p:par>
                          <p:cTn id="8" fill="hold">
                            <p:stCondLst>
                              <p:cond delay="325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750"/>
                                        <p:tgtEl>
                                          <p:spTgt spid="7"/>
                                        </p:tgtEl>
                                      </p:cBhvr>
                                    </p:animEffect>
                                  </p:childTnLst>
                                </p:cTn>
                              </p:par>
                            </p:childTnLst>
                          </p:cTn>
                        </p:par>
                        <p:par>
                          <p:cTn id="12" fill="hold">
                            <p:stCondLst>
                              <p:cond delay="65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750"/>
                                        <p:tgtEl>
                                          <p:spTgt spid="8"/>
                                        </p:tgtEl>
                                      </p:cBhvr>
                                    </p:animEffect>
                                  </p:childTnLst>
                                </p:cTn>
                              </p:par>
                            </p:childTnLst>
                          </p:cTn>
                        </p:par>
                        <p:par>
                          <p:cTn id="16" fill="hold">
                            <p:stCondLst>
                              <p:cond delay="975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par>
                          <p:cTn id="20" fill="hold">
                            <p:stCondLst>
                              <p:cond delay="1025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0"/>
                                        <p:tgtEl>
                                          <p:spTgt spid="9"/>
                                        </p:tgtEl>
                                      </p:cBhvr>
                                    </p:animEffect>
                                  </p:childTnLst>
                                </p:cTn>
                              </p:par>
                            </p:childTnLst>
                          </p:cTn>
                        </p:par>
                        <p:par>
                          <p:cTn id="24" fill="hold">
                            <p:stCondLst>
                              <p:cond delay="1325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0"/>
                                        <p:tgtEl>
                                          <p:spTgt spid="11"/>
                                        </p:tgtEl>
                                      </p:cBhvr>
                                    </p:animEffect>
                                  </p:childTnLst>
                                </p:cTn>
                              </p:par>
                            </p:childTnLst>
                          </p:cTn>
                        </p:par>
                        <p:par>
                          <p:cTn id="28" fill="hold">
                            <p:stCondLst>
                              <p:cond delay="1625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3000"/>
                                        <p:tgtEl>
                                          <p:spTgt spid="12"/>
                                        </p:tgtEl>
                                      </p:cBhvr>
                                    </p:animEffect>
                                  </p:childTnLst>
                                </p:cTn>
                              </p:par>
                            </p:childTnLst>
                          </p:cTn>
                        </p:par>
                        <p:par>
                          <p:cTn id="32" fill="hold">
                            <p:stCondLst>
                              <p:cond delay="1925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1972917" y="510277"/>
            <a:ext cx="2479813" cy="407505"/>
          </a:xfrm>
        </p:spPr>
        <p:txBody>
          <a:bodyPr>
            <a:normAutofit/>
          </a:bodyPr>
          <a:lstStyle/>
          <a:p>
            <a:pPr marL="0" indent="0">
              <a:buNone/>
            </a:pPr>
            <a:r>
              <a:rPr lang="pl-PL" sz="2000" dirty="0" smtClean="0"/>
              <a:t>zjazd na I’D z balkonu</a:t>
            </a:r>
            <a:endParaRPr lang="pl-PL" sz="2000" dirty="0"/>
          </a:p>
        </p:txBody>
      </p:sp>
      <p:pic>
        <p:nvPicPr>
          <p:cNvPr id="5" name="Obraz 4" descr="DSC09645 (800x532)"/>
          <p:cNvPicPr/>
          <p:nvPr/>
        </p:nvPicPr>
        <p:blipFill>
          <a:blip r:embed="rId3">
            <a:extLst>
              <a:ext uri="{28A0092B-C50C-407E-A947-70E740481C1C}">
                <a14:useLocalDpi xmlns:a14="http://schemas.microsoft.com/office/drawing/2010/main" val="0"/>
              </a:ext>
            </a:extLst>
          </a:blip>
          <a:srcRect/>
          <a:stretch>
            <a:fillRect/>
          </a:stretch>
        </p:blipFill>
        <p:spPr bwMode="auto">
          <a:xfrm>
            <a:off x="1987591" y="1101889"/>
            <a:ext cx="2894330" cy="4319905"/>
          </a:xfrm>
          <a:prstGeom prst="rect">
            <a:avLst/>
          </a:prstGeom>
          <a:noFill/>
          <a:ln>
            <a:noFill/>
          </a:ln>
        </p:spPr>
      </p:pic>
      <p:pic>
        <p:nvPicPr>
          <p:cNvPr id="6" name="Obraz 5" descr="DSC09648 (800x532)"/>
          <p:cNvPicPr/>
          <p:nvPr/>
        </p:nvPicPr>
        <p:blipFill>
          <a:blip r:embed="rId4">
            <a:extLst>
              <a:ext uri="{28A0092B-C50C-407E-A947-70E740481C1C}">
                <a14:useLocalDpi xmlns:a14="http://schemas.microsoft.com/office/drawing/2010/main" val="0"/>
              </a:ext>
            </a:extLst>
          </a:blip>
          <a:srcRect/>
          <a:stretch>
            <a:fillRect/>
          </a:stretch>
        </p:blipFill>
        <p:spPr bwMode="auto">
          <a:xfrm>
            <a:off x="1033061" y="1348068"/>
            <a:ext cx="3328987" cy="2215378"/>
          </a:xfrm>
          <a:prstGeom prst="rect">
            <a:avLst/>
          </a:prstGeom>
          <a:noFill/>
          <a:ln>
            <a:noFill/>
          </a:ln>
        </p:spPr>
      </p:pic>
      <p:pic>
        <p:nvPicPr>
          <p:cNvPr id="7" name="Obraz 6" descr="DSC09649 (800x532)"/>
          <p:cNvPicPr/>
          <p:nvPr/>
        </p:nvPicPr>
        <p:blipFill>
          <a:blip r:embed="rId5">
            <a:extLst>
              <a:ext uri="{28A0092B-C50C-407E-A947-70E740481C1C}">
                <a14:useLocalDpi xmlns:a14="http://schemas.microsoft.com/office/drawing/2010/main" val="0"/>
              </a:ext>
            </a:extLst>
          </a:blip>
          <a:srcRect/>
          <a:stretch>
            <a:fillRect/>
          </a:stretch>
        </p:blipFill>
        <p:spPr bwMode="auto">
          <a:xfrm>
            <a:off x="2881028" y="3876825"/>
            <a:ext cx="3311085" cy="2234041"/>
          </a:xfrm>
          <a:prstGeom prst="rect">
            <a:avLst/>
          </a:prstGeom>
          <a:noFill/>
          <a:ln>
            <a:noFill/>
          </a:ln>
        </p:spPr>
      </p:pic>
      <p:pic>
        <p:nvPicPr>
          <p:cNvPr id="8" name="Obraz 7" descr="DSC09650 (800x532)"/>
          <p:cNvPicPr/>
          <p:nvPr/>
        </p:nvPicPr>
        <p:blipFill>
          <a:blip r:embed="rId6">
            <a:extLst>
              <a:ext uri="{28A0092B-C50C-407E-A947-70E740481C1C}">
                <a14:useLocalDpi xmlns:a14="http://schemas.microsoft.com/office/drawing/2010/main" val="0"/>
              </a:ext>
            </a:extLst>
          </a:blip>
          <a:srcRect/>
          <a:stretch>
            <a:fillRect/>
          </a:stretch>
        </p:blipFill>
        <p:spPr bwMode="auto">
          <a:xfrm>
            <a:off x="2940918" y="1403328"/>
            <a:ext cx="3136590" cy="4264645"/>
          </a:xfrm>
          <a:prstGeom prst="rect">
            <a:avLst/>
          </a:prstGeom>
          <a:noFill/>
          <a:ln>
            <a:noFill/>
          </a:ln>
        </p:spPr>
      </p:pic>
      <p:pic>
        <p:nvPicPr>
          <p:cNvPr id="9" name="Obraz 8" descr="DSC09652 (800x532)"/>
          <p:cNvPicPr/>
          <p:nvPr/>
        </p:nvPicPr>
        <p:blipFill>
          <a:blip r:embed="rId7">
            <a:extLst>
              <a:ext uri="{28A0092B-C50C-407E-A947-70E740481C1C}">
                <a14:useLocalDpi xmlns:a14="http://schemas.microsoft.com/office/drawing/2010/main" val="0"/>
              </a:ext>
            </a:extLst>
          </a:blip>
          <a:srcRect/>
          <a:stretch>
            <a:fillRect/>
          </a:stretch>
        </p:blipFill>
        <p:spPr bwMode="auto">
          <a:xfrm>
            <a:off x="3685674" y="1889866"/>
            <a:ext cx="3139622" cy="4264645"/>
          </a:xfrm>
          <a:prstGeom prst="rect">
            <a:avLst/>
          </a:prstGeom>
          <a:noFill/>
          <a:ln>
            <a:noFill/>
          </a:ln>
        </p:spPr>
      </p:pic>
      <p:pic>
        <p:nvPicPr>
          <p:cNvPr id="10" name="Obraz 9" descr="DSC09653 (800x532)"/>
          <p:cNvPicPr/>
          <p:nvPr/>
        </p:nvPicPr>
        <p:blipFill>
          <a:blip r:embed="rId8">
            <a:extLst>
              <a:ext uri="{28A0092B-C50C-407E-A947-70E740481C1C}">
                <a14:useLocalDpi xmlns:a14="http://schemas.microsoft.com/office/drawing/2010/main" val="0"/>
              </a:ext>
            </a:extLst>
          </a:blip>
          <a:srcRect/>
          <a:stretch>
            <a:fillRect/>
          </a:stretch>
        </p:blipFill>
        <p:spPr bwMode="auto">
          <a:xfrm>
            <a:off x="4459983" y="2769136"/>
            <a:ext cx="3328987" cy="2215378"/>
          </a:xfrm>
          <a:prstGeom prst="rect">
            <a:avLst/>
          </a:prstGeom>
          <a:noFill/>
          <a:ln>
            <a:noFill/>
          </a:ln>
        </p:spPr>
      </p:pic>
      <p:pic>
        <p:nvPicPr>
          <p:cNvPr id="11" name="Obraz 10" descr="DSC09654 (800x532)"/>
          <p:cNvPicPr/>
          <p:nvPr/>
        </p:nvPicPr>
        <p:blipFill>
          <a:blip r:embed="rId9">
            <a:extLst>
              <a:ext uri="{28A0092B-C50C-407E-A947-70E740481C1C}">
                <a14:useLocalDpi xmlns:a14="http://schemas.microsoft.com/office/drawing/2010/main" val="0"/>
              </a:ext>
            </a:extLst>
          </a:blip>
          <a:srcRect/>
          <a:stretch>
            <a:fillRect/>
          </a:stretch>
        </p:blipFill>
        <p:spPr bwMode="auto">
          <a:xfrm>
            <a:off x="5166694" y="3185774"/>
            <a:ext cx="3239295" cy="2233255"/>
          </a:xfrm>
          <a:prstGeom prst="rect">
            <a:avLst/>
          </a:prstGeom>
          <a:noFill/>
          <a:ln>
            <a:noFill/>
          </a:ln>
        </p:spPr>
      </p:pic>
      <p:pic>
        <p:nvPicPr>
          <p:cNvPr id="12" name="Obraz 11" descr="DSC09655 (800x532)"/>
          <p:cNvPicPr/>
          <p:nvPr/>
        </p:nvPicPr>
        <p:blipFill>
          <a:blip r:embed="rId10">
            <a:extLst>
              <a:ext uri="{28A0092B-C50C-407E-A947-70E740481C1C}">
                <a14:useLocalDpi xmlns:a14="http://schemas.microsoft.com/office/drawing/2010/main" val="0"/>
              </a:ext>
            </a:extLst>
          </a:blip>
          <a:srcRect/>
          <a:stretch>
            <a:fillRect/>
          </a:stretch>
        </p:blipFill>
        <p:spPr bwMode="auto">
          <a:xfrm>
            <a:off x="5773048" y="3480951"/>
            <a:ext cx="3244473" cy="2242282"/>
          </a:xfrm>
          <a:prstGeom prst="rect">
            <a:avLst/>
          </a:prstGeom>
          <a:noFill/>
          <a:ln>
            <a:noFill/>
          </a:ln>
        </p:spPr>
      </p:pic>
      <p:pic>
        <p:nvPicPr>
          <p:cNvPr id="13" name="Obraz 12" descr="DSC09656 (800x532)"/>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25431" y="3989010"/>
            <a:ext cx="3244473" cy="2165501"/>
          </a:xfrm>
          <a:prstGeom prst="rect">
            <a:avLst/>
          </a:prstGeom>
          <a:noFill/>
          <a:ln>
            <a:noFill/>
          </a:ln>
        </p:spPr>
      </p:pic>
      <p:pic>
        <p:nvPicPr>
          <p:cNvPr id="14" name="Obraz 13" descr="DSC09657 (800x532)"/>
          <p:cNvPicPr/>
          <p:nvPr/>
        </p:nvPicPr>
        <p:blipFill>
          <a:blip r:embed="rId12">
            <a:extLst>
              <a:ext uri="{28A0092B-C50C-407E-A947-70E740481C1C}">
                <a14:useLocalDpi xmlns:a14="http://schemas.microsoft.com/office/drawing/2010/main" val="0"/>
              </a:ext>
            </a:extLst>
          </a:blip>
          <a:srcRect/>
          <a:stretch>
            <a:fillRect/>
          </a:stretch>
        </p:blipFill>
        <p:spPr bwMode="auto">
          <a:xfrm>
            <a:off x="1967793" y="1260624"/>
            <a:ext cx="7991967" cy="4889851"/>
          </a:xfrm>
          <a:prstGeom prst="rect">
            <a:avLst/>
          </a:prstGeom>
          <a:noFill/>
          <a:ln>
            <a:noFill/>
          </a:ln>
        </p:spPr>
      </p:pic>
      <p:pic>
        <p:nvPicPr>
          <p:cNvPr id="15" name="Obraz 14" descr="DSC09660 (800x532)"/>
          <p:cNvPicPr/>
          <p:nvPr/>
        </p:nvPicPr>
        <p:blipFill>
          <a:blip r:embed="rId13">
            <a:extLst>
              <a:ext uri="{28A0092B-C50C-407E-A947-70E740481C1C}">
                <a14:useLocalDpi xmlns:a14="http://schemas.microsoft.com/office/drawing/2010/main" val="0"/>
              </a:ext>
            </a:extLst>
          </a:blip>
          <a:srcRect/>
          <a:stretch>
            <a:fillRect/>
          </a:stretch>
        </p:blipFill>
        <p:spPr bwMode="auto">
          <a:xfrm>
            <a:off x="2569568" y="1642312"/>
            <a:ext cx="7987986" cy="4889851"/>
          </a:xfrm>
          <a:prstGeom prst="rect">
            <a:avLst/>
          </a:prstGeom>
          <a:noFill/>
          <a:ln>
            <a:noFill/>
          </a:ln>
        </p:spPr>
      </p:pic>
      <p:pic>
        <p:nvPicPr>
          <p:cNvPr id="16" name="Obraz 15" descr="DSC09662 (800x532)"/>
          <p:cNvPicPr/>
          <p:nvPr/>
        </p:nvPicPr>
        <p:blipFill>
          <a:blip r:embed="rId14">
            <a:extLst>
              <a:ext uri="{28A0092B-C50C-407E-A947-70E740481C1C}">
                <a14:useLocalDpi xmlns:a14="http://schemas.microsoft.com/office/drawing/2010/main" val="0"/>
              </a:ext>
            </a:extLst>
          </a:blip>
          <a:srcRect/>
          <a:stretch>
            <a:fillRect/>
          </a:stretch>
        </p:blipFill>
        <p:spPr bwMode="auto">
          <a:xfrm>
            <a:off x="3151545" y="1929161"/>
            <a:ext cx="7987986" cy="4897246"/>
          </a:xfrm>
          <a:prstGeom prst="rect">
            <a:avLst/>
          </a:prstGeom>
          <a:noFill/>
          <a:ln>
            <a:noFill/>
          </a:ln>
        </p:spPr>
      </p:pic>
    </p:spTree>
    <p:extLst>
      <p:ext uri="{BB962C8B-B14F-4D97-AF65-F5344CB8AC3E}">
        <p14:creationId xmlns:p14="http://schemas.microsoft.com/office/powerpoint/2010/main" val="407656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par>
                                <p:cTn id="12" presetID="10"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3000"/>
                                        <p:tgtEl>
                                          <p:spTgt spid="7"/>
                                        </p:tgtEl>
                                      </p:cBhvr>
                                    </p:animEffect>
                                  </p:childTnLst>
                                </p:cTn>
                              </p:par>
                            </p:childTnLst>
                          </p:cTn>
                        </p:par>
                        <p:par>
                          <p:cTn id="15" fill="hold">
                            <p:stCondLst>
                              <p:cond delay="6000"/>
                            </p:stCondLst>
                            <p:childTnLst>
                              <p:par>
                                <p:cTn id="16" presetID="10" presetClass="entr" presetSubtype="0" fill="hold" nodeType="after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0"/>
                                        <p:tgtEl>
                                          <p:spTgt spid="8"/>
                                        </p:tgtEl>
                                      </p:cBhvr>
                                    </p:animEffect>
                                  </p:childTnLst>
                                </p:cTn>
                              </p:par>
                            </p:childTnLst>
                          </p:cTn>
                        </p:par>
                        <p:par>
                          <p:cTn id="19" fill="hold">
                            <p:stCondLst>
                              <p:cond delay="9500"/>
                            </p:stCondLst>
                            <p:childTnLst>
                              <p:par>
                                <p:cTn id="20" presetID="10" presetClass="entr" presetSubtype="0"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3000"/>
                                        <p:tgtEl>
                                          <p:spTgt spid="9"/>
                                        </p:tgtEl>
                                      </p:cBhvr>
                                    </p:animEffect>
                                  </p:childTnLst>
                                </p:cTn>
                              </p:par>
                            </p:childTnLst>
                          </p:cTn>
                        </p:par>
                        <p:par>
                          <p:cTn id="23" fill="hold">
                            <p:stCondLst>
                              <p:cond delay="13000"/>
                            </p:stCondLst>
                            <p:childTnLst>
                              <p:par>
                                <p:cTn id="24" presetID="10" presetClass="entr" presetSubtype="0" fill="hold" nodeType="afterEffect">
                                  <p:stCondLst>
                                    <p:cond delay="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3000"/>
                                        <p:tgtEl>
                                          <p:spTgt spid="10"/>
                                        </p:tgtEl>
                                      </p:cBhvr>
                                    </p:animEffect>
                                  </p:childTnLst>
                                </p:cTn>
                              </p:par>
                            </p:childTnLst>
                          </p:cTn>
                        </p:par>
                        <p:par>
                          <p:cTn id="27" fill="hold">
                            <p:stCondLst>
                              <p:cond delay="165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3000"/>
                                        <p:tgtEl>
                                          <p:spTgt spid="11"/>
                                        </p:tgtEl>
                                      </p:cBhvr>
                                    </p:animEffect>
                                  </p:childTnLst>
                                </p:cTn>
                              </p:par>
                            </p:childTnLst>
                          </p:cTn>
                        </p:par>
                        <p:par>
                          <p:cTn id="31" fill="hold">
                            <p:stCondLst>
                              <p:cond delay="19500"/>
                            </p:stCondLst>
                            <p:childTnLst>
                              <p:par>
                                <p:cTn id="32" presetID="10" presetClass="entr" presetSubtype="0" fill="hold" nodeType="afterEffect">
                                  <p:stCondLst>
                                    <p:cond delay="5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3000"/>
                                        <p:tgtEl>
                                          <p:spTgt spid="12"/>
                                        </p:tgtEl>
                                      </p:cBhvr>
                                    </p:animEffect>
                                  </p:childTnLst>
                                </p:cTn>
                              </p:par>
                            </p:childTnLst>
                          </p:cTn>
                        </p:par>
                        <p:par>
                          <p:cTn id="35" fill="hold">
                            <p:stCondLst>
                              <p:cond delay="23000"/>
                            </p:stCondLst>
                            <p:childTnLst>
                              <p:par>
                                <p:cTn id="36" presetID="10" presetClass="entr" presetSubtype="0" fill="hold" nodeType="after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3000"/>
                                        <p:tgtEl>
                                          <p:spTgt spid="13"/>
                                        </p:tgtEl>
                                      </p:cBhvr>
                                    </p:animEffect>
                                  </p:childTnLst>
                                </p:cTn>
                              </p:par>
                            </p:childTnLst>
                          </p:cTn>
                        </p:par>
                        <p:par>
                          <p:cTn id="39" fill="hold">
                            <p:stCondLst>
                              <p:cond delay="26500"/>
                            </p:stCondLst>
                            <p:childTnLst>
                              <p:par>
                                <p:cTn id="40" presetID="10" presetClass="entr" presetSubtype="0" fill="hold" nodeType="afterEffect">
                                  <p:stCondLst>
                                    <p:cond delay="5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3000"/>
                                        <p:tgtEl>
                                          <p:spTgt spid="14"/>
                                        </p:tgtEl>
                                      </p:cBhvr>
                                    </p:animEffect>
                                  </p:childTnLst>
                                </p:cTn>
                              </p:par>
                            </p:childTnLst>
                          </p:cTn>
                        </p:par>
                        <p:par>
                          <p:cTn id="43" fill="hold">
                            <p:stCondLst>
                              <p:cond delay="30000"/>
                            </p:stCondLst>
                            <p:childTnLst>
                              <p:par>
                                <p:cTn id="44" presetID="10" presetClass="entr" presetSubtype="0" fill="hold" nodeType="after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3000"/>
                                        <p:tgtEl>
                                          <p:spTgt spid="15"/>
                                        </p:tgtEl>
                                      </p:cBhvr>
                                    </p:animEffect>
                                  </p:childTnLst>
                                </p:cTn>
                              </p:par>
                            </p:childTnLst>
                          </p:cTn>
                        </p:par>
                        <p:par>
                          <p:cTn id="47" fill="hold">
                            <p:stCondLst>
                              <p:cond delay="33500"/>
                            </p:stCondLst>
                            <p:childTnLst>
                              <p:par>
                                <p:cTn id="48" presetID="10" presetClass="entr" presetSubtype="0" fill="hold" nodeType="after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txBox="1">
            <a:spLocks/>
          </p:cNvSpPr>
          <p:nvPr/>
        </p:nvSpPr>
        <p:spPr>
          <a:xfrm>
            <a:off x="569844" y="358015"/>
            <a:ext cx="5257800" cy="510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ctr">
              <a:buFont typeface="+mj-lt"/>
              <a:buAutoNum type="alphaLcParenR" startAt="2"/>
            </a:pPr>
            <a:r>
              <a:rPr lang="pl-PL" dirty="0" smtClean="0"/>
              <a:t>samoratowanie</a:t>
            </a:r>
            <a:endParaRPr lang="pl-PL" dirty="0"/>
          </a:p>
        </p:txBody>
      </p:sp>
      <p:sp>
        <p:nvSpPr>
          <p:cNvPr id="5" name="Symbol zastępczy zawartości 2"/>
          <p:cNvSpPr>
            <a:spLocks noGrp="1"/>
          </p:cNvSpPr>
          <p:nvPr>
            <p:ph idx="1"/>
          </p:nvPr>
        </p:nvSpPr>
        <p:spPr>
          <a:xfrm>
            <a:off x="0" y="1136443"/>
            <a:ext cx="6095999" cy="407505"/>
          </a:xfrm>
        </p:spPr>
        <p:txBody>
          <a:bodyPr>
            <a:normAutofit/>
          </a:bodyPr>
          <a:lstStyle/>
          <a:p>
            <a:pPr marL="0" indent="0" algn="ctr">
              <a:buNone/>
            </a:pPr>
            <a:r>
              <a:rPr lang="pl-PL" sz="2000" dirty="0" smtClean="0"/>
              <a:t>samoratowanie na I’D</a:t>
            </a:r>
            <a:endParaRPr lang="pl-PL" sz="2000" dirty="0"/>
          </a:p>
        </p:txBody>
      </p:sp>
      <p:pic>
        <p:nvPicPr>
          <p:cNvPr id="6" name="Obraz 5"/>
          <p:cNvPicPr/>
          <p:nvPr/>
        </p:nvPicPr>
        <p:blipFill>
          <a:blip r:embed="rId3">
            <a:extLst>
              <a:ext uri="{28A0092B-C50C-407E-A947-70E740481C1C}">
                <a14:useLocalDpi xmlns:a14="http://schemas.microsoft.com/office/drawing/2010/main" val="0"/>
              </a:ext>
            </a:extLst>
          </a:blip>
          <a:srcRect/>
          <a:stretch>
            <a:fillRect/>
          </a:stretch>
        </p:blipFill>
        <p:spPr bwMode="auto">
          <a:xfrm>
            <a:off x="438087" y="1596583"/>
            <a:ext cx="5412630" cy="3301600"/>
          </a:xfrm>
          <a:prstGeom prst="rect">
            <a:avLst/>
          </a:prstGeom>
          <a:noFill/>
          <a:ln>
            <a:noFill/>
          </a:ln>
        </p:spPr>
      </p:pic>
      <p:pic>
        <p:nvPicPr>
          <p:cNvPr id="7" name="Obraz 6"/>
          <p:cNvPicPr/>
          <p:nvPr/>
        </p:nvPicPr>
        <p:blipFill>
          <a:blip r:embed="rId4">
            <a:extLst>
              <a:ext uri="{28A0092B-C50C-407E-A947-70E740481C1C}">
                <a14:useLocalDpi xmlns:a14="http://schemas.microsoft.com/office/drawing/2010/main" val="0"/>
              </a:ext>
            </a:extLst>
          </a:blip>
          <a:srcRect/>
          <a:stretch>
            <a:fillRect/>
          </a:stretch>
        </p:blipFill>
        <p:spPr bwMode="auto">
          <a:xfrm>
            <a:off x="1464804" y="1922086"/>
            <a:ext cx="5412631" cy="3301600"/>
          </a:xfrm>
          <a:prstGeom prst="rect">
            <a:avLst/>
          </a:prstGeom>
          <a:noFill/>
          <a:ln>
            <a:noFill/>
          </a:ln>
        </p:spPr>
      </p:pic>
      <p:pic>
        <p:nvPicPr>
          <p:cNvPr id="8" name="Obraz 7"/>
          <p:cNvPicPr/>
          <p:nvPr/>
        </p:nvPicPr>
        <p:blipFill>
          <a:blip r:embed="rId5">
            <a:extLst>
              <a:ext uri="{28A0092B-C50C-407E-A947-70E740481C1C}">
                <a14:useLocalDpi xmlns:a14="http://schemas.microsoft.com/office/drawing/2010/main" val="0"/>
              </a:ext>
            </a:extLst>
          </a:blip>
          <a:srcRect/>
          <a:stretch>
            <a:fillRect/>
          </a:stretch>
        </p:blipFill>
        <p:spPr bwMode="auto">
          <a:xfrm>
            <a:off x="2353238" y="2247589"/>
            <a:ext cx="5412630" cy="3301600"/>
          </a:xfrm>
          <a:prstGeom prst="rect">
            <a:avLst/>
          </a:prstGeom>
          <a:noFill/>
          <a:ln>
            <a:noFill/>
          </a:ln>
        </p:spPr>
      </p:pic>
      <p:pic>
        <p:nvPicPr>
          <p:cNvPr id="9" name="Obraz 8"/>
          <p:cNvPicPr/>
          <p:nvPr/>
        </p:nvPicPr>
        <p:blipFill>
          <a:blip r:embed="rId6">
            <a:extLst>
              <a:ext uri="{28A0092B-C50C-407E-A947-70E740481C1C}">
                <a14:useLocalDpi xmlns:a14="http://schemas.microsoft.com/office/drawing/2010/main" val="0"/>
              </a:ext>
            </a:extLst>
          </a:blip>
          <a:srcRect/>
          <a:stretch>
            <a:fillRect/>
          </a:stretch>
        </p:blipFill>
        <p:spPr bwMode="auto">
          <a:xfrm>
            <a:off x="3485366" y="2573092"/>
            <a:ext cx="5412630" cy="3301600"/>
          </a:xfrm>
          <a:prstGeom prst="rect">
            <a:avLst/>
          </a:prstGeom>
          <a:noFill/>
          <a:ln>
            <a:noFill/>
          </a:ln>
        </p:spPr>
      </p:pic>
      <p:pic>
        <p:nvPicPr>
          <p:cNvPr id="10" name="Obraz 9"/>
          <p:cNvPicPr/>
          <p:nvPr/>
        </p:nvPicPr>
        <p:blipFill>
          <a:blip r:embed="rId7">
            <a:extLst>
              <a:ext uri="{28A0092B-C50C-407E-A947-70E740481C1C}">
                <a14:useLocalDpi xmlns:a14="http://schemas.microsoft.com/office/drawing/2010/main" val="0"/>
              </a:ext>
            </a:extLst>
          </a:blip>
          <a:srcRect/>
          <a:stretch>
            <a:fillRect/>
          </a:stretch>
        </p:blipFill>
        <p:spPr bwMode="auto">
          <a:xfrm>
            <a:off x="4548456" y="3012341"/>
            <a:ext cx="5412630" cy="3301600"/>
          </a:xfrm>
          <a:prstGeom prst="rect">
            <a:avLst/>
          </a:prstGeom>
          <a:noFill/>
          <a:ln>
            <a:noFill/>
          </a:ln>
        </p:spPr>
      </p:pic>
      <p:pic>
        <p:nvPicPr>
          <p:cNvPr id="11" name="Obraz 10"/>
          <p:cNvPicPr/>
          <p:nvPr/>
        </p:nvPicPr>
        <p:blipFill>
          <a:blip r:embed="rId8">
            <a:extLst>
              <a:ext uri="{28A0092B-C50C-407E-A947-70E740481C1C}">
                <a14:useLocalDpi xmlns:a14="http://schemas.microsoft.com/office/drawing/2010/main" val="0"/>
              </a:ext>
            </a:extLst>
          </a:blip>
          <a:srcRect/>
          <a:stretch>
            <a:fillRect/>
          </a:stretch>
        </p:blipFill>
        <p:spPr bwMode="auto">
          <a:xfrm>
            <a:off x="5625617" y="3390375"/>
            <a:ext cx="5412630" cy="3296181"/>
          </a:xfrm>
          <a:prstGeom prst="rect">
            <a:avLst/>
          </a:prstGeom>
          <a:noFill/>
          <a:ln>
            <a:noFill/>
          </a:ln>
        </p:spPr>
      </p:pic>
    </p:spTree>
    <p:extLst>
      <p:ext uri="{BB962C8B-B14F-4D97-AF65-F5344CB8AC3E}">
        <p14:creationId xmlns:p14="http://schemas.microsoft.com/office/powerpoint/2010/main" val="19904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40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7500"/>
                            </p:stCondLst>
                            <p:childTnLst>
                              <p:par>
                                <p:cTn id="17" presetID="10"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childTnLst>
                                </p:cTn>
                              </p:par>
                            </p:childTnLst>
                          </p:cTn>
                        </p:par>
                        <p:par>
                          <p:cTn id="20" fill="hold">
                            <p:stCondLst>
                              <p:cond delay="11000"/>
                            </p:stCondLst>
                            <p:childTnLst>
                              <p:par>
                                <p:cTn id="21" presetID="10" presetClass="entr" presetSubtype="0" fill="hold"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0"/>
                                        <p:tgtEl>
                                          <p:spTgt spid="9"/>
                                        </p:tgtEl>
                                      </p:cBhvr>
                                    </p:animEffect>
                                  </p:childTnLst>
                                </p:cTn>
                              </p:par>
                            </p:childTnLst>
                          </p:cTn>
                        </p:par>
                        <p:par>
                          <p:cTn id="24" fill="hold">
                            <p:stCondLst>
                              <p:cond delay="14500"/>
                            </p:stCondLst>
                            <p:childTnLst>
                              <p:par>
                                <p:cTn id="25" presetID="10" presetClass="entr" presetSubtype="0"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000"/>
                                        <p:tgtEl>
                                          <p:spTgt spid="10"/>
                                        </p:tgtEl>
                                      </p:cBhvr>
                                    </p:animEffect>
                                  </p:childTnLst>
                                </p:cTn>
                              </p:par>
                            </p:childTnLst>
                          </p:cTn>
                        </p:par>
                        <p:par>
                          <p:cTn id="28" fill="hold">
                            <p:stCondLst>
                              <p:cond delay="18000"/>
                            </p:stCondLst>
                            <p:childTnLst>
                              <p:par>
                                <p:cTn id="29" presetID="10" presetClass="entr" presetSubtype="0" fill="hold" nodeType="after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1" y="639486"/>
            <a:ext cx="6095999" cy="407505"/>
          </a:xfrm>
        </p:spPr>
        <p:txBody>
          <a:bodyPr>
            <a:normAutofit/>
          </a:bodyPr>
          <a:lstStyle/>
          <a:p>
            <a:pPr marL="0" indent="0" algn="ctr">
              <a:buNone/>
            </a:pPr>
            <a:r>
              <a:rPr lang="pl-PL" sz="2000" dirty="0" smtClean="0"/>
              <a:t>samoratowanie na półwyblince</a:t>
            </a:r>
            <a:endParaRPr lang="pl-PL" sz="2000" dirty="0"/>
          </a:p>
        </p:txBody>
      </p:sp>
      <p:pic>
        <p:nvPicPr>
          <p:cNvPr id="10" name="Obraz 9"/>
          <p:cNvPicPr/>
          <p:nvPr/>
        </p:nvPicPr>
        <p:blipFill>
          <a:blip r:embed="rId3">
            <a:extLst>
              <a:ext uri="{28A0092B-C50C-407E-A947-70E740481C1C}">
                <a14:useLocalDpi xmlns:a14="http://schemas.microsoft.com/office/drawing/2010/main" val="0"/>
              </a:ext>
            </a:extLst>
          </a:blip>
          <a:srcRect/>
          <a:stretch>
            <a:fillRect/>
          </a:stretch>
        </p:blipFill>
        <p:spPr bwMode="auto">
          <a:xfrm>
            <a:off x="725557" y="1550669"/>
            <a:ext cx="4763273" cy="3091125"/>
          </a:xfrm>
          <a:prstGeom prst="rect">
            <a:avLst/>
          </a:prstGeom>
          <a:noFill/>
          <a:ln>
            <a:noFill/>
          </a:ln>
        </p:spPr>
      </p:pic>
      <p:pic>
        <p:nvPicPr>
          <p:cNvPr id="11" name="Obraz 10"/>
          <p:cNvPicPr/>
          <p:nvPr/>
        </p:nvPicPr>
        <p:blipFill>
          <a:blip r:embed="rId4">
            <a:extLst>
              <a:ext uri="{28A0092B-C50C-407E-A947-70E740481C1C}">
                <a14:useLocalDpi xmlns:a14="http://schemas.microsoft.com/office/drawing/2010/main" val="0"/>
              </a:ext>
            </a:extLst>
          </a:blip>
          <a:srcRect/>
          <a:stretch>
            <a:fillRect/>
          </a:stretch>
        </p:blipFill>
        <p:spPr bwMode="auto">
          <a:xfrm>
            <a:off x="1404732" y="2044188"/>
            <a:ext cx="4763273" cy="3091124"/>
          </a:xfrm>
          <a:prstGeom prst="rect">
            <a:avLst/>
          </a:prstGeom>
          <a:noFill/>
          <a:ln>
            <a:noFill/>
          </a:ln>
        </p:spPr>
      </p:pic>
      <p:pic>
        <p:nvPicPr>
          <p:cNvPr id="12" name="Obraz 11"/>
          <p:cNvPicPr/>
          <p:nvPr/>
        </p:nvPicPr>
        <p:blipFill>
          <a:blip r:embed="rId5">
            <a:extLst>
              <a:ext uri="{28A0092B-C50C-407E-A947-70E740481C1C}">
                <a14:useLocalDpi xmlns:a14="http://schemas.microsoft.com/office/drawing/2010/main" val="0"/>
              </a:ext>
            </a:extLst>
          </a:blip>
          <a:srcRect/>
          <a:stretch>
            <a:fillRect/>
          </a:stretch>
        </p:blipFill>
        <p:spPr bwMode="auto">
          <a:xfrm>
            <a:off x="2219740" y="2507889"/>
            <a:ext cx="4763273" cy="3091124"/>
          </a:xfrm>
          <a:prstGeom prst="rect">
            <a:avLst/>
          </a:prstGeom>
          <a:noFill/>
          <a:ln>
            <a:noFill/>
          </a:ln>
        </p:spPr>
      </p:pic>
      <p:pic>
        <p:nvPicPr>
          <p:cNvPr id="13" name="Obraz 12"/>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001408"/>
            <a:ext cx="4763273" cy="3091124"/>
          </a:xfrm>
          <a:prstGeom prst="rect">
            <a:avLst/>
          </a:prstGeom>
          <a:noFill/>
          <a:ln>
            <a:noFill/>
          </a:ln>
        </p:spPr>
      </p:pic>
      <p:pic>
        <p:nvPicPr>
          <p:cNvPr id="9" name="Obraz 8"/>
          <p:cNvPicPr/>
          <p:nvPr/>
        </p:nvPicPr>
        <p:blipFill>
          <a:blip r:embed="rId7">
            <a:extLst>
              <a:ext uri="{28A0092B-C50C-407E-A947-70E740481C1C}">
                <a14:useLocalDpi xmlns:a14="http://schemas.microsoft.com/office/drawing/2010/main" val="0"/>
              </a:ext>
            </a:extLst>
          </a:blip>
          <a:srcRect/>
          <a:stretch>
            <a:fillRect/>
          </a:stretch>
        </p:blipFill>
        <p:spPr bwMode="auto">
          <a:xfrm>
            <a:off x="1735594" y="1046991"/>
            <a:ext cx="8864821" cy="5701679"/>
          </a:xfrm>
          <a:prstGeom prst="rect">
            <a:avLst/>
          </a:prstGeom>
          <a:noFill/>
          <a:ln>
            <a:noFill/>
          </a:ln>
        </p:spPr>
      </p:pic>
    </p:spTree>
    <p:extLst>
      <p:ext uri="{BB962C8B-B14F-4D97-AF65-F5344CB8AC3E}">
        <p14:creationId xmlns:p14="http://schemas.microsoft.com/office/powerpoint/2010/main" val="198943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0"/>
                                        <p:tgtEl>
                                          <p:spTgt spid="10"/>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0"/>
                                        <p:tgtEl>
                                          <p:spTgt spid="11"/>
                                        </p:tgtEl>
                                      </p:cBhvr>
                                    </p:animEffect>
                                  </p:childTnLst>
                                </p:cTn>
                              </p:par>
                            </p:childTnLst>
                          </p:cTn>
                        </p:par>
                        <p:par>
                          <p:cTn id="16" fill="hold">
                            <p:stCondLst>
                              <p:cond delay="6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0"/>
                                        <p:tgtEl>
                                          <p:spTgt spid="12"/>
                                        </p:tgtEl>
                                      </p:cBhvr>
                                    </p:animEffect>
                                  </p:childTnLst>
                                </p:cTn>
                              </p:par>
                            </p:childTnLst>
                          </p:cTn>
                        </p:par>
                        <p:par>
                          <p:cTn id="20" fill="hold">
                            <p:stCondLst>
                              <p:cond delay="9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0"/>
                                        <p:tgtEl>
                                          <p:spTgt spid="13"/>
                                        </p:tgtEl>
                                      </p:cBhvr>
                                    </p:animEffect>
                                  </p:childTnLst>
                                </p:cTn>
                              </p:par>
                            </p:childTnLst>
                          </p:cTn>
                        </p:par>
                        <p:par>
                          <p:cTn id="24" fill="hold">
                            <p:stCondLst>
                              <p:cond delay="1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1" y="507406"/>
            <a:ext cx="6095999" cy="407505"/>
          </a:xfrm>
        </p:spPr>
        <p:txBody>
          <a:bodyPr>
            <a:normAutofit/>
          </a:bodyPr>
          <a:lstStyle/>
          <a:p>
            <a:pPr marL="0" indent="0" algn="ctr">
              <a:buNone/>
            </a:pPr>
            <a:r>
              <a:rPr lang="pl-PL" sz="2000" dirty="0" smtClean="0"/>
              <a:t>samoratowanie na pasie strażackim na półwyblince</a:t>
            </a:r>
            <a:endParaRPr lang="pl-PL" sz="2000" dirty="0"/>
          </a:p>
        </p:txBody>
      </p:sp>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1526540" y="1329690"/>
            <a:ext cx="3462020" cy="5355590"/>
          </a:xfrm>
          <a:prstGeom prst="rect">
            <a:avLst/>
          </a:prstGeom>
          <a:noFill/>
          <a:ln>
            <a:noFill/>
          </a:ln>
        </p:spPr>
      </p:pic>
      <p:pic>
        <p:nvPicPr>
          <p:cNvPr id="6" name="Obraz 5"/>
          <p:cNvPicPr/>
          <p:nvPr/>
        </p:nvPicPr>
        <p:blipFill>
          <a:blip r:embed="rId4">
            <a:extLst>
              <a:ext uri="{28A0092B-C50C-407E-A947-70E740481C1C}">
                <a14:useLocalDpi xmlns:a14="http://schemas.microsoft.com/office/drawing/2010/main" val="0"/>
              </a:ext>
            </a:extLst>
          </a:blip>
          <a:srcRect/>
          <a:stretch>
            <a:fillRect/>
          </a:stretch>
        </p:blipFill>
        <p:spPr bwMode="auto">
          <a:xfrm>
            <a:off x="5732780" y="1329690"/>
            <a:ext cx="3462020" cy="5355590"/>
          </a:xfrm>
          <a:prstGeom prst="rect">
            <a:avLst/>
          </a:prstGeom>
          <a:noFill/>
          <a:ln>
            <a:noFill/>
          </a:ln>
        </p:spPr>
      </p:pic>
    </p:spTree>
    <p:extLst>
      <p:ext uri="{BB962C8B-B14F-4D97-AF65-F5344CB8AC3E}">
        <p14:creationId xmlns:p14="http://schemas.microsoft.com/office/powerpoint/2010/main" val="2402810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1" y="507406"/>
            <a:ext cx="6095999" cy="407505"/>
          </a:xfrm>
        </p:spPr>
        <p:txBody>
          <a:bodyPr>
            <a:normAutofit/>
          </a:bodyPr>
          <a:lstStyle/>
          <a:p>
            <a:pPr marL="0" indent="0" algn="ctr">
              <a:buNone/>
            </a:pPr>
            <a:r>
              <a:rPr lang="pl-PL" sz="2000" dirty="0" smtClean="0"/>
              <a:t>samoratowanie na wężu pożarniczym</a:t>
            </a:r>
            <a:endParaRPr lang="pl-PL" sz="2000" dirty="0"/>
          </a:p>
        </p:txBody>
      </p:sp>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826949" y="1312200"/>
            <a:ext cx="6219894" cy="3766696"/>
          </a:xfrm>
          <a:prstGeom prst="rect">
            <a:avLst/>
          </a:prstGeom>
          <a:noFill/>
          <a:ln>
            <a:noFill/>
          </a:ln>
        </p:spPr>
      </p:pic>
      <p:pic>
        <p:nvPicPr>
          <p:cNvPr id="6" name="Obraz 5"/>
          <p:cNvPicPr/>
          <p:nvPr/>
        </p:nvPicPr>
        <p:blipFill>
          <a:blip r:embed="rId4">
            <a:extLst>
              <a:ext uri="{28A0092B-C50C-407E-A947-70E740481C1C}">
                <a14:useLocalDpi xmlns:a14="http://schemas.microsoft.com/office/drawing/2010/main" val="0"/>
              </a:ext>
            </a:extLst>
          </a:blip>
          <a:srcRect/>
          <a:stretch>
            <a:fillRect/>
          </a:stretch>
        </p:blipFill>
        <p:spPr bwMode="auto">
          <a:xfrm>
            <a:off x="1353723" y="1545652"/>
            <a:ext cx="6219894" cy="3766696"/>
          </a:xfrm>
          <a:prstGeom prst="rect">
            <a:avLst/>
          </a:prstGeom>
          <a:noFill/>
          <a:ln>
            <a:noFill/>
          </a:ln>
        </p:spPr>
      </p:pic>
      <p:pic>
        <p:nvPicPr>
          <p:cNvPr id="7" name="Obraz 6"/>
          <p:cNvPicPr/>
          <p:nvPr/>
        </p:nvPicPr>
        <p:blipFill>
          <a:blip r:embed="rId5">
            <a:extLst>
              <a:ext uri="{28A0092B-C50C-407E-A947-70E740481C1C}">
                <a14:useLocalDpi xmlns:a14="http://schemas.microsoft.com/office/drawing/2010/main" val="0"/>
              </a:ext>
            </a:extLst>
          </a:blip>
          <a:srcRect/>
          <a:stretch>
            <a:fillRect/>
          </a:stretch>
        </p:blipFill>
        <p:spPr bwMode="auto">
          <a:xfrm>
            <a:off x="1880497" y="1709489"/>
            <a:ext cx="6219894" cy="3766696"/>
          </a:xfrm>
          <a:prstGeom prst="rect">
            <a:avLst/>
          </a:prstGeom>
          <a:noFill/>
          <a:ln>
            <a:noFill/>
          </a:ln>
        </p:spPr>
      </p:pic>
      <p:pic>
        <p:nvPicPr>
          <p:cNvPr id="8" name="Obraz 7"/>
          <p:cNvPicPr/>
          <p:nvPr/>
        </p:nvPicPr>
        <p:blipFill>
          <a:blip r:embed="rId6">
            <a:extLst>
              <a:ext uri="{28A0092B-C50C-407E-A947-70E740481C1C}">
                <a14:useLocalDpi xmlns:a14="http://schemas.microsoft.com/office/drawing/2010/main" val="0"/>
              </a:ext>
            </a:extLst>
          </a:blip>
          <a:srcRect/>
          <a:stretch>
            <a:fillRect/>
          </a:stretch>
        </p:blipFill>
        <p:spPr bwMode="auto">
          <a:xfrm>
            <a:off x="2407271" y="1948028"/>
            <a:ext cx="6219894" cy="3766696"/>
          </a:xfrm>
          <a:prstGeom prst="rect">
            <a:avLst/>
          </a:prstGeom>
          <a:noFill/>
          <a:ln>
            <a:noFill/>
          </a:ln>
        </p:spPr>
      </p:pic>
      <p:pic>
        <p:nvPicPr>
          <p:cNvPr id="9" name="Obraz 8"/>
          <p:cNvPicPr/>
          <p:nvPr/>
        </p:nvPicPr>
        <p:blipFill>
          <a:blip r:embed="rId7">
            <a:extLst>
              <a:ext uri="{28A0092B-C50C-407E-A947-70E740481C1C}">
                <a14:useLocalDpi xmlns:a14="http://schemas.microsoft.com/office/drawing/2010/main" val="0"/>
              </a:ext>
            </a:extLst>
          </a:blip>
          <a:srcRect/>
          <a:stretch>
            <a:fillRect/>
          </a:stretch>
        </p:blipFill>
        <p:spPr bwMode="auto">
          <a:xfrm>
            <a:off x="3333924" y="994306"/>
            <a:ext cx="4027045" cy="5490679"/>
          </a:xfrm>
          <a:prstGeom prst="rect">
            <a:avLst/>
          </a:prstGeom>
          <a:noFill/>
          <a:ln>
            <a:noFill/>
          </a:ln>
        </p:spPr>
      </p:pic>
      <p:pic>
        <p:nvPicPr>
          <p:cNvPr id="10" name="Obraz 9"/>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77037" y="1254218"/>
            <a:ext cx="4027045" cy="5490679"/>
          </a:xfrm>
          <a:prstGeom prst="rect">
            <a:avLst/>
          </a:prstGeom>
          <a:noFill/>
          <a:ln>
            <a:noFill/>
          </a:ln>
        </p:spPr>
      </p:pic>
      <p:pic>
        <p:nvPicPr>
          <p:cNvPr id="11" name="Obraz 10"/>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14272" y="1312200"/>
            <a:ext cx="4024588" cy="5490679"/>
          </a:xfrm>
          <a:prstGeom prst="rect">
            <a:avLst/>
          </a:prstGeom>
          <a:noFill/>
          <a:ln>
            <a:noFill/>
          </a:ln>
        </p:spPr>
      </p:pic>
      <p:pic>
        <p:nvPicPr>
          <p:cNvPr id="12" name="Obraz 1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05343" y="1357044"/>
            <a:ext cx="4028146" cy="5490679"/>
          </a:xfrm>
          <a:prstGeom prst="rect">
            <a:avLst/>
          </a:prstGeom>
          <a:noFill/>
          <a:ln>
            <a:noFill/>
          </a:ln>
        </p:spPr>
      </p:pic>
    </p:spTree>
    <p:extLst>
      <p:ext uri="{BB962C8B-B14F-4D97-AF65-F5344CB8AC3E}">
        <p14:creationId xmlns:p14="http://schemas.microsoft.com/office/powerpoint/2010/main" val="82690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70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10500"/>
                            </p:stCondLst>
                            <p:childTnLst>
                              <p:par>
                                <p:cTn id="17" presetID="10"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childTnLst>
                                </p:cTn>
                              </p:par>
                            </p:childTnLst>
                          </p:cTn>
                        </p:par>
                        <p:par>
                          <p:cTn id="20" fill="hold">
                            <p:stCondLst>
                              <p:cond delay="14000"/>
                            </p:stCondLst>
                            <p:childTnLst>
                              <p:par>
                                <p:cTn id="21" presetID="10" presetClass="entr" presetSubtype="0" fill="hold"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0"/>
                                        <p:tgtEl>
                                          <p:spTgt spid="9"/>
                                        </p:tgtEl>
                                      </p:cBhvr>
                                    </p:animEffect>
                                  </p:childTnLst>
                                </p:cTn>
                              </p:par>
                            </p:childTnLst>
                          </p:cTn>
                        </p:par>
                        <p:par>
                          <p:cTn id="24" fill="hold">
                            <p:stCondLst>
                              <p:cond delay="17500"/>
                            </p:stCondLst>
                            <p:childTnLst>
                              <p:par>
                                <p:cTn id="25" presetID="10" presetClass="entr" presetSubtype="0"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000"/>
                                        <p:tgtEl>
                                          <p:spTgt spid="10"/>
                                        </p:tgtEl>
                                      </p:cBhvr>
                                    </p:animEffect>
                                  </p:childTnLst>
                                </p:cTn>
                              </p:par>
                            </p:childTnLst>
                          </p:cTn>
                        </p:par>
                        <p:par>
                          <p:cTn id="28" fill="hold">
                            <p:stCondLst>
                              <p:cond delay="21000"/>
                            </p:stCondLst>
                            <p:childTnLst>
                              <p:par>
                                <p:cTn id="29" presetID="10" presetClass="entr" presetSubtype="0" fill="hold" nodeType="after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3000"/>
                                        <p:tgtEl>
                                          <p:spTgt spid="11"/>
                                        </p:tgtEl>
                                      </p:cBhvr>
                                    </p:animEffect>
                                  </p:childTnLst>
                                </p:cTn>
                              </p:par>
                            </p:childTnLst>
                          </p:cTn>
                        </p:par>
                        <p:par>
                          <p:cTn id="32" fill="hold">
                            <p:stCondLst>
                              <p:cond delay="24500"/>
                            </p:stCondLst>
                            <p:childTnLst>
                              <p:par>
                                <p:cTn id="33" presetID="10" presetClass="entr" presetSubtype="0" fill="hold" nodeType="afterEffect">
                                  <p:stCondLst>
                                    <p:cond delay="5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txBox="1">
            <a:spLocks/>
          </p:cNvSpPr>
          <p:nvPr/>
        </p:nvSpPr>
        <p:spPr>
          <a:xfrm>
            <a:off x="569844" y="358015"/>
            <a:ext cx="5257800" cy="510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ctr">
              <a:buFont typeface="+mj-lt"/>
              <a:buAutoNum type="alphaLcParenR" startAt="3"/>
            </a:pPr>
            <a:r>
              <a:rPr lang="pl-PL" dirty="0" smtClean="0"/>
              <a:t>wyjście w ekspozycję</a:t>
            </a:r>
            <a:endParaRPr lang="pl-PL" dirty="0"/>
          </a:p>
        </p:txBody>
      </p:sp>
      <p:pic>
        <p:nvPicPr>
          <p:cNvPr id="7" name="Obraz 6"/>
          <p:cNvPicPr/>
          <p:nvPr/>
        </p:nvPicPr>
        <p:blipFill>
          <a:blip r:embed="rId3">
            <a:extLst>
              <a:ext uri="{28A0092B-C50C-407E-A947-70E740481C1C}">
                <a14:useLocalDpi xmlns:a14="http://schemas.microsoft.com/office/drawing/2010/main" val="0"/>
              </a:ext>
            </a:extLst>
          </a:blip>
          <a:srcRect/>
          <a:stretch>
            <a:fillRect/>
          </a:stretch>
        </p:blipFill>
        <p:spPr bwMode="auto">
          <a:xfrm>
            <a:off x="169461" y="1883161"/>
            <a:ext cx="5028703" cy="3016830"/>
          </a:xfrm>
          <a:prstGeom prst="rect">
            <a:avLst/>
          </a:prstGeom>
          <a:noFill/>
          <a:ln>
            <a:noFill/>
          </a:ln>
        </p:spPr>
      </p:pic>
      <p:pic>
        <p:nvPicPr>
          <p:cNvPr id="8" name="Obraz 7"/>
          <p:cNvPicPr/>
          <p:nvPr/>
        </p:nvPicPr>
        <p:blipFill>
          <a:blip r:embed="rId4">
            <a:extLst>
              <a:ext uri="{28A0092B-C50C-407E-A947-70E740481C1C}">
                <a14:useLocalDpi xmlns:a14="http://schemas.microsoft.com/office/drawing/2010/main" val="0"/>
              </a:ext>
            </a:extLst>
          </a:blip>
          <a:srcRect/>
          <a:stretch>
            <a:fillRect/>
          </a:stretch>
        </p:blipFill>
        <p:spPr bwMode="auto">
          <a:xfrm>
            <a:off x="849450" y="2451790"/>
            <a:ext cx="5028703" cy="3016830"/>
          </a:xfrm>
          <a:prstGeom prst="rect">
            <a:avLst/>
          </a:prstGeom>
          <a:noFill/>
          <a:ln>
            <a:noFill/>
          </a:ln>
        </p:spPr>
      </p:pic>
      <p:pic>
        <p:nvPicPr>
          <p:cNvPr id="9" name="Obraz 8"/>
          <p:cNvPicPr/>
          <p:nvPr/>
        </p:nvPicPr>
        <p:blipFill>
          <a:blip r:embed="rId5">
            <a:extLst>
              <a:ext uri="{28A0092B-C50C-407E-A947-70E740481C1C}">
                <a14:useLocalDpi xmlns:a14="http://schemas.microsoft.com/office/drawing/2010/main" val="0"/>
              </a:ext>
            </a:extLst>
          </a:blip>
          <a:srcRect/>
          <a:stretch>
            <a:fillRect/>
          </a:stretch>
        </p:blipFill>
        <p:spPr bwMode="auto">
          <a:xfrm>
            <a:off x="1523350" y="3187285"/>
            <a:ext cx="5034792" cy="3016830"/>
          </a:xfrm>
          <a:prstGeom prst="rect">
            <a:avLst/>
          </a:prstGeom>
          <a:noFill/>
          <a:ln>
            <a:noFill/>
          </a:ln>
        </p:spPr>
      </p:pic>
      <p:pic>
        <p:nvPicPr>
          <p:cNvPr id="10" name="Obraz 9"/>
          <p:cNvPicPr/>
          <p:nvPr/>
        </p:nvPicPr>
        <p:blipFill>
          <a:blip r:embed="rId6">
            <a:extLst>
              <a:ext uri="{28A0092B-C50C-407E-A947-70E740481C1C}">
                <a14:useLocalDpi xmlns:a14="http://schemas.microsoft.com/office/drawing/2010/main" val="0"/>
              </a:ext>
            </a:extLst>
          </a:blip>
          <a:srcRect/>
          <a:stretch>
            <a:fillRect/>
          </a:stretch>
        </p:blipFill>
        <p:spPr bwMode="auto">
          <a:xfrm>
            <a:off x="6525316" y="1883161"/>
            <a:ext cx="2809528" cy="4653031"/>
          </a:xfrm>
          <a:prstGeom prst="rect">
            <a:avLst/>
          </a:prstGeom>
          <a:noFill/>
          <a:ln>
            <a:noFill/>
          </a:ln>
        </p:spPr>
      </p:pic>
      <p:pic>
        <p:nvPicPr>
          <p:cNvPr id="11" name="Obraz 10"/>
          <p:cNvPicPr/>
          <p:nvPr/>
        </p:nvPicPr>
        <p:blipFill>
          <a:blip r:embed="rId7">
            <a:extLst>
              <a:ext uri="{28A0092B-C50C-407E-A947-70E740481C1C}">
                <a14:useLocalDpi xmlns:a14="http://schemas.microsoft.com/office/drawing/2010/main" val="0"/>
              </a:ext>
            </a:extLst>
          </a:blip>
          <a:srcRect/>
          <a:stretch>
            <a:fillRect/>
          </a:stretch>
        </p:blipFill>
        <p:spPr bwMode="auto">
          <a:xfrm>
            <a:off x="9382472" y="2081944"/>
            <a:ext cx="2809528" cy="4653031"/>
          </a:xfrm>
          <a:prstGeom prst="rect">
            <a:avLst/>
          </a:prstGeom>
          <a:noFill/>
          <a:ln>
            <a:noFill/>
          </a:ln>
        </p:spPr>
      </p:pic>
      <p:sp>
        <p:nvSpPr>
          <p:cNvPr id="12" name="Symbol zastępczy zawartości 2"/>
          <p:cNvSpPr>
            <a:spLocks noGrp="1"/>
          </p:cNvSpPr>
          <p:nvPr>
            <p:ph idx="1"/>
          </p:nvPr>
        </p:nvSpPr>
        <p:spPr>
          <a:xfrm>
            <a:off x="0" y="1119973"/>
            <a:ext cx="6095999" cy="407505"/>
          </a:xfrm>
        </p:spPr>
        <p:txBody>
          <a:bodyPr>
            <a:normAutofit/>
          </a:bodyPr>
          <a:lstStyle/>
          <a:p>
            <a:pPr marL="0" indent="0" algn="ctr">
              <a:buNone/>
            </a:pPr>
            <a:r>
              <a:rPr lang="pl-PL" sz="2000" dirty="0" smtClean="0"/>
              <a:t>na kratownicy</a:t>
            </a:r>
            <a:endParaRPr lang="pl-PL" sz="2000" dirty="0"/>
          </a:p>
        </p:txBody>
      </p:sp>
    </p:spTree>
    <p:extLst>
      <p:ext uri="{BB962C8B-B14F-4D97-AF65-F5344CB8AC3E}">
        <p14:creationId xmlns:p14="http://schemas.microsoft.com/office/powerpoint/2010/main" val="168434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1000"/>
                                        <p:tgtEl>
                                          <p:spTgt spid="12">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par>
                          <p:cTn id="12" fill="hold">
                            <p:stCondLst>
                              <p:cond delay="4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childTnLst>
                          </p:cTn>
                        </p:par>
                        <p:par>
                          <p:cTn id="16" fill="hold">
                            <p:stCondLst>
                              <p:cond delay="7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0"/>
                                        <p:tgtEl>
                                          <p:spTgt spid="9"/>
                                        </p:tgtEl>
                                      </p:cBhvr>
                                    </p:animEffect>
                                  </p:childTnLst>
                                </p:cTn>
                              </p:par>
                            </p:childTnLst>
                          </p:cTn>
                        </p:par>
                        <p:par>
                          <p:cTn id="20" fill="hold">
                            <p:stCondLst>
                              <p:cond delay="10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3000"/>
                                        <p:tgtEl>
                                          <p:spTgt spid="10"/>
                                        </p:tgtEl>
                                      </p:cBhvr>
                                    </p:animEffect>
                                  </p:childTnLst>
                                </p:cTn>
                              </p:par>
                            </p:childTnLst>
                          </p:cTn>
                        </p:par>
                        <p:par>
                          <p:cTn id="24" fill="hold">
                            <p:stCondLst>
                              <p:cond delay="13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0" y="1119973"/>
            <a:ext cx="6095999" cy="407505"/>
          </a:xfrm>
        </p:spPr>
        <p:txBody>
          <a:bodyPr>
            <a:normAutofit/>
          </a:bodyPr>
          <a:lstStyle/>
          <a:p>
            <a:pPr marL="0" indent="0" algn="ctr">
              <a:buNone/>
            </a:pPr>
            <a:r>
              <a:rPr lang="pl-PL" sz="2000" dirty="0" smtClean="0"/>
              <a:t>wyjście z kosza</a:t>
            </a:r>
            <a:endParaRPr lang="pl-PL" sz="2000" dirty="0"/>
          </a:p>
        </p:txBody>
      </p:sp>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438978" y="1957083"/>
            <a:ext cx="5410200" cy="3599815"/>
          </a:xfrm>
          <a:prstGeom prst="rect">
            <a:avLst/>
          </a:prstGeom>
          <a:noFill/>
          <a:ln>
            <a:noFill/>
          </a:ln>
        </p:spPr>
      </p:pic>
      <p:pic>
        <p:nvPicPr>
          <p:cNvPr id="6" name="Obraz 5"/>
          <p:cNvPicPr/>
          <p:nvPr/>
        </p:nvPicPr>
        <p:blipFill>
          <a:blip r:embed="rId4">
            <a:extLst>
              <a:ext uri="{28A0092B-C50C-407E-A947-70E740481C1C}">
                <a14:useLocalDpi xmlns:a14="http://schemas.microsoft.com/office/drawing/2010/main" val="0"/>
              </a:ext>
            </a:extLst>
          </a:blip>
          <a:srcRect/>
          <a:stretch>
            <a:fillRect/>
          </a:stretch>
        </p:blipFill>
        <p:spPr bwMode="auto">
          <a:xfrm>
            <a:off x="6362700" y="2285075"/>
            <a:ext cx="5410200" cy="3599815"/>
          </a:xfrm>
          <a:prstGeom prst="rect">
            <a:avLst/>
          </a:prstGeom>
          <a:noFill/>
          <a:ln>
            <a:noFill/>
          </a:ln>
        </p:spPr>
      </p:pic>
    </p:spTree>
    <p:extLst>
      <p:ext uri="{BB962C8B-B14F-4D97-AF65-F5344CB8AC3E}">
        <p14:creationId xmlns:p14="http://schemas.microsoft.com/office/powerpoint/2010/main" val="283005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p:nvPr/>
        </p:nvPicPr>
        <p:blipFill>
          <a:blip r:embed="rId3">
            <a:extLst>
              <a:ext uri="{28A0092B-C50C-407E-A947-70E740481C1C}">
                <a14:useLocalDpi xmlns:a14="http://schemas.microsoft.com/office/drawing/2010/main" val="0"/>
              </a:ext>
            </a:extLst>
          </a:blip>
          <a:srcRect/>
          <a:stretch>
            <a:fillRect/>
          </a:stretch>
        </p:blipFill>
        <p:spPr bwMode="auto">
          <a:xfrm>
            <a:off x="137597" y="1964539"/>
            <a:ext cx="5165036" cy="3099434"/>
          </a:xfrm>
          <a:prstGeom prst="rect">
            <a:avLst/>
          </a:prstGeom>
          <a:noFill/>
          <a:ln>
            <a:noFill/>
          </a:ln>
        </p:spPr>
      </p:pic>
      <p:sp>
        <p:nvSpPr>
          <p:cNvPr id="4" name="Symbol zastępczy zawartości 2"/>
          <p:cNvSpPr txBox="1">
            <a:spLocks/>
          </p:cNvSpPr>
          <p:nvPr/>
        </p:nvSpPr>
        <p:spPr>
          <a:xfrm>
            <a:off x="569844" y="358015"/>
            <a:ext cx="5257800" cy="510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ctr">
              <a:buFont typeface="+mj-lt"/>
              <a:buAutoNum type="alphaLcParenR" startAt="4"/>
            </a:pPr>
            <a:r>
              <a:rPr lang="pl-PL" dirty="0" smtClean="0"/>
              <a:t>wyjście na dach</a:t>
            </a:r>
            <a:endParaRPr lang="pl-PL" dirty="0"/>
          </a:p>
        </p:txBody>
      </p:sp>
      <p:sp>
        <p:nvSpPr>
          <p:cNvPr id="5" name="Symbol zastępczy zawartości 2"/>
          <p:cNvSpPr>
            <a:spLocks noGrp="1"/>
          </p:cNvSpPr>
          <p:nvPr>
            <p:ph idx="1"/>
          </p:nvPr>
        </p:nvSpPr>
        <p:spPr>
          <a:xfrm>
            <a:off x="0" y="1119973"/>
            <a:ext cx="6095999" cy="407505"/>
          </a:xfrm>
        </p:spPr>
        <p:txBody>
          <a:bodyPr>
            <a:normAutofit/>
          </a:bodyPr>
          <a:lstStyle/>
          <a:p>
            <a:pPr marL="0" indent="0" algn="ctr">
              <a:buNone/>
            </a:pPr>
            <a:r>
              <a:rPr lang="pl-PL" sz="2000" dirty="0" smtClean="0"/>
              <a:t>jeden ratownik</a:t>
            </a:r>
            <a:endParaRPr lang="pl-PL" sz="2000" dirty="0"/>
          </a:p>
        </p:txBody>
      </p:sp>
      <p:sp>
        <p:nvSpPr>
          <p:cNvPr id="6" name="Symbol zastępczy zawartości 2"/>
          <p:cNvSpPr txBox="1">
            <a:spLocks/>
          </p:cNvSpPr>
          <p:nvPr/>
        </p:nvSpPr>
        <p:spPr>
          <a:xfrm>
            <a:off x="6095999" y="2435252"/>
            <a:ext cx="6095999" cy="407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smtClean="0"/>
              <a:t>kilku ratowników</a:t>
            </a:r>
            <a:endParaRPr lang="pl-PL" sz="2000" dirty="0"/>
          </a:p>
        </p:txBody>
      </p:sp>
      <p:pic>
        <p:nvPicPr>
          <p:cNvPr id="8" name="Obraz 7"/>
          <p:cNvPicPr/>
          <p:nvPr/>
        </p:nvPicPr>
        <p:blipFill>
          <a:blip r:embed="rId4">
            <a:extLst>
              <a:ext uri="{28A0092B-C50C-407E-A947-70E740481C1C}">
                <a14:useLocalDpi xmlns:a14="http://schemas.microsoft.com/office/drawing/2010/main" val="0"/>
              </a:ext>
            </a:extLst>
          </a:blip>
          <a:srcRect/>
          <a:stretch>
            <a:fillRect/>
          </a:stretch>
        </p:blipFill>
        <p:spPr bwMode="auto">
          <a:xfrm>
            <a:off x="783641" y="3609479"/>
            <a:ext cx="5165036" cy="3099434"/>
          </a:xfrm>
          <a:prstGeom prst="rect">
            <a:avLst/>
          </a:prstGeom>
          <a:noFill/>
          <a:ln>
            <a:noFill/>
          </a:ln>
        </p:spPr>
      </p:pic>
      <p:pic>
        <p:nvPicPr>
          <p:cNvPr id="9" name="Obraz 8"/>
          <p:cNvPicPr/>
          <p:nvPr/>
        </p:nvPicPr>
        <p:blipFill>
          <a:blip r:embed="rId5">
            <a:extLst>
              <a:ext uri="{28A0092B-C50C-407E-A947-70E740481C1C}">
                <a14:useLocalDpi xmlns:a14="http://schemas.microsoft.com/office/drawing/2010/main" val="0"/>
              </a:ext>
            </a:extLst>
          </a:blip>
          <a:srcRect/>
          <a:stretch>
            <a:fillRect/>
          </a:stretch>
        </p:blipFill>
        <p:spPr bwMode="auto">
          <a:xfrm>
            <a:off x="6095999" y="2953496"/>
            <a:ext cx="5165036" cy="3099434"/>
          </a:xfrm>
          <a:prstGeom prst="rect">
            <a:avLst/>
          </a:prstGeom>
          <a:noFill/>
          <a:ln>
            <a:noFill/>
          </a:ln>
        </p:spPr>
      </p:pic>
      <p:pic>
        <p:nvPicPr>
          <p:cNvPr id="10" name="Obraz 9"/>
          <p:cNvPicPr/>
          <p:nvPr/>
        </p:nvPicPr>
        <p:blipFill>
          <a:blip r:embed="rId6">
            <a:extLst>
              <a:ext uri="{28A0092B-C50C-407E-A947-70E740481C1C}">
                <a14:useLocalDpi xmlns:a14="http://schemas.microsoft.com/office/drawing/2010/main" val="0"/>
              </a:ext>
            </a:extLst>
          </a:blip>
          <a:srcRect/>
          <a:stretch>
            <a:fillRect/>
          </a:stretch>
        </p:blipFill>
        <p:spPr bwMode="auto">
          <a:xfrm>
            <a:off x="6889365" y="3609479"/>
            <a:ext cx="5165036" cy="3099434"/>
          </a:xfrm>
          <a:prstGeom prst="rect">
            <a:avLst/>
          </a:prstGeom>
          <a:noFill/>
          <a:ln>
            <a:noFill/>
          </a:ln>
        </p:spPr>
      </p:pic>
    </p:spTree>
    <p:extLst>
      <p:ext uri="{BB962C8B-B14F-4D97-AF65-F5344CB8AC3E}">
        <p14:creationId xmlns:p14="http://schemas.microsoft.com/office/powerpoint/2010/main" val="29558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1000"/>
                                        <p:tgtEl>
                                          <p:spTgt spid="5">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par>
                          <p:cTn id="12" fill="hold">
                            <p:stCondLst>
                              <p:cond delay="45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childTnLst>
                          </p:cTn>
                        </p:par>
                        <p:par>
                          <p:cTn id="16" fill="hold">
                            <p:stCondLst>
                              <p:cond delay="8000"/>
                            </p:stCondLst>
                            <p:childTnLst>
                              <p:par>
                                <p:cTn id="17" presetID="14" presetClass="entr" presetSubtype="10" fill="hold" grpId="0" nodeType="afterEffect">
                                  <p:stCondLst>
                                    <p:cond delay="75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1000"/>
                                        <p:tgtEl>
                                          <p:spTgt spid="6">
                                            <p:txEl>
                                              <p:pRg st="0" end="0"/>
                                            </p:txEl>
                                          </p:spTgt>
                                        </p:tgtEl>
                                      </p:cBhvr>
                                    </p:animEffect>
                                  </p:childTnLst>
                                </p:cTn>
                              </p:par>
                            </p:childTnLst>
                          </p:cTn>
                        </p:par>
                        <p:par>
                          <p:cTn id="20" fill="hold">
                            <p:stCondLst>
                              <p:cond delay="9750"/>
                            </p:stCondLst>
                            <p:childTnLst>
                              <p:par>
                                <p:cTn id="21" presetID="10" presetClass="entr" presetSubtype="0" fill="hold"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0"/>
                                        <p:tgtEl>
                                          <p:spTgt spid="9"/>
                                        </p:tgtEl>
                                      </p:cBhvr>
                                    </p:animEffect>
                                  </p:childTnLst>
                                </p:cTn>
                              </p:par>
                            </p:childTnLst>
                          </p:cTn>
                        </p:par>
                        <p:par>
                          <p:cTn id="24" fill="hold">
                            <p:stCondLst>
                              <p:cond delay="13250"/>
                            </p:stCondLst>
                            <p:childTnLst>
                              <p:par>
                                <p:cTn id="25" presetID="10" presetClass="entr" presetSubtype="0"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Metryka prezentacji</a:t>
            </a:r>
          </a:p>
        </p:txBody>
      </p:sp>
      <p:sp>
        <p:nvSpPr>
          <p:cNvPr id="3" name="Symbol zastępczy zawartości 2"/>
          <p:cNvSpPr>
            <a:spLocks noGrp="1"/>
          </p:cNvSpPr>
          <p:nvPr>
            <p:ph idx="1"/>
          </p:nvPr>
        </p:nvSpPr>
        <p:spPr>
          <a:xfrm>
            <a:off x="2991678" y="2802835"/>
            <a:ext cx="8362122" cy="3374128"/>
          </a:xfrm>
        </p:spPr>
        <p:txBody>
          <a:bodyPr/>
          <a:lstStyle/>
          <a:p>
            <a:r>
              <a:rPr lang="pl-PL" b="1" dirty="0"/>
              <a:t>Data powstania pierwowzoru</a:t>
            </a:r>
            <a:r>
              <a:rPr lang="pl-PL" dirty="0"/>
              <a:t>: </a:t>
            </a:r>
            <a:r>
              <a:rPr lang="pl-PL" dirty="0" smtClean="0"/>
              <a:t>11.05.2019 r.</a:t>
            </a:r>
            <a:endParaRPr lang="pl-PL" dirty="0"/>
          </a:p>
          <a:p>
            <a:r>
              <a:rPr lang="pl-PL" b="1" dirty="0"/>
              <a:t>Data ostatniej aktualizacji</a:t>
            </a:r>
            <a:r>
              <a:rPr lang="pl-PL" dirty="0"/>
              <a:t>: </a:t>
            </a:r>
            <a:r>
              <a:rPr lang="pl-PL" dirty="0" smtClean="0"/>
              <a:t>27.06.2019 r.</a:t>
            </a:r>
            <a:endParaRPr lang="pl-PL" dirty="0"/>
          </a:p>
          <a:p>
            <a:r>
              <a:rPr lang="pl-PL" b="1" dirty="0"/>
              <a:t>Bieżący numer wersji</a:t>
            </a:r>
            <a:r>
              <a:rPr lang="pl-PL" dirty="0"/>
              <a:t>: 1</a:t>
            </a:r>
          </a:p>
          <a:p>
            <a:r>
              <a:rPr lang="pl-PL" b="1" dirty="0"/>
              <a:t>Autor: </a:t>
            </a:r>
            <a:r>
              <a:rPr lang="pl-PL" dirty="0" smtClean="0"/>
              <a:t>mł. bryg. Paweł Brunecki</a:t>
            </a:r>
            <a:endParaRPr lang="pl-PL" dirty="0"/>
          </a:p>
          <a:p>
            <a:endParaRPr lang="pl-PL" dirty="0"/>
          </a:p>
        </p:txBody>
      </p:sp>
    </p:spTree>
    <p:extLst>
      <p:ext uri="{BB962C8B-B14F-4D97-AF65-F5344CB8AC3E}">
        <p14:creationId xmlns:p14="http://schemas.microsoft.com/office/powerpoint/2010/main" val="3894912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838200" y="904352"/>
            <a:ext cx="10515600" cy="5164852"/>
          </a:xfrm>
        </p:spPr>
        <p:txBody>
          <a:bodyPr>
            <a:noAutofit/>
          </a:bodyPr>
          <a:lstStyle/>
          <a:p>
            <a:pPr marL="715962">
              <a:lnSpc>
                <a:spcPct val="150000"/>
              </a:lnSpc>
            </a:pPr>
            <a:r>
              <a:rPr lang="pl-PL" b="1" dirty="0"/>
              <a:t>Techniki dotarcia do miejsca </a:t>
            </a:r>
            <a:r>
              <a:rPr lang="pl-PL" b="1" dirty="0" smtClean="0"/>
              <a:t>zdarzenia/poszkodowanego</a:t>
            </a:r>
            <a:br>
              <a:rPr lang="pl-PL" b="1" dirty="0" smtClean="0"/>
            </a:br>
            <a:r>
              <a:rPr lang="pl-PL" b="1" dirty="0" smtClean="0"/>
              <a:t>oraz asekuracja i </a:t>
            </a:r>
            <a:r>
              <a:rPr lang="pl-PL" b="1" dirty="0"/>
              <a:t>autoasekuracja w </a:t>
            </a:r>
            <a:r>
              <a:rPr lang="pl-PL" b="1"/>
              <a:t>terenie </a:t>
            </a:r>
            <a:r>
              <a:rPr lang="pl-PL" b="1" smtClean="0"/>
              <a:t>eksponowanym; </a:t>
            </a:r>
            <a:r>
              <a:rPr lang="pl-PL" b="1" dirty="0"/>
              <a:t>samoratowanie</a:t>
            </a:r>
            <a:r>
              <a:rPr lang="pl-PL" b="1" dirty="0" smtClean="0"/>
              <a:t>.</a:t>
            </a:r>
            <a:endParaRPr lang="pl-PL" b="1" dirty="0"/>
          </a:p>
        </p:txBody>
      </p:sp>
      <p:sp>
        <p:nvSpPr>
          <p:cNvPr id="3" name="Tytuł 1"/>
          <p:cNvSpPr txBox="1">
            <a:spLocks/>
          </p:cNvSpPr>
          <p:nvPr/>
        </p:nvSpPr>
        <p:spPr>
          <a:xfrm>
            <a:off x="838200" y="365125"/>
            <a:ext cx="5045765" cy="1076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b="1" dirty="0" smtClean="0"/>
              <a:t>Temat 4.</a:t>
            </a:r>
            <a:endParaRPr lang="pl-PL" b="1" dirty="0"/>
          </a:p>
        </p:txBody>
      </p:sp>
    </p:spTree>
    <p:extLst>
      <p:ext uri="{BB962C8B-B14F-4D97-AF65-F5344CB8AC3E}">
        <p14:creationId xmlns:p14="http://schemas.microsoft.com/office/powerpoint/2010/main" val="18490925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Od autora</a:t>
            </a:r>
            <a:endParaRPr lang="pl-PL" dirty="0"/>
          </a:p>
        </p:txBody>
      </p:sp>
      <p:sp>
        <p:nvSpPr>
          <p:cNvPr id="3" name="Symbol zastępczy zawartości 2"/>
          <p:cNvSpPr>
            <a:spLocks noGrp="1"/>
          </p:cNvSpPr>
          <p:nvPr>
            <p:ph idx="1"/>
          </p:nvPr>
        </p:nvSpPr>
        <p:spPr>
          <a:xfrm>
            <a:off x="838200" y="1451113"/>
            <a:ext cx="10515600" cy="5102087"/>
          </a:xfrm>
        </p:spPr>
        <p:txBody>
          <a:bodyPr>
            <a:normAutofit fontScale="47500" lnSpcReduction="20000"/>
          </a:bodyPr>
          <a:lstStyle/>
          <a:p>
            <a:pPr marL="0" indent="0" algn="just">
              <a:lnSpc>
                <a:spcPct val="160000"/>
              </a:lnSpc>
              <a:buNone/>
            </a:pPr>
            <a:r>
              <a:rPr lang="pl-PL" dirty="0" smtClean="0"/>
              <a:t>	</a:t>
            </a:r>
            <a:r>
              <a:rPr lang="pl-PL" sz="4400" i="1" dirty="0" smtClean="0"/>
              <a:t>Niniejszym zezwalam każdemu z użytkowników na dokonywanie zmian w treściach prezentacji. Jednocześnie mam ogromną prośbę o przesyłanie do mnie Waszych pomysłów dotyczących ulepszeń przedmiotowego materiału na adres </a:t>
            </a:r>
            <a:r>
              <a:rPr lang="pl-PL" sz="4400" i="1" dirty="0" smtClean="0">
                <a:hlinkClick r:id="rId2"/>
              </a:rPr>
              <a:t>pbrunecki@kgpsp.gov.pl</a:t>
            </a:r>
            <a:r>
              <a:rPr lang="pl-PL" sz="4400" i="1" dirty="0" smtClean="0"/>
              <a:t>. Może proponowane zmiany będą na tyle istotne, iż zostanie przygotowana kolejna wersja prezentacji.</a:t>
            </a:r>
          </a:p>
          <a:p>
            <a:pPr marL="0" indent="0" algn="just">
              <a:lnSpc>
                <a:spcPct val="160000"/>
              </a:lnSpc>
              <a:buNone/>
            </a:pPr>
            <a:r>
              <a:rPr lang="pl-PL" sz="4400" i="1" dirty="0"/>
              <a:t>	</a:t>
            </a:r>
            <a:r>
              <a:rPr lang="pl-PL" sz="4400" i="1" dirty="0" smtClean="0"/>
              <a:t>W przypadku przesyłania fotografii, rysunków czy szkiców proszę ich </a:t>
            </a:r>
            <a:r>
              <a:rPr lang="pl-PL" sz="4400" i="1" dirty="0"/>
              <a:t>autorów </a:t>
            </a:r>
            <a:r>
              <a:rPr lang="pl-PL" sz="4400" i="1" dirty="0" smtClean="0"/>
              <a:t/>
            </a:r>
            <a:br>
              <a:rPr lang="pl-PL" sz="4400" i="1" dirty="0" smtClean="0"/>
            </a:br>
            <a:r>
              <a:rPr lang="pl-PL" sz="4400" i="1" dirty="0" smtClean="0"/>
              <a:t>o równoczesne </a:t>
            </a:r>
            <a:r>
              <a:rPr lang="pl-PL" sz="4400" i="1" dirty="0"/>
              <a:t>wyrażenie </a:t>
            </a:r>
            <a:r>
              <a:rPr lang="pl-PL" sz="4400" i="1" dirty="0" smtClean="0"/>
              <a:t>zgody na wykorzystanie ich materiałów do kolejnej publikacji.</a:t>
            </a:r>
          </a:p>
          <a:p>
            <a:pPr marL="0" indent="0" algn="ctr">
              <a:lnSpc>
                <a:spcPct val="160000"/>
              </a:lnSpc>
              <a:buNone/>
            </a:pPr>
            <a:r>
              <a:rPr lang="pl-PL" sz="4400" i="1" u="sng" dirty="0" smtClean="0"/>
              <a:t>Razem możemy więcej.</a:t>
            </a:r>
          </a:p>
          <a:p>
            <a:pPr marL="0" indent="0" algn="ctr">
              <a:buNone/>
            </a:pPr>
            <a:endParaRPr lang="pl-PL" sz="4400" i="1" dirty="0" smtClean="0"/>
          </a:p>
          <a:p>
            <a:pPr marL="0" indent="0" algn="r">
              <a:buNone/>
            </a:pPr>
            <a:endParaRPr lang="pl-PL" sz="3600" i="1" dirty="0" smtClean="0"/>
          </a:p>
          <a:p>
            <a:pPr marL="0" indent="0" algn="r">
              <a:buNone/>
            </a:pPr>
            <a:r>
              <a:rPr lang="pl-PL" sz="3600" i="1" dirty="0" smtClean="0"/>
              <a:t>mł. bryg. Paweł Brunecki</a:t>
            </a:r>
            <a:endParaRPr lang="pl-PL" sz="3600" i="1" dirty="0"/>
          </a:p>
        </p:txBody>
      </p:sp>
    </p:spTree>
    <p:extLst>
      <p:ext uri="{BB962C8B-B14F-4D97-AF65-F5344CB8AC3E}">
        <p14:creationId xmlns:p14="http://schemas.microsoft.com/office/powerpoint/2010/main" val="32549910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Zasady prowadzenia asekuracji, autoasekuracji</a:t>
            </a:r>
            <a:endParaRPr lang="pl-PL" b="1" dirty="0"/>
          </a:p>
        </p:txBody>
      </p:sp>
      <p:sp>
        <p:nvSpPr>
          <p:cNvPr id="3" name="Symbol zastępczy zawartości 2"/>
          <p:cNvSpPr>
            <a:spLocks noGrp="1"/>
          </p:cNvSpPr>
          <p:nvPr>
            <p:ph idx="1"/>
          </p:nvPr>
        </p:nvSpPr>
        <p:spPr>
          <a:xfrm>
            <a:off x="478971" y="1509936"/>
            <a:ext cx="11171583" cy="805880"/>
          </a:xfrm>
        </p:spPr>
        <p:txBody>
          <a:bodyPr>
            <a:noAutofit/>
          </a:bodyPr>
          <a:lstStyle/>
          <a:p>
            <a:pPr marL="514350" indent="-514350">
              <a:buFont typeface="+mj-lt"/>
              <a:buAutoNum type="alphaLcParenR"/>
            </a:pPr>
            <a:r>
              <a:rPr lang="pl-PL" dirty="0" smtClean="0"/>
              <a:t>poruszanie się po powierzchni pochyłej (np.: śliski nasyp), asekuracja </a:t>
            </a:r>
            <a:br>
              <a:rPr lang="pl-PL" dirty="0" smtClean="0"/>
            </a:br>
            <a:r>
              <a:rPr lang="pl-PL" dirty="0" smtClean="0"/>
              <a:t>ze stanowiska</a:t>
            </a:r>
            <a:endParaRPr lang="pl-PL" dirty="0"/>
          </a:p>
        </p:txBody>
      </p:sp>
      <p:pic>
        <p:nvPicPr>
          <p:cNvPr id="4" name="Obraz 3"/>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9070" y="3042638"/>
            <a:ext cx="4422916" cy="2969273"/>
          </a:xfrm>
          <a:prstGeom prst="rect">
            <a:avLst/>
          </a:prstGeom>
          <a:noFill/>
          <a:ln>
            <a:noFill/>
          </a:ln>
        </p:spPr>
      </p:pic>
      <p:pic>
        <p:nvPicPr>
          <p:cNvPr id="5" name="Obraz 4"/>
          <p:cNvPicPr/>
          <p:nvPr/>
        </p:nvPicPr>
        <p:blipFill>
          <a:blip r:embed="rId4">
            <a:extLst>
              <a:ext uri="{28A0092B-C50C-407E-A947-70E740481C1C}">
                <a14:useLocalDpi xmlns:a14="http://schemas.microsoft.com/office/drawing/2010/main" val="0"/>
              </a:ext>
            </a:extLst>
          </a:blip>
          <a:srcRect/>
          <a:stretch>
            <a:fillRect/>
          </a:stretch>
        </p:blipFill>
        <p:spPr bwMode="auto">
          <a:xfrm>
            <a:off x="5249765" y="2450754"/>
            <a:ext cx="5184416" cy="3456217"/>
          </a:xfrm>
          <a:prstGeom prst="rect">
            <a:avLst/>
          </a:prstGeom>
          <a:noFill/>
          <a:ln>
            <a:noFill/>
          </a:ln>
        </p:spPr>
      </p:pic>
      <p:sp>
        <p:nvSpPr>
          <p:cNvPr id="6" name="Symbol zastępczy zawartości 2"/>
          <p:cNvSpPr txBox="1">
            <a:spLocks/>
          </p:cNvSpPr>
          <p:nvPr/>
        </p:nvSpPr>
        <p:spPr>
          <a:xfrm>
            <a:off x="5761381" y="6041908"/>
            <a:ext cx="4161184" cy="490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000" dirty="0" smtClean="0"/>
              <a:t>schodzenie w kluczu francuskim</a:t>
            </a:r>
            <a:endParaRPr lang="pl-PL" sz="2000" dirty="0"/>
          </a:p>
        </p:txBody>
      </p:sp>
    </p:spTree>
    <p:extLst>
      <p:ext uri="{BB962C8B-B14F-4D97-AF65-F5344CB8AC3E}">
        <p14:creationId xmlns:p14="http://schemas.microsoft.com/office/powerpoint/2010/main" val="3400542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9572" y="5685185"/>
            <a:ext cx="5456583" cy="397564"/>
          </a:xfrm>
        </p:spPr>
        <p:txBody>
          <a:bodyPr>
            <a:normAutofit fontScale="85000" lnSpcReduction="10000"/>
          </a:bodyPr>
          <a:lstStyle/>
          <a:p>
            <a:pPr marL="0" indent="0">
              <a:buNone/>
            </a:pPr>
            <a:r>
              <a:rPr lang="pl-PL" sz="2400" dirty="0"/>
              <a:t>z</a:t>
            </a:r>
            <a:r>
              <a:rPr lang="pl-PL" sz="2400" dirty="0" smtClean="0"/>
              <a:t>ejście na I’D, po powierzchni bez groźby upadku</a:t>
            </a:r>
            <a:endParaRPr lang="pl-PL" sz="2400" dirty="0"/>
          </a:p>
        </p:txBody>
      </p:sp>
      <p:pic>
        <p:nvPicPr>
          <p:cNvPr id="4" name="Obraz 3"/>
          <p:cNvPicPr/>
          <p:nvPr/>
        </p:nvPicPr>
        <p:blipFill>
          <a:blip r:embed="rId3">
            <a:extLst>
              <a:ext uri="{28A0092B-C50C-407E-A947-70E740481C1C}">
                <a14:useLocalDpi xmlns:a14="http://schemas.microsoft.com/office/drawing/2010/main" val="0"/>
              </a:ext>
            </a:extLst>
          </a:blip>
          <a:srcRect r="1524"/>
          <a:stretch>
            <a:fillRect/>
          </a:stretch>
        </p:blipFill>
        <p:spPr bwMode="auto">
          <a:xfrm>
            <a:off x="218492" y="579784"/>
            <a:ext cx="2422525" cy="3954780"/>
          </a:xfrm>
          <a:prstGeom prst="rect">
            <a:avLst/>
          </a:prstGeom>
          <a:noFill/>
          <a:ln>
            <a:noFill/>
          </a:ln>
        </p:spPr>
      </p:pic>
      <p:pic>
        <p:nvPicPr>
          <p:cNvPr id="5" name="Obraz 4"/>
          <p:cNvPicPr/>
          <p:nvPr/>
        </p:nvPicPr>
        <p:blipFill>
          <a:blip r:embed="rId4">
            <a:extLst>
              <a:ext uri="{28A0092B-C50C-407E-A947-70E740481C1C}">
                <a14:useLocalDpi xmlns:a14="http://schemas.microsoft.com/office/drawing/2010/main" val="0"/>
              </a:ext>
            </a:extLst>
          </a:blip>
          <a:srcRect/>
          <a:stretch>
            <a:fillRect/>
          </a:stretch>
        </p:blipFill>
        <p:spPr bwMode="auto">
          <a:xfrm>
            <a:off x="2797864" y="1451610"/>
            <a:ext cx="2624455" cy="3954780"/>
          </a:xfrm>
          <a:prstGeom prst="rect">
            <a:avLst/>
          </a:prstGeom>
          <a:noFill/>
          <a:ln>
            <a:noFill/>
          </a:ln>
        </p:spPr>
      </p:pic>
      <p:sp>
        <p:nvSpPr>
          <p:cNvPr id="6" name="Symbol zastępczy zawartości 2"/>
          <p:cNvSpPr txBox="1">
            <a:spLocks/>
          </p:cNvSpPr>
          <p:nvPr/>
        </p:nvSpPr>
        <p:spPr>
          <a:xfrm>
            <a:off x="8837266" y="3043524"/>
            <a:ext cx="2570923" cy="397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sz="2000" dirty="0" smtClean="0"/>
              <a:t>podchodzenie na I’D</a:t>
            </a:r>
            <a:endParaRPr lang="pl-PL" sz="2000" dirty="0"/>
          </a:p>
        </p:txBody>
      </p:sp>
      <p:pic>
        <p:nvPicPr>
          <p:cNvPr id="7" name="Obraz 6"/>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430837" y="2594349"/>
            <a:ext cx="3954781" cy="2624455"/>
          </a:xfrm>
          <a:prstGeom prst="rect">
            <a:avLst/>
          </a:prstGeom>
          <a:noFill/>
          <a:ln>
            <a:noFill/>
          </a:ln>
        </p:spPr>
      </p:pic>
      <p:pic>
        <p:nvPicPr>
          <p:cNvPr id="8" name="Obraz 7"/>
          <p:cNvPicPr/>
          <p:nvPr/>
        </p:nvPicPr>
        <p:blipFill>
          <a:blip r:embed="rId6">
            <a:extLst>
              <a:ext uri="{28A0092B-C50C-407E-A947-70E740481C1C}">
                <a14:useLocalDpi xmlns:a14="http://schemas.microsoft.com/office/drawing/2010/main" val="0"/>
              </a:ext>
            </a:extLst>
          </a:blip>
          <a:srcRect/>
          <a:stretch>
            <a:fillRect/>
          </a:stretch>
        </p:blipFill>
        <p:spPr bwMode="auto">
          <a:xfrm>
            <a:off x="8053456" y="4232758"/>
            <a:ext cx="4138544" cy="2625242"/>
          </a:xfrm>
          <a:prstGeom prst="rect">
            <a:avLst/>
          </a:prstGeom>
          <a:noFill/>
          <a:ln>
            <a:noFill/>
          </a:ln>
        </p:spPr>
      </p:pic>
    </p:spTree>
    <p:extLst>
      <p:ext uri="{BB962C8B-B14F-4D97-AF65-F5344CB8AC3E}">
        <p14:creationId xmlns:p14="http://schemas.microsoft.com/office/powerpoint/2010/main" val="3490290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5311" y="821774"/>
            <a:ext cx="4715289" cy="400740"/>
          </a:xfrm>
        </p:spPr>
        <p:txBody>
          <a:bodyPr>
            <a:normAutofit fontScale="70000" lnSpcReduction="20000"/>
          </a:bodyPr>
          <a:lstStyle/>
          <a:p>
            <a:pPr marL="0" indent="0">
              <a:buNone/>
            </a:pPr>
            <a:r>
              <a:rPr lang="pl-PL" dirty="0"/>
              <a:t>z</a:t>
            </a:r>
            <a:r>
              <a:rPr lang="pl-PL" dirty="0" smtClean="0"/>
              <a:t>ejście z wykorzystaniem węzła półwyblinka</a:t>
            </a:r>
            <a:endParaRPr lang="pl-PL" dirty="0"/>
          </a:p>
        </p:txBody>
      </p:sp>
      <p:pic>
        <p:nvPicPr>
          <p:cNvPr id="4" name="Obraz 3"/>
          <p:cNvPicPr/>
          <p:nvPr/>
        </p:nvPicPr>
        <p:blipFill>
          <a:blip r:embed="rId3">
            <a:extLst>
              <a:ext uri="{28A0092B-C50C-407E-A947-70E740481C1C}">
                <a14:useLocalDpi xmlns:a14="http://schemas.microsoft.com/office/drawing/2010/main" val="0"/>
              </a:ext>
            </a:extLst>
          </a:blip>
          <a:srcRect/>
          <a:stretch>
            <a:fillRect/>
          </a:stretch>
        </p:blipFill>
        <p:spPr bwMode="auto">
          <a:xfrm>
            <a:off x="880441" y="1367692"/>
            <a:ext cx="3125028" cy="4695177"/>
          </a:xfrm>
          <a:prstGeom prst="rect">
            <a:avLst/>
          </a:prstGeom>
          <a:noFill/>
          <a:ln>
            <a:noFill/>
          </a:ln>
        </p:spPr>
      </p:pic>
      <p:sp>
        <p:nvSpPr>
          <p:cNvPr id="5" name="Symbol zastępczy zawartości 2"/>
          <p:cNvSpPr txBox="1">
            <a:spLocks/>
          </p:cNvSpPr>
          <p:nvPr/>
        </p:nvSpPr>
        <p:spPr>
          <a:xfrm>
            <a:off x="6650704" y="2292829"/>
            <a:ext cx="4908504" cy="40074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dirty="0" smtClean="0"/>
              <a:t>podchodzenie z wykorzystaniem półwyblinki</a:t>
            </a:r>
            <a:endParaRPr lang="pl-PL" dirty="0"/>
          </a:p>
        </p:txBody>
      </p:sp>
      <p:pic>
        <p:nvPicPr>
          <p:cNvPr id="6" name="Obraz 5"/>
          <p:cNvPicPr/>
          <p:nvPr/>
        </p:nvPicPr>
        <p:blipFill>
          <a:blip r:embed="rId4">
            <a:extLst>
              <a:ext uri="{28A0092B-C50C-407E-A947-70E740481C1C}">
                <a14:useLocalDpi xmlns:a14="http://schemas.microsoft.com/office/drawing/2010/main" val="0"/>
              </a:ext>
            </a:extLst>
          </a:blip>
          <a:srcRect/>
          <a:stretch>
            <a:fillRect/>
          </a:stretch>
        </p:blipFill>
        <p:spPr bwMode="auto">
          <a:xfrm>
            <a:off x="7108553" y="2965175"/>
            <a:ext cx="2070293" cy="3097694"/>
          </a:xfrm>
          <a:prstGeom prst="rect">
            <a:avLst/>
          </a:prstGeom>
          <a:noFill/>
          <a:ln>
            <a:noFill/>
          </a:ln>
        </p:spPr>
      </p:pic>
      <p:pic>
        <p:nvPicPr>
          <p:cNvPr id="7" name="Obraz 6"/>
          <p:cNvPicPr/>
          <p:nvPr/>
        </p:nvPicPr>
        <p:blipFill>
          <a:blip r:embed="rId5">
            <a:extLst>
              <a:ext uri="{28A0092B-C50C-407E-A947-70E740481C1C}">
                <a14:useLocalDpi xmlns:a14="http://schemas.microsoft.com/office/drawing/2010/main" val="0"/>
              </a:ext>
            </a:extLst>
          </a:blip>
          <a:srcRect/>
          <a:stretch>
            <a:fillRect/>
          </a:stretch>
        </p:blipFill>
        <p:spPr bwMode="auto">
          <a:xfrm>
            <a:off x="7307450" y="3097701"/>
            <a:ext cx="2070293" cy="3097694"/>
          </a:xfrm>
          <a:prstGeom prst="rect">
            <a:avLst/>
          </a:prstGeom>
          <a:noFill/>
          <a:ln>
            <a:noFill/>
          </a:ln>
        </p:spPr>
      </p:pic>
      <p:pic>
        <p:nvPicPr>
          <p:cNvPr id="8" name="Obraz 7"/>
          <p:cNvPicPr/>
          <p:nvPr/>
        </p:nvPicPr>
        <p:blipFill>
          <a:blip r:embed="rId6">
            <a:extLst>
              <a:ext uri="{28A0092B-C50C-407E-A947-70E740481C1C}">
                <a14:useLocalDpi xmlns:a14="http://schemas.microsoft.com/office/drawing/2010/main" val="0"/>
              </a:ext>
            </a:extLst>
          </a:blip>
          <a:srcRect/>
          <a:stretch>
            <a:fillRect/>
          </a:stretch>
        </p:blipFill>
        <p:spPr bwMode="auto">
          <a:xfrm>
            <a:off x="7506347" y="3269981"/>
            <a:ext cx="2070293" cy="3097694"/>
          </a:xfrm>
          <a:prstGeom prst="rect">
            <a:avLst/>
          </a:prstGeom>
          <a:noFill/>
          <a:ln>
            <a:noFill/>
          </a:ln>
        </p:spPr>
      </p:pic>
      <p:pic>
        <p:nvPicPr>
          <p:cNvPr id="9" name="Obraz 8"/>
          <p:cNvPicPr/>
          <p:nvPr/>
        </p:nvPicPr>
        <p:blipFill>
          <a:blip r:embed="rId7">
            <a:extLst>
              <a:ext uri="{28A0092B-C50C-407E-A947-70E740481C1C}">
                <a14:useLocalDpi xmlns:a14="http://schemas.microsoft.com/office/drawing/2010/main" val="0"/>
              </a:ext>
            </a:extLst>
          </a:blip>
          <a:srcRect/>
          <a:stretch>
            <a:fillRect/>
          </a:stretch>
        </p:blipFill>
        <p:spPr bwMode="auto">
          <a:xfrm>
            <a:off x="7705244" y="3429000"/>
            <a:ext cx="2070293" cy="3097694"/>
          </a:xfrm>
          <a:prstGeom prst="rect">
            <a:avLst/>
          </a:prstGeom>
          <a:noFill/>
          <a:ln>
            <a:noFill/>
          </a:ln>
        </p:spPr>
      </p:pic>
      <p:pic>
        <p:nvPicPr>
          <p:cNvPr id="10" name="Obraz 9"/>
          <p:cNvPicPr/>
          <p:nvPr/>
        </p:nvPicPr>
        <p:blipFill>
          <a:blip r:embed="rId8">
            <a:extLst>
              <a:ext uri="{28A0092B-C50C-407E-A947-70E740481C1C}">
                <a14:useLocalDpi xmlns:a14="http://schemas.microsoft.com/office/drawing/2010/main" val="0"/>
              </a:ext>
            </a:extLst>
          </a:blip>
          <a:srcRect/>
          <a:stretch>
            <a:fillRect/>
          </a:stretch>
        </p:blipFill>
        <p:spPr bwMode="auto">
          <a:xfrm>
            <a:off x="7904140" y="3571472"/>
            <a:ext cx="2070294" cy="3097694"/>
          </a:xfrm>
          <a:prstGeom prst="rect">
            <a:avLst/>
          </a:prstGeom>
          <a:noFill/>
          <a:ln>
            <a:noFill/>
          </a:ln>
        </p:spPr>
      </p:pic>
    </p:spTree>
    <p:extLst>
      <p:ext uri="{BB962C8B-B14F-4D97-AF65-F5344CB8AC3E}">
        <p14:creationId xmlns:p14="http://schemas.microsoft.com/office/powerpoint/2010/main" val="322684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0"/>
                                        <p:tgtEl>
                                          <p:spTgt spid="6"/>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0"/>
                                        <p:tgtEl>
                                          <p:spTgt spid="7"/>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0"/>
                                        <p:tgtEl>
                                          <p:spTgt spid="8"/>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0"/>
                                        <p:tgtEl>
                                          <p:spTgt spid="9"/>
                                        </p:tgtEl>
                                      </p:cBhvr>
                                    </p:animEffect>
                                  </p:childTnLst>
                                </p:cTn>
                              </p:par>
                            </p:childTnLst>
                          </p:cTn>
                        </p:par>
                        <p:par>
                          <p:cTn id="20" fill="hold">
                            <p:stCondLst>
                              <p:cond delay="11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38200" y="712442"/>
            <a:ext cx="10907486" cy="539888"/>
          </a:xfrm>
        </p:spPr>
        <p:txBody>
          <a:bodyPr>
            <a:noAutofit/>
          </a:bodyPr>
          <a:lstStyle/>
          <a:p>
            <a:pPr marL="0" indent="0">
              <a:buNone/>
            </a:pPr>
            <a:r>
              <a:rPr lang="pl-PL" dirty="0" smtClean="0"/>
              <a:t>asekuracja przy poruszaniu się na pochyłym terenie ze stanowiska</a:t>
            </a:r>
            <a:endParaRPr lang="pl-PL" dirty="0"/>
          </a:p>
        </p:txBody>
      </p:sp>
      <p:pic>
        <p:nvPicPr>
          <p:cNvPr id="4" name="Obraz 3"/>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1872" y="2368660"/>
            <a:ext cx="3930650" cy="2612390"/>
          </a:xfrm>
          <a:prstGeom prst="rect">
            <a:avLst/>
          </a:prstGeom>
          <a:noFill/>
          <a:ln>
            <a:noFill/>
          </a:ln>
        </p:spPr>
      </p:pic>
      <p:pic>
        <p:nvPicPr>
          <p:cNvPr id="5" name="Obraz 4"/>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593796" y="2368660"/>
            <a:ext cx="3930650" cy="2612390"/>
          </a:xfrm>
          <a:prstGeom prst="rect">
            <a:avLst/>
          </a:prstGeom>
          <a:noFill/>
          <a:ln>
            <a:noFill/>
          </a:ln>
        </p:spPr>
      </p:pic>
      <p:pic>
        <p:nvPicPr>
          <p:cNvPr id="6" name="Obraz 5"/>
          <p:cNvPicPr/>
          <p:nvPr/>
        </p:nvPicPr>
        <p:blipFill>
          <a:blip r:embed="rId5">
            <a:extLst>
              <a:ext uri="{28A0092B-C50C-407E-A947-70E740481C1C}">
                <a14:useLocalDpi xmlns:a14="http://schemas.microsoft.com/office/drawing/2010/main" val="0"/>
              </a:ext>
            </a:extLst>
          </a:blip>
          <a:srcRect/>
          <a:stretch>
            <a:fillRect/>
          </a:stretch>
        </p:blipFill>
        <p:spPr bwMode="auto">
          <a:xfrm>
            <a:off x="6600825" y="3114881"/>
            <a:ext cx="5391150" cy="3609975"/>
          </a:xfrm>
          <a:prstGeom prst="rect">
            <a:avLst/>
          </a:prstGeom>
          <a:noFill/>
          <a:ln>
            <a:noFill/>
          </a:ln>
        </p:spPr>
      </p:pic>
      <p:sp>
        <p:nvSpPr>
          <p:cNvPr id="7" name="Symbol zastępczy zawartości 2"/>
          <p:cNvSpPr txBox="1">
            <a:spLocks/>
          </p:cNvSpPr>
          <p:nvPr/>
        </p:nvSpPr>
        <p:spPr>
          <a:xfrm>
            <a:off x="397566" y="5850489"/>
            <a:ext cx="2256182" cy="739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1800" dirty="0" smtClean="0"/>
              <a:t>przez węzeł półwyblinkę</a:t>
            </a:r>
            <a:endParaRPr lang="pl-PL" sz="1800" dirty="0"/>
          </a:p>
        </p:txBody>
      </p:sp>
      <p:sp>
        <p:nvSpPr>
          <p:cNvPr id="8" name="Symbol zastępczy zawartości 2"/>
          <p:cNvSpPr txBox="1">
            <a:spLocks/>
          </p:cNvSpPr>
          <p:nvPr/>
        </p:nvSpPr>
        <p:spPr>
          <a:xfrm>
            <a:off x="3718392" y="5826952"/>
            <a:ext cx="1681457" cy="4007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1800" dirty="0" smtClean="0"/>
              <a:t>przez I’D</a:t>
            </a:r>
            <a:endParaRPr lang="pl-PL" sz="1800" dirty="0"/>
          </a:p>
        </p:txBody>
      </p:sp>
      <p:sp>
        <p:nvSpPr>
          <p:cNvPr id="9" name="Symbol zastępczy zawartości 2"/>
          <p:cNvSpPr txBox="1">
            <a:spLocks/>
          </p:cNvSpPr>
          <p:nvPr/>
        </p:nvSpPr>
        <p:spPr>
          <a:xfrm>
            <a:off x="485361" y="1252330"/>
            <a:ext cx="5080551"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1800" dirty="0" smtClean="0"/>
              <a:t>rodzaje stanowisk „górnych” asekurujących</a:t>
            </a:r>
            <a:endParaRPr lang="pl-PL" sz="1800" dirty="0"/>
          </a:p>
        </p:txBody>
      </p:sp>
    </p:spTree>
    <p:extLst>
      <p:ext uri="{BB962C8B-B14F-4D97-AF65-F5344CB8AC3E}">
        <p14:creationId xmlns:p14="http://schemas.microsoft.com/office/powerpoint/2010/main" val="1221041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543478"/>
            <a:ext cx="5754757" cy="569706"/>
          </a:xfrm>
        </p:spPr>
        <p:txBody>
          <a:bodyPr>
            <a:normAutofit/>
          </a:bodyPr>
          <a:lstStyle/>
          <a:p>
            <a:pPr marL="0" indent="0" algn="ctr">
              <a:buNone/>
            </a:pPr>
            <a:r>
              <a:rPr lang="pl-PL" dirty="0" smtClean="0"/>
              <a:t>sposób asekuracji przy podchodzeniu </a:t>
            </a:r>
            <a:endParaRPr lang="pl-PL" dirty="0"/>
          </a:p>
        </p:txBody>
      </p:sp>
      <p:pic>
        <p:nvPicPr>
          <p:cNvPr id="4" name="Obraz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90" y="1563039"/>
            <a:ext cx="2647950" cy="1793240"/>
          </a:xfrm>
          <a:prstGeom prst="rect">
            <a:avLst/>
          </a:prstGeom>
          <a:noFill/>
          <a:ln>
            <a:noFill/>
          </a:ln>
        </p:spPr>
      </p:pic>
      <p:pic>
        <p:nvPicPr>
          <p:cNvPr id="5" name="Obraz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529" y="2158334"/>
            <a:ext cx="2647950" cy="1793240"/>
          </a:xfrm>
          <a:prstGeom prst="rect">
            <a:avLst/>
          </a:prstGeom>
          <a:noFill/>
          <a:ln>
            <a:noFill/>
          </a:ln>
        </p:spPr>
      </p:pic>
      <p:pic>
        <p:nvPicPr>
          <p:cNvPr id="6" name="Obraz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90" y="3797740"/>
            <a:ext cx="2647950" cy="1793240"/>
          </a:xfrm>
          <a:prstGeom prst="rect">
            <a:avLst/>
          </a:prstGeom>
          <a:noFill/>
          <a:ln>
            <a:noFill/>
          </a:ln>
        </p:spPr>
      </p:pic>
      <p:pic>
        <p:nvPicPr>
          <p:cNvPr id="8" name="Obraz 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3529" y="4440692"/>
            <a:ext cx="2647950" cy="1793240"/>
          </a:xfrm>
          <a:prstGeom prst="rect">
            <a:avLst/>
          </a:prstGeom>
          <a:noFill/>
          <a:ln>
            <a:noFill/>
          </a:ln>
        </p:spPr>
      </p:pic>
      <p:sp>
        <p:nvSpPr>
          <p:cNvPr id="9" name="Symbol zastępczy zawartości 2"/>
          <p:cNvSpPr txBox="1">
            <a:spLocks/>
          </p:cNvSpPr>
          <p:nvPr/>
        </p:nvSpPr>
        <p:spPr>
          <a:xfrm>
            <a:off x="140390" y="5662864"/>
            <a:ext cx="2513358" cy="739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1800" dirty="0" smtClean="0"/>
              <a:t>na półwyblince wpiętej w stanowisko</a:t>
            </a:r>
            <a:endParaRPr lang="pl-PL" sz="1800" dirty="0"/>
          </a:p>
        </p:txBody>
      </p:sp>
      <p:pic>
        <p:nvPicPr>
          <p:cNvPr id="10" name="Obraz 9"/>
          <p:cNvPicPr/>
          <p:nvPr/>
        </p:nvPicPr>
        <p:blipFill>
          <a:blip r:embed="rId7">
            <a:extLst>
              <a:ext uri="{28A0092B-C50C-407E-A947-70E740481C1C}">
                <a14:useLocalDpi xmlns:a14="http://schemas.microsoft.com/office/drawing/2010/main" val="0"/>
              </a:ext>
            </a:extLst>
          </a:blip>
          <a:srcRect/>
          <a:stretch>
            <a:fillRect/>
          </a:stretch>
        </p:blipFill>
        <p:spPr bwMode="auto">
          <a:xfrm>
            <a:off x="6517377" y="2576332"/>
            <a:ext cx="5438775" cy="3657600"/>
          </a:xfrm>
          <a:prstGeom prst="rect">
            <a:avLst/>
          </a:prstGeom>
          <a:noFill/>
          <a:ln>
            <a:noFill/>
          </a:ln>
        </p:spPr>
      </p:pic>
      <p:sp>
        <p:nvSpPr>
          <p:cNvPr id="11" name="Symbol zastępczy zawartości 2"/>
          <p:cNvSpPr txBox="1">
            <a:spLocks/>
          </p:cNvSpPr>
          <p:nvPr/>
        </p:nvSpPr>
        <p:spPr>
          <a:xfrm>
            <a:off x="7007086" y="6292956"/>
            <a:ext cx="4373218" cy="4358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1800" dirty="0" smtClean="0"/>
              <a:t>na I’D w stanowisku</a:t>
            </a:r>
            <a:endParaRPr lang="pl-PL" sz="1800" dirty="0"/>
          </a:p>
        </p:txBody>
      </p:sp>
      <p:sp>
        <p:nvSpPr>
          <p:cNvPr id="12" name="Symbol zastępczy zawartości 2"/>
          <p:cNvSpPr txBox="1">
            <a:spLocks/>
          </p:cNvSpPr>
          <p:nvPr/>
        </p:nvSpPr>
        <p:spPr>
          <a:xfrm>
            <a:off x="6517377" y="1977114"/>
            <a:ext cx="5438775" cy="569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dirty="0" smtClean="0"/>
              <a:t>sposób asekuracji przy opuszczaniu </a:t>
            </a:r>
            <a:endParaRPr lang="pl-PL" dirty="0"/>
          </a:p>
        </p:txBody>
      </p:sp>
    </p:spTree>
    <p:extLst>
      <p:ext uri="{BB962C8B-B14F-4D97-AF65-F5344CB8AC3E}">
        <p14:creationId xmlns:p14="http://schemas.microsoft.com/office/powerpoint/2010/main" val="342336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361122" y="326572"/>
            <a:ext cx="11469756" cy="803316"/>
          </a:xfrm>
        </p:spPr>
        <p:txBody>
          <a:bodyPr>
            <a:noAutofit/>
          </a:bodyPr>
          <a:lstStyle/>
          <a:p>
            <a:pPr marL="514350" indent="-514350" algn="ctr">
              <a:buFont typeface="+mj-lt"/>
              <a:buAutoNum type="alphaLcParenR" startAt="2"/>
            </a:pPr>
            <a:r>
              <a:rPr lang="pl-PL" dirty="0" smtClean="0"/>
              <a:t>poruszanie się po powierzchni pochyłej (np.: śliski nasyp), asekuracja przez ratownika</a:t>
            </a:r>
            <a:endParaRPr lang="pl-PL" dirty="0"/>
          </a:p>
        </p:txBody>
      </p:sp>
      <p:sp>
        <p:nvSpPr>
          <p:cNvPr id="5" name="Symbol zastępczy zawartości 2"/>
          <p:cNvSpPr txBox="1">
            <a:spLocks/>
          </p:cNvSpPr>
          <p:nvPr/>
        </p:nvSpPr>
        <p:spPr>
          <a:xfrm>
            <a:off x="1421296" y="1129887"/>
            <a:ext cx="3597965" cy="569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smtClean="0"/>
              <a:t>za pomocą I’D w dół</a:t>
            </a:r>
            <a:endParaRPr lang="pl-PL" sz="2000" dirty="0"/>
          </a:p>
        </p:txBody>
      </p:sp>
      <p:pic>
        <p:nvPicPr>
          <p:cNvPr id="6" name="Obraz 5"/>
          <p:cNvPicPr/>
          <p:nvPr/>
        </p:nvPicPr>
        <p:blipFill>
          <a:blip r:embed="rId2">
            <a:extLst>
              <a:ext uri="{28A0092B-C50C-407E-A947-70E740481C1C}">
                <a14:useLocalDpi xmlns:a14="http://schemas.microsoft.com/office/drawing/2010/main" val="0"/>
              </a:ext>
            </a:extLst>
          </a:blip>
          <a:srcRect/>
          <a:stretch>
            <a:fillRect/>
          </a:stretch>
        </p:blipFill>
        <p:spPr bwMode="auto">
          <a:xfrm>
            <a:off x="232175" y="1961391"/>
            <a:ext cx="3776345" cy="2517775"/>
          </a:xfrm>
          <a:prstGeom prst="rect">
            <a:avLst/>
          </a:prstGeom>
          <a:noFill/>
          <a:ln>
            <a:noFill/>
          </a:ln>
        </p:spPr>
      </p:pic>
      <p:pic>
        <p:nvPicPr>
          <p:cNvPr id="7" name="Obraz 6"/>
          <p:cNvPicPr/>
          <p:nvPr/>
        </p:nvPicPr>
        <p:blipFill>
          <a:blip r:embed="rId3">
            <a:extLst>
              <a:ext uri="{28A0092B-C50C-407E-A947-70E740481C1C}">
                <a14:useLocalDpi xmlns:a14="http://schemas.microsoft.com/office/drawing/2010/main" val="0"/>
              </a:ext>
            </a:extLst>
          </a:blip>
          <a:srcRect/>
          <a:stretch>
            <a:fillRect/>
          </a:stretch>
        </p:blipFill>
        <p:spPr bwMode="auto">
          <a:xfrm>
            <a:off x="1421296" y="2567677"/>
            <a:ext cx="3776345" cy="2517775"/>
          </a:xfrm>
          <a:prstGeom prst="rect">
            <a:avLst/>
          </a:prstGeom>
          <a:noFill/>
          <a:ln>
            <a:noFill/>
          </a:ln>
        </p:spPr>
      </p:pic>
      <p:pic>
        <p:nvPicPr>
          <p:cNvPr id="8" name="Obraz 7"/>
          <p:cNvPicPr/>
          <p:nvPr/>
        </p:nvPicPr>
        <p:blipFill>
          <a:blip r:embed="rId4">
            <a:extLst>
              <a:ext uri="{28A0092B-C50C-407E-A947-70E740481C1C}">
                <a14:useLocalDpi xmlns:a14="http://schemas.microsoft.com/office/drawing/2010/main" val="0"/>
              </a:ext>
            </a:extLst>
          </a:blip>
          <a:srcRect/>
          <a:stretch>
            <a:fillRect/>
          </a:stretch>
        </p:blipFill>
        <p:spPr bwMode="auto">
          <a:xfrm>
            <a:off x="1086940" y="3826564"/>
            <a:ext cx="3776345" cy="2517775"/>
          </a:xfrm>
          <a:prstGeom prst="rect">
            <a:avLst/>
          </a:prstGeom>
          <a:noFill/>
          <a:ln>
            <a:noFill/>
          </a:ln>
        </p:spPr>
      </p:pic>
      <p:sp>
        <p:nvSpPr>
          <p:cNvPr id="11" name="Symbol zastępczy zawartości 2"/>
          <p:cNvSpPr txBox="1">
            <a:spLocks/>
          </p:cNvSpPr>
          <p:nvPr/>
        </p:nvSpPr>
        <p:spPr>
          <a:xfrm>
            <a:off x="7258878" y="1997971"/>
            <a:ext cx="3597965" cy="569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sz="2000" dirty="0" smtClean="0"/>
              <a:t>za pomocą I’D w górę</a:t>
            </a:r>
            <a:endParaRPr lang="pl-PL" sz="2000" dirty="0"/>
          </a:p>
        </p:txBody>
      </p:sp>
      <p:pic>
        <p:nvPicPr>
          <p:cNvPr id="13" name="Obraz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6762" y="2567677"/>
            <a:ext cx="2647950" cy="1793240"/>
          </a:xfrm>
          <a:prstGeom prst="rect">
            <a:avLst/>
          </a:prstGeom>
          <a:noFill/>
          <a:ln>
            <a:noFill/>
          </a:ln>
        </p:spPr>
      </p:pic>
      <p:pic>
        <p:nvPicPr>
          <p:cNvPr id="14" name="Obraz 1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9138" y="2790797"/>
            <a:ext cx="2647950" cy="1793240"/>
          </a:xfrm>
          <a:prstGeom prst="rect">
            <a:avLst/>
          </a:prstGeom>
          <a:noFill/>
          <a:ln>
            <a:noFill/>
          </a:ln>
        </p:spPr>
      </p:pic>
      <p:pic>
        <p:nvPicPr>
          <p:cNvPr id="15" name="Obraz 1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5661" y="3260062"/>
            <a:ext cx="1793240" cy="2647950"/>
          </a:xfrm>
          <a:prstGeom prst="rect">
            <a:avLst/>
          </a:prstGeom>
          <a:noFill/>
          <a:ln>
            <a:noFill/>
          </a:ln>
        </p:spPr>
      </p:pic>
      <p:pic>
        <p:nvPicPr>
          <p:cNvPr id="16" name="Obraz 1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9138" y="3549607"/>
            <a:ext cx="1793240" cy="2647950"/>
          </a:xfrm>
          <a:prstGeom prst="rect">
            <a:avLst/>
          </a:prstGeom>
          <a:noFill/>
          <a:ln>
            <a:noFill/>
          </a:ln>
        </p:spPr>
      </p:pic>
      <p:pic>
        <p:nvPicPr>
          <p:cNvPr id="17" name="Obraz 16"/>
          <p:cNvPicPr/>
          <p:nvPr/>
        </p:nvPicPr>
        <p:blipFill>
          <a:blip r:embed="rId9">
            <a:extLst>
              <a:ext uri="{28A0092B-C50C-407E-A947-70E740481C1C}">
                <a14:useLocalDpi xmlns:a14="http://schemas.microsoft.com/office/drawing/2010/main" val="0"/>
              </a:ext>
            </a:extLst>
          </a:blip>
          <a:srcRect/>
          <a:stretch>
            <a:fillRect/>
          </a:stretch>
        </p:blipFill>
        <p:spPr bwMode="auto">
          <a:xfrm>
            <a:off x="6386762" y="2680707"/>
            <a:ext cx="4999355" cy="3360420"/>
          </a:xfrm>
          <a:prstGeom prst="rect">
            <a:avLst/>
          </a:prstGeom>
          <a:noFill/>
          <a:ln>
            <a:noFill/>
          </a:ln>
        </p:spPr>
      </p:pic>
    </p:spTree>
    <p:extLst>
      <p:ext uri="{BB962C8B-B14F-4D97-AF65-F5344CB8AC3E}">
        <p14:creationId xmlns:p14="http://schemas.microsoft.com/office/powerpoint/2010/main" val="36555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childTnLst>
                          </p:cTn>
                        </p:par>
                        <p:par>
                          <p:cTn id="16" fill="hold">
                            <p:stCondLst>
                              <p:cond delay="90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1000"/>
                                        <p:tgtEl>
                                          <p:spTgt spid="11"/>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4000"/>
                                        <p:tgtEl>
                                          <p:spTgt spid="13"/>
                                        </p:tgtEl>
                                      </p:cBhvr>
                                    </p:animEffect>
                                  </p:childTnLst>
                                </p:cTn>
                              </p:par>
                            </p:childTnLst>
                          </p:cTn>
                        </p:par>
                        <p:par>
                          <p:cTn id="24" fill="hold">
                            <p:stCondLst>
                              <p:cond delay="14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4000"/>
                                        <p:tgtEl>
                                          <p:spTgt spid="14"/>
                                        </p:tgtEl>
                                      </p:cBhvr>
                                    </p:animEffect>
                                  </p:childTnLst>
                                </p:cTn>
                              </p:par>
                            </p:childTnLst>
                          </p:cTn>
                        </p:par>
                        <p:par>
                          <p:cTn id="28" fill="hold">
                            <p:stCondLst>
                              <p:cond delay="18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4000"/>
                                        <p:tgtEl>
                                          <p:spTgt spid="15"/>
                                        </p:tgtEl>
                                      </p:cBhvr>
                                    </p:animEffect>
                                  </p:childTnLst>
                                </p:cTn>
                              </p:par>
                            </p:childTnLst>
                          </p:cTn>
                        </p:par>
                        <p:par>
                          <p:cTn id="32" fill="hold">
                            <p:stCondLst>
                              <p:cond delay="220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4000"/>
                                        <p:tgtEl>
                                          <p:spTgt spid="16"/>
                                        </p:tgtEl>
                                      </p:cBhvr>
                                    </p:animEffect>
                                  </p:childTnLst>
                                </p:cTn>
                              </p:par>
                            </p:childTnLst>
                          </p:cTn>
                        </p:par>
                        <p:par>
                          <p:cTn id="36" fill="hold">
                            <p:stCondLst>
                              <p:cond delay="26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4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TotalTime>
  <Words>1219</Words>
  <Application>Microsoft Office PowerPoint</Application>
  <PresentationFormat>Niestandardowy</PresentationFormat>
  <Paragraphs>163</Paragraphs>
  <Slides>30</Slides>
  <Notes>22</Notes>
  <HiddenSlides>0</HiddenSlides>
  <MMClips>0</MMClips>
  <ScaleCrop>false</ScaleCrop>
  <HeadingPairs>
    <vt:vector size="4" baseType="variant">
      <vt:variant>
        <vt:lpstr>Motyw</vt:lpstr>
      </vt:variant>
      <vt:variant>
        <vt:i4>1</vt:i4>
      </vt:variant>
      <vt:variant>
        <vt:lpstr>Tytuły slajdów</vt:lpstr>
      </vt:variant>
      <vt:variant>
        <vt:i4>30</vt:i4>
      </vt:variant>
    </vt:vector>
  </HeadingPairs>
  <TitlesOfParts>
    <vt:vector size="31" baseType="lpstr">
      <vt:lpstr>Motyw pakietu Office</vt:lpstr>
      <vt:lpstr>Szkolenie z ratownictwa wysokościowego realizowanego przez ksrg w zakresie podstawowym</vt:lpstr>
      <vt:lpstr>Od autora</vt:lpstr>
      <vt:lpstr>Techniki dotarcia do miejsca zdarzenia/poszkodowanego oraz asekuracja i autoasekuracja w terenie eksponowanym; samoratowanie.</vt:lpstr>
      <vt:lpstr>Zasady prowadzenia asekuracji, autoasekuracji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Sposoby dotarcia w dół</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Metryka prezentacji</vt:lpstr>
      <vt:lpstr>Od autora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Szkolenie z ratownictwa wysokościowego realizowanego przez ksrg w zakresie podstawowym</dc:title>
  <dc:creator>Brunecki Paweł</dc:creator>
  <cp:lastModifiedBy>Stajszczak Magdalena</cp:lastModifiedBy>
  <cp:revision>133</cp:revision>
  <dcterms:created xsi:type="dcterms:W3CDTF">2019-05-07T09:56:03Z</dcterms:created>
  <dcterms:modified xsi:type="dcterms:W3CDTF">2019-06-28T10:20:35Z</dcterms:modified>
</cp:coreProperties>
</file>