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1" r:id="rId8"/>
    <p:sldId id="258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29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1182603" y="2444505"/>
            <a:ext cx="9826793" cy="15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 smtClean="0">
                <a:solidFill>
                  <a:schemeClr val="bg1"/>
                </a:solidFill>
              </a:rPr>
              <a:t>Rozwój </a:t>
            </a:r>
            <a:r>
              <a:rPr lang="pl-PL" sz="4800" b="1" dirty="0">
                <a:solidFill>
                  <a:schemeClr val="bg1"/>
                </a:solidFill>
              </a:rPr>
              <a:t>systemu Domowej Opieki Medycznej (DOM)</a:t>
            </a:r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634578" y="1242232"/>
            <a:ext cx="10758351" cy="47956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sz="2000" dirty="0"/>
          </a:p>
          <a:p>
            <a:pPr marL="0" indent="0" algn="ctr">
              <a:spcAft>
                <a:spcPts val="1200"/>
              </a:spcAft>
              <a:buNone/>
            </a:pPr>
            <a:r>
              <a:rPr lang="pl-PL" sz="2000" b="1" dirty="0">
                <a:solidFill>
                  <a:srgbClr val="002060"/>
                </a:solidFill>
                <a:cs typeface="Times New Roman" pitchFamily="18" charset="0"/>
              </a:rPr>
              <a:t>Rozwój systemu Domowej Opieki Medycznej</a:t>
            </a:r>
          </a:p>
          <a:p>
            <a:pPr marL="0" indent="0">
              <a:spcBef>
                <a:spcPts val="800"/>
              </a:spcBef>
              <a:buNone/>
            </a:pPr>
            <a:endParaRPr lang="pl-PL" sz="2000" dirty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2000" dirty="0">
                <a:solidFill>
                  <a:schemeClr val="accent5">
                    <a:lumMod val="75000"/>
                  </a:schemeClr>
                </a:solidFill>
              </a:rPr>
              <a:t>Wnioskodawca: Minister Zdrowia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2000" dirty="0">
                <a:solidFill>
                  <a:schemeClr val="accent5">
                    <a:lumMod val="75000"/>
                  </a:schemeClr>
                </a:solidFill>
              </a:rPr>
              <a:t>Beneficjent: Ministerstwo Zdrowia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2000" dirty="0">
                <a:solidFill>
                  <a:schemeClr val="accent5">
                    <a:lumMod val="75000"/>
                  </a:schemeClr>
                </a:solidFill>
              </a:rPr>
              <a:t>Partnerzy: Centrum e-Zdrowia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2000" dirty="0">
                <a:solidFill>
                  <a:schemeClr val="accent5">
                    <a:lumMod val="75000"/>
                  </a:schemeClr>
                </a:solidFill>
              </a:rPr>
              <a:t>Źródło finansowania: 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Ø"/>
            </a:pPr>
            <a:r>
              <a:rPr lang="pl-PL" sz="2000" dirty="0">
                <a:solidFill>
                  <a:schemeClr val="accent5">
                    <a:lumMod val="75000"/>
                  </a:schemeClr>
                </a:solidFill>
              </a:rPr>
              <a:t>     Budżet Państwa – część 46 Zdrowie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Ø"/>
            </a:pPr>
            <a:r>
              <a:rPr lang="pl-PL" sz="2000" dirty="0">
                <a:solidFill>
                  <a:schemeClr val="accent5">
                    <a:lumMod val="75000"/>
                  </a:schemeClr>
                </a:solidFill>
              </a:rPr>
              <a:t>     Środki UE – Działanie FERC.02.01 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2000" dirty="0">
                <a:solidFill>
                  <a:schemeClr val="accent5">
                    <a:lumMod val="75000"/>
                  </a:schemeClr>
                </a:solidFill>
              </a:rPr>
              <a:t>Całkowity koszt projektu: 78 801 220,00 zł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2000" dirty="0">
                <a:solidFill>
                  <a:schemeClr val="accent5">
                    <a:lumMod val="75000"/>
                  </a:schemeClr>
                </a:solidFill>
              </a:rPr>
              <a:t>Planowany okres realizacji projektu: 1.01.2024 – 31.12.2028 r. </a:t>
            </a:r>
          </a:p>
          <a:p>
            <a:endParaRPr lang="pl-PL" sz="2000" dirty="0"/>
          </a:p>
          <a:p>
            <a:endParaRPr lang="pl-PL" sz="2000" dirty="0"/>
          </a:p>
          <a:p>
            <a:endParaRPr lang="pl-PL" sz="2000" dirty="0"/>
          </a:p>
          <a:p>
            <a:endParaRPr lang="pl-PL" sz="2000" dirty="0"/>
          </a:p>
          <a:p>
            <a:pPr marL="0" indent="0">
              <a:buNone/>
            </a:pPr>
            <a:r>
              <a:rPr lang="pl-PL" sz="2000" dirty="0"/>
              <a:t> </a:t>
            </a:r>
          </a:p>
          <a:p>
            <a:endParaRPr lang="pl-PL" sz="2000" dirty="0"/>
          </a:p>
          <a:p>
            <a:endParaRPr lang="pl-PL" sz="2000" dirty="0"/>
          </a:p>
          <a:p>
            <a:endParaRPr lang="pl-PL" sz="2000" dirty="0"/>
          </a:p>
          <a:p>
            <a:endParaRPr lang="pl-PL" sz="2000" dirty="0"/>
          </a:p>
          <a:p>
            <a:endParaRPr lang="pl-PL" sz="2000" dirty="0"/>
          </a:p>
          <a:p>
            <a:endParaRPr lang="pl-PL" sz="2000" dirty="0"/>
          </a:p>
          <a:p>
            <a:endParaRPr lang="pl-PL" sz="2000" dirty="0"/>
          </a:p>
          <a:p>
            <a:endParaRPr lang="pl-PL" sz="2000" dirty="0"/>
          </a:p>
          <a:p>
            <a:endParaRPr lang="pl-PL" sz="2000" dirty="0"/>
          </a:p>
          <a:p>
            <a:endParaRPr lang="pl-PL" sz="2000" dirty="0"/>
          </a:p>
          <a:p>
            <a:endParaRPr lang="pl-PL" sz="2000" dirty="0"/>
          </a:p>
          <a:p>
            <a:endParaRPr lang="pl-PL" sz="2000" dirty="0"/>
          </a:p>
          <a:p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1263492" y="1616968"/>
            <a:ext cx="9444678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2000" dirty="0">
                <a:solidFill>
                  <a:schemeClr val="accent5">
                    <a:lumMod val="75000"/>
                  </a:schemeClr>
                </a:solidFill>
              </a:rPr>
              <a:t>Celem projektu jest rozwój systemu Domowej Opieki Medycznej, który poprzez integrację z Platformą e-Zdrowie P1 przyczyni się do stworzenia zintegrowanego systemu zdalnego monitorowania zdrowia pacjentów. 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2000" dirty="0">
                <a:solidFill>
                  <a:schemeClr val="accent5">
                    <a:lumMod val="75000"/>
                  </a:schemeClr>
                </a:solidFill>
              </a:rPr>
              <a:t>Cel projektu wpisuje się w założenia celu Priorytetu FERC. 02  - Bardziej konkurencyjna i inteligentna Europa dzięki wspieraniu innowacyjnej i inteligentnej transformacji gospodarczej oraz regionalnej łączności cyfrowej. 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2000" dirty="0">
                <a:solidFill>
                  <a:schemeClr val="accent5">
                    <a:lumMod val="75000"/>
                  </a:schemeClr>
                </a:solidFill>
              </a:rPr>
              <a:t>Rozwój systemu Domowej Opieki Medycznej poprzez zapewnienie możliwości stałego monitorowania stanu zdrowia pacjentów przyczyni się do:</a:t>
            </a:r>
          </a:p>
          <a:p>
            <a:pPr marL="685800" lvl="1" indent="-228600">
              <a:lnSpc>
                <a:spcPct val="90000"/>
              </a:lnSpc>
              <a:spcBef>
                <a:spcPts val="800"/>
              </a:spcBef>
              <a:buFont typeface="Wingdings" panose="05000000000000000000" pitchFamily="2" charset="2"/>
              <a:buChar char="Ø"/>
            </a:pPr>
            <a:r>
              <a:rPr lang="pl-PL" sz="2000" dirty="0">
                <a:solidFill>
                  <a:schemeClr val="accent5">
                    <a:lumMod val="75000"/>
                  </a:schemeClr>
                </a:solidFill>
              </a:rPr>
              <a:t>  wzrostu dostępności świadczeń medycznych,</a:t>
            </a:r>
          </a:p>
          <a:p>
            <a:pPr marL="685800" lvl="1" indent="-228600">
              <a:lnSpc>
                <a:spcPct val="90000"/>
              </a:lnSpc>
              <a:spcBef>
                <a:spcPts val="800"/>
              </a:spcBef>
              <a:buFont typeface="Wingdings" panose="05000000000000000000" pitchFamily="2" charset="2"/>
              <a:buChar char="Ø"/>
            </a:pPr>
            <a:r>
              <a:rPr lang="pl-PL" sz="2000" dirty="0">
                <a:solidFill>
                  <a:schemeClr val="accent5">
                    <a:lumMod val="75000"/>
                  </a:schemeClr>
                </a:solidFill>
              </a:rPr>
              <a:t>  zapewnienia pacjentom wygodnej opieki medycznej w warunkach domowych, </a:t>
            </a:r>
          </a:p>
          <a:p>
            <a:pPr marL="685800" lvl="1" indent="-228600">
              <a:lnSpc>
                <a:spcPct val="90000"/>
              </a:lnSpc>
              <a:spcBef>
                <a:spcPts val="800"/>
              </a:spcBef>
              <a:buFont typeface="Wingdings" panose="05000000000000000000" pitchFamily="2" charset="2"/>
              <a:buChar char="Ø"/>
            </a:pPr>
            <a:r>
              <a:rPr lang="pl-PL" sz="2000" dirty="0">
                <a:solidFill>
                  <a:schemeClr val="accent5">
                    <a:lumMod val="75000"/>
                  </a:schemeClr>
                </a:solidFill>
              </a:rPr>
              <a:t>  minimalizacji powikłań u pacjentów przewlekle chorych,</a:t>
            </a:r>
          </a:p>
          <a:p>
            <a:pPr marL="685800" lvl="1" indent="-228600">
              <a:lnSpc>
                <a:spcPct val="90000"/>
              </a:lnSpc>
              <a:spcBef>
                <a:spcPts val="800"/>
              </a:spcBef>
              <a:buFont typeface="Wingdings" panose="05000000000000000000" pitchFamily="2" charset="2"/>
              <a:buChar char="Ø"/>
            </a:pPr>
            <a:r>
              <a:rPr lang="pl-PL" sz="2000" dirty="0">
                <a:solidFill>
                  <a:schemeClr val="accent5">
                    <a:lumMod val="75000"/>
                  </a:schemeClr>
                </a:solidFill>
              </a:rPr>
              <a:t>  optymalizacji kosztów opieki medycznej.</a:t>
            </a:r>
          </a:p>
          <a:p>
            <a:endParaRPr lang="pl-PL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710646" y="1224868"/>
            <a:ext cx="10432562" cy="37296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  <a:endParaRPr lang="pl-PL" sz="4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29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Widok kooperacji aplikacji</a:t>
            </a: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2" name="Obraz 1" descr="Obraz zawierający tekst, zrzut ekranu, diagram, wyświetlacz&#10;&#10;Opis wygenerowany automatycznie">
            <a:extLst>
              <a:ext uri="{FF2B5EF4-FFF2-40B4-BE49-F238E27FC236}">
                <a16:creationId xmlns:a16="http://schemas.microsoft.com/office/drawing/2014/main" xmlns="" id="{245F4FF6-83AD-B537-803E-146A654759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4279" y="2284286"/>
            <a:ext cx="6780700" cy="4204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E28105-763F-4193-B043-C170AA0A0327}">
  <ds:schemaRefs>
    <ds:schemaRef ds:uri="http://schemas.microsoft.com/office/2006/documentManagement/types"/>
    <ds:schemaRef ds:uri="5df3a10b-8748-402e-bef4-aee373db4dbb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9affde3b-50dd-4e74-9e2c-6b9654ae514a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5531</TotalTime>
  <Words>166</Words>
  <Application>Microsoft Office PowerPoint</Application>
  <PresentationFormat>Panoramiczny</PresentationFormat>
  <Paragraphs>47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Anna Gałązka</cp:lastModifiedBy>
  <cp:revision>11</cp:revision>
  <dcterms:created xsi:type="dcterms:W3CDTF">2017-01-27T12:50:17Z</dcterms:created>
  <dcterms:modified xsi:type="dcterms:W3CDTF">2023-10-11T07:40:46Z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