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0" r:id="rId1"/>
  </p:sldMasterIdLst>
  <p:notesMasterIdLst>
    <p:notesMasterId r:id="rId54"/>
  </p:notesMasterIdLst>
  <p:sldIdLst>
    <p:sldId id="256" r:id="rId2"/>
    <p:sldId id="260" r:id="rId3"/>
    <p:sldId id="264" r:id="rId4"/>
    <p:sldId id="265" r:id="rId5"/>
    <p:sldId id="266" r:id="rId6"/>
    <p:sldId id="269" r:id="rId7"/>
    <p:sldId id="272" r:id="rId8"/>
    <p:sldId id="273" r:id="rId9"/>
    <p:sldId id="274" r:id="rId10"/>
    <p:sldId id="356" r:id="rId11"/>
    <p:sldId id="359" r:id="rId12"/>
    <p:sldId id="287" r:id="rId13"/>
    <p:sldId id="288" r:id="rId14"/>
    <p:sldId id="290" r:id="rId15"/>
    <p:sldId id="292" r:id="rId16"/>
    <p:sldId id="296" r:id="rId17"/>
    <p:sldId id="297" r:id="rId18"/>
    <p:sldId id="298" r:id="rId19"/>
    <p:sldId id="299" r:id="rId20"/>
    <p:sldId id="300" r:id="rId21"/>
    <p:sldId id="302" r:id="rId22"/>
    <p:sldId id="306" r:id="rId23"/>
    <p:sldId id="309" r:id="rId24"/>
    <p:sldId id="311" r:id="rId25"/>
    <p:sldId id="313" r:id="rId26"/>
    <p:sldId id="315" r:id="rId27"/>
    <p:sldId id="316" r:id="rId28"/>
    <p:sldId id="318" r:id="rId29"/>
    <p:sldId id="319" r:id="rId30"/>
    <p:sldId id="320" r:id="rId31"/>
    <p:sldId id="321" r:id="rId32"/>
    <p:sldId id="323" r:id="rId33"/>
    <p:sldId id="324" r:id="rId34"/>
    <p:sldId id="327" r:id="rId35"/>
    <p:sldId id="328" r:id="rId36"/>
    <p:sldId id="329" r:id="rId37"/>
    <p:sldId id="331" r:id="rId38"/>
    <p:sldId id="333" r:id="rId39"/>
    <p:sldId id="334" r:id="rId40"/>
    <p:sldId id="335" r:id="rId41"/>
    <p:sldId id="336" r:id="rId42"/>
    <p:sldId id="337" r:id="rId43"/>
    <p:sldId id="338" r:id="rId44"/>
    <p:sldId id="340" r:id="rId45"/>
    <p:sldId id="339" r:id="rId46"/>
    <p:sldId id="344" r:id="rId47"/>
    <p:sldId id="369" r:id="rId48"/>
    <p:sldId id="345" r:id="rId49"/>
    <p:sldId id="347" r:id="rId50"/>
    <p:sldId id="351" r:id="rId51"/>
    <p:sldId id="353" r:id="rId52"/>
    <p:sldId id="261" r:id="rId53"/>
  </p:sldIdLst>
  <p:sldSz cx="9144000" cy="6858000" type="screen4x3"/>
  <p:notesSz cx="6858000" cy="9144000"/>
  <p:embeddedFontLst>
    <p:embeddedFont>
      <p:font typeface="Trebuchet MS" panose="020B0603020202020204" pitchFamily="34" charset="0"/>
      <p:regular r:id="rId55"/>
      <p:bold r:id="rId56"/>
      <p:italic r:id="rId57"/>
      <p:boldItalic r:id="rId58"/>
    </p:embeddedFont>
    <p:embeddedFont>
      <p:font typeface="Wingdings 2" panose="05020102010507070707" pitchFamily="18" charset="2"/>
      <p:regular r:id="rId59"/>
    </p:embeddedFont>
    <p:embeddedFont>
      <p:font typeface="Arial Black" panose="020B0A04020102020204" pitchFamily="34" charset="0"/>
      <p:bold r:id="rId60"/>
    </p:embeddedFont>
    <p:embeddedFont>
      <p:font typeface="Verdana" panose="020B060403050404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9" d="100"/>
          <a:sy n="79" d="100"/>
        </p:scale>
        <p:origin x="-130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3534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spcBef>
                  <a:spcPts val="0"/>
                </a:spcBef>
                <a:buSzPct val="25000"/>
                <a:buNone/>
              </a:p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057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02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49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73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94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02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826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67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08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79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19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83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7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896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21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494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559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2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17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380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3484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9164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29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90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327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202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558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909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288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991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640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060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50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686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39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78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478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811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09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785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882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46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08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932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0519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49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806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20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903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408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8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06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508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33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15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l-PL" smtClean="0"/>
              <a:t>Kliknij, aby edytować styl</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smtClean="0"/>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l-PL" smtClean="0"/>
              <a:t>Kliknij, aby edytować styl</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l-PL" smtClean="0"/>
              <a:t>Kliknij, aby edytować styl</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l-PL" smtClean="0"/>
              <a:t>Kliknij, aby edytować styl</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pl-PL" smtClean="0"/>
              <a:t>Kliknij, aby edytować styl</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pl-PL"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pl-PL" smtClean="0"/>
              <a:t>Kliknij ikonę, aby dodać obraz</a:t>
            </a:r>
            <a:endParaRPr lang="en-US"/>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endParaRPr lang="pl-PL"/>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marL="0" marR="0" lvl="0" indent="0" algn="r" rtl="0">
              <a:spcBef>
                <a:spcPts val="0"/>
              </a:spcBef>
              <a:buSzPct val="25000"/>
              <a:buNone/>
            </a:pPr>
            <a:fld id="{00000000-1234-1234-1234-123412341234}" type="slidenum">
              <a:rPr lang="pl-PL" sz="1200" b="0" i="0" u="none" strike="noStrike" cap="none" smtClean="0">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196193"/>
            <a:ext cx="9144000" cy="2179863"/>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3600" b="1" i="0" u="none" strike="noStrike" cap="none" dirty="0">
                <a:solidFill>
                  <a:schemeClr val="bg1"/>
                </a:solidFill>
                <a:ea typeface="Arial Black"/>
                <a:cs typeface="Arial Black"/>
                <a:sym typeface="Arial Black"/>
              </a:rPr>
              <a:t>TEMAT </a:t>
            </a:r>
            <a:r>
              <a:rPr lang="pl-PL" sz="3600" dirty="0" smtClean="0">
                <a:solidFill>
                  <a:schemeClr val="bg1"/>
                </a:solidFill>
                <a:ea typeface="Arial Black"/>
                <a:cs typeface="Arial Black"/>
                <a:sym typeface="Arial Black"/>
              </a:rPr>
              <a:t>4</a:t>
            </a:r>
            <a:r>
              <a:rPr lang="pl-PL" sz="3600" b="1" i="0" u="none" strike="noStrike" cap="none" dirty="0" smtClean="0">
                <a:solidFill>
                  <a:schemeClr val="bg1"/>
                </a:solidFill>
                <a:ea typeface="Arial Black"/>
                <a:cs typeface="Arial Black"/>
                <a:sym typeface="Arial Black"/>
              </a:rPr>
              <a:t> </a:t>
            </a:r>
            <a:r>
              <a:rPr lang="pl-PL" sz="3600" b="1" i="0" u="none" strike="noStrike" cap="none" dirty="0">
                <a:solidFill>
                  <a:schemeClr val="bg1"/>
                </a:solidFill>
                <a:ea typeface="Calibri"/>
                <a:cs typeface="Calibri"/>
                <a:sym typeface="Calibri"/>
              </a:rPr>
              <a:t/>
            </a:r>
            <a:br>
              <a:rPr lang="pl-PL" sz="3600" b="1" i="0" u="none" strike="noStrike" cap="none" dirty="0">
                <a:solidFill>
                  <a:schemeClr val="bg1"/>
                </a:solidFill>
                <a:ea typeface="Calibri"/>
                <a:cs typeface="Calibri"/>
                <a:sym typeface="Calibri"/>
              </a:rPr>
            </a:br>
            <a:r>
              <a:rPr lang="pl-PL" sz="3600" b="1" i="0" u="none" strike="noStrike" cap="none" dirty="0">
                <a:solidFill>
                  <a:schemeClr val="bg1"/>
                </a:solidFill>
                <a:ea typeface="Calibri"/>
                <a:cs typeface="Calibri"/>
                <a:sym typeface="Calibri"/>
              </a:rPr>
              <a:t>Sprzęt i armatura do podawania wody i piany</a:t>
            </a:r>
          </a:p>
        </p:txBody>
      </p:sp>
      <p:sp>
        <p:nvSpPr>
          <p:cNvPr id="120" name="Shape 120"/>
          <p:cNvSpPr txBox="1"/>
          <p:nvPr/>
        </p:nvSpPr>
        <p:spPr>
          <a:xfrm>
            <a:off x="997248" y="584383"/>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a:t>
            </a:r>
            <a:r>
              <a:rPr lang="pl-PL" sz="3330" b="1" dirty="0">
                <a:solidFill>
                  <a:schemeClr val="bg1"/>
                </a:solidFill>
                <a:latin typeface="Calibri"/>
                <a:ea typeface="Calibri"/>
                <a:cs typeface="Calibri"/>
                <a:sym typeface="Calibri"/>
              </a:rPr>
              <a:t>SZKOLENIE  PODSTAWOWE </a:t>
            </a:r>
            <a:br>
              <a:rPr lang="pl-PL" sz="3330" b="1" dirty="0">
                <a:solidFill>
                  <a:schemeClr val="bg1"/>
                </a:solidFill>
                <a:latin typeface="Calibri"/>
                <a:ea typeface="Calibri"/>
                <a:cs typeface="Calibri"/>
                <a:sym typeface="Calibri"/>
              </a:rPr>
            </a:br>
            <a:r>
              <a:rPr lang="pl-PL" sz="3330" b="1" dirty="0">
                <a:solidFill>
                  <a:schemeClr val="bg1"/>
                </a:solidFill>
                <a:latin typeface="Calibri"/>
                <a:ea typeface="Calibri"/>
                <a:cs typeface="Calibri"/>
                <a:sym typeface="Calibri"/>
              </a:rPr>
              <a:t>STRAŻAKÓW RATOWNIKÓW OSP</a:t>
            </a:r>
            <a:endParaRPr lang="pl-PL" sz="3330" b="1" i="0" u="none" strike="noStrike" cap="none" dirty="0">
              <a:solidFill>
                <a:schemeClr val="bg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38454" y="244929"/>
            <a:ext cx="8813309" cy="5986745"/>
          </a:xfrm>
          <a:prstGeom prst="rect">
            <a:avLst/>
          </a:prstGeom>
          <a:noFill/>
          <a:ln>
            <a:noFill/>
          </a:ln>
        </p:spPr>
        <p:txBody>
          <a:bodyPr lIns="54850" tIns="91425" rIns="91425" bIns="45700" anchor="t" anchorCtr="0">
            <a:noAutofit/>
          </a:bodyPr>
          <a:lstStyle/>
          <a:p>
            <a:pPr marL="0" lvl="0" indent="0" algn="just" fontAlgn="base">
              <a:lnSpc>
                <a:spcPct val="150000"/>
              </a:lnSpc>
              <a:spcAft>
                <a:spcPct val="0"/>
              </a:spcAft>
              <a:buClrTx/>
              <a:buSzTx/>
              <a:buNone/>
            </a:pPr>
            <a:r>
              <a:rPr lang="pl-PL" sz="2400" dirty="0" smtClean="0">
                <a:solidFill>
                  <a:srgbClr val="000000"/>
                </a:solidFill>
                <a:latin typeface="+mj-lt"/>
                <a:ea typeface="+mn-ea"/>
                <a:cs typeface="+mn-cs"/>
              </a:rPr>
              <a:t>	</a:t>
            </a:r>
            <a:r>
              <a:rPr lang="pl-PL" sz="2400" dirty="0" smtClean="0">
                <a:solidFill>
                  <a:srgbClr val="000000"/>
                </a:solidFill>
                <a:latin typeface="Calibri" panose="020F0502020204030204" pitchFamily="34" charset="0"/>
                <a:ea typeface="+mn-ea"/>
                <a:cs typeface="+mn-cs"/>
              </a:rPr>
              <a:t>Wykorzystując </a:t>
            </a:r>
            <a:r>
              <a:rPr lang="pl-PL" sz="2400" dirty="0">
                <a:solidFill>
                  <a:srgbClr val="000000"/>
                </a:solidFill>
                <a:latin typeface="Calibri" panose="020F0502020204030204" pitchFamily="34" charset="0"/>
                <a:ea typeface="+mn-ea"/>
                <a:cs typeface="+mn-cs"/>
              </a:rPr>
              <a:t>prądownice </a:t>
            </a:r>
            <a:r>
              <a:rPr lang="pl-PL" sz="2400" dirty="0" smtClean="0">
                <a:solidFill>
                  <a:srgbClr val="000000"/>
                </a:solidFill>
                <a:latin typeface="Calibri" panose="020F0502020204030204" pitchFamily="34" charset="0"/>
                <a:ea typeface="+mn-ea"/>
                <a:cs typeface="+mn-cs"/>
              </a:rPr>
              <a:t>uniwersalne </a:t>
            </a:r>
            <a:r>
              <a:rPr lang="pl-PL" sz="2400" dirty="0">
                <a:solidFill>
                  <a:srgbClr val="000000"/>
                </a:solidFill>
                <a:latin typeface="Calibri" panose="020F0502020204030204" pitchFamily="34" charset="0"/>
                <a:ea typeface="+mn-ea"/>
                <a:cs typeface="+mn-cs"/>
              </a:rPr>
              <a:t>– można ogólnie </a:t>
            </a:r>
            <a:r>
              <a:rPr lang="pl-PL" sz="2400" dirty="0" smtClean="0">
                <a:solidFill>
                  <a:srgbClr val="000000"/>
                </a:solidFill>
                <a:latin typeface="Calibri" panose="020F0502020204030204" pitchFamily="34" charset="0"/>
                <a:ea typeface="+mn-ea"/>
                <a:cs typeface="+mn-cs"/>
              </a:rPr>
              <a:t>przyjąć, </a:t>
            </a:r>
            <a:r>
              <a:rPr lang="pl-PL" sz="2400" dirty="0">
                <a:solidFill>
                  <a:srgbClr val="000000"/>
                </a:solidFill>
                <a:latin typeface="Calibri" panose="020F0502020204030204" pitchFamily="34" charset="0"/>
                <a:ea typeface="+mn-ea"/>
                <a:cs typeface="+mn-cs"/>
              </a:rPr>
              <a:t>że jedna linia gaśnicza </a:t>
            </a:r>
            <a:r>
              <a:rPr lang="pl-PL" sz="2400" dirty="0" smtClean="0">
                <a:solidFill>
                  <a:srgbClr val="000000"/>
                </a:solidFill>
                <a:latin typeface="Calibri" panose="020F0502020204030204" pitchFamily="34" charset="0"/>
                <a:ea typeface="+mn-ea"/>
                <a:cs typeface="+mn-cs"/>
              </a:rPr>
              <a:t>W-52 jest </a:t>
            </a:r>
            <a:r>
              <a:rPr lang="pl-PL" sz="2400" dirty="0">
                <a:solidFill>
                  <a:srgbClr val="000000"/>
                </a:solidFill>
                <a:latin typeface="Calibri" panose="020F0502020204030204" pitchFamily="34" charset="0"/>
                <a:ea typeface="+mn-ea"/>
                <a:cs typeface="+mn-cs"/>
              </a:rPr>
              <a:t>w stanie podawać wodę </a:t>
            </a:r>
            <a:r>
              <a:rPr lang="pl-PL" sz="2400" dirty="0" smtClean="0">
                <a:solidFill>
                  <a:srgbClr val="000000"/>
                </a:solidFill>
                <a:latin typeface="Calibri" panose="020F0502020204030204" pitchFamily="34" charset="0"/>
                <a:ea typeface="+mn-ea"/>
                <a:cs typeface="+mn-cs"/>
              </a:rPr>
              <a:t>w postaci </a:t>
            </a:r>
            <a:r>
              <a:rPr lang="pl-PL" sz="2400" dirty="0">
                <a:solidFill>
                  <a:srgbClr val="000000"/>
                </a:solidFill>
                <a:latin typeface="Calibri" panose="020F0502020204030204" pitchFamily="34" charset="0"/>
                <a:ea typeface="+mn-ea"/>
                <a:cs typeface="+mn-cs"/>
              </a:rPr>
              <a:t>prądu zwartego z intensywnością </a:t>
            </a:r>
            <a:r>
              <a:rPr lang="pl-PL" sz="2400" dirty="0" smtClean="0">
                <a:solidFill>
                  <a:srgbClr val="000000"/>
                </a:solidFill>
                <a:latin typeface="Calibri" panose="020F0502020204030204" pitchFamily="34" charset="0"/>
                <a:ea typeface="+mn-ea"/>
                <a:cs typeface="+mn-cs"/>
              </a:rPr>
              <a:t>200 </a:t>
            </a:r>
            <a:r>
              <a:rPr lang="pl-PL" sz="2400" dirty="0">
                <a:solidFill>
                  <a:srgbClr val="000000"/>
                </a:solidFill>
                <a:latin typeface="Calibri" panose="020F0502020204030204" pitchFamily="34" charset="0"/>
                <a:ea typeface="+mn-ea"/>
                <a:cs typeface="+mn-cs"/>
              </a:rPr>
              <a:t>l/min przy spełnieniu innych warunków (ciśnienie na pompie, brak zagięć na liniach gaśniczych, odpowiednie ustawienie </a:t>
            </a:r>
            <a:r>
              <a:rPr lang="pl-PL" sz="2400" dirty="0" smtClean="0">
                <a:solidFill>
                  <a:srgbClr val="000000"/>
                </a:solidFill>
                <a:latin typeface="Calibri" panose="020F0502020204030204" pitchFamily="34" charset="0"/>
                <a:ea typeface="+mn-ea"/>
                <a:cs typeface="+mn-cs"/>
              </a:rPr>
              <a:t>prądownicy, równy teren itp.)</a:t>
            </a:r>
          </a:p>
          <a:p>
            <a:pPr marL="0" lvl="0" indent="0" algn="just" fontAlgn="base">
              <a:lnSpc>
                <a:spcPct val="150000"/>
              </a:lnSpc>
              <a:spcAft>
                <a:spcPct val="0"/>
              </a:spcAft>
              <a:buClrTx/>
              <a:buSzTx/>
              <a:buNone/>
            </a:pPr>
            <a:r>
              <a:rPr lang="pl-PL" sz="2400" dirty="0" smtClean="0">
                <a:solidFill>
                  <a:srgbClr val="000000"/>
                </a:solidFill>
              </a:rPr>
              <a:t>	Węże </a:t>
            </a:r>
            <a:r>
              <a:rPr lang="pl-PL" sz="2400" dirty="0">
                <a:solidFill>
                  <a:srgbClr val="000000"/>
                </a:solidFill>
              </a:rPr>
              <a:t>tłoczne, ze względu na prostą budowę oraz rodzaj zastosowanych w nich materiałów, nie wymagają </a:t>
            </a:r>
            <a:r>
              <a:rPr lang="pl-PL" sz="2400" dirty="0" smtClean="0">
                <a:solidFill>
                  <a:srgbClr val="000000"/>
                </a:solidFill>
              </a:rPr>
              <a:t>szczególnej </a:t>
            </a:r>
            <a:r>
              <a:rPr lang="pl-PL" sz="2400" dirty="0" err="1" smtClean="0">
                <a:solidFill>
                  <a:srgbClr val="000000"/>
                </a:solidFill>
              </a:rPr>
              <a:t>konserwacyji</a:t>
            </a:r>
            <a:r>
              <a:rPr lang="pl-PL" sz="2400" dirty="0" smtClean="0">
                <a:solidFill>
                  <a:srgbClr val="000000"/>
                </a:solidFill>
              </a:rPr>
              <a:t>.</a:t>
            </a:r>
            <a:endParaRPr lang="pl-PL" sz="2400" dirty="0">
              <a:solidFill>
                <a:srgbClr val="000000"/>
              </a:solidFill>
            </a:endParaRPr>
          </a:p>
          <a:p>
            <a:pPr marL="0" lvl="0" indent="0" algn="just" fontAlgn="base">
              <a:lnSpc>
                <a:spcPct val="150000"/>
              </a:lnSpc>
              <a:spcAft>
                <a:spcPct val="0"/>
              </a:spcAft>
              <a:buClrTx/>
              <a:buSzTx/>
              <a:buNone/>
            </a:pPr>
            <a:r>
              <a:rPr lang="pl-PL" sz="2400" dirty="0">
                <a:solidFill>
                  <a:srgbClr val="000000"/>
                </a:solidFill>
              </a:rPr>
              <a:t>Konserwacja węży polega przede wszystkim na:</a:t>
            </a:r>
          </a:p>
          <a:p>
            <a:pPr marL="0" lvl="0" indent="0" algn="just" fontAlgn="base">
              <a:lnSpc>
                <a:spcPct val="150000"/>
              </a:lnSpc>
              <a:spcAft>
                <a:spcPct val="0"/>
              </a:spcAft>
              <a:buClrTx/>
              <a:buSzTx/>
              <a:buNone/>
            </a:pPr>
            <a:r>
              <a:rPr lang="pl-PL" sz="2400" dirty="0">
                <a:solidFill>
                  <a:srgbClr val="000000"/>
                </a:solidFill>
              </a:rPr>
              <a:t>-utrzymaniu ich w czystości,</a:t>
            </a:r>
          </a:p>
          <a:p>
            <a:pPr marL="0" lvl="0" indent="0" algn="just" fontAlgn="base">
              <a:lnSpc>
                <a:spcPct val="150000"/>
              </a:lnSpc>
              <a:spcAft>
                <a:spcPct val="0"/>
              </a:spcAft>
              <a:buClrTx/>
              <a:buSzTx/>
              <a:buNone/>
            </a:pPr>
            <a:r>
              <a:rPr lang="pl-PL" sz="2400" dirty="0">
                <a:solidFill>
                  <a:srgbClr val="000000"/>
                </a:solidFill>
              </a:rPr>
              <a:t>-oraz w stanie suchym.</a:t>
            </a:r>
          </a:p>
          <a:p>
            <a:pPr marL="0" lvl="0" indent="0" algn="just"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Tree>
    <p:extLst>
      <p:ext uri="{BB962C8B-B14F-4D97-AF65-F5344CB8AC3E}">
        <p14:creationId xmlns:p14="http://schemas.microsoft.com/office/powerpoint/2010/main" val="3126439138"/>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38454" y="538844"/>
            <a:ext cx="8813309" cy="2314716"/>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akcji należy zabrudzone odcinki węży wymyć z zewnątrz oraz wypłukać wewnątrz a następnie je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3" name="Obraz 2"/>
          <p:cNvPicPr>
            <a:picLocks noChangeAspect="1"/>
          </p:cNvPicPr>
          <p:nvPr/>
        </p:nvPicPr>
        <p:blipFill>
          <a:blip r:embed="rId3"/>
          <a:stretch>
            <a:fillRect/>
          </a:stretch>
        </p:blipFill>
        <p:spPr>
          <a:xfrm>
            <a:off x="423257" y="2797722"/>
            <a:ext cx="2540660" cy="3384706"/>
          </a:xfrm>
          <a:prstGeom prst="rect">
            <a:avLst/>
          </a:prstGeom>
        </p:spPr>
      </p:pic>
      <p:pic>
        <p:nvPicPr>
          <p:cNvPr id="4" name="Obraz 3"/>
          <p:cNvPicPr>
            <a:picLocks noChangeAspect="1"/>
          </p:cNvPicPr>
          <p:nvPr/>
        </p:nvPicPr>
        <p:blipFill>
          <a:blip r:embed="rId4"/>
          <a:stretch>
            <a:fillRect/>
          </a:stretch>
        </p:blipFill>
        <p:spPr>
          <a:xfrm>
            <a:off x="3348720" y="2805747"/>
            <a:ext cx="5503043" cy="3376681"/>
          </a:xfrm>
          <a:prstGeom prst="rect">
            <a:avLst/>
          </a:prstGeom>
        </p:spPr>
      </p:pic>
      <p:sp>
        <p:nvSpPr>
          <p:cNvPr id="5" name="pole tekstowe 4"/>
          <p:cNvSpPr txBox="1"/>
          <p:nvPr/>
        </p:nvSpPr>
        <p:spPr>
          <a:xfrm>
            <a:off x="2569779" y="6315790"/>
            <a:ext cx="7425559" cy="400110"/>
          </a:xfrm>
          <a:prstGeom prst="rect">
            <a:avLst/>
          </a:prstGeom>
          <a:noFill/>
        </p:spPr>
        <p:txBody>
          <a:bodyPr wrap="square" rtlCol="0">
            <a:spAutoFit/>
          </a:bodyPr>
          <a:lstStyle/>
          <a:p>
            <a:r>
              <a:rPr lang="pl-PL" sz="2000" b="1" dirty="0"/>
              <a:t>Suszenie i mycie węży</a:t>
            </a:r>
          </a:p>
        </p:txBody>
      </p:sp>
    </p:spTree>
    <p:extLst>
      <p:ext uri="{BB962C8B-B14F-4D97-AF65-F5344CB8AC3E}">
        <p14:creationId xmlns:p14="http://schemas.microsoft.com/office/powerpoint/2010/main" val="705893242"/>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Rodzaje węży ssawnych </a:t>
            </a:r>
            <a:endParaRPr sz="2800" b="1" i="0" u="none" strike="noStrike" cap="none" dirty="0">
              <a:solidFill>
                <a:srgbClr val="FF0000"/>
              </a:solidFill>
              <a:sym typeface="Calibri"/>
            </a:endParaRPr>
          </a:p>
        </p:txBody>
      </p:sp>
      <p:sp>
        <p:nvSpPr>
          <p:cNvPr id="168" name="Shape 168"/>
          <p:cNvSpPr txBox="1">
            <a:spLocks noGrp="1"/>
          </p:cNvSpPr>
          <p:nvPr>
            <p:ph type="body" idx="1"/>
          </p:nvPr>
        </p:nvSpPr>
        <p:spPr>
          <a:xfrm>
            <a:off x="135082" y="1511474"/>
            <a:ext cx="8121814"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Węże </a:t>
            </a:r>
            <a:r>
              <a:rPr lang="pl-PL" sz="2400" b="1" dirty="0">
                <a:solidFill>
                  <a:srgbClr val="000000"/>
                </a:solidFill>
                <a:latin typeface="+mj-lt"/>
                <a:ea typeface="+mn-ea"/>
                <a:cs typeface="+mn-cs"/>
              </a:rPr>
              <a:t>ssawne służą do </a:t>
            </a:r>
            <a:r>
              <a:rPr lang="pl-PL" sz="2400" b="1" dirty="0" smtClean="0">
                <a:solidFill>
                  <a:srgbClr val="000000"/>
                </a:solidFill>
                <a:latin typeface="+mj-lt"/>
                <a:ea typeface="+mn-ea"/>
                <a:cs typeface="+mn-cs"/>
              </a:rPr>
              <a:t>budowy linii </a:t>
            </a:r>
            <a:r>
              <a:rPr lang="pl-PL" sz="2400" b="1" dirty="0">
                <a:solidFill>
                  <a:srgbClr val="000000"/>
                </a:solidFill>
                <a:latin typeface="+mj-lt"/>
                <a:ea typeface="+mn-ea"/>
                <a:cs typeface="+mn-cs"/>
              </a:rPr>
              <a:t>ssawnej biegnącej od nasady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ssawnej pompy do zbiornika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wodnego, umożliwiając pobór wody. L</a:t>
            </a:r>
            <a:r>
              <a:rPr lang="pl-PL" sz="2400" b="1" dirty="0" smtClean="0">
                <a:solidFill>
                  <a:srgbClr val="000000"/>
                </a:solidFill>
                <a:latin typeface="+mj-lt"/>
                <a:ea typeface="+mn-ea"/>
                <a:cs typeface="+mn-cs"/>
              </a:rPr>
              <a:t>inia ssawna powinna </a:t>
            </a:r>
            <a:r>
              <a:rPr lang="pl-PL" sz="2400" b="1" dirty="0">
                <a:solidFill>
                  <a:srgbClr val="000000"/>
                </a:solidFill>
                <a:latin typeface="+mj-lt"/>
                <a:ea typeface="+mn-ea"/>
                <a:cs typeface="+mn-cs"/>
              </a:rPr>
              <a:t>być zakończona smokiem ssawnym.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Tree>
    <p:extLst>
      <p:ext uri="{BB962C8B-B14F-4D97-AF65-F5344CB8AC3E}">
        <p14:creationId xmlns:p14="http://schemas.microsoft.com/office/powerpoint/2010/main" val="221877221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111933" y="515431"/>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b="1" dirty="0">
                <a:solidFill>
                  <a:srgbClr val="000000"/>
                </a:solidFill>
                <a:latin typeface="Calibri" panose="020F0502020204030204" pitchFamily="34" charset="0"/>
                <a:ea typeface="+mn-ea"/>
                <a:cs typeface="+mn-cs"/>
              </a:rPr>
              <a:t>W zależności od średnicy wewnętrznej rozróżniamy </a:t>
            </a:r>
            <a:r>
              <a:rPr lang="pl-PL" b="1" dirty="0" smtClean="0">
                <a:solidFill>
                  <a:srgbClr val="000000"/>
                </a:solidFill>
                <a:latin typeface="Calibri" panose="020F0502020204030204" pitchFamily="34" charset="0"/>
                <a:ea typeface="+mn-ea"/>
                <a:cs typeface="+mn-cs"/>
              </a:rPr>
              <a:t>węże</a:t>
            </a:r>
          </a:p>
          <a:p>
            <a:pPr marL="0" lvl="0" indent="0" fontAlgn="base">
              <a:lnSpc>
                <a:spcPct val="150000"/>
              </a:lnSpc>
              <a:spcBef>
                <a:spcPct val="20000"/>
              </a:spcBef>
              <a:spcAft>
                <a:spcPct val="0"/>
              </a:spcAft>
              <a:buClrTx/>
              <a:buSzTx/>
              <a:buNone/>
            </a:pPr>
            <a:r>
              <a:rPr lang="pl-PL" b="1" dirty="0" smtClean="0">
                <a:solidFill>
                  <a:srgbClr val="000000"/>
                </a:solidFill>
                <a:latin typeface="Calibri" panose="020F0502020204030204" pitchFamily="34" charset="0"/>
                <a:ea typeface="+mn-ea"/>
                <a:cs typeface="+mn-cs"/>
              </a:rPr>
              <a:t>- 52</a:t>
            </a:r>
            <a:r>
              <a:rPr lang="pl-PL" b="1" dirty="0">
                <a:solidFill>
                  <a:srgbClr val="000000"/>
                </a:solidFill>
                <a:latin typeface="Calibri" panose="020F0502020204030204" pitchFamily="34" charset="0"/>
                <a:ea typeface="+mn-ea"/>
                <a:cs typeface="+mn-cs"/>
              </a:rPr>
              <a:t>,</a:t>
            </a:r>
          </a:p>
          <a:p>
            <a:pPr marL="342900" lvl="0" indent="-342900" fontAlgn="base">
              <a:lnSpc>
                <a:spcPct val="150000"/>
              </a:lnSpc>
              <a:spcBef>
                <a:spcPct val="20000"/>
              </a:spcBef>
              <a:spcAft>
                <a:spcPct val="0"/>
              </a:spcAft>
              <a:buClrTx/>
              <a:buSzTx/>
              <a:buFontTx/>
              <a:buChar char="-"/>
            </a:pPr>
            <a:r>
              <a:rPr lang="pl-PL" b="1" dirty="0" smtClean="0">
                <a:solidFill>
                  <a:srgbClr val="000000"/>
                </a:solidFill>
                <a:latin typeface="Calibri" panose="020F0502020204030204" pitchFamily="34" charset="0"/>
                <a:ea typeface="+mn-ea"/>
                <a:cs typeface="+mn-cs"/>
              </a:rPr>
              <a:t>75,</a:t>
            </a:r>
            <a:endParaRPr lang="pl-PL" b="1" dirty="0">
              <a:solidFill>
                <a:srgbClr val="000000"/>
              </a:solidFill>
              <a:latin typeface="Calibri" panose="020F0502020204030204" pitchFamily="34" charset="0"/>
              <a:ea typeface="+mn-ea"/>
              <a:cs typeface="+mn-cs"/>
            </a:endParaRPr>
          </a:p>
          <a:p>
            <a:pPr marL="0" lvl="0" indent="0" fontAlgn="base">
              <a:lnSpc>
                <a:spcPct val="150000"/>
              </a:lnSpc>
              <a:spcBef>
                <a:spcPct val="20000"/>
              </a:spcBef>
              <a:spcAft>
                <a:spcPct val="0"/>
              </a:spcAft>
              <a:buClrTx/>
              <a:buSzTx/>
              <a:buNone/>
            </a:pPr>
            <a:r>
              <a:rPr lang="pl-PL" b="1" dirty="0" smtClean="0">
                <a:solidFill>
                  <a:srgbClr val="000000"/>
                </a:solidFill>
                <a:latin typeface="Calibri" panose="020F0502020204030204" pitchFamily="34" charset="0"/>
                <a:ea typeface="+mn-ea"/>
                <a:cs typeface="+mn-cs"/>
              </a:rPr>
              <a:t>- 110 </a:t>
            </a:r>
            <a:r>
              <a:rPr lang="pl-PL" b="1" dirty="0">
                <a:solidFill>
                  <a:srgbClr val="000000"/>
                </a:solidFill>
                <a:latin typeface="Calibri" panose="020F0502020204030204" pitchFamily="34" charset="0"/>
              </a:rPr>
              <a:t>125, 150 i inne używane </a:t>
            </a:r>
            <a:r>
              <a:rPr lang="pl-PL" b="1" dirty="0" smtClean="0">
                <a:solidFill>
                  <a:srgbClr val="000000"/>
                </a:solidFill>
                <a:latin typeface="Calibri" panose="020F0502020204030204" pitchFamily="34" charset="0"/>
              </a:rPr>
              <a:t>do </a:t>
            </a:r>
            <a:r>
              <a:rPr lang="pl-PL" b="1" dirty="0">
                <a:solidFill>
                  <a:srgbClr val="000000"/>
                </a:solidFill>
                <a:latin typeface="Calibri" panose="020F0502020204030204" pitchFamily="34" charset="0"/>
              </a:rPr>
              <a:t>agregatów pompowych o dużych    </a:t>
            </a:r>
            <a:r>
              <a:rPr lang="pl-PL" b="1" dirty="0" smtClean="0">
                <a:solidFill>
                  <a:srgbClr val="000000"/>
                </a:solidFill>
                <a:latin typeface="Calibri" panose="020F0502020204030204" pitchFamily="34" charset="0"/>
              </a:rPr>
              <a:t>wydajnościach.</a:t>
            </a:r>
            <a:endParaRPr lang="pl-PL" b="1" dirty="0">
              <a:solidFill>
                <a:srgbClr val="000000"/>
              </a:solidFill>
              <a:latin typeface="Calibri" panose="020F0502020204030204" pitchFamily="34" charset="0"/>
              <a:ea typeface="+mn-ea"/>
              <a:cs typeface="+mn-cs"/>
            </a:endParaRPr>
          </a:p>
          <a:p>
            <a:pPr marL="342900" lvl="0" indent="-342900" fontAlgn="base">
              <a:lnSpc>
                <a:spcPct val="150000"/>
              </a:lnSpc>
              <a:spcBef>
                <a:spcPct val="20000"/>
              </a:spcBef>
              <a:spcAft>
                <a:spcPct val="0"/>
              </a:spcAft>
              <a:buClrTx/>
              <a:buSzTx/>
              <a:buFont typeface="Wingdings" panose="05000000000000000000" pitchFamily="2" charset="2"/>
              <a:buChar char="§"/>
            </a:pPr>
            <a:r>
              <a:rPr lang="pl-PL" b="1" dirty="0">
                <a:solidFill>
                  <a:srgbClr val="000000"/>
                </a:solidFill>
                <a:latin typeface="Calibri" panose="020F0502020204030204" pitchFamily="34" charset="0"/>
                <a:ea typeface="+mn-ea"/>
                <a:cs typeface="+mn-cs"/>
              </a:rPr>
              <a:t>oraz 25 do zasysania środka </a:t>
            </a:r>
            <a:r>
              <a:rPr lang="pl-PL" b="1" dirty="0" smtClean="0">
                <a:solidFill>
                  <a:srgbClr val="000000"/>
                </a:solidFill>
                <a:latin typeface="Calibri" panose="020F0502020204030204" pitchFamily="34" charset="0"/>
                <a:ea typeface="+mn-ea"/>
                <a:cs typeface="+mn-cs"/>
              </a:rPr>
              <a:t>pianotwórczego </a:t>
            </a:r>
            <a:endParaRPr lang="pl-PL" b="1" dirty="0">
              <a:solidFill>
                <a:srgbClr val="000000"/>
              </a:solidFill>
              <a:latin typeface="Calibri" panose="020F0502020204030204" pitchFamily="34" charset="0"/>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9" name="Obraz 8" descr="Znalezione obrazy dla zapytania w&amp;aogon;&amp;zdot; ssawny 75 mm"/>
          <p:cNvPicPr/>
          <p:nvPr/>
        </p:nvPicPr>
        <p:blipFill>
          <a:blip r:embed="rId3">
            <a:extLst>
              <a:ext uri="{28A0092B-C50C-407E-A947-70E740481C1C}">
                <a14:useLocalDpi xmlns:a14="http://schemas.microsoft.com/office/drawing/2010/main" val="0"/>
              </a:ext>
            </a:extLst>
          </a:blip>
          <a:srcRect/>
          <a:stretch>
            <a:fillRect/>
          </a:stretch>
        </p:blipFill>
        <p:spPr bwMode="auto">
          <a:xfrm>
            <a:off x="3258548" y="70984"/>
            <a:ext cx="3060609" cy="2239510"/>
          </a:xfrm>
          <a:prstGeom prst="rect">
            <a:avLst/>
          </a:prstGeom>
          <a:noFill/>
          <a:ln>
            <a:noFill/>
          </a:ln>
        </p:spPr>
      </p:pic>
      <p:pic>
        <p:nvPicPr>
          <p:cNvPr id="10" name="Obraz 9"/>
          <p:cNvPicPr>
            <a:picLocks noChangeAspect="1"/>
          </p:cNvPicPr>
          <p:nvPr/>
        </p:nvPicPr>
        <p:blipFill>
          <a:blip r:embed="rId4"/>
          <a:stretch>
            <a:fillRect/>
          </a:stretch>
        </p:blipFill>
        <p:spPr>
          <a:xfrm>
            <a:off x="1959427" y="2310494"/>
            <a:ext cx="6885851" cy="1519389"/>
          </a:xfrm>
          <a:prstGeom prst="rect">
            <a:avLst/>
          </a:prstGeom>
        </p:spPr>
      </p:pic>
    </p:spTree>
    <p:extLst>
      <p:ext uri="{BB962C8B-B14F-4D97-AF65-F5344CB8AC3E}">
        <p14:creationId xmlns:p14="http://schemas.microsoft.com/office/powerpoint/2010/main" val="24597244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38454" y="228600"/>
            <a:ext cx="8813309" cy="6003074"/>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gumowe: warstwa wewnętrzna i zewnętrzna wykonana z gumy, wewnętrzna spirala wzmacniająca z drutu stalowego, wzmocnienie tekstylne. </a:t>
            </a:r>
            <a:endParaRPr lang="pl-PL" sz="2400" b="1" dirty="0" smtClean="0">
              <a:solidFill>
                <a:srgbClr val="000000"/>
              </a:solidFill>
              <a:latin typeface="+mj-lt"/>
              <a:ea typeface="+mn-ea"/>
              <a:cs typeface="+mn-cs"/>
            </a:endParaRPr>
          </a:p>
          <a:p>
            <a:pPr marL="0" indent="0" fontAlgn="base">
              <a:lnSpc>
                <a:spcPct val="150000"/>
              </a:lnSpc>
              <a:spcBef>
                <a:spcPct val="20000"/>
              </a:spcBef>
              <a:spcAft>
                <a:spcPct val="0"/>
              </a:spcAft>
              <a:buClrTx/>
              <a:buSzTx/>
              <a:buNone/>
            </a:pPr>
            <a:r>
              <a:rPr lang="pl-PL" b="1" dirty="0">
                <a:solidFill>
                  <a:srgbClr val="000000"/>
                </a:solidFill>
              </a:rPr>
              <a:t>Połączenie węży z łącznikami powinno być wykonane 3 sekcjami drutu, każda o liczbie zwojów wynoszącej co najmniej: 4 dla węży wielkości 52 , 6 dla węży wielkości 75 , 8 dla węży wielkości 110. Dopuszcza się taśmowanie węży trzema opaskami zaciskowymi.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2" name="Tytuł 1"/>
          <p:cNvSpPr>
            <a:spLocks noGrp="1"/>
          </p:cNvSpPr>
          <p:nvPr>
            <p:ph type="title"/>
          </p:nvPr>
        </p:nvSpPr>
        <p:spPr/>
        <p:txBody>
          <a:bodyPr/>
          <a:lstStyle/>
          <a:p>
            <a:endParaRPr lang="pl-PL" dirty="0"/>
          </a:p>
        </p:txBody>
      </p:sp>
      <p:pic>
        <p:nvPicPr>
          <p:cNvPr id="9" name="Obraz 8"/>
          <p:cNvPicPr>
            <a:picLocks noChangeAspect="1"/>
          </p:cNvPicPr>
          <p:nvPr/>
        </p:nvPicPr>
        <p:blipFill>
          <a:blip r:embed="rId3"/>
          <a:stretch>
            <a:fillRect/>
          </a:stretch>
        </p:blipFill>
        <p:spPr>
          <a:xfrm>
            <a:off x="272507" y="861716"/>
            <a:ext cx="8205927" cy="1810669"/>
          </a:xfrm>
          <a:prstGeom prst="rect">
            <a:avLst/>
          </a:prstGeom>
        </p:spPr>
      </p:pic>
    </p:spTree>
    <p:extLst>
      <p:ext uri="{BB962C8B-B14F-4D97-AF65-F5344CB8AC3E}">
        <p14:creationId xmlns:p14="http://schemas.microsoft.com/office/powerpoint/2010/main" val="420683821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38454" y="449036"/>
            <a:ext cx="8813309" cy="5782638"/>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PCV: taśma wężowa wykonana z miękkiego PCV, która zbrojona jest spiralą z twardego PCV. Połączenie węży PCV z łącznikami powinno być wykonane tak jak w przypadku węży gumowych. Dopuszcza się taśmowanie węży trzema opaskami zaciskowymi. Niektóre węże mogą posiadać osłony termoizolacyjne zabezpieczające taśmowanie</a:t>
            </a:r>
            <a:r>
              <a:rPr lang="pl-PL" sz="2400" b="1" dirty="0" smtClean="0">
                <a:solidFill>
                  <a:srgbClr val="000000"/>
                </a:solidFill>
                <a:latin typeface="+mj-lt"/>
                <a:ea typeface="+mn-ea"/>
                <a:cs typeface="+mn-cs"/>
              </a:rPr>
              <a:t>.</a:t>
            </a:r>
          </a:p>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Konserwacja podobnie jak przy wężach tłocznych. </a:t>
            </a: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555588"/>
            <a:ext cx="8340099" cy="1302412"/>
          </a:xfrm>
          <a:prstGeom prst="rect">
            <a:avLst/>
          </a:prstGeom>
        </p:spPr>
      </p:pic>
    </p:spTree>
    <p:extLst>
      <p:ext uri="{BB962C8B-B14F-4D97-AF65-F5344CB8AC3E}">
        <p14:creationId xmlns:p14="http://schemas.microsoft.com/office/powerpoint/2010/main" val="3456729835"/>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solidFill>
                  <a:srgbClr val="FF0000"/>
                </a:solidFill>
              </a:rPr>
              <a:t>Sprzęt do obsługi </a:t>
            </a:r>
            <a:r>
              <a:rPr lang="pl-PL" sz="2800" dirty="0" smtClean="0">
                <a:solidFill>
                  <a:srgbClr val="FF0000"/>
                </a:solidFill>
              </a:rPr>
              <a:t>węży.</a:t>
            </a:r>
            <a:br>
              <a:rPr lang="pl-PL" sz="2800" dirty="0" smtClean="0">
                <a:solidFill>
                  <a:srgbClr val="FF0000"/>
                </a:solidFill>
              </a:rPr>
            </a:br>
            <a:r>
              <a:rPr lang="pl-PL" sz="2800" dirty="0" smtClean="0">
                <a:solidFill>
                  <a:srgbClr val="FF0000"/>
                </a:solidFill>
              </a:rPr>
              <a:t> </a:t>
            </a:r>
            <a:r>
              <a:rPr lang="pl-PL" sz="2800" dirty="0">
                <a:solidFill>
                  <a:srgbClr val="FF0000"/>
                </a:solidFill>
              </a:rPr>
              <a:t>Mostek przejazdowy</a:t>
            </a:r>
            <a:endParaRPr sz="2800" b="1" i="0" u="none" strike="noStrike" cap="none" dirty="0">
              <a:solidFill>
                <a:srgbClr val="FF0000"/>
              </a:solidFill>
              <a:sym typeface="Calibri"/>
            </a:endParaRPr>
          </a:p>
        </p:txBody>
      </p:sp>
      <p:sp>
        <p:nvSpPr>
          <p:cNvPr id="168" name="Shape 168"/>
          <p:cNvSpPr txBox="1">
            <a:spLocks noGrp="1"/>
          </p:cNvSpPr>
          <p:nvPr>
            <p:ph type="body" idx="1"/>
          </p:nvPr>
        </p:nvSpPr>
        <p:spPr>
          <a:xfrm>
            <a:off x="39914" y="1985002"/>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Stosowany jest do zabezpieczenia węży ułożonych w poprzek dróg przejazdowych, przed zgnieceniem przez koła pojazdów</a:t>
            </a:r>
            <a:r>
              <a:rPr lang="pl-PL" sz="2400" b="1" dirty="0" smtClean="0">
                <a:solidFill>
                  <a:srgbClr val="000000"/>
                </a:solidFill>
                <a:latin typeface="+mj-lt"/>
                <a:ea typeface="+mn-ea"/>
                <a:cs typeface="+mn-cs"/>
              </a:rPr>
              <a:t>.</a:t>
            </a: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Mostek </a:t>
            </a:r>
            <a:r>
              <a:rPr lang="pl-PL" sz="2400" b="1" dirty="0" smtClean="0">
                <a:solidFill>
                  <a:srgbClr val="000000"/>
                </a:solidFill>
                <a:latin typeface="+mj-lt"/>
                <a:ea typeface="+mn-ea"/>
                <a:cs typeface="+mn-cs"/>
              </a:rPr>
              <a:t>przejazdowy </a:t>
            </a:r>
            <a:r>
              <a:rPr lang="pl-PL" sz="2400" b="1" dirty="0">
                <a:solidFill>
                  <a:srgbClr val="000000"/>
                </a:solidFill>
                <a:latin typeface="+mj-lt"/>
                <a:ea typeface="+mn-ea"/>
                <a:cs typeface="+mn-cs"/>
              </a:rPr>
              <a:t>wykonany jest z belek z drewna twardego, połączonych miedzy sobą taśma parcianą. Taśma przymocowana jest do belek wkrętami przez podkładki stalowe.</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4994165" y="0"/>
            <a:ext cx="3652735" cy="2236459"/>
          </a:xfrm>
          <a:prstGeom prst="rect">
            <a:avLst/>
          </a:prstGeom>
        </p:spPr>
      </p:pic>
      <p:pic>
        <p:nvPicPr>
          <p:cNvPr id="6" name="Obraz 5" descr="Znalezione obrazy dla zapytania siode&amp;lstrok;ko w&amp;eogon;&amp;zdot;owe"/>
          <p:cNvPicPr/>
          <p:nvPr/>
        </p:nvPicPr>
        <p:blipFill>
          <a:blip r:embed="rId4"/>
          <a:srcRect/>
          <a:stretch>
            <a:fillRect/>
          </a:stretch>
        </p:blipFill>
        <p:spPr bwMode="auto">
          <a:xfrm>
            <a:off x="1359128" y="1393133"/>
            <a:ext cx="2871678" cy="1773147"/>
          </a:xfrm>
          <a:prstGeom prst="rect">
            <a:avLst/>
          </a:prstGeom>
          <a:noFill/>
          <a:ln w="9525">
            <a:noFill/>
            <a:miter lim="800000"/>
            <a:headEnd/>
            <a:tailEnd/>
          </a:ln>
        </p:spPr>
      </p:pic>
    </p:spTree>
    <p:extLst>
      <p:ext uri="{BB962C8B-B14F-4D97-AF65-F5344CB8AC3E}">
        <p14:creationId xmlns:p14="http://schemas.microsoft.com/office/powerpoint/2010/main" val="39487860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smtClean="0">
                <a:solidFill>
                  <a:srgbClr val="FF0000"/>
                </a:solidFill>
              </a:rPr>
              <a:t>Podpinka </a:t>
            </a:r>
            <a:r>
              <a:rPr lang="pl-PL" sz="2800" dirty="0">
                <a:solidFill>
                  <a:srgbClr val="FF0000"/>
                </a:solidFill>
              </a:rPr>
              <a:t>do węży</a:t>
            </a:r>
            <a:endParaRPr sz="2800" b="1" i="0" u="none" strike="noStrike" cap="none" dirty="0">
              <a:solidFill>
                <a:srgbClr val="FF0000"/>
              </a:solidFill>
              <a:latin typeface="Calibri"/>
              <a:ea typeface="Calibri"/>
              <a:cs typeface="Calibri"/>
              <a:sym typeface="Calibri"/>
            </a:endParaRPr>
          </a:p>
        </p:txBody>
      </p:sp>
      <p:sp>
        <p:nvSpPr>
          <p:cNvPr id="168" name="Shape 168"/>
          <p:cNvSpPr txBox="1">
            <a:spLocks noGrp="1"/>
          </p:cNvSpPr>
          <p:nvPr>
            <p:ph type="body" idx="1"/>
          </p:nvPr>
        </p:nvSpPr>
        <p:spPr>
          <a:xfrm>
            <a:off x="38454" y="1160060"/>
            <a:ext cx="9105545" cy="5071614"/>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linkowa stosowana jest do podwieszania węża tłocznego podczas podawania strumieni gaśniczych z drabin, podnośników lub na klatkach schodowych, w celu zwiększenia bezpieczeństwa pracy strażaka</a:t>
            </a:r>
            <a:r>
              <a:rPr lang="pl-PL" sz="2400" b="1" dirty="0" smtClean="0">
                <a:solidFill>
                  <a:srgbClr val="000000"/>
                </a:solidFill>
                <a:latin typeface="+mj-lt"/>
                <a:ea typeface="+mn-ea"/>
                <a:cs typeface="+mn-cs"/>
              </a:rPr>
              <a:t>.</a:t>
            </a: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340746" y="1172787"/>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040" y="256341"/>
            <a:ext cx="2349500" cy="1121352"/>
          </a:xfrm>
          <a:prstGeom prst="rect">
            <a:avLst/>
          </a:prstGeom>
        </p:spPr>
      </p:pic>
    </p:spTree>
    <p:extLst>
      <p:ext uri="{BB962C8B-B14F-4D97-AF65-F5344CB8AC3E}">
        <p14:creationId xmlns:p14="http://schemas.microsoft.com/office/powerpoint/2010/main" val="2765512081"/>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smtClean="0">
                <a:solidFill>
                  <a:srgbClr val="FF0000"/>
                </a:solidFill>
              </a:rPr>
              <a:t>Siodełko </a:t>
            </a:r>
            <a:r>
              <a:rPr lang="pl-PL" sz="2800" dirty="0">
                <a:solidFill>
                  <a:srgbClr val="FF0000"/>
                </a:solidFill>
              </a:rPr>
              <a:t>wężowe</a:t>
            </a:r>
            <a:endParaRPr sz="2800" b="1" i="0" u="none" strike="noStrike" cap="none" dirty="0">
              <a:solidFill>
                <a:srgbClr val="FF00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1026" name="Picture 2"/>
          <p:cNvPicPr>
            <a:picLocks noChangeAspect="1" noChangeArrowheads="1"/>
          </p:cNvPicPr>
          <p:nvPr/>
        </p:nvPicPr>
        <p:blipFill>
          <a:blip r:embed="rId3"/>
          <a:srcRect/>
          <a:stretch>
            <a:fillRect/>
          </a:stretch>
        </p:blipFill>
        <p:spPr bwMode="auto">
          <a:xfrm>
            <a:off x="335727" y="1428750"/>
            <a:ext cx="7975760" cy="5209672"/>
          </a:xfrm>
          <a:prstGeom prst="rect">
            <a:avLst/>
          </a:prstGeom>
          <a:noFill/>
          <a:ln w="9525">
            <a:noFill/>
            <a:miter lim="800000"/>
            <a:headEnd/>
            <a:tailEnd/>
          </a:ln>
          <a:effectLst/>
        </p:spPr>
      </p:pic>
    </p:spTree>
    <p:extLst>
      <p:ext uri="{BB962C8B-B14F-4D97-AF65-F5344CB8AC3E}">
        <p14:creationId xmlns:p14="http://schemas.microsoft.com/office/powerpoint/2010/main" val="3490246697"/>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smtClean="0">
                <a:solidFill>
                  <a:srgbClr val="FF0000"/>
                </a:solidFill>
              </a:rPr>
              <a:t>Klucze </a:t>
            </a:r>
            <a:r>
              <a:rPr lang="pl-PL" sz="3200" dirty="0">
                <a:solidFill>
                  <a:srgbClr val="FF0000"/>
                </a:solidFill>
              </a:rPr>
              <a:t>do łączników</a:t>
            </a:r>
            <a:endParaRPr sz="3200" b="1" i="0" u="none" strike="noStrike" cap="none" dirty="0">
              <a:solidFill>
                <a:srgbClr val="FF00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Klucze służą do szczelnego połączenia lub rozłączenia łączników ssawnych oraz tłocznych a także do łączenia z nasadami pomp, hydrantów, rozdzielaczy, prądownic, </a:t>
            </a:r>
            <a:r>
              <a:rPr lang="pl-PL" sz="2400" b="1" dirty="0" err="1">
                <a:solidFill>
                  <a:srgbClr val="000000"/>
                </a:solidFill>
                <a:latin typeface="+mj-lt"/>
                <a:ea typeface="+mn-ea"/>
                <a:cs typeface="+mn-cs"/>
              </a:rPr>
              <a:t>zasysaczy</a:t>
            </a:r>
            <a:r>
              <a:rPr lang="pl-PL" sz="2400" b="1" dirty="0">
                <a:solidFill>
                  <a:srgbClr val="000000"/>
                </a:solidFill>
                <a:latin typeface="+mj-lt"/>
                <a:ea typeface="+mn-ea"/>
                <a:cs typeface="+mn-cs"/>
              </a:rPr>
              <a:t> itp.</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2" name="Obraz 1"/>
          <p:cNvPicPr>
            <a:picLocks noChangeAspect="1"/>
          </p:cNvPicPr>
          <p:nvPr/>
        </p:nvPicPr>
        <p:blipFill>
          <a:blip r:embed="rId3"/>
          <a:stretch>
            <a:fillRect/>
          </a:stretch>
        </p:blipFill>
        <p:spPr>
          <a:xfrm>
            <a:off x="4748642" y="428320"/>
            <a:ext cx="2605790" cy="1055981"/>
          </a:xfrm>
          <a:prstGeom prst="rect">
            <a:avLst/>
          </a:prstGeom>
        </p:spPr>
      </p:pic>
    </p:spTree>
    <p:extLst>
      <p:ext uri="{BB962C8B-B14F-4D97-AF65-F5344CB8AC3E}">
        <p14:creationId xmlns:p14="http://schemas.microsoft.com/office/powerpoint/2010/main" val="3444778919"/>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8" name="Shape 168"/>
          <p:cNvSpPr txBox="1">
            <a:spLocks noGrp="1"/>
          </p:cNvSpPr>
          <p:nvPr>
            <p:ph type="body" idx="1"/>
          </p:nvPr>
        </p:nvSpPr>
        <p:spPr>
          <a:xfrm>
            <a:off x="178291" y="1636812"/>
            <a:ext cx="8813309" cy="4786132"/>
          </a:xfrm>
          <a:prstGeom prst="rect">
            <a:avLst/>
          </a:prstGeom>
          <a:noFill/>
          <a:ln>
            <a:noFill/>
          </a:ln>
        </p:spPr>
        <p:txBody>
          <a:bodyPr lIns="54850" tIns="91425" rIns="91425" bIns="45700" anchor="t" anchorCtr="0">
            <a:noAutofit/>
          </a:bodyPr>
          <a:lstStyle/>
          <a:p>
            <a:pPr indent="-324612">
              <a:lnSpc>
                <a:spcPct val="150000"/>
              </a:lnSpc>
              <a:buNone/>
            </a:pPr>
            <a:r>
              <a:rPr lang="pl-PL" sz="2800" b="1" dirty="0" smtClean="0">
                <a:solidFill>
                  <a:srgbClr val="FF0000"/>
                </a:solidFill>
                <a:latin typeface="+mj-lt"/>
              </a:rPr>
              <a:t>Węże</a:t>
            </a:r>
            <a:r>
              <a:rPr lang="pl-PL" sz="2800" b="1" dirty="0" smtClean="0">
                <a:latin typeface="+mj-lt"/>
              </a:rPr>
              <a:t> - Używane </a:t>
            </a:r>
            <a:r>
              <a:rPr lang="pl-PL" sz="2800" b="1" dirty="0">
                <a:latin typeface="+mj-lt"/>
              </a:rPr>
              <a:t>są do poboru </a:t>
            </a:r>
          </a:p>
          <a:p>
            <a:pPr indent="-324612">
              <a:lnSpc>
                <a:spcPct val="150000"/>
              </a:lnSpc>
              <a:buNone/>
            </a:pPr>
            <a:r>
              <a:rPr lang="pl-PL" sz="2800" b="1" dirty="0">
                <a:latin typeface="+mj-lt"/>
              </a:rPr>
              <a:t>i transportowania wody </a:t>
            </a:r>
          </a:p>
          <a:p>
            <a:pPr indent="-324612">
              <a:lnSpc>
                <a:spcPct val="150000"/>
              </a:lnSpc>
              <a:buNone/>
            </a:pPr>
            <a:r>
              <a:rPr lang="pl-PL" sz="2800" b="1" dirty="0">
                <a:latin typeface="+mj-lt"/>
              </a:rPr>
              <a:t>(lub </a:t>
            </a:r>
            <a:r>
              <a:rPr lang="pl-PL" sz="2800" b="1" i="0" u="none" strike="noStrike" cap="none" dirty="0">
                <a:solidFill>
                  <a:schemeClr val="dk1"/>
                </a:solidFill>
                <a:latin typeface="+mj-lt"/>
                <a:ea typeface="Arial"/>
                <a:cs typeface="Arial"/>
                <a:sym typeface="Arial"/>
              </a:rPr>
              <a:t>wodnych roztworów środków</a:t>
            </a:r>
          </a:p>
          <a:p>
            <a:pPr indent="-324612">
              <a:lnSpc>
                <a:spcPct val="150000"/>
              </a:lnSpc>
              <a:buNone/>
            </a:pPr>
            <a:r>
              <a:rPr lang="pl-PL" sz="2800" b="1" dirty="0">
                <a:latin typeface="+mj-lt"/>
                <a:ea typeface="Arial"/>
                <a:cs typeface="Arial"/>
                <a:sym typeface="Arial"/>
              </a:rPr>
              <a:t>pianotwórczych) od źródła jej </a:t>
            </a:r>
            <a:r>
              <a:rPr lang="pl-PL" sz="2800" b="1" dirty="0" smtClean="0">
                <a:latin typeface="+mj-lt"/>
                <a:ea typeface="Arial"/>
                <a:cs typeface="Arial"/>
                <a:sym typeface="Arial"/>
              </a:rPr>
              <a:t>czerpania</a:t>
            </a:r>
          </a:p>
          <a:p>
            <a:pPr indent="-324612">
              <a:lnSpc>
                <a:spcPct val="150000"/>
              </a:lnSpc>
              <a:buNone/>
            </a:pPr>
            <a:r>
              <a:rPr lang="pl-PL" sz="2800" b="1" dirty="0" smtClean="0">
                <a:latin typeface="+mj-lt"/>
                <a:ea typeface="Arial"/>
                <a:cs typeface="Arial"/>
                <a:sym typeface="Arial"/>
              </a:rPr>
              <a:t>do miejsca </a:t>
            </a:r>
            <a:r>
              <a:rPr lang="pl-PL" sz="2800" b="1" dirty="0">
                <a:latin typeface="+mj-lt"/>
                <a:ea typeface="Arial"/>
                <a:cs typeface="Arial"/>
                <a:sym typeface="Arial"/>
              </a:rPr>
              <a:t>działań ratowniczych.</a:t>
            </a:r>
          </a:p>
          <a:p>
            <a:pPr indent="-324612" algn="just">
              <a:lnSpc>
                <a:spcPct val="150000"/>
              </a:lnSpc>
              <a:buNone/>
            </a:pPr>
            <a:endParaRPr lang="pl-PL" sz="1000" b="1" dirty="0">
              <a:latin typeface="+mj-lt"/>
              <a:ea typeface="Arial"/>
              <a:cs typeface="Arial"/>
              <a:sym typeface="Arial"/>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Łączniki</a:t>
            </a:r>
            <a:endParaRPr sz="3600" b="1" i="0" u="none" strike="noStrike" cap="none" dirty="0">
              <a:solidFill>
                <a:srgbClr val="FF0000"/>
              </a:solidFill>
              <a:latin typeface="Calibri"/>
              <a:ea typeface="Calibri"/>
              <a:cs typeface="Calibri"/>
              <a:sym typeface="Calibri"/>
            </a:endParaRPr>
          </a:p>
        </p:txBody>
      </p:sp>
      <p:sp>
        <p:nvSpPr>
          <p:cNvPr id="168" name="Shape 168"/>
          <p:cNvSpPr txBox="1">
            <a:spLocks noGrp="1"/>
          </p:cNvSpPr>
          <p:nvPr>
            <p:ph type="body" idx="1"/>
          </p:nvPr>
        </p:nvSpPr>
        <p:spPr>
          <a:xfrm>
            <a:off x="38455" y="924621"/>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Służą do łączenia miedzy sobą odcinków węży lub łączenia odcinków węży z hydrantami , pompami i prądownicami.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Średnice łączników : 25- D, 52- C , 75- B ,110- 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Łącznik składa się z korony , tulei , uszczelki oraz pierścienia oporowego.</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Korony i tuleje łączników wykonane są ze stopu aluminiowego odpornego na korozję lub mosiądzu.</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364273260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solidFill>
                  <a:srgbClr val="FF0000"/>
                </a:solidFill>
              </a:rPr>
              <a:t>Łączniki</a:t>
            </a:r>
            <a:endParaRPr sz="2800" b="1" i="0" u="none" strike="noStrike" cap="none" dirty="0">
              <a:solidFill>
                <a:srgbClr val="FF00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603570" y="1383253"/>
            <a:ext cx="7431360" cy="4908365"/>
          </a:xfrm>
          <a:prstGeom prst="rect">
            <a:avLst/>
          </a:prstGeom>
        </p:spPr>
      </p:pic>
    </p:spTree>
    <p:extLst>
      <p:ext uri="{BB962C8B-B14F-4D97-AF65-F5344CB8AC3E}">
        <p14:creationId xmlns:p14="http://schemas.microsoft.com/office/powerpoint/2010/main" val="186687730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solidFill>
                  <a:srgbClr val="FF0000"/>
                </a:solidFill>
              </a:rPr>
              <a:t>Łącznik kątowy</a:t>
            </a:r>
            <a:endParaRPr sz="2800" b="1" i="0" u="none" strike="noStrike" cap="none" dirty="0">
              <a:solidFill>
                <a:srgbClr val="FF00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2" name="Prostokąt 1"/>
          <p:cNvSpPr/>
          <p:nvPr/>
        </p:nvSpPr>
        <p:spPr>
          <a:xfrm>
            <a:off x="272506" y="1702744"/>
            <a:ext cx="8515893" cy="2793842"/>
          </a:xfrm>
          <a:prstGeom prst="rect">
            <a:avLst/>
          </a:prstGeom>
        </p:spPr>
        <p:txBody>
          <a:bodyPr wrap="square">
            <a:spAutoFit/>
          </a:bodyPr>
          <a:lstStyle/>
          <a:p>
            <a:pPr>
              <a:lnSpc>
                <a:spcPct val="150000"/>
              </a:lnSpc>
            </a:pPr>
            <a:r>
              <a:rPr lang="pl-PL" sz="2400" b="1" dirty="0"/>
              <a:t>Służy do współpracy z prądownicą wodną i pianową. Umożliwia odprowadzanie do ziemi przez linię wężową części siły reakcji działającej na </a:t>
            </a:r>
            <a:r>
              <a:rPr lang="pl-PL" sz="2400" b="1" dirty="0" err="1"/>
              <a:t>prądownika</a:t>
            </a:r>
            <a:r>
              <a:rPr lang="pl-PL" sz="2400" b="1" dirty="0"/>
              <a:t>. Przy poziomym ustawieniu prądownicy zmniejszenie siły oddziaływującej może dojść do 33%.</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07" y="4562518"/>
            <a:ext cx="2717722" cy="2041481"/>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527" y="4449681"/>
            <a:ext cx="3022872" cy="2267154"/>
          </a:xfrm>
          <a:prstGeom prst="rect">
            <a:avLst/>
          </a:prstGeom>
        </p:spPr>
      </p:pic>
    </p:spTree>
    <p:extLst>
      <p:ext uri="{BB962C8B-B14F-4D97-AF65-F5344CB8AC3E}">
        <p14:creationId xmlns:p14="http://schemas.microsoft.com/office/powerpoint/2010/main" val="3671708840"/>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Nasady</a:t>
            </a:r>
            <a:endParaRPr sz="3200" b="1" i="0" u="none" strike="noStrike" cap="none" dirty="0">
              <a:solidFill>
                <a:srgbClr val="FF0000"/>
              </a:solidFill>
              <a:latin typeface="Calibri"/>
              <a:ea typeface="Calibri"/>
              <a:cs typeface="Calibri"/>
              <a:sym typeface="Calibri"/>
            </a:endParaRPr>
          </a:p>
        </p:txBody>
      </p:sp>
      <p:sp>
        <p:nvSpPr>
          <p:cNvPr id="3" name="Prostokąt 2"/>
          <p:cNvSpPr/>
          <p:nvPr/>
        </p:nvSpPr>
        <p:spPr>
          <a:xfrm>
            <a:off x="139700" y="914400"/>
            <a:ext cx="8877300" cy="3785652"/>
          </a:xfrm>
          <a:prstGeom prst="rect">
            <a:avLst/>
          </a:prstGeom>
        </p:spPr>
        <p:txBody>
          <a:bodyPr wrap="square">
            <a:spAutoFit/>
          </a:bodyPr>
          <a:lstStyle/>
          <a:p>
            <a:r>
              <a:rPr lang="pl-PL" sz="2400" b="1" dirty="0"/>
              <a:t>Wyróżniamy nasady tłoczne (oznaczone literą T)</a:t>
            </a:r>
          </a:p>
          <a:p>
            <a:r>
              <a:rPr lang="pl-PL" sz="2400" b="1" dirty="0"/>
              <a:t>oraz nasady ssawne (bez oznaczenia).</a:t>
            </a:r>
          </a:p>
          <a:p>
            <a:r>
              <a:rPr lang="pl-PL" sz="2400" b="1" dirty="0"/>
              <a:t>W zależności od średnicy podłączanych węży wyróżniamy </a:t>
            </a:r>
            <a:r>
              <a:rPr lang="pl-PL" sz="2400" b="1" dirty="0" smtClean="0"/>
              <a:t>nasady: 25</a:t>
            </a:r>
            <a:r>
              <a:rPr lang="pl-PL" sz="2400" b="1" dirty="0"/>
              <a:t>, 52, 75, 110. </a:t>
            </a:r>
          </a:p>
          <a:p>
            <a:r>
              <a:rPr lang="pl-PL" sz="2400" b="1" dirty="0"/>
              <a:t>Mogą być wykonane ze stopów aluminium lub mosiądzu</a:t>
            </a:r>
            <a:r>
              <a:rPr lang="pl-PL" sz="2400" b="1" dirty="0" smtClean="0"/>
              <a:t>.</a:t>
            </a:r>
          </a:p>
          <a:p>
            <a:r>
              <a:rPr lang="pl-PL" sz="2400" b="1" dirty="0" smtClean="0"/>
              <a:t>Nasady służą do połączeń </a:t>
            </a:r>
            <a:r>
              <a:rPr lang="pl-PL" sz="2400" b="1" dirty="0" err="1" smtClean="0"/>
              <a:t>szybkozłącznych</a:t>
            </a:r>
            <a:r>
              <a:rPr lang="pl-PL" sz="2400" b="1" dirty="0" smtClean="0"/>
              <a:t> węży tłocznych oraz ssawnych ze sprzętem pożarniczym na przykład: na króćce ssawne i tłoczne autopomp i motopomp do </a:t>
            </a:r>
            <a:r>
              <a:rPr lang="pl-PL" sz="2400" b="1" dirty="0" err="1" smtClean="0"/>
              <a:t>zasysaczy</a:t>
            </a:r>
            <a:r>
              <a:rPr lang="pl-PL" sz="2400" b="1" dirty="0" smtClean="0"/>
              <a:t>, prądownic, wytwornic, rozdzielaczy itp. </a:t>
            </a:r>
          </a:p>
          <a:p>
            <a:endParaRPr lang="pl-PL" sz="2400" b="1" dirty="0"/>
          </a:p>
        </p:txBody>
      </p:sp>
      <p:pic>
        <p:nvPicPr>
          <p:cNvPr id="4" name="Obraz 3"/>
          <p:cNvPicPr>
            <a:picLocks noChangeAspect="1"/>
          </p:cNvPicPr>
          <p:nvPr/>
        </p:nvPicPr>
        <p:blipFill>
          <a:blip r:embed="rId3"/>
          <a:stretch>
            <a:fillRect/>
          </a:stretch>
        </p:blipFill>
        <p:spPr>
          <a:xfrm>
            <a:off x="443547" y="4742505"/>
            <a:ext cx="2810500" cy="2115495"/>
          </a:xfrm>
          <a:prstGeom prst="rect">
            <a:avLst/>
          </a:prstGeom>
        </p:spPr>
      </p:pic>
      <p:pic>
        <p:nvPicPr>
          <p:cNvPr id="7" name="Obraz 6"/>
          <p:cNvPicPr>
            <a:picLocks noChangeAspect="1"/>
          </p:cNvPicPr>
          <p:nvPr/>
        </p:nvPicPr>
        <p:blipFill>
          <a:blip r:embed="rId4"/>
          <a:stretch>
            <a:fillRect/>
          </a:stretch>
        </p:blipFill>
        <p:spPr>
          <a:xfrm>
            <a:off x="4445390" y="4509168"/>
            <a:ext cx="2804403" cy="2115495"/>
          </a:xfrm>
          <a:prstGeom prst="rect">
            <a:avLst/>
          </a:prstGeom>
        </p:spPr>
      </p:pic>
    </p:spTree>
    <p:extLst>
      <p:ext uri="{BB962C8B-B14F-4D97-AF65-F5344CB8AC3E}">
        <p14:creationId xmlns:p14="http://schemas.microsoft.com/office/powerpoint/2010/main" val="3632097528"/>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568835"/>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Pokrywy nasad</a:t>
            </a:r>
            <a:endParaRPr sz="3200" b="1" i="0" u="none" strike="noStrike" cap="none" dirty="0">
              <a:solidFill>
                <a:srgbClr val="FF0000"/>
              </a:solidFill>
              <a:latin typeface="Calibri"/>
              <a:ea typeface="Calibri"/>
              <a:cs typeface="Calibri"/>
              <a:sym typeface="Calibri"/>
            </a:endParaRPr>
          </a:p>
        </p:txBody>
      </p:sp>
      <p:sp>
        <p:nvSpPr>
          <p:cNvPr id="3" name="Prostokąt 2"/>
          <p:cNvSpPr/>
          <p:nvPr/>
        </p:nvSpPr>
        <p:spPr>
          <a:xfrm>
            <a:off x="139700" y="928048"/>
            <a:ext cx="8877300" cy="4524315"/>
          </a:xfrm>
          <a:prstGeom prst="rect">
            <a:avLst/>
          </a:prstGeom>
        </p:spPr>
        <p:txBody>
          <a:bodyPr wrap="square">
            <a:spAutoFit/>
          </a:bodyPr>
          <a:lstStyle/>
          <a:p>
            <a:r>
              <a:rPr lang="pl-PL" sz="2400" b="1" dirty="0"/>
              <a:t>W zależności od wielkości nasad rozróżniamy wielkości pokryw: 25, 52, 75, 110.</a:t>
            </a:r>
          </a:p>
          <a:p>
            <a:r>
              <a:rPr lang="pl-PL" sz="2400" b="1" dirty="0"/>
              <a:t>Mogą być wykonane ze stopów aluminium lub mosiądzu</a:t>
            </a:r>
            <a:r>
              <a:rPr lang="pl-PL" sz="2400" b="1" dirty="0" smtClean="0"/>
              <a:t>.</a:t>
            </a:r>
          </a:p>
          <a:p>
            <a:r>
              <a:rPr lang="pl-PL" sz="2400" b="1" dirty="0" smtClean="0"/>
              <a:t>Przeznaczone są do zaślepiania linii pożarniczych i króćców urządzeń gaśniczych zakończonych nasadami o odpowiednich wielkościach. Składają się z korony, denka, pierścienia oporowego i uszczelki. Do denka pokrywy przymocowany jest łańcuszek, mocowany do stałego urządzenia zapobiega zgubieniu pokrywy. </a:t>
            </a:r>
          </a:p>
          <a:p>
            <a:pPr>
              <a:lnSpc>
                <a:spcPct val="150000"/>
              </a:lnSpc>
            </a:pPr>
            <a:endParaRPr lang="pl-PL" sz="2400" b="1" dirty="0" smtClean="0"/>
          </a:p>
          <a:p>
            <a:pPr>
              <a:lnSpc>
                <a:spcPct val="150000"/>
              </a:lnSpc>
            </a:pPr>
            <a:endParaRPr lang="pl-PL" sz="2400" b="1" dirty="0"/>
          </a:p>
        </p:txBody>
      </p:sp>
      <p:pic>
        <p:nvPicPr>
          <p:cNvPr id="4" name="Obraz 3"/>
          <p:cNvPicPr>
            <a:picLocks noChangeAspect="1"/>
          </p:cNvPicPr>
          <p:nvPr/>
        </p:nvPicPr>
        <p:blipFill>
          <a:blip r:embed="rId3"/>
          <a:stretch>
            <a:fillRect/>
          </a:stretch>
        </p:blipFill>
        <p:spPr>
          <a:xfrm>
            <a:off x="2035038" y="4336237"/>
            <a:ext cx="6590347" cy="2289751"/>
          </a:xfrm>
          <a:prstGeom prst="rect">
            <a:avLst/>
          </a:prstGeom>
        </p:spPr>
      </p:pic>
    </p:spTree>
    <p:extLst>
      <p:ext uri="{BB962C8B-B14F-4D97-AF65-F5344CB8AC3E}">
        <p14:creationId xmlns:p14="http://schemas.microsoft.com/office/powerpoint/2010/main" val="1112289571"/>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Rozdzielacze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078172"/>
            <a:ext cx="9004300" cy="3317062"/>
          </a:xfrm>
          <a:prstGeom prst="rect">
            <a:avLst/>
          </a:prstGeom>
        </p:spPr>
        <p:txBody>
          <a:bodyPr wrap="square">
            <a:spAutoFit/>
          </a:bodyPr>
          <a:lstStyle/>
          <a:p>
            <a:r>
              <a:rPr lang="pl-PL" sz="2400" b="1" dirty="0"/>
              <a:t>W zależności od typu zastosowanych zaworów wyróżniamy</a:t>
            </a:r>
          </a:p>
          <a:p>
            <a:r>
              <a:rPr lang="pl-PL" sz="2400" b="1" dirty="0"/>
              <a:t>rozdzielacze kulowe i grzybkowe. Występują w dwóch wielkościach w zależności od zastosowanych nasad:</a:t>
            </a:r>
          </a:p>
          <a:p>
            <a:endParaRPr lang="pl-PL" sz="1000" b="1" dirty="0"/>
          </a:p>
          <a:p>
            <a:pPr marL="342900" indent="-342900">
              <a:buFont typeface="Arial" panose="020B0604020202020204" pitchFamily="34" charset="0"/>
              <a:buChar char="•"/>
            </a:pPr>
            <a:r>
              <a:rPr lang="pl-PL" sz="2400" b="1" dirty="0"/>
              <a:t> 52, 52/25x52x25,</a:t>
            </a:r>
          </a:p>
          <a:p>
            <a:pPr marL="342900" indent="-342900">
              <a:buFont typeface="Arial" panose="020B0604020202020204" pitchFamily="34" charset="0"/>
              <a:buChar char="•"/>
            </a:pPr>
            <a:r>
              <a:rPr lang="pl-PL" sz="2400" b="1" dirty="0"/>
              <a:t> 75, 75/52x75x52. </a:t>
            </a:r>
            <a:endParaRPr lang="pl-PL" sz="2400" b="1" dirty="0" smtClean="0"/>
          </a:p>
          <a:p>
            <a:pPr marL="342900" indent="-342900"/>
            <a:r>
              <a:rPr lang="pl-PL" sz="2400" b="1" dirty="0" smtClean="0"/>
              <a:t>Umożliwiają rozdzielenie wody dostarczonej pojedynczą linią główną na dwie lub trzy linie gaśnicze.</a:t>
            </a:r>
          </a:p>
          <a:p>
            <a:pPr marL="342900" indent="-342900">
              <a:lnSpc>
                <a:spcPct val="150000"/>
              </a:lnSpc>
            </a:pPr>
            <a:endParaRPr lang="pl-PL" sz="2400" b="1" dirty="0"/>
          </a:p>
        </p:txBody>
      </p:sp>
      <p:pic>
        <p:nvPicPr>
          <p:cNvPr id="3" name="Obraz 2"/>
          <p:cNvPicPr>
            <a:picLocks noChangeAspect="1"/>
          </p:cNvPicPr>
          <p:nvPr/>
        </p:nvPicPr>
        <p:blipFill>
          <a:blip r:embed="rId3"/>
          <a:stretch>
            <a:fillRect/>
          </a:stretch>
        </p:blipFill>
        <p:spPr>
          <a:xfrm>
            <a:off x="1236106" y="4172829"/>
            <a:ext cx="7126842" cy="2316681"/>
          </a:xfrm>
          <a:prstGeom prst="rect">
            <a:avLst/>
          </a:prstGeom>
        </p:spPr>
      </p:pic>
    </p:spTree>
    <p:extLst>
      <p:ext uri="{BB962C8B-B14F-4D97-AF65-F5344CB8AC3E}">
        <p14:creationId xmlns:p14="http://schemas.microsoft.com/office/powerpoint/2010/main" val="3657378376"/>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Zbieracz</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548368"/>
            <a:ext cx="9004300" cy="2677656"/>
          </a:xfrm>
          <a:prstGeom prst="rect">
            <a:avLst/>
          </a:prstGeom>
        </p:spPr>
        <p:txBody>
          <a:bodyPr wrap="square">
            <a:spAutoFit/>
          </a:bodyPr>
          <a:lstStyle/>
          <a:p>
            <a:r>
              <a:rPr lang="pl-PL" sz="2400" b="1" dirty="0"/>
              <a:t>Stosowane do zbierania wody z dwóch pożarniczych węży tłocznych 75 w jeden wąż tłoczny 110, 2x75/110.</a:t>
            </a:r>
          </a:p>
          <a:p>
            <a:endParaRPr lang="pl-PL" sz="2400" b="1" dirty="0"/>
          </a:p>
          <a:p>
            <a:endParaRPr lang="pl-PL" sz="2400" b="1" dirty="0"/>
          </a:p>
          <a:p>
            <a:r>
              <a:rPr lang="pl-PL" sz="2400" b="1" dirty="0"/>
              <a:t>Zbudowany jest z  korpusu, dwóch nasad wejściowych, nasady wyjściowej, klapy zwrotnej, </a:t>
            </a:r>
          </a:p>
          <a:p>
            <a:endParaRPr lang="pl-PL" sz="2400" b="1" dirty="0"/>
          </a:p>
        </p:txBody>
      </p:sp>
      <p:pic>
        <p:nvPicPr>
          <p:cNvPr id="3" name="Obraz 2"/>
          <p:cNvPicPr>
            <a:picLocks noChangeAspect="1"/>
          </p:cNvPicPr>
          <p:nvPr/>
        </p:nvPicPr>
        <p:blipFill>
          <a:blip r:embed="rId3"/>
          <a:stretch>
            <a:fillRect/>
          </a:stretch>
        </p:blipFill>
        <p:spPr>
          <a:xfrm>
            <a:off x="2664046" y="4535223"/>
            <a:ext cx="3676207" cy="2322777"/>
          </a:xfrm>
          <a:prstGeom prst="rect">
            <a:avLst/>
          </a:prstGeom>
        </p:spPr>
      </p:pic>
    </p:spTree>
    <p:extLst>
      <p:ext uri="{BB962C8B-B14F-4D97-AF65-F5344CB8AC3E}">
        <p14:creationId xmlns:p14="http://schemas.microsoft.com/office/powerpoint/2010/main" val="1458234722"/>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637073"/>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Smoki ssawne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900752"/>
            <a:ext cx="9004300" cy="4250520"/>
          </a:xfrm>
          <a:prstGeom prst="rect">
            <a:avLst/>
          </a:prstGeom>
        </p:spPr>
        <p:txBody>
          <a:bodyPr wrap="square">
            <a:spAutoFit/>
          </a:bodyPr>
          <a:lstStyle/>
          <a:p>
            <a:r>
              <a:rPr lang="pl-PL" sz="2400" b="1" dirty="0"/>
              <a:t>W zależności od konstrukcji wyróżniamy smoki ssawne</a:t>
            </a:r>
          </a:p>
          <a:p>
            <a:r>
              <a:rPr lang="pl-PL" sz="2400" b="1" dirty="0"/>
              <a:t>proste i skośne wyposażone w nasady 52, 75 i 110</a:t>
            </a:r>
            <a:r>
              <a:rPr lang="pl-PL" sz="2400" b="1" dirty="0" smtClean="0"/>
              <a:t>.</a:t>
            </a:r>
          </a:p>
          <a:p>
            <a:r>
              <a:rPr lang="pl-PL" sz="2400" b="1" dirty="0" smtClean="0"/>
              <a:t>Smoki ssawne stosowane są w celu utrzymania słupa wody w linii ssawnej w czasie przerw w pracy pompy, spełniają również funkcję ochrony przed wciąganiem wraz z zasysaną wodą grubszych zanieczyszczeń o średnicy większej niż średnica oczek w siatce zabezpieczającej. Nowej generacji pompy do brudnej wody przewidują zasysanie grubszych zanieczyszczeń bez jej uszkodzenia.</a:t>
            </a:r>
          </a:p>
          <a:p>
            <a:endParaRPr lang="pl-PL" sz="2400" b="1" dirty="0"/>
          </a:p>
          <a:p>
            <a:endParaRPr lang="pl-PL" sz="2400" b="1" dirty="0"/>
          </a:p>
        </p:txBody>
      </p:sp>
      <p:pic>
        <p:nvPicPr>
          <p:cNvPr id="4" name="Obraz 3"/>
          <p:cNvPicPr>
            <a:picLocks noChangeAspect="1"/>
          </p:cNvPicPr>
          <p:nvPr/>
        </p:nvPicPr>
        <p:blipFill>
          <a:blip r:embed="rId3"/>
          <a:stretch>
            <a:fillRect/>
          </a:stretch>
        </p:blipFill>
        <p:spPr>
          <a:xfrm>
            <a:off x="734489" y="4253642"/>
            <a:ext cx="7559695" cy="2414225"/>
          </a:xfrm>
          <a:prstGeom prst="rect">
            <a:avLst/>
          </a:prstGeom>
        </p:spPr>
      </p:pic>
    </p:spTree>
    <p:extLst>
      <p:ext uri="{BB962C8B-B14F-4D97-AF65-F5344CB8AC3E}">
        <p14:creationId xmlns:p14="http://schemas.microsoft.com/office/powerpoint/2010/main" val="149155490"/>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Pływak</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548368"/>
            <a:ext cx="9004300" cy="2239844"/>
          </a:xfrm>
          <a:prstGeom prst="rect">
            <a:avLst/>
          </a:prstGeom>
        </p:spPr>
        <p:txBody>
          <a:bodyPr wrap="square">
            <a:spAutoFit/>
          </a:bodyPr>
          <a:lstStyle/>
          <a:p>
            <a:pPr>
              <a:lnSpc>
                <a:spcPct val="150000"/>
              </a:lnSpc>
            </a:pPr>
            <a:r>
              <a:rPr lang="pl-PL" sz="2400" b="1" dirty="0"/>
              <a:t>Pływak jest elementem umożliwiającym utrzymanie smoka prostego na odpowiedniej głębokości zabezpieczając tym samym przed jego swobodnym opadaniem na dno zbiornika wodnego i wciąganiem przez smok ssawny mułu z dna. </a:t>
            </a:r>
          </a:p>
        </p:txBody>
      </p:sp>
      <p:pic>
        <p:nvPicPr>
          <p:cNvPr id="4" name="Obraz 3"/>
          <p:cNvPicPr>
            <a:picLocks noChangeAspect="1"/>
          </p:cNvPicPr>
          <p:nvPr/>
        </p:nvPicPr>
        <p:blipFill>
          <a:blip r:embed="rId3"/>
          <a:stretch>
            <a:fillRect/>
          </a:stretch>
        </p:blipFill>
        <p:spPr>
          <a:xfrm>
            <a:off x="3268662" y="4145904"/>
            <a:ext cx="2466975" cy="1847850"/>
          </a:xfrm>
          <a:prstGeom prst="rect">
            <a:avLst/>
          </a:prstGeom>
        </p:spPr>
      </p:pic>
    </p:spTree>
    <p:extLst>
      <p:ext uri="{BB962C8B-B14F-4D97-AF65-F5344CB8AC3E}">
        <p14:creationId xmlns:p14="http://schemas.microsoft.com/office/powerpoint/2010/main" val="930351092"/>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Prądownice wodne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368490" y="1548368"/>
            <a:ext cx="8635810" cy="5309146"/>
          </a:xfrm>
          <a:prstGeom prst="rect">
            <a:avLst/>
          </a:prstGeom>
        </p:spPr>
        <p:txBody>
          <a:bodyPr wrap="square">
            <a:spAutoFit/>
          </a:bodyPr>
          <a:lstStyle/>
          <a:p>
            <a:pPr>
              <a:lnSpc>
                <a:spcPct val="150000"/>
              </a:lnSpc>
            </a:pPr>
            <a:r>
              <a:rPr lang="pl-PL" sz="2400" b="1" dirty="0"/>
              <a:t>W zależności od konstrukcji rozróżnia się typy prądownic:</a:t>
            </a:r>
          </a:p>
          <a:p>
            <a:pPr marL="342900" indent="-342900">
              <a:lnSpc>
                <a:spcPct val="150000"/>
              </a:lnSpc>
            </a:pPr>
            <a:r>
              <a:rPr lang="pl-PL" sz="2400" b="1" dirty="0" smtClean="0"/>
              <a:t>- </a:t>
            </a:r>
            <a:r>
              <a:rPr lang="pl-PL" sz="2400" b="1" dirty="0"/>
              <a:t>proste PW, </a:t>
            </a:r>
          </a:p>
          <a:p>
            <a:pPr marL="342900" indent="-342900">
              <a:lnSpc>
                <a:spcPct val="150000"/>
              </a:lnSpc>
            </a:pPr>
            <a:r>
              <a:rPr lang="pl-PL" sz="2400" b="1" dirty="0" smtClean="0"/>
              <a:t>- </a:t>
            </a:r>
            <a:r>
              <a:rPr lang="pl-PL" sz="2400" b="1" dirty="0"/>
              <a:t>pistoletowe PWS,</a:t>
            </a:r>
          </a:p>
          <a:p>
            <a:pPr marL="342900" indent="-342900">
              <a:lnSpc>
                <a:spcPct val="150000"/>
              </a:lnSpc>
            </a:pPr>
            <a:r>
              <a:rPr lang="pl-PL" sz="2400" b="1" dirty="0" smtClean="0"/>
              <a:t>- </a:t>
            </a:r>
            <a:r>
              <a:rPr lang="pl-PL" sz="2400" b="1" dirty="0"/>
              <a:t>prądownice wodne typu TURBO,</a:t>
            </a:r>
          </a:p>
          <a:p>
            <a:pPr marL="342900" indent="-342900">
              <a:lnSpc>
                <a:spcPct val="150000"/>
              </a:lnSpc>
            </a:pPr>
            <a:r>
              <a:rPr lang="pl-PL" sz="2400" b="1" dirty="0" smtClean="0"/>
              <a:t>- </a:t>
            </a:r>
            <a:r>
              <a:rPr lang="pl-PL" sz="2400" b="1" dirty="0"/>
              <a:t>prądownice wodne wysokociśnieniowe.</a:t>
            </a:r>
          </a:p>
          <a:p>
            <a:pPr>
              <a:lnSpc>
                <a:spcPct val="150000"/>
              </a:lnSpc>
            </a:pPr>
            <a:endParaRPr lang="pl-PL" sz="1000" b="1" dirty="0"/>
          </a:p>
          <a:p>
            <a:pPr>
              <a:lnSpc>
                <a:spcPct val="150000"/>
              </a:lnSpc>
            </a:pPr>
            <a:r>
              <a:rPr lang="pl-PL" sz="2400" b="1" dirty="0"/>
              <a:t>W zależności od nasad i ich wielkości:</a:t>
            </a:r>
          </a:p>
          <a:p>
            <a:pPr marL="342900" indent="-342900">
              <a:lnSpc>
                <a:spcPct val="150000"/>
              </a:lnSpc>
            </a:pPr>
            <a:r>
              <a:rPr lang="pl-PL" sz="2400" b="1" dirty="0" smtClean="0"/>
              <a:t>- </a:t>
            </a:r>
            <a:r>
              <a:rPr lang="pl-PL" sz="2400" b="1" dirty="0"/>
              <a:t>25,</a:t>
            </a:r>
          </a:p>
          <a:p>
            <a:pPr marL="342900" indent="-342900">
              <a:lnSpc>
                <a:spcPct val="150000"/>
              </a:lnSpc>
            </a:pPr>
            <a:r>
              <a:rPr lang="pl-PL" sz="2400" b="1" dirty="0" smtClean="0"/>
              <a:t>- </a:t>
            </a:r>
            <a:r>
              <a:rPr lang="pl-PL" sz="2400" b="1" dirty="0"/>
              <a:t>52,</a:t>
            </a:r>
          </a:p>
          <a:p>
            <a:pPr marL="342900" indent="-342900">
              <a:lnSpc>
                <a:spcPct val="150000"/>
              </a:lnSpc>
            </a:pPr>
            <a:r>
              <a:rPr lang="pl-PL" sz="2400" b="1" dirty="0" smtClean="0"/>
              <a:t>- </a:t>
            </a:r>
            <a:r>
              <a:rPr lang="pl-PL" sz="2400" b="1" dirty="0"/>
              <a:t>75.</a:t>
            </a:r>
          </a:p>
        </p:txBody>
      </p:sp>
    </p:spTree>
    <p:extLst>
      <p:ext uri="{BB962C8B-B14F-4D97-AF65-F5344CB8AC3E}">
        <p14:creationId xmlns:p14="http://schemas.microsoft.com/office/powerpoint/2010/main" val="269214313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solidFill>
                  <a:srgbClr val="FF0000"/>
                </a:solidFill>
              </a:rPr>
              <a:t>Rodzaje węży </a:t>
            </a:r>
            <a:r>
              <a:rPr lang="pl-PL" sz="2800" dirty="0" smtClean="0">
                <a:solidFill>
                  <a:srgbClr val="FF0000"/>
                </a:solidFill>
              </a:rPr>
              <a:t>tłocznych</a:t>
            </a:r>
            <a:endParaRPr sz="2800" b="1" i="0" u="none" strike="noStrike" cap="none" dirty="0">
              <a:solidFill>
                <a:srgbClr val="FFC700"/>
              </a:solidFill>
              <a:latin typeface="Calibri"/>
              <a:ea typeface="Calibri"/>
              <a:cs typeface="Calibri"/>
              <a:sym typeface="Calibri"/>
            </a:endParaRPr>
          </a:p>
        </p:txBody>
      </p:sp>
      <p:sp>
        <p:nvSpPr>
          <p:cNvPr id="168" name="Shape 168"/>
          <p:cNvSpPr txBox="1">
            <a:spLocks noGrp="1"/>
          </p:cNvSpPr>
          <p:nvPr>
            <p:ph type="body" idx="1"/>
          </p:nvPr>
        </p:nvSpPr>
        <p:spPr>
          <a:xfrm>
            <a:off x="38454" y="151147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smtClean="0">
                <a:latin typeface="+mj-lt"/>
                <a:ea typeface="Arial"/>
                <a:cs typeface="Arial"/>
                <a:sym typeface="Arial"/>
              </a:rPr>
              <a:t>Węże stanowią </a:t>
            </a:r>
            <a:r>
              <a:rPr lang="pl-PL" sz="2800" b="1" dirty="0">
                <a:latin typeface="+mj-lt"/>
                <a:ea typeface="Arial"/>
                <a:cs typeface="Arial"/>
                <a:sym typeface="Arial"/>
              </a:rPr>
              <a:t>wyposażenie </a:t>
            </a:r>
          </a:p>
          <a:p>
            <a:pPr indent="-324612">
              <a:lnSpc>
                <a:spcPct val="150000"/>
              </a:lnSpc>
              <a:buNone/>
            </a:pPr>
            <a:r>
              <a:rPr lang="pl-PL" sz="2800" b="1" dirty="0">
                <a:latin typeface="+mj-lt"/>
                <a:ea typeface="Arial"/>
                <a:cs typeface="Arial"/>
                <a:sym typeface="Arial"/>
              </a:rPr>
              <a:t>samochodów pożarniczych </a:t>
            </a:r>
          </a:p>
          <a:p>
            <a:pPr indent="-324612">
              <a:lnSpc>
                <a:spcPct val="150000"/>
              </a:lnSpc>
              <a:buNone/>
            </a:pPr>
            <a:r>
              <a:rPr lang="pl-PL" sz="2800" b="1" dirty="0">
                <a:latin typeface="+mj-lt"/>
                <a:ea typeface="Arial"/>
                <a:cs typeface="Arial"/>
                <a:sym typeface="Arial"/>
              </a:rPr>
              <a:t>jak również szafek </a:t>
            </a:r>
          </a:p>
          <a:p>
            <a:pPr indent="-324612">
              <a:lnSpc>
                <a:spcPct val="150000"/>
              </a:lnSpc>
              <a:buNone/>
            </a:pPr>
            <a:r>
              <a:rPr lang="pl-PL" sz="2800" b="1" dirty="0">
                <a:latin typeface="+mj-lt"/>
                <a:ea typeface="Arial"/>
                <a:cs typeface="Arial"/>
                <a:sym typeface="Arial"/>
              </a:rPr>
              <a:t>hydrantowych w obiektach.</a:t>
            </a:r>
            <a:endParaRPr lang="pl-PL" sz="2800" dirty="0">
              <a:latin typeface="+mj-lt"/>
              <a:ea typeface="Arial"/>
              <a:cs typeface="Arial"/>
              <a:sym typeface="Arial"/>
            </a:endParaRPr>
          </a:p>
          <a:p>
            <a:pPr indent="-324612" algn="just">
              <a:lnSpc>
                <a:spcPct val="150000"/>
              </a:lnSpc>
              <a:buNone/>
            </a:pPr>
            <a:endParaRPr lang="pl-PL" sz="1000" b="1" dirty="0">
              <a:latin typeface="+mj-lt"/>
              <a:ea typeface="Arial"/>
              <a:cs typeface="Arial"/>
              <a:sym typeface="Arial"/>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38" y="4646025"/>
            <a:ext cx="2256655" cy="2036631"/>
          </a:xfrm>
          <a:prstGeom prst="rect">
            <a:avLst/>
          </a:prstGeom>
        </p:spPr>
      </p:pic>
      <p:pic>
        <p:nvPicPr>
          <p:cNvPr id="1026" name="Picture 2" descr="D:\Materiał faktograficzny\Sprzęt\Renault Midlum miejski zdjęcia\Zdjęcie 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879" y="4229100"/>
            <a:ext cx="3317323" cy="248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285016"/>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Prądownice wodne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484868"/>
            <a:ext cx="9004300" cy="3347840"/>
          </a:xfrm>
          <a:prstGeom prst="rect">
            <a:avLst/>
          </a:prstGeom>
        </p:spPr>
        <p:txBody>
          <a:bodyPr wrap="square">
            <a:spAutoFit/>
          </a:bodyPr>
          <a:lstStyle/>
          <a:p>
            <a:pPr>
              <a:lnSpc>
                <a:spcPct val="150000"/>
              </a:lnSpc>
            </a:pPr>
            <a:r>
              <a:rPr lang="pl-PL" sz="2400" b="1" dirty="0"/>
              <a:t>Prądownice wodne służą do wytwarzania odpowiedniego strumienia wody i stanowią zakończenie linii wężowych.</a:t>
            </a:r>
          </a:p>
          <a:p>
            <a:pPr>
              <a:lnSpc>
                <a:spcPct val="150000"/>
              </a:lnSpc>
            </a:pPr>
            <a:endParaRPr lang="pl-PL" sz="2400" b="1" dirty="0"/>
          </a:p>
          <a:p>
            <a:pPr>
              <a:lnSpc>
                <a:spcPct val="150000"/>
              </a:lnSpc>
            </a:pPr>
            <a:r>
              <a:rPr lang="pl-PL" sz="2400" b="1" dirty="0"/>
              <a:t>Prądownica prosta (PW) nasada, zawór odcinający (kulowy), rura zakończona dyszą wypływową, osłona termoizolacyjna.</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2828886" y="4426124"/>
            <a:ext cx="3816427" cy="1841152"/>
          </a:xfrm>
          <a:prstGeom prst="rect">
            <a:avLst/>
          </a:prstGeom>
        </p:spPr>
      </p:pic>
    </p:spTree>
    <p:extLst>
      <p:ext uri="{BB962C8B-B14F-4D97-AF65-F5344CB8AC3E}">
        <p14:creationId xmlns:p14="http://schemas.microsoft.com/office/powerpoint/2010/main" val="1300247430"/>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Prądownice wodne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484868"/>
            <a:ext cx="9004300" cy="5078313"/>
          </a:xfrm>
          <a:prstGeom prst="rect">
            <a:avLst/>
          </a:prstGeom>
        </p:spPr>
        <p:txBody>
          <a:bodyPr wrap="square">
            <a:spAutoFit/>
          </a:bodyPr>
          <a:lstStyle/>
          <a:p>
            <a:pPr>
              <a:lnSpc>
                <a:spcPct val="150000"/>
              </a:lnSpc>
            </a:pPr>
            <a:r>
              <a:rPr lang="pl-PL" sz="2400" b="1" dirty="0"/>
              <a:t>Prądownica prosta o niskim ciśnieniu i wysokiej wydajności, obsługa prądownicy wymaga odmiennych technik pracy. Ze względu na niższe ciśnienie i duże siły reakcji prądownicy odcinek wężowy będzie podatny na załamywanie się tuż za łącznikiem. Aby tego unikać należy pamiętać o kilku miejscach podparcia odcinka, jak również o posiadaniu pewnej odległości, wyprostowanego odcinka za strażakami operującymi.</a:t>
            </a:r>
          </a:p>
          <a:p>
            <a:pPr>
              <a:lnSpc>
                <a:spcPct val="150000"/>
              </a:lnSpc>
            </a:pPr>
            <a:endParaRPr lang="pl-PL" sz="2400" b="1" dirty="0"/>
          </a:p>
        </p:txBody>
      </p:sp>
    </p:spTree>
    <p:extLst>
      <p:ext uri="{BB962C8B-B14F-4D97-AF65-F5344CB8AC3E}">
        <p14:creationId xmlns:p14="http://schemas.microsoft.com/office/powerpoint/2010/main" val="3880469833"/>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Prądownice wodne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009934"/>
            <a:ext cx="9144000" cy="2308324"/>
          </a:xfrm>
          <a:prstGeom prst="rect">
            <a:avLst/>
          </a:prstGeom>
        </p:spPr>
        <p:txBody>
          <a:bodyPr wrap="square">
            <a:spAutoFit/>
          </a:bodyPr>
          <a:lstStyle/>
          <a:p>
            <a:pPr>
              <a:lnSpc>
                <a:spcPct val="150000"/>
              </a:lnSpc>
            </a:pPr>
            <a:r>
              <a:rPr lang="pl-PL" sz="2400" b="1" dirty="0"/>
              <a:t>Prądownica pistoletowa (PWS): nasada, rękojeść, zawór grzybkowy, dźwignia do sterowania zaworem grzybkowym, języczek blokady, rękojeść, pokrętna dysza wypływowa. </a:t>
            </a:r>
            <a:endParaRPr lang="pl-PL" sz="2400" b="1" dirty="0" smtClean="0"/>
          </a:p>
          <a:p>
            <a:pPr>
              <a:lnSpc>
                <a:spcPct val="150000"/>
              </a:lnSpc>
            </a:pPr>
            <a:r>
              <a:rPr lang="pl-PL" sz="2400" b="1" dirty="0" smtClean="0"/>
              <a:t>W </a:t>
            </a:r>
            <a:r>
              <a:rPr lang="pl-PL" sz="2400" b="1" dirty="0"/>
              <a:t>prądownicach dysze można zmieniać regulując zasięg</a:t>
            </a:r>
          </a:p>
        </p:txBody>
      </p:sp>
      <p:pic>
        <p:nvPicPr>
          <p:cNvPr id="5" name="Obraz 4"/>
          <p:cNvPicPr>
            <a:picLocks noChangeAspect="1"/>
          </p:cNvPicPr>
          <p:nvPr/>
        </p:nvPicPr>
        <p:blipFill>
          <a:blip r:embed="rId3"/>
          <a:stretch>
            <a:fillRect/>
          </a:stretch>
        </p:blipFill>
        <p:spPr>
          <a:xfrm>
            <a:off x="2615034" y="4158108"/>
            <a:ext cx="3456732" cy="2042337"/>
          </a:xfrm>
          <a:prstGeom prst="rect">
            <a:avLst/>
          </a:prstGeom>
        </p:spPr>
      </p:pic>
    </p:spTree>
    <p:extLst>
      <p:ext uri="{BB962C8B-B14F-4D97-AF65-F5344CB8AC3E}">
        <p14:creationId xmlns:p14="http://schemas.microsoft.com/office/powerpoint/2010/main" val="200585463"/>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Prądownice wodne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409124"/>
            <a:ext cx="9144000" cy="3416320"/>
          </a:xfrm>
          <a:prstGeom prst="rect">
            <a:avLst/>
          </a:prstGeom>
        </p:spPr>
        <p:txBody>
          <a:bodyPr wrap="square">
            <a:spAutoFit/>
          </a:bodyPr>
          <a:lstStyle/>
          <a:p>
            <a:pPr>
              <a:lnSpc>
                <a:spcPct val="150000"/>
              </a:lnSpc>
            </a:pPr>
            <a:r>
              <a:rPr lang="pl-PL" sz="2400" b="1" dirty="0"/>
              <a:t>Prądownica uniwersalna typu TURBO ma bardziej skomplikowaną budowę, u wylotu prądownicy posiada grzybek usytuowany w osi prądownicy oraz ruchomą turbinkę poruszająca się dzięki energii strumienia wody. Może mieć poprzez pierścień ruchomy regulację wydajności </a:t>
            </a:r>
            <a:r>
              <a:rPr lang="pl-PL" sz="2400" b="1" dirty="0" smtClean="0"/>
              <a:t>wody.</a:t>
            </a:r>
            <a:endParaRPr lang="pl-PL" sz="2400" b="1" dirty="0"/>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263" y="4127500"/>
            <a:ext cx="2616065" cy="2616065"/>
          </a:xfrm>
          <a:prstGeom prst="rect">
            <a:avLst/>
          </a:prstGeom>
        </p:spPr>
      </p:pic>
    </p:spTree>
    <p:extLst>
      <p:ext uri="{BB962C8B-B14F-4D97-AF65-F5344CB8AC3E}">
        <p14:creationId xmlns:p14="http://schemas.microsoft.com/office/powerpoint/2010/main" val="375431821"/>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Lanca gaśnicza</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479203"/>
            <a:ext cx="8839200" cy="4524315"/>
          </a:xfrm>
          <a:prstGeom prst="rect">
            <a:avLst/>
          </a:prstGeom>
        </p:spPr>
        <p:txBody>
          <a:bodyPr wrap="square">
            <a:spAutoFit/>
          </a:bodyPr>
          <a:lstStyle/>
          <a:p>
            <a:pPr>
              <a:lnSpc>
                <a:spcPct val="150000"/>
              </a:lnSpc>
            </a:pPr>
            <a:r>
              <a:rPr lang="pl-PL" sz="2400" b="1" dirty="0"/>
              <a:t>Lanca przeznaczona jest do gaszenia pożarów na hałdach węgla, miału, torfowiskach, przy pożarach stropowych ukrytych, ale może być zastosowania również do pożaru samochodu. Niezastąpiona w gaszeniu stogów siana. Wyposażona jest w boczne uchwyty pozwalające na wbicie w hałdę czy nawet przebicie ściany. Wykonana jest ze stali, posiada grot, nasadę wejściową, zawór oraz uchwyt do przenoszenia.</a:t>
            </a:r>
          </a:p>
        </p:txBody>
      </p:sp>
    </p:spTree>
    <p:extLst>
      <p:ext uri="{BB962C8B-B14F-4D97-AF65-F5344CB8AC3E}">
        <p14:creationId xmlns:p14="http://schemas.microsoft.com/office/powerpoint/2010/main" val="306026435"/>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Lanca gaśnicza</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6" name="Obraz 5"/>
          <p:cNvPicPr>
            <a:picLocks noChangeAspect="1"/>
          </p:cNvPicPr>
          <p:nvPr/>
        </p:nvPicPr>
        <p:blipFill>
          <a:blip r:embed="rId3"/>
          <a:stretch>
            <a:fillRect/>
          </a:stretch>
        </p:blipFill>
        <p:spPr>
          <a:xfrm>
            <a:off x="360469" y="3363050"/>
            <a:ext cx="6172200" cy="3307297"/>
          </a:xfrm>
          <a:prstGeom prst="rect">
            <a:avLst/>
          </a:prstGeom>
        </p:spPr>
      </p:pic>
    </p:spTree>
    <p:extLst>
      <p:ext uri="{BB962C8B-B14F-4D97-AF65-F5344CB8AC3E}">
        <p14:creationId xmlns:p14="http://schemas.microsoft.com/office/powerpoint/2010/main" val="3888975251"/>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0"/>
            <a:ext cx="7128792" cy="800847"/>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Głowice mgłowe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132764"/>
            <a:ext cx="8839200" cy="6417141"/>
          </a:xfrm>
          <a:prstGeom prst="rect">
            <a:avLst/>
          </a:prstGeom>
        </p:spPr>
        <p:txBody>
          <a:bodyPr wrap="square">
            <a:spAutoFit/>
          </a:bodyPr>
          <a:lstStyle/>
          <a:p>
            <a:pPr>
              <a:lnSpc>
                <a:spcPct val="150000"/>
              </a:lnSpc>
            </a:pPr>
            <a:r>
              <a:rPr lang="pl-PL" sz="2400" b="1" dirty="0"/>
              <a:t>Wyróżniamy głowice 16 i 30</a:t>
            </a:r>
            <a:r>
              <a:rPr lang="pl-PL" sz="2400" b="1" dirty="0" smtClean="0"/>
              <a:t>.</a:t>
            </a:r>
            <a:endParaRPr lang="pl-PL" sz="1000" b="1" dirty="0"/>
          </a:p>
          <a:p>
            <a:pPr>
              <a:lnSpc>
                <a:spcPct val="150000"/>
              </a:lnSpc>
            </a:pPr>
            <a:r>
              <a:rPr lang="pl-PL" sz="2400" b="1" dirty="0"/>
              <a:t>Głowice mgłowe służą do wytwarzania kroplistych oraz mgłowych prądów gaśniczych.  Instalowane są w prądownicach z odkręcanymi dyszami wylotowymi (pyszczkami</a:t>
            </a:r>
            <a:r>
              <a:rPr lang="pl-PL" sz="2400" b="1" dirty="0" smtClean="0"/>
              <a:t>). Podstawowymi częściami głowicy są: korpus i sito. Sito wykonane jest z mosiężnej blachy i ma 16 lub 30otworów o przekroju kwadratowym 2x2 </a:t>
            </a:r>
            <a:r>
              <a:rPr lang="pl-PL" sz="2400" b="1" dirty="0" err="1" smtClean="0"/>
              <a:t>mm</a:t>
            </a:r>
            <a:r>
              <a:rPr lang="pl-PL" sz="2400" b="1" dirty="0" smtClean="0"/>
              <a:t>. Pod sitem osadzone są nieruchomo ślimaki cylindryczne, mające za zadanie wstępne rozpoznanie przepływającej przez nie wody</a:t>
            </a:r>
          </a:p>
          <a:p>
            <a:pPr>
              <a:lnSpc>
                <a:spcPct val="150000"/>
              </a:lnSpc>
            </a:pPr>
            <a:endParaRPr lang="pl-PL" sz="2400" b="1" dirty="0"/>
          </a:p>
          <a:p>
            <a:pPr>
              <a:lnSpc>
                <a:spcPct val="150000"/>
              </a:lnSpc>
            </a:pPr>
            <a:endParaRPr lang="pl-PL" sz="1000" b="1"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712" y="0"/>
            <a:ext cx="2400300" cy="1800225"/>
          </a:xfrm>
          <a:prstGeom prst="rect">
            <a:avLst/>
          </a:prstGeom>
        </p:spPr>
      </p:pic>
      <p:pic>
        <p:nvPicPr>
          <p:cNvPr id="7" name="Obraz 6" descr="Znalezione obrazy dla zapytania pr&amp;aogon;downica mg&amp;lstrok;owa"/>
          <p:cNvPicPr/>
          <p:nvPr/>
        </p:nvPicPr>
        <p:blipFill>
          <a:blip r:embed="rId4"/>
          <a:srcRect/>
          <a:stretch>
            <a:fillRect/>
          </a:stretch>
        </p:blipFill>
        <p:spPr bwMode="auto">
          <a:xfrm>
            <a:off x="2224585" y="2306473"/>
            <a:ext cx="2842080" cy="2524834"/>
          </a:xfrm>
          <a:prstGeom prst="rect">
            <a:avLst/>
          </a:prstGeom>
          <a:noFill/>
          <a:ln w="9525">
            <a:noFill/>
            <a:miter lim="800000"/>
            <a:headEnd/>
            <a:tailEnd/>
          </a:ln>
        </p:spPr>
      </p:pic>
    </p:spTree>
    <p:extLst>
      <p:ext uri="{BB962C8B-B14F-4D97-AF65-F5344CB8AC3E}">
        <p14:creationId xmlns:p14="http://schemas.microsoft.com/office/powerpoint/2010/main" val="15787630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486948"/>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Kurtyny wodne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791571"/>
            <a:ext cx="8839200" cy="3901837"/>
          </a:xfrm>
          <a:prstGeom prst="rect">
            <a:avLst/>
          </a:prstGeom>
        </p:spPr>
        <p:txBody>
          <a:bodyPr wrap="square">
            <a:spAutoFit/>
          </a:bodyPr>
          <a:lstStyle/>
          <a:p>
            <a:r>
              <a:rPr lang="pl-PL" sz="2400" b="1" dirty="0"/>
              <a:t>Służą do wytwarzania zasłon wodnych ograniczających rozprzestrzenianie się ognia oraz promieniowania cieplnego </a:t>
            </a:r>
            <a:r>
              <a:rPr lang="pl-PL" sz="2400" b="1" dirty="0" smtClean="0"/>
              <a:t>albo substancji niebezpiecznej na </a:t>
            </a:r>
            <a:r>
              <a:rPr lang="pl-PL" sz="2400" b="1" dirty="0"/>
              <a:t>obiekty zagrożone lub działających ratowników</a:t>
            </a:r>
            <a:r>
              <a:rPr lang="pl-PL" sz="2400" b="1" dirty="0" smtClean="0"/>
              <a:t>. Zbudowana jest </a:t>
            </a:r>
            <a:br>
              <a:rPr lang="pl-PL" sz="2400" b="1" dirty="0" smtClean="0"/>
            </a:br>
            <a:r>
              <a:rPr lang="pl-PL" sz="2400" b="1" dirty="0" smtClean="0"/>
              <a:t>z korpusu w kształcie rury wyposażonego w podpórki do ustawiania oraz uchwyt do przenoszenia na wejściu korpusu zamontowana jest nasada umożliwiająca podłączenie kurtyny do węży. Prostopadle do wyjścia korpusu zamontowano metalową płytę.</a:t>
            </a:r>
          </a:p>
          <a:p>
            <a:pPr>
              <a:lnSpc>
                <a:spcPct val="150000"/>
              </a:lnSpc>
            </a:pPr>
            <a:endParaRPr lang="pl-PL" sz="2400" b="1" dirty="0"/>
          </a:p>
        </p:txBody>
      </p:sp>
      <p:pic>
        <p:nvPicPr>
          <p:cNvPr id="4" name="Obraz 3"/>
          <p:cNvPicPr>
            <a:picLocks noChangeAspect="1"/>
          </p:cNvPicPr>
          <p:nvPr/>
        </p:nvPicPr>
        <p:blipFill>
          <a:blip r:embed="rId3"/>
          <a:stretch>
            <a:fillRect/>
          </a:stretch>
        </p:blipFill>
        <p:spPr>
          <a:xfrm>
            <a:off x="5590146" y="4217158"/>
            <a:ext cx="3113923" cy="2122228"/>
          </a:xfrm>
          <a:prstGeom prst="rect">
            <a:avLst/>
          </a:prstGeom>
        </p:spPr>
      </p:pic>
    </p:spTree>
    <p:extLst>
      <p:ext uri="{BB962C8B-B14F-4D97-AF65-F5344CB8AC3E}">
        <p14:creationId xmlns:p14="http://schemas.microsoft.com/office/powerpoint/2010/main" val="223634734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err="1">
                <a:solidFill>
                  <a:srgbClr val="FF0000"/>
                </a:solidFill>
              </a:rPr>
              <a:t>Wysysacz</a:t>
            </a:r>
            <a:r>
              <a:rPr lang="pl-PL" sz="3600" dirty="0">
                <a:solidFill>
                  <a:srgbClr val="FF0000"/>
                </a:solidFill>
              </a:rPr>
              <a:t> </a:t>
            </a:r>
            <a:r>
              <a:rPr lang="pl-PL" sz="3600" dirty="0" smtClean="0">
                <a:solidFill>
                  <a:srgbClr val="FF0000"/>
                </a:solidFill>
              </a:rPr>
              <a:t>głębinowy</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0" y="1105469"/>
            <a:ext cx="8839200" cy="4524315"/>
          </a:xfrm>
          <a:prstGeom prst="rect">
            <a:avLst/>
          </a:prstGeom>
        </p:spPr>
        <p:txBody>
          <a:bodyPr wrap="square">
            <a:spAutoFit/>
          </a:bodyPr>
          <a:lstStyle/>
          <a:p>
            <a:pPr>
              <a:lnSpc>
                <a:spcPct val="150000"/>
              </a:lnSpc>
            </a:pPr>
            <a:r>
              <a:rPr lang="pl-PL" sz="2400" b="1" dirty="0"/>
              <a:t>Stosowany do pobierania wody z dużych głębokości (do 25 metrów) jak również ze zbiorników wodnych znajdujących się na poziomie zbliżonym do poziomu ustawienia motopompy lecz znacznie od nich oddalonych. Służą do wypompowywania wody z zalanych piwnic, zbiorników, studzienek. Mają znaczenie tam gdzie ze względu na gabaryty, emisję spalin lub hałas nie może być zastosowany inny sprzęt. </a:t>
            </a:r>
          </a:p>
        </p:txBody>
      </p:sp>
    </p:spTree>
    <p:extLst>
      <p:ext uri="{BB962C8B-B14F-4D97-AF65-F5344CB8AC3E}">
        <p14:creationId xmlns:p14="http://schemas.microsoft.com/office/powerpoint/2010/main" val="574795953"/>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Prostokąt 1"/>
          <p:cNvSpPr/>
          <p:nvPr/>
        </p:nvSpPr>
        <p:spPr>
          <a:xfrm>
            <a:off x="0" y="259307"/>
            <a:ext cx="8839200" cy="3970318"/>
          </a:xfrm>
          <a:prstGeom prst="rect">
            <a:avLst/>
          </a:prstGeom>
        </p:spPr>
        <p:txBody>
          <a:bodyPr wrap="square">
            <a:spAutoFit/>
          </a:bodyPr>
          <a:lstStyle/>
          <a:p>
            <a:pPr>
              <a:lnSpc>
                <a:spcPct val="150000"/>
              </a:lnSpc>
            </a:pPr>
            <a:r>
              <a:rPr lang="pl-PL" sz="2400" b="1" dirty="0"/>
              <a:t>W korpusie wsysacza głębinowego umieszczone są dwie nasady: nasada 52 do zasilania i nasada 75 wylotowa. Dolna część wsysacza zaopatrzona jest w sitko umożliwiające zasysanie wody zanieczyszczonej i szlamowej. W wsysaczach ilość wody zassanej zależy od ciśnienia wody przepływającej przez </a:t>
            </a:r>
            <a:r>
              <a:rPr lang="pl-PL" sz="2400" b="1" dirty="0" err="1"/>
              <a:t>wysysacz</a:t>
            </a:r>
            <a:r>
              <a:rPr lang="pl-PL" sz="2400" b="1" dirty="0"/>
              <a:t> oraz od wysokości ssania. </a:t>
            </a:r>
          </a:p>
        </p:txBody>
      </p:sp>
      <p:pic>
        <p:nvPicPr>
          <p:cNvPr id="8" name="Obraz 7" descr="Znalezione obrazy dla zapytania wysysacz g&amp;lstrok;&amp;eogon;binowy"/>
          <p:cNvPicPr/>
          <p:nvPr/>
        </p:nvPicPr>
        <p:blipFill>
          <a:blip r:embed="rId3"/>
          <a:srcRect/>
          <a:stretch>
            <a:fillRect/>
          </a:stretch>
        </p:blipFill>
        <p:spPr bwMode="auto">
          <a:xfrm>
            <a:off x="1269240" y="4230806"/>
            <a:ext cx="2593075" cy="1978926"/>
          </a:xfrm>
          <a:prstGeom prst="rect">
            <a:avLst/>
          </a:prstGeom>
          <a:noFill/>
          <a:ln w="9525">
            <a:noFill/>
            <a:miter lim="800000"/>
            <a:headEnd/>
            <a:tailEnd/>
          </a:ln>
        </p:spPr>
      </p:pic>
    </p:spTree>
    <p:extLst>
      <p:ext uri="{BB962C8B-B14F-4D97-AF65-F5344CB8AC3E}">
        <p14:creationId xmlns:p14="http://schemas.microsoft.com/office/powerpoint/2010/main" val="218955456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128261" y="890988"/>
            <a:ext cx="8813309" cy="4720200"/>
          </a:xfrm>
          <a:prstGeom prst="rect">
            <a:avLst/>
          </a:prstGeom>
          <a:noFill/>
          <a:ln>
            <a:noFill/>
          </a:ln>
        </p:spPr>
        <p:txBody>
          <a:bodyPr lIns="54850" tIns="91425" rIns="91425" bIns="45700" anchor="t" anchorCtr="0">
            <a:noAutofit/>
          </a:bodyPr>
          <a:lstStyle/>
          <a:p>
            <a:pPr marL="342900" lvl="0" indent="-342900" fontAlgn="base">
              <a:spcBef>
                <a:spcPct val="20000"/>
              </a:spcBef>
              <a:spcAft>
                <a:spcPct val="0"/>
              </a:spcAft>
              <a:buClrTx/>
              <a:buSzTx/>
              <a:buNone/>
            </a:pPr>
            <a:r>
              <a:rPr lang="pl-PL" b="1" dirty="0">
                <a:solidFill>
                  <a:srgbClr val="000000"/>
                </a:solidFill>
                <a:latin typeface="+mj-lt"/>
                <a:ea typeface="+mn-ea"/>
                <a:cs typeface="+mn-cs"/>
              </a:rPr>
              <a:t>Węże pożarnicze dzieli się na dwa rodzaje: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tłoczne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ssawne</a:t>
            </a:r>
          </a:p>
          <a:p>
            <a:pPr indent="-324612" algn="just">
              <a:lnSpc>
                <a:spcPct val="150000"/>
              </a:lnSpc>
              <a:buNone/>
            </a:pPr>
            <a:endParaRPr lang="pl-PL" sz="1000" b="1" dirty="0">
              <a:latin typeface="+mj-lt"/>
              <a:ea typeface="Arial"/>
              <a:cs typeface="Arial"/>
              <a:sym typeface="Arial"/>
            </a:endParaRPr>
          </a:p>
        </p:txBody>
      </p:sp>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719" y="3575711"/>
            <a:ext cx="2754381" cy="2254641"/>
          </a:xfrm>
          <a:prstGeom prst="rect">
            <a:avLst/>
          </a:prstGeom>
        </p:spPr>
      </p:pic>
      <p:pic>
        <p:nvPicPr>
          <p:cNvPr id="6" name="Obraz 5" descr="Znalezione obrazy dla zapytania w&amp;eogon;&amp;zdot;e po&amp;zdot;arnicze"/>
          <p:cNvPicPr/>
          <p:nvPr/>
        </p:nvPicPr>
        <p:blipFill>
          <a:blip r:embed="rId4"/>
          <a:srcRect/>
          <a:stretch>
            <a:fillRect/>
          </a:stretch>
        </p:blipFill>
        <p:spPr bwMode="auto">
          <a:xfrm>
            <a:off x="723331" y="3534770"/>
            <a:ext cx="3070747" cy="2402006"/>
          </a:xfrm>
          <a:prstGeom prst="rect">
            <a:avLst/>
          </a:prstGeom>
          <a:noFill/>
          <a:ln w="9525">
            <a:noFill/>
            <a:miter lim="800000"/>
            <a:headEnd/>
            <a:tailEnd/>
          </a:ln>
        </p:spPr>
      </p:pic>
    </p:spTree>
    <p:extLst>
      <p:ext uri="{BB962C8B-B14F-4D97-AF65-F5344CB8AC3E}">
        <p14:creationId xmlns:p14="http://schemas.microsoft.com/office/powerpoint/2010/main" val="15387597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Stojak hydrantowy</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12563" y="1364903"/>
            <a:ext cx="8839200" cy="4755148"/>
          </a:xfrm>
          <a:prstGeom prst="rect">
            <a:avLst/>
          </a:prstGeom>
        </p:spPr>
        <p:txBody>
          <a:bodyPr wrap="square">
            <a:spAutoFit/>
          </a:bodyPr>
          <a:lstStyle/>
          <a:p>
            <a:pPr>
              <a:lnSpc>
                <a:spcPct val="150000"/>
              </a:lnSpc>
            </a:pPr>
            <a:r>
              <a:rPr lang="pl-PL" sz="2400" b="1" dirty="0"/>
              <a:t>W zależności od zastosowanego materiału możemy wyróżnić stojaki z rurą aluminiową  lub stalową. Stojak </a:t>
            </a:r>
            <a:r>
              <a:rPr lang="pl-PL" sz="2400" b="1" dirty="0" smtClean="0"/>
              <a:t>jest wyposażony w </a:t>
            </a:r>
            <a:r>
              <a:rPr lang="pl-PL" sz="2400" b="1" dirty="0"/>
              <a:t>dwie nasady wyjściowe wielkości 75.</a:t>
            </a:r>
          </a:p>
          <a:p>
            <a:pPr>
              <a:lnSpc>
                <a:spcPct val="150000"/>
              </a:lnSpc>
            </a:pPr>
            <a:endParaRPr lang="pl-PL" sz="1000" b="1" dirty="0"/>
          </a:p>
          <a:p>
            <a:pPr>
              <a:lnSpc>
                <a:spcPct val="150000"/>
              </a:lnSpc>
            </a:pPr>
            <a:r>
              <a:rPr lang="pl-PL" sz="2400" b="1" dirty="0"/>
              <a:t>Stojak zbudowany jest z korpusu w kształcie rozwidlającej się rury, dwóch zaworów grzybkowych zakończonych nasadami. W dolnej części rury znajduje się stopka </a:t>
            </a:r>
            <a:r>
              <a:rPr lang="pl-PL" sz="2400" b="1" dirty="0" smtClean="0"/>
              <a:t/>
            </a:r>
            <a:br>
              <a:rPr lang="pl-PL" sz="2400" b="1" dirty="0" smtClean="0"/>
            </a:br>
            <a:r>
              <a:rPr lang="pl-PL" sz="2400" b="1" dirty="0" smtClean="0"/>
              <a:t>z </a:t>
            </a:r>
            <a:r>
              <a:rPr lang="pl-PL" sz="2400" b="1" dirty="0"/>
              <a:t>nakrętką </a:t>
            </a:r>
            <a:r>
              <a:rPr lang="pl-PL" sz="2400" b="1" dirty="0" smtClean="0"/>
              <a:t>mocującą </a:t>
            </a:r>
            <a:r>
              <a:rPr lang="pl-PL" sz="2400" b="1" dirty="0"/>
              <a:t>do końcówki hydrantu podziemnego. </a:t>
            </a:r>
          </a:p>
          <a:p>
            <a:pPr>
              <a:lnSpc>
                <a:spcPct val="150000"/>
              </a:lnSpc>
            </a:pPr>
            <a:r>
              <a:rPr lang="pl-PL" sz="2400" b="1" dirty="0"/>
              <a:t> </a:t>
            </a:r>
          </a:p>
        </p:txBody>
      </p:sp>
    </p:spTree>
    <p:extLst>
      <p:ext uri="{BB962C8B-B14F-4D97-AF65-F5344CB8AC3E}">
        <p14:creationId xmlns:p14="http://schemas.microsoft.com/office/powerpoint/2010/main" val="3925713341"/>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Prostokąt 1"/>
          <p:cNvSpPr/>
          <p:nvPr/>
        </p:nvSpPr>
        <p:spPr>
          <a:xfrm>
            <a:off x="12563" y="1364903"/>
            <a:ext cx="8839200" cy="3647152"/>
          </a:xfrm>
          <a:prstGeom prst="rect">
            <a:avLst/>
          </a:prstGeom>
        </p:spPr>
        <p:txBody>
          <a:bodyPr wrap="square">
            <a:spAutoFit/>
          </a:bodyPr>
          <a:lstStyle/>
          <a:p>
            <a:pPr>
              <a:lnSpc>
                <a:spcPct val="150000"/>
              </a:lnSpc>
            </a:pPr>
            <a:r>
              <a:rPr lang="pl-PL" sz="2400" b="1" dirty="0"/>
              <a:t>Stojak hydrantowy służy do czerpania wody z sieci hydrantowej.</a:t>
            </a:r>
          </a:p>
          <a:p>
            <a:pPr>
              <a:lnSpc>
                <a:spcPct val="150000"/>
              </a:lnSpc>
            </a:pPr>
            <a:endParaRPr lang="pl-PL" sz="1000" b="1" dirty="0"/>
          </a:p>
          <a:p>
            <a:pPr>
              <a:lnSpc>
                <a:spcPct val="150000"/>
              </a:lnSpc>
            </a:pPr>
            <a:r>
              <a:rPr lang="pl-PL" sz="2400" b="1" dirty="0" smtClean="0"/>
              <a:t>Do </a:t>
            </a:r>
            <a:r>
              <a:rPr lang="pl-PL" sz="2400" b="1" dirty="0"/>
              <a:t>stojaka hydrantowego dołączony jest zawsze odpowiedni klucz do podnoszenia pokrywy hydrantu i do odkręcania jego zaworu. </a:t>
            </a:r>
          </a:p>
          <a:p>
            <a:pPr>
              <a:lnSpc>
                <a:spcPct val="150000"/>
              </a:lnSpc>
            </a:pPr>
            <a:r>
              <a:rPr lang="pl-PL" sz="2400" b="1" dirty="0"/>
              <a:t> </a:t>
            </a:r>
          </a:p>
        </p:txBody>
      </p:sp>
      <p:pic>
        <p:nvPicPr>
          <p:cNvPr id="4" name="Obraz 3"/>
          <p:cNvPicPr>
            <a:picLocks noChangeAspect="1"/>
          </p:cNvPicPr>
          <p:nvPr/>
        </p:nvPicPr>
        <p:blipFill>
          <a:blip r:embed="rId3"/>
          <a:stretch>
            <a:fillRect/>
          </a:stretch>
        </p:blipFill>
        <p:spPr>
          <a:xfrm>
            <a:off x="1638143" y="4400657"/>
            <a:ext cx="1568176" cy="2148344"/>
          </a:xfrm>
          <a:prstGeom prst="rect">
            <a:avLst/>
          </a:prstGeom>
        </p:spPr>
      </p:pic>
      <p:pic>
        <p:nvPicPr>
          <p:cNvPr id="5" name="Obraz 4"/>
          <p:cNvPicPr>
            <a:picLocks noChangeAspect="1"/>
          </p:cNvPicPr>
          <p:nvPr/>
        </p:nvPicPr>
        <p:blipFill>
          <a:blip r:embed="rId4"/>
          <a:stretch>
            <a:fillRect/>
          </a:stretch>
        </p:blipFill>
        <p:spPr>
          <a:xfrm>
            <a:off x="4831899" y="4431496"/>
            <a:ext cx="742116" cy="2117505"/>
          </a:xfrm>
          <a:prstGeom prst="rect">
            <a:avLst/>
          </a:prstGeom>
        </p:spPr>
      </p:pic>
      <p:sp>
        <p:nvSpPr>
          <p:cNvPr id="6" name="pole tekstowe 5"/>
          <p:cNvSpPr txBox="1"/>
          <p:nvPr/>
        </p:nvSpPr>
        <p:spPr>
          <a:xfrm>
            <a:off x="1104653" y="6488668"/>
            <a:ext cx="6826607" cy="369332"/>
          </a:xfrm>
          <a:prstGeom prst="rect">
            <a:avLst/>
          </a:prstGeom>
          <a:noFill/>
        </p:spPr>
        <p:txBody>
          <a:bodyPr wrap="square" rtlCol="0">
            <a:spAutoFit/>
          </a:bodyPr>
          <a:lstStyle/>
          <a:p>
            <a:r>
              <a:rPr lang="pl-PL" sz="1800" b="1" dirty="0"/>
              <a:t>klucz hydrantowy                         stojak hydrantowy</a:t>
            </a:r>
          </a:p>
        </p:txBody>
      </p:sp>
      <p:sp>
        <p:nvSpPr>
          <p:cNvPr id="9" name="Tytuł 8"/>
          <p:cNvSpPr>
            <a:spLocks noGrp="1"/>
          </p:cNvSpPr>
          <p:nvPr>
            <p:ph type="title"/>
          </p:nvPr>
        </p:nvSpPr>
        <p:spPr>
          <a:xfrm>
            <a:off x="457200" y="274637"/>
            <a:ext cx="8229600" cy="394103"/>
          </a:xfrm>
        </p:spPr>
        <p:txBody>
          <a:bodyPr/>
          <a:lstStyle/>
          <a:p>
            <a:endParaRPr lang="pl-PL" dirty="0"/>
          </a:p>
        </p:txBody>
      </p:sp>
    </p:spTree>
    <p:extLst>
      <p:ext uri="{BB962C8B-B14F-4D97-AF65-F5344CB8AC3E}">
        <p14:creationId xmlns:p14="http://schemas.microsoft.com/office/powerpoint/2010/main" val="2214698197"/>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Zbiornik wodny składany</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12563" y="1364903"/>
            <a:ext cx="8839200" cy="5009833"/>
          </a:xfrm>
          <a:prstGeom prst="rect">
            <a:avLst/>
          </a:prstGeom>
        </p:spPr>
        <p:txBody>
          <a:bodyPr wrap="square">
            <a:spAutoFit/>
          </a:bodyPr>
          <a:lstStyle/>
          <a:p>
            <a:pPr>
              <a:lnSpc>
                <a:spcPct val="150000"/>
              </a:lnSpc>
            </a:pPr>
            <a:r>
              <a:rPr lang="pl-PL" sz="2400" b="1" dirty="0"/>
              <a:t>Służy do przepompowywania wody z dużych odległości względnie jako zbiornik rezerwy przy akcji gaśniczej.</a:t>
            </a:r>
          </a:p>
          <a:p>
            <a:pPr>
              <a:lnSpc>
                <a:spcPct val="150000"/>
              </a:lnSpc>
            </a:pPr>
            <a:endParaRPr lang="pl-PL" sz="2400" b="1" dirty="0"/>
          </a:p>
          <a:p>
            <a:pPr>
              <a:lnSpc>
                <a:spcPct val="150000"/>
              </a:lnSpc>
            </a:pPr>
            <a:r>
              <a:rPr lang="pl-PL" sz="2400" b="1" dirty="0"/>
              <a:t>Składane zbiorniki wykonywane są z tkaniny brezentowej impregnowanej w kształcie prostopadłościanu o podstawie prostokąta podwieszonego na składanym stelażu z rurek stalowych. Zbiorniki obecne wykonane są z folii PCV zbrojonej włóknem szklanym lub tkaniny stylonowej powlekanej.</a:t>
            </a:r>
          </a:p>
        </p:txBody>
      </p:sp>
    </p:spTree>
    <p:extLst>
      <p:ext uri="{BB962C8B-B14F-4D97-AF65-F5344CB8AC3E}">
        <p14:creationId xmlns:p14="http://schemas.microsoft.com/office/powerpoint/2010/main" val="1544018642"/>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a:solidFill>
                  <a:srgbClr val="FF0000"/>
                </a:solidFill>
              </a:rPr>
              <a:t>Zbiornik wodny składany</a:t>
            </a:r>
            <a:endParaRPr sz="3200" b="1" i="0" u="none" strike="noStrike" cap="none" dirty="0">
              <a:solidFill>
                <a:srgbClr val="FF0000"/>
              </a:solidFill>
              <a:latin typeface="Calibri"/>
              <a:ea typeface="Calibri"/>
              <a:cs typeface="Calibri"/>
              <a:sym typeface="Calibri"/>
            </a:endParaRPr>
          </a:p>
        </p:txBody>
      </p:sp>
      <p:pic>
        <p:nvPicPr>
          <p:cNvPr id="5" name="Obraz 4"/>
          <p:cNvPicPr>
            <a:picLocks noChangeAspect="1"/>
          </p:cNvPicPr>
          <p:nvPr/>
        </p:nvPicPr>
        <p:blipFill>
          <a:blip r:embed="rId3"/>
          <a:stretch>
            <a:fillRect/>
          </a:stretch>
        </p:blipFill>
        <p:spPr>
          <a:xfrm>
            <a:off x="5663365" y="1545478"/>
            <a:ext cx="3141823" cy="3141823"/>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150890" y="1379206"/>
            <a:ext cx="3457575" cy="4181475"/>
          </a:xfrm>
          <a:prstGeom prst="rect">
            <a:avLst/>
          </a:prstGeom>
          <a:noFill/>
          <a:ln w="9525">
            <a:noFill/>
            <a:miter lim="800000"/>
            <a:headEnd/>
            <a:tailEnd/>
          </a:ln>
          <a:effectLst/>
        </p:spPr>
      </p:pic>
    </p:spTree>
    <p:extLst>
      <p:ext uri="{BB962C8B-B14F-4D97-AF65-F5344CB8AC3E}">
        <p14:creationId xmlns:p14="http://schemas.microsoft.com/office/powerpoint/2010/main" val="3388699446"/>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Prądownice pianowe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1" y="1442016"/>
            <a:ext cx="9143999" cy="3347840"/>
          </a:xfrm>
          <a:prstGeom prst="rect">
            <a:avLst/>
          </a:prstGeom>
        </p:spPr>
        <p:txBody>
          <a:bodyPr wrap="square">
            <a:spAutoFit/>
          </a:bodyPr>
          <a:lstStyle/>
          <a:p>
            <a:pPr>
              <a:lnSpc>
                <a:spcPct val="150000"/>
              </a:lnSpc>
            </a:pPr>
            <a:r>
              <a:rPr lang="pl-PL" sz="2400" b="1" dirty="0"/>
              <a:t>Prądownica pianowa w swej konstrukcji posiada nasadę wielkości 52 lub 75, zawór kulowy, rurę, oraz uchwyt do jej przenoszenia. Otwarcie prądownicy następuje przez przesunięcie dźwigni zaworu kulowego do siebie. Prądownica nie posiada regulacji wydajności.</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565664" y="4522418"/>
            <a:ext cx="7194036" cy="2092811"/>
          </a:xfrm>
          <a:prstGeom prst="rect">
            <a:avLst/>
          </a:prstGeom>
        </p:spPr>
      </p:pic>
      <p:pic>
        <p:nvPicPr>
          <p:cNvPr id="7" name="Obraz 6" descr="Znalezione obrazy dla zapytania pr&amp;aogon;downica wodna z nak&amp;lstrok;adka pianow&amp;aogon;"/>
          <p:cNvPicPr/>
          <p:nvPr/>
        </p:nvPicPr>
        <p:blipFill>
          <a:blip r:embed="rId4"/>
          <a:srcRect/>
          <a:stretch>
            <a:fillRect/>
          </a:stretch>
        </p:blipFill>
        <p:spPr bwMode="auto">
          <a:xfrm>
            <a:off x="6182436" y="0"/>
            <a:ext cx="2115403" cy="1610436"/>
          </a:xfrm>
          <a:prstGeom prst="rect">
            <a:avLst/>
          </a:prstGeom>
          <a:noFill/>
          <a:ln w="9525">
            <a:noFill/>
            <a:miter lim="800000"/>
            <a:headEnd/>
            <a:tailEnd/>
          </a:ln>
        </p:spPr>
      </p:pic>
    </p:spTree>
    <p:extLst>
      <p:ext uri="{BB962C8B-B14F-4D97-AF65-F5344CB8AC3E}">
        <p14:creationId xmlns:p14="http://schemas.microsoft.com/office/powerpoint/2010/main" val="321509463"/>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endParaRPr sz="2800" b="1" i="0" u="none" strike="noStrike" cap="none" dirty="0">
              <a:solidFill>
                <a:srgbClr val="FFC700"/>
              </a:solidFill>
              <a:latin typeface="Calibri"/>
              <a:ea typeface="Calibri"/>
              <a:cs typeface="Calibri"/>
              <a:sym typeface="Calibri"/>
            </a:endParaRPr>
          </a:p>
        </p:txBody>
      </p:sp>
      <p:sp>
        <p:nvSpPr>
          <p:cNvPr id="2" name="Prostokąt 1"/>
          <p:cNvSpPr/>
          <p:nvPr/>
        </p:nvSpPr>
        <p:spPr>
          <a:xfrm>
            <a:off x="-1" y="1442016"/>
            <a:ext cx="9143999" cy="5309146"/>
          </a:xfrm>
          <a:prstGeom prst="rect">
            <a:avLst/>
          </a:prstGeom>
        </p:spPr>
        <p:txBody>
          <a:bodyPr wrap="square">
            <a:spAutoFit/>
          </a:bodyPr>
          <a:lstStyle/>
          <a:p>
            <a:pPr>
              <a:lnSpc>
                <a:spcPct val="150000"/>
              </a:lnSpc>
            </a:pPr>
            <a:r>
              <a:rPr lang="pl-PL" sz="2400" b="1" dirty="0"/>
              <a:t>W zależności od natężenia przepływu wody prądownice pianowe oznaczamy wyróżnikiem:</a:t>
            </a:r>
          </a:p>
          <a:p>
            <a:pPr>
              <a:lnSpc>
                <a:spcPct val="150000"/>
              </a:lnSpc>
            </a:pPr>
            <a:r>
              <a:rPr lang="pl-PL" sz="2400" b="1" dirty="0"/>
              <a:t>PP2 o wydajności 200 </a:t>
            </a:r>
            <a:r>
              <a:rPr lang="pl-PL" sz="2400" b="1" dirty="0" smtClean="0"/>
              <a:t>dm</a:t>
            </a:r>
            <a:r>
              <a:rPr lang="pl-PL" sz="2400" b="1" dirty="0" smtClean="0">
                <a:latin typeface="Calibri" panose="020F0502020204030204" pitchFamily="34" charset="0"/>
              </a:rPr>
              <a:t>³</a:t>
            </a:r>
            <a:r>
              <a:rPr lang="pl-PL" sz="2400" b="1" dirty="0" smtClean="0"/>
              <a:t>/min </a:t>
            </a:r>
            <a:endParaRPr lang="pl-PL" sz="2400" b="1" dirty="0"/>
          </a:p>
          <a:p>
            <a:pPr>
              <a:lnSpc>
                <a:spcPct val="150000"/>
              </a:lnSpc>
            </a:pPr>
            <a:r>
              <a:rPr lang="pl-PL" sz="2400" b="1" dirty="0"/>
              <a:t>PP4 o wydajności 400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r>
              <a:rPr lang="pl-PL" sz="2400" b="1" dirty="0"/>
              <a:t>PP8 o wydajności 800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endParaRPr lang="pl-PL" sz="1000" b="1" dirty="0"/>
          </a:p>
          <a:p>
            <a:pPr>
              <a:lnSpc>
                <a:spcPct val="150000"/>
              </a:lnSpc>
            </a:pPr>
            <a:r>
              <a:rPr lang="pl-PL" sz="2400" b="1" dirty="0"/>
              <a:t>Prądownice pianowe przeznaczone są do wytwarzania i podawania piany ciężkiej na zakończeniu linii wężowych stosowanych w samochodach ratowniczo-gaśniczych i motopompach.</a:t>
            </a:r>
          </a:p>
        </p:txBody>
      </p:sp>
    </p:spTree>
    <p:extLst>
      <p:ext uri="{BB962C8B-B14F-4D97-AF65-F5344CB8AC3E}">
        <p14:creationId xmlns:p14="http://schemas.microsoft.com/office/powerpoint/2010/main" val="4191484364"/>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Wytwornice pianowe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1" y="1050878"/>
            <a:ext cx="9143999" cy="6740307"/>
          </a:xfrm>
          <a:prstGeom prst="rect">
            <a:avLst/>
          </a:prstGeom>
        </p:spPr>
        <p:txBody>
          <a:bodyPr wrap="square">
            <a:spAutoFit/>
          </a:bodyPr>
          <a:lstStyle/>
          <a:p>
            <a:pPr>
              <a:lnSpc>
                <a:spcPct val="150000"/>
              </a:lnSpc>
            </a:pPr>
            <a:r>
              <a:rPr lang="pl-PL" sz="2400" b="1" dirty="0"/>
              <a:t>Wytwornica pianowa składa się z rury stalowej z dwoma uchwytami do której przymocowany jest zawór kulowy z manometrem. Na wlocie wytwornicy umieszczono dwa sita o różnej wielkości oczek. Do podłączenia wytwornicy z wężem zastosowano nasadę wielkości 52 lub 75. Otwarcie wytwornicy następuje przez przesunięcie dźwigni zaworu kulowego do siebie. </a:t>
            </a:r>
            <a:r>
              <a:rPr lang="pl-PL" sz="2400" b="1" dirty="0" smtClean="0"/>
              <a:t>Przeznaczone są do wytwarzania piany </a:t>
            </a:r>
            <a:r>
              <a:rPr lang="pl-PL" sz="2400" b="1" dirty="0" err="1" smtClean="0"/>
              <a:t>śreniej</a:t>
            </a:r>
            <a:r>
              <a:rPr lang="pl-PL" sz="2400" b="1" dirty="0" smtClean="0"/>
              <a:t>.</a:t>
            </a: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3802289" y="5131558"/>
            <a:ext cx="4401911" cy="1726442"/>
          </a:xfrm>
          <a:prstGeom prst="rect">
            <a:avLst/>
          </a:prstGeom>
        </p:spPr>
      </p:pic>
    </p:spTree>
    <p:extLst>
      <p:ext uri="{BB962C8B-B14F-4D97-AF65-F5344CB8AC3E}">
        <p14:creationId xmlns:p14="http://schemas.microsoft.com/office/powerpoint/2010/main" val="2884356521"/>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09442" y="423082"/>
            <a:ext cx="7125113" cy="696034"/>
          </a:xfrm>
        </p:spPr>
        <p:txBody>
          <a:bodyPr/>
          <a:lstStyle/>
          <a:p>
            <a:r>
              <a:rPr lang="pl-PL" dirty="0" smtClean="0">
                <a:solidFill>
                  <a:srgbClr val="FF0000"/>
                </a:solidFill>
              </a:rPr>
              <a:t>Agregat piany lekkiej</a:t>
            </a:r>
            <a:endParaRPr lang="pl-PL" dirty="0">
              <a:solidFill>
                <a:srgbClr val="FF0000"/>
              </a:solidFill>
            </a:endParaRPr>
          </a:p>
        </p:txBody>
      </p:sp>
      <p:sp>
        <p:nvSpPr>
          <p:cNvPr id="3" name="Symbol zastępczy tekstu 2"/>
          <p:cNvSpPr>
            <a:spLocks noGrp="1"/>
          </p:cNvSpPr>
          <p:nvPr>
            <p:ph type="body" idx="1"/>
          </p:nvPr>
        </p:nvSpPr>
        <p:spPr/>
        <p:txBody>
          <a:bodyPr/>
          <a:lstStyle/>
          <a:p>
            <a:endParaRPr lang="pl-PL" dirty="0"/>
          </a:p>
        </p:txBody>
      </p:sp>
      <p:sp>
        <p:nvSpPr>
          <p:cNvPr id="5" name="Symbol zastępczy tekstu 4"/>
          <p:cNvSpPr>
            <a:spLocks noGrp="1"/>
          </p:cNvSpPr>
          <p:nvPr>
            <p:ph type="body" sz="quarter" idx="3"/>
          </p:nvPr>
        </p:nvSpPr>
        <p:spPr/>
        <p:txBody>
          <a:bodyPr/>
          <a:lstStyle/>
          <a:p>
            <a:endParaRPr lang="pl-PL" dirty="0"/>
          </a:p>
        </p:txBody>
      </p:sp>
      <p:pic>
        <p:nvPicPr>
          <p:cNvPr id="11" name="Obraz 10" descr="Znalezione obrazy dla zapytania agregat piany lekkiej"/>
          <p:cNvPicPr/>
          <p:nvPr/>
        </p:nvPicPr>
        <p:blipFill>
          <a:blip r:embed="rId2"/>
          <a:srcRect/>
          <a:stretch>
            <a:fillRect/>
          </a:stretch>
        </p:blipFill>
        <p:spPr bwMode="auto">
          <a:xfrm>
            <a:off x="4926841" y="2729552"/>
            <a:ext cx="3562065" cy="2183641"/>
          </a:xfrm>
          <a:prstGeom prst="rect">
            <a:avLst/>
          </a:prstGeom>
          <a:noFill/>
          <a:ln w="9525">
            <a:noFill/>
            <a:miter lim="800000"/>
            <a:headEnd/>
            <a:tailEnd/>
          </a:ln>
        </p:spPr>
      </p:pic>
      <p:sp>
        <p:nvSpPr>
          <p:cNvPr id="9" name="Symbol zastępczy zawartości 8"/>
          <p:cNvSpPr>
            <a:spLocks noGrp="1"/>
          </p:cNvSpPr>
          <p:nvPr>
            <p:ph sz="quarter" idx="4"/>
          </p:nvPr>
        </p:nvSpPr>
        <p:spPr/>
        <p:txBody>
          <a:bodyPr/>
          <a:lstStyle/>
          <a:p>
            <a:endParaRPr lang="pl-PL"/>
          </a:p>
        </p:txBody>
      </p:sp>
      <p:sp>
        <p:nvSpPr>
          <p:cNvPr id="13" name="Symbol zastępczy zawartości 12"/>
          <p:cNvSpPr>
            <a:spLocks noGrp="1"/>
          </p:cNvSpPr>
          <p:nvPr>
            <p:ph sz="half" idx="2"/>
          </p:nvPr>
        </p:nvSpPr>
        <p:spPr/>
        <p:txBody>
          <a:bodyPr/>
          <a:lstStyle/>
          <a:p>
            <a:endParaRPr lang="pl-PL"/>
          </a:p>
        </p:txBody>
      </p:sp>
      <p:pic>
        <p:nvPicPr>
          <p:cNvPr id="1027" name="Picture 3"/>
          <p:cNvPicPr>
            <a:picLocks noChangeAspect="1" noChangeArrowheads="1"/>
          </p:cNvPicPr>
          <p:nvPr/>
        </p:nvPicPr>
        <p:blipFill>
          <a:blip r:embed="rId3"/>
          <a:srcRect/>
          <a:stretch>
            <a:fillRect/>
          </a:stretch>
        </p:blipFill>
        <p:spPr bwMode="auto">
          <a:xfrm>
            <a:off x="620120" y="1605532"/>
            <a:ext cx="4000500" cy="4029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600" dirty="0">
                <a:solidFill>
                  <a:srgbClr val="FF0000"/>
                </a:solidFill>
              </a:rPr>
              <a:t>Działka wodno-pianowe</a:t>
            </a:r>
            <a:endParaRPr sz="3600" b="1" i="0" u="none" strike="noStrike" cap="none" dirty="0">
              <a:solidFill>
                <a:srgbClr val="FF0000"/>
              </a:solidFill>
              <a:latin typeface="Calibri"/>
              <a:ea typeface="Calibri"/>
              <a:cs typeface="Calibri"/>
              <a:sym typeface="Calibri"/>
            </a:endParaRPr>
          </a:p>
        </p:txBody>
      </p:sp>
      <p:sp>
        <p:nvSpPr>
          <p:cNvPr id="2" name="Prostokąt 1"/>
          <p:cNvSpPr/>
          <p:nvPr/>
        </p:nvSpPr>
        <p:spPr>
          <a:xfrm>
            <a:off x="-1" y="1442016"/>
            <a:ext cx="9143999" cy="4755148"/>
          </a:xfrm>
          <a:prstGeom prst="rect">
            <a:avLst/>
          </a:prstGeom>
        </p:spPr>
        <p:txBody>
          <a:bodyPr wrap="square">
            <a:spAutoFit/>
          </a:bodyPr>
          <a:lstStyle/>
          <a:p>
            <a:pPr>
              <a:lnSpc>
                <a:spcPct val="150000"/>
              </a:lnSpc>
            </a:pPr>
            <a:r>
              <a:rPr lang="pl-PL" sz="2400" b="1" dirty="0"/>
              <a:t>Działka dzielimy na</a:t>
            </a:r>
            <a:r>
              <a:rPr lang="pl-PL" sz="2400" b="1" dirty="0" smtClean="0"/>
              <a:t>: </a:t>
            </a:r>
            <a:endParaRPr lang="pl-PL" sz="2400" b="1" dirty="0"/>
          </a:p>
          <a:p>
            <a:pPr marL="342900" indent="-342900">
              <a:lnSpc>
                <a:spcPct val="150000"/>
              </a:lnSpc>
              <a:buFont typeface="Arial" panose="020B0604020202020204" pitchFamily="34" charset="0"/>
              <a:buChar char="•"/>
            </a:pPr>
            <a:r>
              <a:rPr lang="pl-PL" sz="2400" b="1" dirty="0"/>
              <a:t> przenośne</a:t>
            </a:r>
          </a:p>
          <a:p>
            <a:pPr marL="342900" indent="-342900">
              <a:lnSpc>
                <a:spcPct val="150000"/>
              </a:lnSpc>
              <a:buFont typeface="Arial" panose="020B0604020202020204" pitchFamily="34" charset="0"/>
              <a:buChar char="•"/>
            </a:pPr>
            <a:r>
              <a:rPr lang="pl-PL" sz="2400" b="1" dirty="0"/>
              <a:t> przewoźne</a:t>
            </a:r>
          </a:p>
          <a:p>
            <a:pPr marL="342900" indent="-342900">
              <a:lnSpc>
                <a:spcPct val="150000"/>
              </a:lnSpc>
              <a:buFont typeface="Arial" panose="020B0604020202020204" pitchFamily="34" charset="0"/>
              <a:buChar char="•"/>
            </a:pPr>
            <a:r>
              <a:rPr lang="pl-PL" sz="2400" b="1" dirty="0"/>
              <a:t> stałej zabudowy</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4312938" y="4513407"/>
            <a:ext cx="4246590" cy="2030978"/>
          </a:xfrm>
          <a:prstGeom prst="rect">
            <a:avLst/>
          </a:prstGeom>
        </p:spPr>
      </p:pic>
      <p:pic>
        <p:nvPicPr>
          <p:cNvPr id="7" name="Obraz 6" descr="Znalezione obrazy dla zapytania dzia&amp;lstrok;ko wodno pianowe"/>
          <p:cNvPicPr/>
          <p:nvPr/>
        </p:nvPicPr>
        <p:blipFill>
          <a:blip r:embed="rId4"/>
          <a:srcRect/>
          <a:stretch>
            <a:fillRect/>
          </a:stretch>
        </p:blipFill>
        <p:spPr bwMode="auto">
          <a:xfrm>
            <a:off x="4380931" y="1050879"/>
            <a:ext cx="3971499" cy="2770496"/>
          </a:xfrm>
          <a:prstGeom prst="rect">
            <a:avLst/>
          </a:prstGeom>
          <a:noFill/>
          <a:ln w="9525">
            <a:noFill/>
            <a:miter lim="800000"/>
            <a:headEnd/>
            <a:tailEnd/>
          </a:ln>
        </p:spPr>
      </p:pic>
      <p:pic>
        <p:nvPicPr>
          <p:cNvPr id="8" name="Obraz 7" descr="Znalezione obrazy dla zapytania dzia&amp;lstrok;ko wodno pianowe"/>
          <p:cNvPicPr/>
          <p:nvPr/>
        </p:nvPicPr>
        <p:blipFill>
          <a:blip r:embed="rId5"/>
          <a:srcRect/>
          <a:stretch>
            <a:fillRect/>
          </a:stretch>
        </p:blipFill>
        <p:spPr bwMode="auto">
          <a:xfrm>
            <a:off x="272955" y="3835021"/>
            <a:ext cx="3575714" cy="2579427"/>
          </a:xfrm>
          <a:prstGeom prst="rect">
            <a:avLst/>
          </a:prstGeom>
          <a:noFill/>
          <a:ln w="9525">
            <a:noFill/>
            <a:miter lim="800000"/>
            <a:headEnd/>
            <a:tailEnd/>
          </a:ln>
        </p:spPr>
      </p:pic>
    </p:spTree>
    <p:extLst>
      <p:ext uri="{BB962C8B-B14F-4D97-AF65-F5344CB8AC3E}">
        <p14:creationId xmlns:p14="http://schemas.microsoft.com/office/powerpoint/2010/main" val="3564304241"/>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Prostokąt 1"/>
          <p:cNvSpPr/>
          <p:nvPr/>
        </p:nvSpPr>
        <p:spPr>
          <a:xfrm>
            <a:off x="341194" y="436728"/>
            <a:ext cx="8598090" cy="5078313"/>
          </a:xfrm>
          <a:prstGeom prst="rect">
            <a:avLst/>
          </a:prstGeom>
        </p:spPr>
        <p:txBody>
          <a:bodyPr wrap="square">
            <a:spAutoFit/>
          </a:bodyPr>
          <a:lstStyle/>
          <a:p>
            <a:pPr>
              <a:lnSpc>
                <a:spcPct val="150000"/>
              </a:lnSpc>
            </a:pPr>
            <a:r>
              <a:rPr lang="pl-PL" sz="2400" b="1" dirty="0"/>
              <a:t>Służą do wytwarzania i podawania prądów wody i piany o dużej wydajności i umożliwiają podawane ich na dalsze </a:t>
            </a:r>
            <a:r>
              <a:rPr lang="pl-PL" sz="2400" b="1" dirty="0" smtClean="0"/>
              <a:t>odległości. Działko </a:t>
            </a:r>
            <a:r>
              <a:rPr lang="pl-PL" sz="2400" b="1" dirty="0"/>
              <a:t>wodno-pianowe w swej budowie posiada: korpus, prądownicę, blokadę prądownicy, kierownice, blokadę obrotu działka w płaszczyźnie pionowej i poziomej oraz ciśnieniomierz. Do podawania roztworu środka pianotwórczego montuje się prądownicę lub dyszę z rurą pianową.</a:t>
            </a:r>
          </a:p>
          <a:p>
            <a:pPr>
              <a:lnSpc>
                <a:spcPct val="150000"/>
              </a:lnSpc>
            </a:pPr>
            <a:endParaRPr lang="pl-PL" sz="2400" b="1" dirty="0"/>
          </a:p>
        </p:txBody>
      </p:sp>
      <p:sp>
        <p:nvSpPr>
          <p:cNvPr id="6" name="Tytuł 5"/>
          <p:cNvSpPr>
            <a:spLocks noGrp="1"/>
          </p:cNvSpPr>
          <p:nvPr>
            <p:ph type="title"/>
          </p:nvPr>
        </p:nvSpPr>
        <p:spPr/>
        <p:txBody>
          <a:bodyPr/>
          <a:lstStyle/>
          <a:p>
            <a:endParaRPr lang="pl-PL"/>
          </a:p>
        </p:txBody>
      </p:sp>
    </p:spTree>
    <p:extLst>
      <p:ext uri="{BB962C8B-B14F-4D97-AF65-F5344CB8AC3E}">
        <p14:creationId xmlns:p14="http://schemas.microsoft.com/office/powerpoint/2010/main" val="218650726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8" name="Shape 168"/>
          <p:cNvSpPr txBox="1">
            <a:spLocks noGrp="1"/>
          </p:cNvSpPr>
          <p:nvPr>
            <p:ph type="body" idx="1"/>
          </p:nvPr>
        </p:nvSpPr>
        <p:spPr>
          <a:xfrm>
            <a:off x="282438" y="628650"/>
            <a:ext cx="8705698" cy="5306786"/>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służą do przesyłania wody przy </a:t>
            </a:r>
            <a:r>
              <a:rPr lang="pl-PL" sz="2400" b="1" dirty="0" smtClean="0">
                <a:solidFill>
                  <a:srgbClr val="000000"/>
                </a:solidFill>
                <a:latin typeface="+mj-lt"/>
                <a:ea typeface="+mn-ea"/>
                <a:cs typeface="+mn-cs"/>
              </a:rPr>
              <a:t>ciśnieniu wyższym </a:t>
            </a:r>
            <a:r>
              <a:rPr lang="pl-PL" sz="2400" b="1" dirty="0">
                <a:solidFill>
                  <a:srgbClr val="000000"/>
                </a:solidFill>
                <a:latin typeface="+mj-lt"/>
                <a:ea typeface="+mn-ea"/>
                <a:cs typeface="+mn-cs"/>
              </a:rPr>
              <a:t>od atmosferycznego od nasad </a:t>
            </a:r>
            <a:r>
              <a:rPr lang="pl-PL" sz="2400" b="1" dirty="0" smtClean="0">
                <a:solidFill>
                  <a:srgbClr val="000000"/>
                </a:solidFill>
                <a:latin typeface="+mj-lt"/>
                <a:ea typeface="+mn-ea"/>
                <a:cs typeface="+mn-cs"/>
              </a:rPr>
              <a:t>tłocznych motopomp</a:t>
            </a:r>
            <a:r>
              <a:rPr lang="pl-PL" sz="2400" b="1" dirty="0">
                <a:solidFill>
                  <a:srgbClr val="000000"/>
                </a:solidFill>
                <a:latin typeface="+mj-lt"/>
                <a:ea typeface="+mn-ea"/>
                <a:cs typeface="+mn-cs"/>
              </a:rPr>
              <a:t>, autopomp oraz nasad stojaków </a:t>
            </a:r>
            <a:r>
              <a:rPr lang="pl-PL" sz="2400" b="1" dirty="0" smtClean="0">
                <a:solidFill>
                  <a:srgbClr val="000000"/>
                </a:solidFill>
                <a:latin typeface="+mj-lt"/>
                <a:ea typeface="+mn-ea"/>
                <a:cs typeface="+mn-cs"/>
              </a:rPr>
              <a:t>hydrantowych, rozdzielaczy </a:t>
            </a:r>
            <a:r>
              <a:rPr lang="pl-PL" sz="2400" b="1" dirty="0">
                <a:solidFill>
                  <a:srgbClr val="000000"/>
                </a:solidFill>
                <a:latin typeface="+mj-lt"/>
                <a:ea typeface="+mn-ea"/>
                <a:cs typeface="+mn-cs"/>
              </a:rPr>
              <a:t>i hydrantów wewnętrznych do miejsca akcji</a:t>
            </a:r>
          </a:p>
          <a:p>
            <a:pPr marL="342900" lvl="0" indent="-34290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   gaśniczej</a:t>
            </a:r>
            <a:r>
              <a:rPr lang="pl-PL" sz="2400" b="1" dirty="0">
                <a:solidFill>
                  <a:srgbClr val="000000"/>
                </a:solidFill>
                <a:latin typeface="+mj-lt"/>
                <a:ea typeface="+mn-ea"/>
                <a:cs typeface="+mn-cs"/>
              </a:rPr>
              <a:t>.</a:t>
            </a:r>
            <a:endParaRPr lang="pl-PL" sz="2400" b="1" dirty="0">
              <a:latin typeface="+mj-lt"/>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a:t>
            </a:fld>
            <a:endParaRPr lang="pl-PL" sz="1400">
              <a:solidFill>
                <a:schemeClr val="lt1"/>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7" name="Shape 165"/>
          <p:cNvSpPr txBox="1">
            <a:spLocks/>
          </p:cNvSpPr>
          <p:nvPr/>
        </p:nvSpPr>
        <p:spPr>
          <a:xfrm>
            <a:off x="1331640" y="111239"/>
            <a:ext cx="7128792" cy="190840"/>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endParaRPr lang="pl-PL" sz="2800" dirty="0"/>
          </a:p>
        </p:txBody>
      </p:sp>
      <p:sp>
        <p:nvSpPr>
          <p:cNvPr id="2" name="Tytuł 1"/>
          <p:cNvSpPr>
            <a:spLocks noGrp="1"/>
          </p:cNvSpPr>
          <p:nvPr>
            <p:ph type="title"/>
          </p:nvPr>
        </p:nvSpPr>
        <p:spPr/>
        <p:txBody>
          <a:bodyPr/>
          <a:lstStyle/>
          <a:p>
            <a:endParaRPr lang="pl-PL"/>
          </a:p>
        </p:txBody>
      </p:sp>
      <p:pic>
        <p:nvPicPr>
          <p:cNvPr id="8" name="Obraz 7" descr="http://lemex.eu/images/zestaw2.jpg"/>
          <p:cNvPicPr/>
          <p:nvPr/>
        </p:nvPicPr>
        <p:blipFill>
          <a:blip r:embed="rId3"/>
          <a:srcRect/>
          <a:stretch>
            <a:fillRect/>
          </a:stretch>
        </p:blipFill>
        <p:spPr bwMode="auto">
          <a:xfrm>
            <a:off x="4012442" y="3507475"/>
            <a:ext cx="3480179" cy="2838734"/>
          </a:xfrm>
          <a:prstGeom prst="rect">
            <a:avLst/>
          </a:prstGeom>
          <a:noFill/>
          <a:ln w="9525">
            <a:noFill/>
            <a:miter lim="800000"/>
            <a:headEnd/>
            <a:tailEnd/>
          </a:ln>
        </p:spPr>
      </p:pic>
    </p:spTree>
    <p:extLst>
      <p:ext uri="{BB962C8B-B14F-4D97-AF65-F5344CB8AC3E}">
        <p14:creationId xmlns:p14="http://schemas.microsoft.com/office/powerpoint/2010/main" val="143099162"/>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3200" dirty="0" err="1">
                <a:solidFill>
                  <a:srgbClr val="FF0000"/>
                </a:solidFill>
              </a:rPr>
              <a:t>Zasysacze</a:t>
            </a:r>
            <a:r>
              <a:rPr lang="pl-PL" sz="3200" dirty="0">
                <a:solidFill>
                  <a:srgbClr val="FF0000"/>
                </a:solidFill>
              </a:rPr>
              <a:t> liniowe</a:t>
            </a:r>
            <a:endParaRPr sz="3200" b="1" i="0" u="none" strike="noStrike" cap="none" dirty="0">
              <a:solidFill>
                <a:srgbClr val="FF0000"/>
              </a:solidFill>
              <a:latin typeface="Calibri"/>
              <a:ea typeface="Calibri"/>
              <a:cs typeface="Calibri"/>
              <a:sym typeface="Calibri"/>
            </a:endParaRPr>
          </a:p>
        </p:txBody>
      </p:sp>
      <p:sp>
        <p:nvSpPr>
          <p:cNvPr id="2" name="Prostokąt 1"/>
          <p:cNvSpPr/>
          <p:nvPr/>
        </p:nvSpPr>
        <p:spPr>
          <a:xfrm>
            <a:off x="409432" y="1091821"/>
            <a:ext cx="8569467" cy="4708981"/>
          </a:xfrm>
          <a:prstGeom prst="rect">
            <a:avLst/>
          </a:prstGeom>
        </p:spPr>
        <p:txBody>
          <a:bodyPr wrap="square">
            <a:spAutoFit/>
          </a:bodyPr>
          <a:lstStyle/>
          <a:p>
            <a:r>
              <a:rPr lang="pl-PL" sz="2400" b="1" dirty="0" smtClean="0"/>
              <a:t>     Zbudowany </a:t>
            </a:r>
            <a:r>
              <a:rPr lang="pl-PL" sz="2400" b="1" dirty="0"/>
              <a:t>jest z korpusu, nasad wlotowej i wylotowej, nasady ssawnej wielkości 25,  korpusu oraz zaworu dozującego z pokrętłem. Na korpusie umieszczona jest strzałka wskazująca kierunek przepływu roztworu wodnego środka pianotwórczego</a:t>
            </a:r>
            <a:r>
              <a:rPr lang="pl-PL" sz="2400" b="1" dirty="0" smtClean="0"/>
              <a:t>. Służą do zasysania pianotwórczego środka gaśniczego do wody płynącej w układzie linii wężowej,</a:t>
            </a:r>
          </a:p>
          <a:p>
            <a:r>
              <a:rPr lang="pl-PL" sz="2400" b="1" dirty="0" smtClean="0"/>
              <a:t>   W zależności od wartości znamionowej przepływu  wodnego roztworu  środka pianotwórczego, wynoszącej 200 l/min, 400 l/min, 800 l/min, rozróżniamy trzy wielkości </a:t>
            </a:r>
            <a:r>
              <a:rPr lang="pl-PL" sz="2400" b="1" dirty="0" err="1" smtClean="0"/>
              <a:t>zasysaczy</a:t>
            </a:r>
            <a:r>
              <a:rPr lang="pl-PL" sz="2400" b="1" dirty="0" smtClean="0"/>
              <a:t>: Z2, Z4, Z8.</a:t>
            </a:r>
          </a:p>
          <a:p>
            <a:pPr>
              <a:lnSpc>
                <a:spcPct val="150000"/>
              </a:lnSpc>
            </a:pPr>
            <a:endParaRPr lang="pl-PL" sz="2400" b="1" dirty="0"/>
          </a:p>
        </p:txBody>
      </p:sp>
      <p:pic>
        <p:nvPicPr>
          <p:cNvPr id="3" name="Obraz 2"/>
          <p:cNvPicPr>
            <a:picLocks noChangeAspect="1"/>
          </p:cNvPicPr>
          <p:nvPr/>
        </p:nvPicPr>
        <p:blipFill>
          <a:blip r:embed="rId3"/>
          <a:stretch>
            <a:fillRect/>
          </a:stretch>
        </p:blipFill>
        <p:spPr>
          <a:xfrm>
            <a:off x="4073515" y="4955883"/>
            <a:ext cx="4029805" cy="1902117"/>
          </a:xfrm>
          <a:prstGeom prst="rect">
            <a:avLst/>
          </a:prstGeom>
        </p:spPr>
      </p:pic>
    </p:spTree>
    <p:extLst>
      <p:ext uri="{BB962C8B-B14F-4D97-AF65-F5344CB8AC3E}">
        <p14:creationId xmlns:p14="http://schemas.microsoft.com/office/powerpoint/2010/main" val="214327317"/>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2852381" y="1592794"/>
            <a:ext cx="4485079" cy="3403965"/>
          </a:xfrm>
          <a:prstGeom prst="rect">
            <a:avLst/>
          </a:prstGeom>
        </p:spPr>
      </p:pic>
      <p:sp>
        <p:nvSpPr>
          <p:cNvPr id="2" name="Prostokąt 1"/>
          <p:cNvSpPr/>
          <p:nvPr/>
        </p:nvSpPr>
        <p:spPr>
          <a:xfrm>
            <a:off x="943631" y="5568287"/>
            <a:ext cx="6859570" cy="707886"/>
          </a:xfrm>
          <a:prstGeom prst="rect">
            <a:avLst/>
          </a:prstGeom>
        </p:spPr>
        <p:txBody>
          <a:bodyPr wrap="square">
            <a:spAutoFit/>
          </a:bodyPr>
          <a:lstStyle/>
          <a:p>
            <a:r>
              <a:rPr lang="pl-PL" sz="2000" b="1" dirty="0" err="1"/>
              <a:t>Zasysacz</a:t>
            </a:r>
            <a:r>
              <a:rPr lang="pl-PL" sz="2000" b="1" dirty="0"/>
              <a:t> liniowy </a:t>
            </a:r>
            <a:r>
              <a:rPr lang="pl-PL" sz="2000" b="1" dirty="0" smtClean="0"/>
              <a:t> ze zbiornikiem na środek pianotwórczy wpięty w linie wężową.</a:t>
            </a:r>
            <a:endParaRPr lang="pl-PL" sz="2000" b="1" dirty="0"/>
          </a:p>
        </p:txBody>
      </p:sp>
      <p:sp>
        <p:nvSpPr>
          <p:cNvPr id="7" name="Tytuł 6"/>
          <p:cNvSpPr>
            <a:spLocks noGrp="1"/>
          </p:cNvSpPr>
          <p:nvPr>
            <p:ph type="title"/>
          </p:nvPr>
        </p:nvSpPr>
        <p:spPr/>
        <p:txBody>
          <a:bodyPr/>
          <a:lstStyle/>
          <a:p>
            <a:endParaRPr lang="pl-PL"/>
          </a:p>
        </p:txBody>
      </p:sp>
    </p:spTree>
    <p:extLst>
      <p:ext uri="{BB962C8B-B14F-4D97-AF65-F5344CB8AC3E}">
        <p14:creationId xmlns:p14="http://schemas.microsoft.com/office/powerpoint/2010/main" val="2362173326"/>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1" name="Shape 181"/>
          <p:cNvSpPr txBox="1">
            <a:spLocks noGrp="1"/>
          </p:cNvSpPr>
          <p:nvPr>
            <p:ph type="body" idx="1"/>
          </p:nvPr>
        </p:nvSpPr>
        <p:spPr>
          <a:xfrm>
            <a:off x="126124" y="1832844"/>
            <a:ext cx="8902377" cy="3476748"/>
          </a:xfrm>
          <a:prstGeom prst="rect">
            <a:avLst/>
          </a:prstGeom>
          <a:noFill/>
          <a:ln>
            <a:noFill/>
          </a:ln>
        </p:spPr>
        <p:txBody>
          <a:bodyPr lIns="54850" tIns="91425" rIns="91425" bIns="45700" anchor="t" anchorCtr="0">
            <a:noAutofit/>
          </a:bodyPr>
          <a:lstStyle/>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200" b="0" i="0" u="none" strike="noStrike" cap="none" dirty="0">
              <a:solidFill>
                <a:schemeClr val="dk1"/>
              </a:solidFill>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sz="3200" b="0" i="0" u="none" strike="noStrike" cap="none" dirty="0">
              <a:solidFill>
                <a:schemeClr val="dk1"/>
              </a:solidFill>
              <a:latin typeface="Calibri"/>
              <a:ea typeface="Calibri"/>
              <a:cs typeface="Calibri"/>
              <a:sym typeface="Calibri"/>
            </a:endParaRP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2" name="Tytuł 1"/>
          <p:cNvSpPr>
            <a:spLocks noGrp="1"/>
          </p:cNvSpPr>
          <p:nvPr>
            <p:ph type="title"/>
          </p:nvPr>
        </p:nvSpPr>
        <p:spPr/>
        <p:txBody>
          <a:bodyPr/>
          <a:lstStyle/>
          <a:p>
            <a:endParaRPr lang="pl-PL"/>
          </a:p>
        </p:txBody>
      </p:sp>
      <p:sp>
        <p:nvSpPr>
          <p:cNvPr id="3" name="Symbol zastępczy tekstu 2"/>
          <p:cNvSpPr>
            <a:spLocks noGrp="1"/>
          </p:cNvSpPr>
          <p:nvPr>
            <p:ph type="body" idx="2"/>
          </p:nvPr>
        </p:nvSpPr>
        <p:spPr>
          <a:xfrm>
            <a:off x="628650" y="1600200"/>
            <a:ext cx="8058149" cy="2185988"/>
          </a:xfrm>
        </p:spPr>
        <p:txBody>
          <a:bodyPr>
            <a:normAutofit/>
          </a:bodyPr>
          <a:lstStyle/>
          <a:p>
            <a:pPr marL="276860" indent="0" algn="ctr">
              <a:buNone/>
            </a:pPr>
            <a:r>
              <a:rPr lang="pl-PL" sz="5400" dirty="0" smtClean="0"/>
              <a:t>KONIEC</a:t>
            </a:r>
            <a:endParaRPr lang="pl-PL" sz="5400" dirty="0"/>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8" name="Shape 168"/>
          <p:cNvSpPr txBox="1">
            <a:spLocks noGrp="1"/>
          </p:cNvSpPr>
          <p:nvPr>
            <p:ph type="body" idx="1"/>
          </p:nvPr>
        </p:nvSpPr>
        <p:spPr>
          <a:xfrm rot="10800000" flipV="1">
            <a:off x="79274" y="411480"/>
            <a:ext cx="8813309" cy="6299563"/>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Podział węży tłocznych </a:t>
            </a:r>
            <a:r>
              <a:rPr lang="pl-PL" sz="2400" b="1" dirty="0" smtClean="0">
                <a:solidFill>
                  <a:srgbClr val="000000"/>
                </a:solidFill>
                <a:latin typeface="+mj-lt"/>
                <a:ea typeface="+mn-ea"/>
                <a:cs typeface="+mn-cs"/>
              </a:rPr>
              <a:t> </a:t>
            </a:r>
            <a:r>
              <a:rPr lang="pl-PL" sz="2400" b="1" dirty="0">
                <a:solidFill>
                  <a:srgbClr val="000000"/>
                </a:solidFill>
                <a:latin typeface="+mj-lt"/>
                <a:ea typeface="+mn-ea"/>
                <a:cs typeface="+mn-cs"/>
              </a:rPr>
              <a:t>ze względu na przeznaczenie:</a:t>
            </a:r>
          </a:p>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 do </a:t>
            </a:r>
            <a:r>
              <a:rPr lang="pl-PL" sz="2400" b="1" dirty="0">
                <a:solidFill>
                  <a:srgbClr val="000000"/>
                </a:solidFill>
                <a:latin typeface="+mj-lt"/>
                <a:ea typeface="+mn-ea"/>
                <a:cs typeface="+mn-cs"/>
              </a:rPr>
              <a:t>autopomp i motopomp – oznaczone literą W także z dodatkiem średnicy (wielkości łącznika w mm)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np. </a:t>
            </a:r>
            <a:r>
              <a:rPr lang="pl-PL" sz="2400" b="1" dirty="0" smtClean="0">
                <a:solidFill>
                  <a:srgbClr val="000000"/>
                </a:solidFill>
                <a:latin typeface="+mj-lt"/>
                <a:ea typeface="+mn-ea"/>
                <a:cs typeface="+mn-cs"/>
              </a:rPr>
              <a:t>„W-25”, ,,</a:t>
            </a:r>
            <a:r>
              <a:rPr lang="pl-PL" sz="2400" b="1" dirty="0">
                <a:solidFill>
                  <a:srgbClr val="000000"/>
                </a:solidFill>
                <a:latin typeface="+mj-lt"/>
                <a:ea typeface="+mn-ea"/>
                <a:cs typeface="+mn-cs"/>
              </a:rPr>
              <a:t>W-52”, ,,W-75</a:t>
            </a:r>
            <a:r>
              <a:rPr lang="pl-PL" sz="2400" b="1" dirty="0" smtClean="0">
                <a:solidFill>
                  <a:srgbClr val="000000"/>
                </a:solidFill>
                <a:latin typeface="+mj-lt"/>
                <a:ea typeface="+mn-ea"/>
                <a:cs typeface="+mn-cs"/>
              </a:rPr>
              <a:t>”, „W-110”.</a:t>
            </a: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 do </a:t>
            </a:r>
            <a:r>
              <a:rPr lang="pl-PL" sz="2400" b="1" dirty="0">
                <a:solidFill>
                  <a:srgbClr val="000000"/>
                </a:solidFill>
                <a:latin typeface="+mj-lt"/>
                <a:ea typeface="+mn-ea"/>
                <a:cs typeface="+mn-cs"/>
              </a:rPr>
              <a:t>hydrantów – oznaczone literą H także z dodatkiem średnicy (wielkości łącznika w mm) ,,H25”, ,,H52</a:t>
            </a:r>
            <a:r>
              <a:rPr lang="pl-PL" sz="2400" b="1" dirty="0" smtClean="0">
                <a:solidFill>
                  <a:srgbClr val="000000"/>
                </a:solidFill>
                <a:latin typeface="+mj-lt"/>
                <a:ea typeface="+mn-ea"/>
                <a:cs typeface="+mn-cs"/>
              </a:rPr>
              <a:t>”.</a:t>
            </a:r>
          </a:p>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Węże do autopomp i pomp są bardziej wytrzymałe niż do hydrantów</a:t>
            </a: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541622254"/>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8" name="Shape 168"/>
          <p:cNvSpPr txBox="1">
            <a:spLocks noGrp="1"/>
          </p:cNvSpPr>
          <p:nvPr>
            <p:ph type="body" idx="1"/>
          </p:nvPr>
        </p:nvSpPr>
        <p:spPr>
          <a:xfrm>
            <a:off x="9363" y="3084021"/>
            <a:ext cx="8813309" cy="2150125"/>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wyposażenia w łączniki rozróżnia się odmiany węży: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ŁA - z łącznikami ze stopów aluminium,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ŁM - z łącznikami ze stopów miedzi,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3" name="Tytuł 2"/>
          <p:cNvSpPr>
            <a:spLocks noGrp="1"/>
          </p:cNvSpPr>
          <p:nvPr>
            <p:ph type="title"/>
          </p:nvPr>
        </p:nvSpPr>
        <p:spPr>
          <a:xfrm>
            <a:off x="457200" y="274637"/>
            <a:ext cx="8229600" cy="2160992"/>
          </a:xfrm>
        </p:spPr>
        <p:txBody>
          <a:bodyPr/>
          <a:lstStyle/>
          <a:p>
            <a:pPr lvl="0" fontAlgn="base">
              <a:lnSpc>
                <a:spcPct val="150000"/>
              </a:lnSpc>
              <a:spcBef>
                <a:spcPct val="20000"/>
              </a:spcBef>
              <a:spcAft>
                <a:spcPct val="0"/>
              </a:spcAft>
            </a:pPr>
            <a:r>
              <a:rPr lang="pl-PL" sz="3200" dirty="0">
                <a:solidFill>
                  <a:srgbClr val="000000"/>
                </a:solidFill>
              </a:rPr>
              <a:t>W zależności od średnicy wewnętrznej</a:t>
            </a:r>
            <a:br>
              <a:rPr lang="pl-PL" sz="3200" dirty="0">
                <a:solidFill>
                  <a:srgbClr val="000000"/>
                </a:solidFill>
              </a:rPr>
            </a:br>
            <a:r>
              <a:rPr lang="pl-PL" sz="3200" dirty="0">
                <a:solidFill>
                  <a:srgbClr val="000000"/>
                </a:solidFill>
              </a:rPr>
              <a:t>rozróżnia się wielkości węży w </a:t>
            </a:r>
            <a:r>
              <a:rPr lang="pl-PL" sz="3200" dirty="0" smtClean="0">
                <a:solidFill>
                  <a:srgbClr val="000000"/>
                </a:solidFill>
              </a:rPr>
              <a:t>milimetrach:</a:t>
            </a:r>
            <a:r>
              <a:rPr lang="pl-PL" sz="3200" dirty="0">
                <a:solidFill>
                  <a:srgbClr val="000000"/>
                </a:solidFill>
              </a:rPr>
              <a:t/>
            </a:r>
            <a:br>
              <a:rPr lang="pl-PL" sz="3200" dirty="0">
                <a:solidFill>
                  <a:srgbClr val="000000"/>
                </a:solidFill>
              </a:rPr>
            </a:br>
            <a:r>
              <a:rPr lang="pl-PL" sz="3200" dirty="0">
                <a:solidFill>
                  <a:srgbClr val="000000"/>
                </a:solidFill>
              </a:rPr>
              <a:t>25, 42, 52, 75 i </a:t>
            </a:r>
            <a:r>
              <a:rPr lang="pl-PL" sz="3200" dirty="0" smtClean="0">
                <a:solidFill>
                  <a:srgbClr val="000000"/>
                </a:solidFill>
              </a:rPr>
              <a:t>110 oraz większe.</a:t>
            </a:r>
            <a:endParaRPr lang="pl-PL" dirty="0"/>
          </a:p>
        </p:txBody>
      </p:sp>
    </p:spTree>
    <p:extLst>
      <p:ext uri="{BB962C8B-B14F-4D97-AF65-F5344CB8AC3E}">
        <p14:creationId xmlns:p14="http://schemas.microsoft.com/office/powerpoint/2010/main" val="3502958510"/>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72792" y="809346"/>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Pożarniczy wąż tłoczny składa się z taśmy wężowej zakończonej łącznikami tłocznymi odpowiadającymi średnicy wewnętrznej węża. </a:t>
            </a:r>
            <a:endParaRPr lang="pl-PL" sz="2400"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Taśma wężowa składa się z:</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oplotu – wykonanego z włókien syntetycznych, wykładziny wewnętrznej – która może być wykonana z gumy lub tworzyw sztucznych.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2" name="Tytuł 1"/>
          <p:cNvSpPr>
            <a:spLocks noGrp="1"/>
          </p:cNvSpPr>
          <p:nvPr>
            <p:ph type="title"/>
          </p:nvPr>
        </p:nvSpPr>
        <p:spPr/>
        <p:txBody>
          <a:bodyPr/>
          <a:lstStyle/>
          <a:p>
            <a:endParaRPr lang="pl-PL"/>
          </a:p>
        </p:txBody>
      </p:sp>
    </p:spTree>
    <p:extLst>
      <p:ext uri="{BB962C8B-B14F-4D97-AF65-F5344CB8AC3E}">
        <p14:creationId xmlns:p14="http://schemas.microsoft.com/office/powerpoint/2010/main" val="2129422574"/>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8" name="Shape 168"/>
          <p:cNvSpPr txBox="1">
            <a:spLocks noGrp="1"/>
          </p:cNvSpPr>
          <p:nvPr>
            <p:ph type="body" idx="1"/>
          </p:nvPr>
        </p:nvSpPr>
        <p:spPr>
          <a:xfrm>
            <a:off x="38454" y="1511474"/>
            <a:ext cx="8813309" cy="3648355"/>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Wszystkie węże tłoczne na osnowie posiadają dodatkowo odpowiednie oznakowania naniesione farbą w kolorze kontrastującym. Znaki te określają długość odcinka, rodzaj materiału, łącznika, zastosowanie oraz numer Polskiej Normy</a:t>
            </a:r>
            <a:r>
              <a:rPr lang="pl-PL" sz="2400" b="1" dirty="0" smtClean="0">
                <a:solidFill>
                  <a:srgbClr val="000000"/>
                </a:solidFill>
                <a:latin typeface="+mj-lt"/>
                <a:ea typeface="+mn-ea"/>
                <a:cs typeface="+mn-cs"/>
              </a:rPr>
              <a:t>.</a:t>
            </a: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sp>
        <p:nvSpPr>
          <p:cNvPr id="3" name="Tytuł 2"/>
          <p:cNvSpPr>
            <a:spLocks noGrp="1"/>
          </p:cNvSpPr>
          <p:nvPr>
            <p:ph type="title"/>
          </p:nvPr>
        </p:nvSpPr>
        <p:spPr/>
        <p:txBody>
          <a:bodyPr/>
          <a:lstStyle/>
          <a:p>
            <a:endParaRPr lang="pl-PL"/>
          </a:p>
        </p:txBody>
      </p:sp>
      <p:pic>
        <p:nvPicPr>
          <p:cNvPr id="10" name="Obraz 9" descr="Znalezione obrazy dla zapytania w&amp;eogon;&amp;zdot;e po&amp;zdot;arnicze"/>
          <p:cNvPicPr/>
          <p:nvPr/>
        </p:nvPicPr>
        <p:blipFill>
          <a:blip r:embed="rId3">
            <a:extLst>
              <a:ext uri="{28A0092B-C50C-407E-A947-70E740481C1C}">
                <a14:useLocalDpi xmlns:a14="http://schemas.microsoft.com/office/drawing/2010/main" val="0"/>
              </a:ext>
            </a:extLst>
          </a:blip>
          <a:srcRect/>
          <a:stretch>
            <a:fillRect/>
          </a:stretch>
        </p:blipFill>
        <p:spPr bwMode="auto">
          <a:xfrm>
            <a:off x="2989897" y="4658405"/>
            <a:ext cx="3164205" cy="1476375"/>
          </a:xfrm>
          <a:prstGeom prst="rect">
            <a:avLst/>
          </a:prstGeom>
          <a:noFill/>
          <a:ln>
            <a:noFill/>
          </a:ln>
        </p:spPr>
      </p:pic>
    </p:spTree>
    <p:extLst>
      <p:ext uri="{BB962C8B-B14F-4D97-AF65-F5344CB8AC3E}">
        <p14:creationId xmlns:p14="http://schemas.microsoft.com/office/powerpoint/2010/main" val="3034625099"/>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22680</TotalTime>
  <Words>2077</Words>
  <Application>Microsoft Office PowerPoint</Application>
  <PresentationFormat>Pokaz na ekranie (4:3)</PresentationFormat>
  <Paragraphs>253</Paragraphs>
  <Slides>52</Slides>
  <Notes>51</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52</vt:i4>
      </vt:variant>
    </vt:vector>
  </HeadingPairs>
  <TitlesOfParts>
    <vt:vector size="62" baseType="lpstr">
      <vt:lpstr>Arial</vt:lpstr>
      <vt:lpstr>Trebuchet MS</vt:lpstr>
      <vt:lpstr>Courier New</vt:lpstr>
      <vt:lpstr>Wingdings</vt:lpstr>
      <vt:lpstr>Wingdings 2</vt:lpstr>
      <vt:lpstr>Arial Black</vt:lpstr>
      <vt:lpstr>Verdana</vt:lpstr>
      <vt:lpstr>Calibri</vt:lpstr>
      <vt:lpstr>Noto Sans Symbols</vt:lpstr>
      <vt:lpstr>Summer</vt:lpstr>
      <vt:lpstr>TEMAT 4  Sprzęt i armatura do podawania wody i piany</vt:lpstr>
      <vt:lpstr>Prezentacja programu PowerPoint</vt:lpstr>
      <vt:lpstr>Rodzaje węży tłocznych</vt:lpstr>
      <vt:lpstr>Prezentacja programu PowerPoint</vt:lpstr>
      <vt:lpstr>Prezentacja programu PowerPoint</vt:lpstr>
      <vt:lpstr>Prezentacja programu PowerPoint</vt:lpstr>
      <vt:lpstr>W zależności od średnicy wewnętrznej rozróżnia się wielkości węży w milimetrach: 25, 42, 52, 75 i 110 oraz większe.</vt:lpstr>
      <vt:lpstr>Prezentacja programu PowerPoint</vt:lpstr>
      <vt:lpstr>Prezentacja programu PowerPoint</vt:lpstr>
      <vt:lpstr>Prezentacja programu PowerPoint</vt:lpstr>
      <vt:lpstr>Prezentacja programu PowerPoint</vt:lpstr>
      <vt:lpstr>Rodzaje węży ssawnych </vt:lpstr>
      <vt:lpstr>Prezentacja programu PowerPoint</vt:lpstr>
      <vt:lpstr>Prezentacja programu PowerPoint</vt:lpstr>
      <vt:lpstr>Prezentacja programu PowerPoint</vt:lpstr>
      <vt:lpstr>Sprzęt do obsługi węży.  Mostek przejazdowy</vt:lpstr>
      <vt:lpstr>Podpinka do węży</vt:lpstr>
      <vt:lpstr>Siodełko wężowe</vt:lpstr>
      <vt:lpstr>Klucze do łączników</vt:lpstr>
      <vt:lpstr>Łączniki</vt:lpstr>
      <vt:lpstr>Łączniki</vt:lpstr>
      <vt:lpstr>Łącznik kątowy</vt:lpstr>
      <vt:lpstr>Nasady</vt:lpstr>
      <vt:lpstr>Pokrywy nasad</vt:lpstr>
      <vt:lpstr>Rozdzielacze</vt:lpstr>
      <vt:lpstr>Zbieracz</vt:lpstr>
      <vt:lpstr>Smoki ssawne</vt:lpstr>
      <vt:lpstr>Pływak</vt:lpstr>
      <vt:lpstr>Prądownice wodne</vt:lpstr>
      <vt:lpstr>Prądownice wodne</vt:lpstr>
      <vt:lpstr>Prądownice wodne</vt:lpstr>
      <vt:lpstr>Prądownice wodne</vt:lpstr>
      <vt:lpstr>Prądownice wodne</vt:lpstr>
      <vt:lpstr>Lanca gaśnicza</vt:lpstr>
      <vt:lpstr>Lanca gaśnicza</vt:lpstr>
      <vt:lpstr>Głowice mgłowe</vt:lpstr>
      <vt:lpstr>Kurtyny wodne</vt:lpstr>
      <vt:lpstr>Wysysacz głębinowy</vt:lpstr>
      <vt:lpstr>Prezentacja programu PowerPoint</vt:lpstr>
      <vt:lpstr>Stojak hydrantowy</vt:lpstr>
      <vt:lpstr>Prezentacja programu PowerPoint</vt:lpstr>
      <vt:lpstr>Zbiornik wodny składany</vt:lpstr>
      <vt:lpstr>Zbiornik wodny składany</vt:lpstr>
      <vt:lpstr>Prądownice pianowe</vt:lpstr>
      <vt:lpstr>Prezentacja programu PowerPoint</vt:lpstr>
      <vt:lpstr>Wytwornice pianowe</vt:lpstr>
      <vt:lpstr>Agregat piany lekkiej</vt:lpstr>
      <vt:lpstr>Działka wodno-pianowe</vt:lpstr>
      <vt:lpstr>Prezentacja programu PowerPoint</vt:lpstr>
      <vt:lpstr>Zasysacze liniowe</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4:  Sprzęt i armatura do podawania wody i piany</dc:title>
  <dc:creator>Boss</dc:creator>
  <cp:lastModifiedBy>Admin</cp:lastModifiedBy>
  <cp:revision>104</cp:revision>
  <dcterms:modified xsi:type="dcterms:W3CDTF">2016-11-15T06:45:01Z</dcterms:modified>
</cp:coreProperties>
</file>