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2" r:id="rId7"/>
    <p:sldId id="263" r:id="rId8"/>
    <p:sldId id="258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528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09.10.2023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09.10.2023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09.10.2023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09.10.2023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1001487" y="2202930"/>
            <a:ext cx="10624456" cy="267765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pl-PL" sz="4200" b="1" dirty="0">
                <a:solidFill>
                  <a:schemeClr val="bg1"/>
                </a:solidFill>
              </a:rPr>
              <a:t>Elektroniczna Platforma Gromadzenia, Analizy i Udostępniania zasobów cyfrowych o Zdarzeniach Medycznych” (P1) </a:t>
            </a:r>
          </a:p>
          <a:p>
            <a:pPr algn="ctr"/>
            <a:r>
              <a:rPr lang="pl-PL" sz="4200" b="1" dirty="0">
                <a:solidFill>
                  <a:schemeClr val="bg1"/>
                </a:solidFill>
              </a:rPr>
              <a:t>- faza 3</a:t>
            </a: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34578" y="1242232"/>
            <a:ext cx="10758351" cy="4795618"/>
          </a:xfrm>
          <a:prstGeom prst="rect">
            <a:avLst/>
          </a:prstGeom>
        </p:spPr>
        <p:txBody>
          <a:bodyPr vert="horz" lIns="91440" tIns="45720" rIns="91440" bIns="45720" numCol="1" rtlCol="0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/>
          </a:p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9600" b="1" i="1" kern="600" dirty="0">
                <a:solidFill>
                  <a:srgbClr val="002060"/>
                </a:solidFill>
                <a:cs typeface="Times New Roman" pitchFamily="18" charset="0"/>
              </a:rPr>
              <a:t>Elektroniczna Platforma Gromadzenia, Analizy i Udostępniania</a:t>
            </a:r>
          </a:p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9600" b="1" i="1" kern="600" dirty="0">
                <a:solidFill>
                  <a:srgbClr val="002060"/>
                </a:solidFill>
                <a:cs typeface="Times New Roman" pitchFamily="18" charset="0"/>
              </a:rPr>
              <a:t>zasobów cyfrowych o Zdarzeniach Medycznych” (P1) - faza </a:t>
            </a:r>
            <a:r>
              <a:rPr lang="pl-PL" sz="9600" b="1" i="1" dirty="0">
                <a:solidFill>
                  <a:srgbClr val="002060"/>
                </a:solidFill>
                <a:cs typeface="Times New Roman" pitchFamily="18" charset="0"/>
              </a:rPr>
              <a:t>3</a:t>
            </a:r>
            <a:endParaRPr lang="pl-PL" sz="49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spcBef>
                <a:spcPts val="800"/>
              </a:spcBef>
              <a:buNone/>
            </a:pPr>
            <a:endParaRPr lang="pl-PL" sz="6600" b="1" i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spcBef>
                <a:spcPts val="800"/>
              </a:spcBef>
              <a:buNone/>
            </a:pPr>
            <a:r>
              <a:rPr lang="pl-PL" sz="5400" dirty="0">
                <a:solidFill>
                  <a:schemeClr val="accent5">
                    <a:lumMod val="75000"/>
                  </a:schemeClr>
                </a:solidFill>
              </a:rPr>
              <a:t>Wnioskodawca: 			</a:t>
            </a:r>
            <a:r>
              <a:rPr lang="pl-PL" sz="5400" b="1" dirty="0">
                <a:solidFill>
                  <a:schemeClr val="accent5">
                    <a:lumMod val="75000"/>
                  </a:schemeClr>
                </a:solidFill>
              </a:rPr>
              <a:t>MINISTER ZDROWIA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pl-PL" sz="5400" dirty="0">
                <a:solidFill>
                  <a:schemeClr val="accent5">
                    <a:lumMod val="75000"/>
                  </a:schemeClr>
                </a:solidFill>
              </a:rPr>
              <a:t>Beneficjent: 			</a:t>
            </a:r>
            <a:r>
              <a:rPr lang="pl-PL" sz="5400" b="1" dirty="0">
                <a:solidFill>
                  <a:schemeClr val="accent5">
                    <a:lumMod val="75000"/>
                  </a:schemeClr>
                </a:solidFill>
              </a:rPr>
              <a:t>Centrum e-Zdrowia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pl-PL" sz="5400" dirty="0">
                <a:solidFill>
                  <a:schemeClr val="accent5">
                    <a:lumMod val="75000"/>
                  </a:schemeClr>
                </a:solidFill>
              </a:rPr>
              <a:t>Partnerzy: 			</a:t>
            </a:r>
            <a:r>
              <a:rPr lang="pl-PL" sz="5400" b="1" dirty="0">
                <a:solidFill>
                  <a:schemeClr val="accent5">
                    <a:lumMod val="75000"/>
                  </a:schemeClr>
                </a:solidFill>
              </a:rPr>
              <a:t>nie dotyczy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pl-PL" sz="5400" dirty="0">
                <a:solidFill>
                  <a:schemeClr val="accent5">
                    <a:lumMod val="75000"/>
                  </a:schemeClr>
                </a:solidFill>
              </a:rPr>
              <a:t>Źródło finansowania:	 	</a:t>
            </a:r>
            <a:r>
              <a:rPr lang="pl-PL" sz="5400" b="1" dirty="0">
                <a:solidFill>
                  <a:schemeClr val="accent5">
                    <a:lumMod val="75000"/>
                  </a:schemeClr>
                </a:solidFill>
              </a:rPr>
              <a:t>Budżet państwa cz. 46 - Zdrowie/Fundusze Europejskie na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pl-PL" sz="5400" b="1" dirty="0">
                <a:solidFill>
                  <a:schemeClr val="accent5">
                    <a:lumMod val="75000"/>
                  </a:schemeClr>
                </a:solidFill>
              </a:rPr>
              <a:t>				Rozwój Cyfrowy, Działanie FERC.02.01 Wysoka jakość i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pl-PL" sz="5400" b="1" dirty="0">
                <a:solidFill>
                  <a:schemeClr val="accent5">
                    <a:lumMod val="75000"/>
                  </a:schemeClr>
                </a:solidFill>
              </a:rPr>
              <a:t>				dostępność e-usług publicznych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pl-PL" sz="5400" dirty="0">
                <a:solidFill>
                  <a:schemeClr val="accent5">
                    <a:lumMod val="75000"/>
                  </a:schemeClr>
                </a:solidFill>
              </a:rPr>
              <a:t>						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pl-PL" sz="5400" dirty="0">
                <a:solidFill>
                  <a:schemeClr val="accent5">
                    <a:lumMod val="75000"/>
                  </a:schemeClr>
                </a:solidFill>
              </a:rPr>
              <a:t>Całkowity koszt projektu: 		</a:t>
            </a:r>
            <a:r>
              <a:rPr lang="pl-PL" sz="5400" b="1" dirty="0">
                <a:solidFill>
                  <a:schemeClr val="accent5">
                    <a:lumMod val="75000"/>
                  </a:schemeClr>
                </a:solidFill>
              </a:rPr>
              <a:t>195 200 000,00 zł</a:t>
            </a:r>
          </a:p>
          <a:p>
            <a:pPr marL="0" indent="0">
              <a:spcBef>
                <a:spcPts val="800"/>
              </a:spcBef>
              <a:buNone/>
            </a:pPr>
            <a:endParaRPr lang="pl-PL" sz="54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spcBef>
                <a:spcPts val="800"/>
              </a:spcBef>
              <a:buNone/>
            </a:pPr>
            <a:r>
              <a:rPr lang="pl-PL" sz="5400" dirty="0">
                <a:solidFill>
                  <a:schemeClr val="accent5">
                    <a:lumMod val="75000"/>
                  </a:schemeClr>
                </a:solidFill>
              </a:rPr>
              <a:t>Planowany okres realizacji projektu: 	</a:t>
            </a:r>
            <a:r>
              <a:rPr lang="pl-PL" sz="5400" b="1" dirty="0">
                <a:solidFill>
                  <a:schemeClr val="accent5">
                    <a:lumMod val="75000"/>
                  </a:schemeClr>
                </a:solidFill>
              </a:rPr>
              <a:t>1.01.2024 – 31.12.2026</a:t>
            </a:r>
            <a:endParaRPr lang="pl-PL" sz="4000" b="1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326571" y="1145008"/>
            <a:ext cx="1166948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b="1" u="sng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Cele projektu: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Udostępnienie nowych e-usług publicznych o stopniu dojrzałości co najmniej 4 (tj. e-karta ciąży (1), elektroniczna książeczka zdrowia dziecka (2), udostępnienie usługobiorcom informacji o spersonalizowanych badaniach profilaktycznych (3) oraz informacji o ośrodkach zapewniających diagnostykę i terapię określonych chorób rzadkich (4), udostępnienie personelowi medycznemu elektronicznych danych o zleceniach laboratoryjnych (5), Krajowa Sieć Onkologiczna (6));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Umożliwienie załatwienia spraw online dzięki nowym e-usługom;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pl-PL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Udostępnienie informacji umożliwiającej bieżące monitorowanie i reagowanie na nieprawidłowości (tzw. fraudy) w ochronie zdrowia).</a:t>
            </a:r>
          </a:p>
          <a:p>
            <a:pPr algn="just"/>
            <a:endParaRPr lang="pl-PL" dirty="0">
              <a:solidFill>
                <a:schemeClr val="accent5">
                  <a:lumMod val="75000"/>
                </a:schemeClr>
              </a:solidFill>
              <a:ea typeface="Times New Roman" panose="02020603050405020304" pitchFamily="18" charset="0"/>
            </a:endParaRPr>
          </a:p>
          <a:p>
            <a:pPr algn="just"/>
            <a:r>
              <a:rPr lang="pl-PL" b="1" u="sng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Cele projektu realizują cele strategiczne: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u="sng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Strategia na Rzecz Odpowiedzialnego Rozwoju – do roku 2020 (z perspektywą do 2030 r.).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 Zakres projektu wpisuje się w Strategię na rzecz Odpowiedzialnego Rozwoju – cel szczegółowy III – skuteczne państwo i instytucje służące włączeniu społecznemu i gospodarczemu – Obszar E-państwo;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u="sng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Zdrowa przyszłość. Ramy strategiczne rozwoju systemu ochrony zdrowia na lata 2021-2027.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Zakres projektu wpisuje się w następujące cel 3.4 [e-Zdrowie] Rozwój i upowszechnianie usług cyfrowych e-zdrowia;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u="sng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Program rozwoju e-zdrowia w Polsce na lata 2022 – 2027.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Zakres projektu wpisuje się w następujące cele szczegółowe programu: Cel 1.2. Narzędzia dla systemu ochrony zdrowia i opieki społecznej, Cel 2.1. Rozwój usług horyzontalnych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u="sng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Program Zintegrowanej Informatyzacji Państwa.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Zakres projektu wpisuje się w następujące cele: 4.2.1. Zwiększenie jakości oraz zakresu komunikacji między obywatelami i innymi interesariuszami a państwem.</a:t>
            </a:r>
          </a:p>
        </p:txBody>
      </p:sp>
    </p:spTree>
    <p:extLst>
      <p:ext uri="{BB962C8B-B14F-4D97-AF65-F5344CB8AC3E}">
        <p14:creationId xmlns:p14="http://schemas.microsoft.com/office/powerpoint/2010/main" val="2385412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264928" y="228601"/>
            <a:ext cx="11096845" cy="5842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b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29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Widok kooperacji aplikacji </a:t>
            </a:r>
            <a:endParaRPr lang="pl-PL" sz="29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1800" i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46037A1C-8588-E4B3-93BA-109320D6FD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9126" y="1928198"/>
            <a:ext cx="7673748" cy="4929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570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5df3a10b-8748-402e-bef4-aee373db4dbb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9affde3b-50dd-4e74-9e2c-6b9654ae514a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374</Words>
  <Application>Microsoft Office PowerPoint</Application>
  <PresentationFormat>Panoramiczny</PresentationFormat>
  <Paragraphs>48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Brożyna Marta</cp:lastModifiedBy>
  <cp:revision>10</cp:revision>
  <dcterms:created xsi:type="dcterms:W3CDTF">2017-01-27T12:50:17Z</dcterms:created>
  <dcterms:modified xsi:type="dcterms:W3CDTF">2023-10-09T15:27:06Z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