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31" r:id="rId3"/>
    <p:sldId id="257" r:id="rId4"/>
    <p:sldId id="258" r:id="rId5"/>
    <p:sldId id="259" r:id="rId6"/>
    <p:sldId id="332" r:id="rId7"/>
    <p:sldId id="260" r:id="rId8"/>
    <p:sldId id="334" r:id="rId9"/>
    <p:sldId id="261" r:id="rId10"/>
    <p:sldId id="333" r:id="rId11"/>
    <p:sldId id="262" r:id="rId12"/>
    <p:sldId id="263" r:id="rId13"/>
    <p:sldId id="335" r:id="rId14"/>
    <p:sldId id="264" r:id="rId15"/>
    <p:sldId id="265" r:id="rId16"/>
    <p:sldId id="336" r:id="rId17"/>
    <p:sldId id="266" r:id="rId18"/>
    <p:sldId id="267" r:id="rId19"/>
    <p:sldId id="329" r:id="rId20"/>
    <p:sldId id="330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47" autoAdjust="0"/>
  </p:normalViewPr>
  <p:slideViewPr>
    <p:cSldViewPr snapToGrid="0">
      <p:cViewPr varScale="1">
        <p:scale>
          <a:sx n="88" d="100"/>
          <a:sy n="88" d="100"/>
        </p:scale>
        <p:origin x="-1434" y="-10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1E9-64BE-4381-8DE4-1EAD57472F53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F663-F819-40BB-8916-EB9ACE2883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4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4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trike="noStrike" dirty="0" smtClean="0"/>
              <a:t>Technika dwóch lin – </a:t>
            </a:r>
            <a:r>
              <a:rPr lang="pl-PL" dirty="0" smtClean="0"/>
              <a:t>dwa niezależne punkty zabezpieczenia dla ratownika (lina robocza i lina asekuracyjna).</a:t>
            </a:r>
          </a:p>
          <a:p>
            <a:endParaRPr lang="pl-PL" dirty="0" smtClean="0"/>
          </a:p>
          <a:p>
            <a:r>
              <a:rPr lang="pl-PL" b="0" u="none" strike="noStrike" dirty="0" smtClean="0"/>
              <a:t>Ograniczenie pola pracy – </a:t>
            </a:r>
            <a:r>
              <a:rPr lang="pl-PL" dirty="0" smtClean="0"/>
              <a:t>tj. uniemożliwienie wystąpienia upadku poprzez zastosowanie środków zabezpieczających.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Ratownictwo wysokościowe wspomaga działania związane z ratowaniem zagrożonego życia i zdrowia ludzi oraz zwierząt, mienia i środowiska, podczas gaszenia pożarów, ratownictwa medycznego, technicznego, chemicznego i ekologicznego oraz klęsk żywiołowych.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15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sz="1200" dirty="0" smtClean="0"/>
              <a:t>Przygotowanie do prowadzenia działań w zakresie podstawowym powinno przede wszystkim uwzględniać bezpieczeństwo ratowników jednostek dysponowanych w pierwszej kolejności lub prowadzących te działania samodzielnie.</a:t>
            </a:r>
          </a:p>
          <a:p>
            <a:pPr marL="0" indent="0" algn="l">
              <a:buNone/>
            </a:pPr>
            <a:endParaRPr lang="pl-PL" sz="1200" dirty="0" smtClean="0"/>
          </a:p>
          <a:p>
            <a:pPr marL="0" indent="0" algn="l">
              <a:buNone/>
            </a:pPr>
            <a:r>
              <a:rPr lang="pl-PL" sz="1200" dirty="0" smtClean="0"/>
              <a:t>Docelowo zdolność do podjęcia działań ratownictwa wysokościowego w zakresie podstawowym powinny posiadać wszystkie podmioty ksrg.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57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Strażacy jednostek ochrony przeciwpożarowej, którzy nie ukończyli szkolenia z ratownictwa wysokościowego realizowanego przez ksrg w zakresie podstawowym, do czasu jego ukończenia, realizują zadania z ratownictwa wysokościowego w zakresie podstawowym zgodnie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posiadanymi kompetencjami.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88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Taśma poliamidowa o wytrzymałości min. 25 kN, szyta, spełniająca wymogi normy PN-EN 795 B,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Umożliwiający właściwą współpracę z węzłem „półwyblinka”, zalecany prześwit &gt; 24 mm,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Spełniające normy PN-EN 361, PN-EN 358, PN-EN 813,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 Jeden na powiat, przewidziany do transportu min. dwóch osób.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89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Ad. 1. Dotarcie ratownika w dół poprzez: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zejście z asekuracją,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opuszczenie z asekuracją,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zjazd z asekuracją,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wykorzystanie drabin pożarniczych i podnośników.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Ad. 2. Dotarcie ratownika na wysokość z wykorzystaniem: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drabin pożarniczych i podnośników,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wejścia z asekuracją górną,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dostępnych stałych zabezpieczeń np.: wózki, drabiny z koszem asekuracyjnym lub ze spocznikami.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Ad. 3. Działania ratownika ograniczające pole pracy poprzez: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zastosowanie środków do pracy w podparciu,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zastosowanie środków ograniczających poruszanie się.</a:t>
            </a: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Ad. 5. Ewakuacja osób, zwierząt i mienia poprzez: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wyciąganie z asekuracją,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opuszczanie z asekuracją,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wyprowadzenie lub zejście z asekuracją.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96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25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Do czasu przybycia SGRW wykonuje się prace zabezpieczające i przygotowujące teren do działań specjalistycznych. Po przybyciu SGRW, zastępy strażaków po przeszkoleniu podstawowym mogą być wykorzystywane w miarę potrzeb i w zakresie podstawowym do działań związanych </a:t>
            </a:r>
            <a:br>
              <a:rPr lang="pl-PL" dirty="0" smtClean="0"/>
            </a:br>
            <a:r>
              <a:rPr lang="pl-PL" dirty="0" smtClean="0"/>
              <a:t>z ratownictwem wysokościowym.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O działaniach SGRW poza granicami kraju decyduje Komendant Główny Państwowej Straży Pożarnej.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2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Wymagania bezpieczeństwa i higieny służby </a:t>
            </a:r>
          </a:p>
          <a:p>
            <a:pPr marL="171450" indent="-171450">
              <a:buFontTx/>
              <a:buChar char="-"/>
            </a:pPr>
            <a:r>
              <a:rPr lang="pl-PL" b="0" dirty="0" smtClean="0"/>
              <a:t>§ 37 	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wobec organizatorów i uczestników ćwiczeń lub szkolenia (dział IV rozdział 1)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b="0" dirty="0" smtClean="0"/>
              <a:t>§ 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40-41 	podczas ćwiczeń lub szkolenia na wysokości i poniżej poziomu terenu (dział IV rozdział 2)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b="0" dirty="0" smtClean="0"/>
              <a:t>§ 86-91 	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podczas prowadzenia czynności ratowniczych na wysokości oraz poniżej poziomu terenu (dział V rozdział 10)</a:t>
            </a:r>
          </a:p>
          <a:p>
            <a:pPr marL="171450" indent="-171450">
              <a:buFontTx/>
              <a:buChar char="-"/>
            </a:pP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84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8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7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1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0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50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46F3-DD8B-4132-9A6C-0DAB124F6976}" type="datetimeFigureOut">
              <a:rPr lang="pl-PL" smtClean="0"/>
              <a:t>2019-06-28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5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brunecki@kgpsp.gov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345">
            <a:off x="1664700" y="3191257"/>
            <a:ext cx="2236375" cy="314553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3984" y="541666"/>
            <a:ext cx="10924032" cy="234321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Szkolenie z ratownictwa wysokościowego realizowanego przez ksrg w zakresie podstawowym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0" y="5907024"/>
            <a:ext cx="5458968" cy="457200"/>
          </a:xfrm>
        </p:spPr>
        <p:txBody>
          <a:bodyPr>
            <a:normAutofit/>
          </a:bodyPr>
          <a:lstStyle/>
          <a:p>
            <a:pPr algn="r"/>
            <a:r>
              <a:rPr lang="pl-PL" sz="1800" dirty="0" smtClean="0"/>
              <a:t>Opracował: mł. bryg. mgr inż. Paweł Brunecki</a:t>
            </a:r>
            <a:endParaRPr lang="pl-PL" sz="1800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5231295" y="6453676"/>
            <a:ext cx="172940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Warszawa 2019 r.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715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681389"/>
          </a:xfrm>
        </p:spPr>
        <p:txBody>
          <a:bodyPr>
            <a:noAutofit/>
          </a:bodyPr>
          <a:lstStyle/>
          <a:p>
            <a:r>
              <a:rPr lang="pl-PL" b="1" dirty="0"/>
              <a:t>Kto uzyskuje kwalifikacje do wykonywania zadań z zakresu ratownictwa wysokościowego na poziomie </a:t>
            </a:r>
            <a:r>
              <a:rPr lang="pl-PL" b="1" dirty="0" smtClean="0"/>
              <a:t>podstawowym c.d.?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775872"/>
            <a:ext cx="10515600" cy="2296886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lphaLcParenR" startAt="3"/>
            </a:pPr>
            <a:r>
              <a:rPr lang="pl-PL" dirty="0"/>
              <a:t>strażacy jednostek ochrony przeciwpożarowej, którzy nie ukończyli szkolenia </a:t>
            </a:r>
            <a:r>
              <a:rPr lang="pl-PL" dirty="0" smtClean="0"/>
              <a:t>z </a:t>
            </a:r>
            <a:r>
              <a:rPr lang="pl-PL" dirty="0"/>
              <a:t>ratownictwa wysokościowego realizowanego przez ksrg w zakresie podstawowym, ale zrealizowali je w ramach doskonalenia zawodowego </a:t>
            </a:r>
            <a:r>
              <a:rPr lang="pl-PL" dirty="0" smtClean="0"/>
              <a:t>w </a:t>
            </a:r>
            <a:r>
              <a:rPr lang="pl-PL" dirty="0"/>
              <a:t>jednostkach ratowniczo-gaśniczych</a:t>
            </a:r>
            <a:r>
              <a:rPr lang="pl-PL" dirty="0" smtClean="0"/>
              <a:t>,</a:t>
            </a:r>
          </a:p>
          <a:p>
            <a:pPr marL="514350" lvl="0" indent="-514350" algn="just">
              <a:buFont typeface="+mj-lt"/>
              <a:buAutoNum type="alphaLcParenR" startAt="3"/>
            </a:pPr>
            <a:endParaRPr lang="pl-PL" sz="1100" dirty="0"/>
          </a:p>
          <a:p>
            <a:pPr marL="514350" lvl="0" indent="-514350" algn="just">
              <a:buFont typeface="+mj-lt"/>
              <a:buAutoNum type="alphaLcParenR" startAt="3"/>
            </a:pPr>
            <a:r>
              <a:rPr lang="pl-PL" dirty="0"/>
              <a:t>pozostali ratownicy w ramach szkoleń specjalistycznych.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2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5541" y="77925"/>
            <a:ext cx="10544464" cy="1631605"/>
          </a:xfrm>
        </p:spPr>
        <p:txBody>
          <a:bodyPr>
            <a:normAutofit/>
          </a:bodyPr>
          <a:lstStyle/>
          <a:p>
            <a:r>
              <a:rPr lang="pl-PL" b="1" dirty="0"/>
              <a:t>Standard wyposażenia jednostek </a:t>
            </a:r>
            <a:r>
              <a:rPr lang="pl-PL" b="1" dirty="0" smtClean="0"/>
              <a:t>ochrony przeciwpożarowej w zakresie podstawowym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17026"/>
              </p:ext>
            </p:extLst>
          </p:nvPr>
        </p:nvGraphicFramePr>
        <p:xfrm>
          <a:off x="987878" y="1660308"/>
          <a:ext cx="10172701" cy="469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63">
                  <a:extLst>
                    <a:ext uri="{9D8B030D-6E8A-4147-A177-3AD203B41FA5}">
                      <a16:colId xmlns="" xmlns:a16="http://schemas.microsoft.com/office/drawing/2014/main" val="2371093476"/>
                    </a:ext>
                  </a:extLst>
                </a:gridCol>
                <a:gridCol w="8587002">
                  <a:extLst>
                    <a:ext uri="{9D8B030D-6E8A-4147-A177-3AD203B41FA5}">
                      <a16:colId xmlns="" xmlns:a16="http://schemas.microsoft.com/office/drawing/2014/main" val="1704014335"/>
                    </a:ext>
                  </a:extLst>
                </a:gridCol>
                <a:gridCol w="906236">
                  <a:extLst>
                    <a:ext uri="{9D8B030D-6E8A-4147-A177-3AD203B41FA5}">
                      <a16:colId xmlns="" xmlns:a16="http://schemas.microsoft.com/office/drawing/2014/main" val="586290973"/>
                    </a:ext>
                  </a:extLst>
                </a:gridCol>
              </a:tblGrid>
              <a:tr h="322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wyposażenia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</a:t>
                      </a:r>
                      <a:endParaRPr lang="pl-PL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3170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Worek typu „jaskiniowego”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2684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Lina alpinistyczna statyczna 50 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420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Lina alpinistyczna statyczna 25 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3891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Taśma szyta min. 120 cm*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635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Karabinki zakręcane stalowe HMS (duży prześwit)**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7947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Bloczek ratowniczy podwójny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7227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Szelki bezpieczeństwa z pasem biodrowym/uprząż asekuracyjna***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5923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Przyrząd zjazdowy z automatyczną blokadą (np.: Petzl I’D)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6913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Lonża regulowana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0147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Uprząż ewakuacyjna/ratownicza/trójkąt ewakuacyjny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7338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Trójnóg ratowniczy ****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881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9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8829" y="430441"/>
            <a:ext cx="10888553" cy="1648732"/>
          </a:xfrm>
        </p:spPr>
        <p:txBody>
          <a:bodyPr>
            <a:noAutofit/>
          </a:bodyPr>
          <a:lstStyle/>
          <a:p>
            <a:r>
              <a:rPr lang="pl-PL" b="1" dirty="0" smtClean="0"/>
              <a:t>Jakie zadania </a:t>
            </a:r>
            <a:r>
              <a:rPr lang="pl-PL" b="1" dirty="0"/>
              <a:t>realizowane </a:t>
            </a:r>
            <a:r>
              <a:rPr lang="pl-PL" b="1" dirty="0" smtClean="0"/>
              <a:t>są w </a:t>
            </a:r>
            <a:r>
              <a:rPr lang="pl-PL" b="1" dirty="0"/>
              <a:t>ramach ratownictwa wysokościowego w zakresie </a:t>
            </a:r>
            <a:r>
              <a:rPr lang="pl-PL" b="1" dirty="0" smtClean="0"/>
              <a:t>podstawowym?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630570"/>
            <a:ext cx="10515600" cy="29320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Dotarcie ratownika w dół.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Dotarcie ratownika na wysokość.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Działania ratownika ograniczające pole pracy.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Zabezpieczenie poszkodowanego przed upadkiem z wykorzystaniem liny, pętli do asekuracji i uprzęży ewakuacyjnej.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Ewakuacja osób, zwierząt i mienia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7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5288" y="452213"/>
            <a:ext cx="10515600" cy="1637846"/>
          </a:xfrm>
        </p:spPr>
        <p:txBody>
          <a:bodyPr>
            <a:noAutofit/>
          </a:bodyPr>
          <a:lstStyle/>
          <a:p>
            <a:r>
              <a:rPr lang="pl-PL" b="1" dirty="0"/>
              <a:t>Jakie zadania realizowane są w ramach ratownictwa wysokościowego w zakresie </a:t>
            </a:r>
            <a:r>
              <a:rPr lang="pl-PL" b="1" dirty="0" smtClean="0"/>
              <a:t>podstawowym c. d.?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993591"/>
            <a:ext cx="10515600" cy="156753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Zakres </a:t>
            </a:r>
            <a:r>
              <a:rPr lang="pl-PL" dirty="0"/>
              <a:t>czynności ratowniczych z </a:t>
            </a:r>
            <a:r>
              <a:rPr lang="pl-PL" dirty="0" smtClean="0"/>
              <a:t>poziomu podstawowego </a:t>
            </a:r>
            <a:r>
              <a:rPr lang="pl-PL" dirty="0"/>
              <a:t>może być rozszerzony o wybrane czynności ratownicze wynikające ze specyfiki zagrożeń występujących na danym obszarze chronionym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83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Zasady współdziałania w zakresie ratownictwa wysokościowego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24539"/>
            <a:ext cx="10515600" cy="23087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Ratownictwo </a:t>
            </a:r>
            <a:r>
              <a:rPr lang="pl-PL" dirty="0"/>
              <a:t>wysokościowe w zakresie podstawowym w ksrg organizuje właściwy terytorialnie </a:t>
            </a:r>
            <a:r>
              <a:rPr lang="pl-PL" u="sng" dirty="0"/>
              <a:t>komendant powiatowy</a:t>
            </a:r>
            <a:r>
              <a:rPr lang="pl-PL" dirty="0"/>
              <a:t> lub </a:t>
            </a:r>
            <a:r>
              <a:rPr lang="pl-PL" u="sng" dirty="0"/>
              <a:t>miejski PSP</a:t>
            </a:r>
            <a:r>
              <a:rPr lang="pl-PL" dirty="0"/>
              <a:t>, uwzględniając współpracę z: OSP, najbliższą SGRW, a także innymi podmiotami ratowniczymi </a:t>
            </a:r>
            <a:r>
              <a:rPr lang="pl-PL" dirty="0" smtClean="0"/>
              <a:t>i </a:t>
            </a:r>
            <a:r>
              <a:rPr lang="pl-PL" dirty="0"/>
              <a:t>służbami w oparciu o </a:t>
            </a:r>
            <a:r>
              <a:rPr lang="pl-PL" dirty="0" smtClean="0"/>
              <a:t>umowy 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porozumienia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1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7376" y="437211"/>
            <a:ext cx="9737982" cy="1682336"/>
          </a:xfrm>
        </p:spPr>
        <p:txBody>
          <a:bodyPr>
            <a:noAutofit/>
          </a:bodyPr>
          <a:lstStyle/>
          <a:p>
            <a:r>
              <a:rPr lang="pl-PL" b="1" dirty="0"/>
              <a:t>Zasady dysponowania i współdziałania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ze Specjalistycznymi </a:t>
            </a:r>
            <a:r>
              <a:rPr lang="pl-PL" b="1" dirty="0"/>
              <a:t>Grupami Ratownictwa Wysokościowego (SGRW)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773" y="3252968"/>
            <a:ext cx="11161643" cy="22552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3000" dirty="0" smtClean="0"/>
              <a:t>Zasady </a:t>
            </a:r>
            <a:r>
              <a:rPr lang="pl-PL" sz="3000" dirty="0"/>
              <a:t>dysponowania jednostek przygotowanych do podjęcia działań ratownictwa wysokościowego zawarte są w planach ratowniczych powiatu/miasta.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sz="3400" dirty="0" smtClean="0"/>
          </a:p>
        </p:txBody>
      </p:sp>
    </p:spTree>
    <p:extLst>
      <p:ext uri="{BB962C8B-B14F-4D97-AF65-F5344CB8AC3E}">
        <p14:creationId xmlns:p14="http://schemas.microsoft.com/office/powerpoint/2010/main" val="19201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0246"/>
          </a:xfrm>
        </p:spPr>
        <p:txBody>
          <a:bodyPr>
            <a:noAutofit/>
          </a:bodyPr>
          <a:lstStyle/>
          <a:p>
            <a:r>
              <a:rPr lang="pl-PL" b="1" dirty="0"/>
              <a:t>Zasady dysponowania i współdziałania </a:t>
            </a:r>
            <a:br>
              <a:rPr lang="pl-PL" b="1" dirty="0"/>
            </a:br>
            <a:r>
              <a:rPr lang="pl-PL" b="1" dirty="0"/>
              <a:t>ze Specjalistycznymi Grupami Ratownictwa Wysokościowego (SGRW</a:t>
            </a:r>
            <a:r>
              <a:rPr lang="pl-PL" b="1" dirty="0" smtClean="0"/>
              <a:t>) c. d.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58147"/>
            <a:ext cx="10515600" cy="3814763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b="1" dirty="0"/>
              <a:t>SGRW</a:t>
            </a:r>
            <a:r>
              <a:rPr lang="pl-PL" dirty="0"/>
              <a:t> dysponują do działań ratowniczych: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lphaLcParenR"/>
            </a:pPr>
            <a:r>
              <a:rPr lang="pl-PL" dirty="0"/>
              <a:t>właściwe stanowisko kierowania komendanta powiatowego/miejskiego PSP – na teren powiatu (miasta),</a:t>
            </a:r>
          </a:p>
          <a:p>
            <a:pPr marL="514350" lvl="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pl-PL" dirty="0"/>
              <a:t>właściwe stanowisko kierowania komendanta wojewódzkiego </a:t>
            </a:r>
            <a:r>
              <a:rPr lang="pl-PL" dirty="0" smtClean="0"/>
              <a:t>PSP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– na teren województwa,</a:t>
            </a:r>
          </a:p>
          <a:p>
            <a:pPr marL="514350" lvl="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pl-PL" dirty="0"/>
              <a:t>stanowisko kierowania komendanta głównego PSP – na teren kraju.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5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Zasady BHP podczas działań ratownictwa wysokościowego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1249"/>
            <a:ext cx="10515600" cy="32993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Rozporządzenie Ministra Spraw Wewnętrznych i Administracji z </a:t>
            </a:r>
            <a:r>
              <a:rPr lang="pl-PL" dirty="0" smtClean="0"/>
              <a:t>dnia </a:t>
            </a:r>
            <a:br>
              <a:rPr lang="pl-PL" dirty="0" smtClean="0"/>
            </a:br>
            <a:r>
              <a:rPr lang="pl-PL" dirty="0" smtClean="0"/>
              <a:t>16 </a:t>
            </a:r>
            <a:r>
              <a:rPr lang="pl-PL" dirty="0"/>
              <a:t>września 2008 r. </a:t>
            </a:r>
            <a:r>
              <a:rPr lang="pl-PL" b="1" dirty="0" smtClean="0"/>
              <a:t>w </a:t>
            </a:r>
            <a:r>
              <a:rPr lang="pl-PL" b="1" dirty="0"/>
              <a:t>sprawie szczegółowych warunków bezpieczeństwa </a:t>
            </a:r>
            <a:r>
              <a:rPr lang="pl-PL" b="1" dirty="0" smtClean="0"/>
              <a:t>i </a:t>
            </a:r>
            <a:r>
              <a:rPr lang="pl-PL" b="1" dirty="0"/>
              <a:t>higieny </a:t>
            </a:r>
            <a:r>
              <a:rPr lang="pl-PL" b="1" dirty="0" smtClean="0"/>
              <a:t>służby </a:t>
            </a:r>
            <a:r>
              <a:rPr lang="pl-PL" b="1" dirty="0"/>
              <a:t>strażaków Państwowej Straży Pożarnej</a:t>
            </a:r>
            <a:r>
              <a:rPr lang="pl-PL" dirty="0" smtClean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</a:t>
            </a:r>
            <a:r>
              <a:rPr lang="pl-PL" dirty="0" smtClean="0"/>
              <a:t> przede wszystkim: </a:t>
            </a:r>
            <a:r>
              <a:rPr lang="pl-PL" b="1" dirty="0" smtClean="0"/>
              <a:t>§ 37, § 40 – 41, § 86 – 91.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31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50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Zasady BHP podczas działań ratownictwa wysokościowego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46243"/>
            <a:ext cx="10515600" cy="44229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400" dirty="0" smtClean="0"/>
              <a:t>W zakresie podstawowym opuszczanie, wyciąganie oraz zjazd (działania ratownicze) wykonywane są techniką </a:t>
            </a:r>
            <a:r>
              <a:rPr lang="pl-PL" sz="2400" b="1" u="sng" dirty="0" smtClean="0"/>
              <a:t>dwóch lin.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400" dirty="0" smtClean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400" dirty="0" smtClean="0"/>
              <a:t>Prowadzenie działań w zakresie podstawowym odbywa się poprzez </a:t>
            </a:r>
            <a:r>
              <a:rPr lang="pl-PL" sz="2400" b="1" u="sng" dirty="0" smtClean="0"/>
              <a:t>ograniczenie pola pracy.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l-PL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400" dirty="0" smtClean="0"/>
              <a:t>Podczas działań ratowniczych należy kierować się zdrowym rozsądkiem.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400" dirty="0" smtClean="0"/>
              <a:t>Rutyna to najgorszy doradca!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945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Metryka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1678" y="2802835"/>
            <a:ext cx="8362122" cy="3374128"/>
          </a:xfrm>
        </p:spPr>
        <p:txBody>
          <a:bodyPr/>
          <a:lstStyle/>
          <a:p>
            <a:r>
              <a:rPr lang="pl-PL" b="1" dirty="0"/>
              <a:t>Data powstania pierwowzoru</a:t>
            </a:r>
            <a:r>
              <a:rPr lang="pl-PL" dirty="0"/>
              <a:t>: </a:t>
            </a:r>
            <a:r>
              <a:rPr lang="pl-PL" dirty="0" smtClean="0"/>
              <a:t>11.05.2019 r.</a:t>
            </a:r>
            <a:endParaRPr lang="pl-PL" dirty="0"/>
          </a:p>
          <a:p>
            <a:r>
              <a:rPr lang="pl-PL" b="1" dirty="0"/>
              <a:t>Data ostatniej aktualizacji</a:t>
            </a:r>
            <a:r>
              <a:rPr lang="pl-PL" dirty="0"/>
              <a:t>: </a:t>
            </a:r>
            <a:r>
              <a:rPr lang="pl-PL" dirty="0" smtClean="0"/>
              <a:t>27.06.2019 r.</a:t>
            </a:r>
            <a:endParaRPr lang="pl-PL" dirty="0"/>
          </a:p>
          <a:p>
            <a:r>
              <a:rPr lang="pl-PL" b="1" dirty="0"/>
              <a:t>Bieżący numer wersji</a:t>
            </a:r>
            <a:r>
              <a:rPr lang="pl-PL" dirty="0"/>
              <a:t>: 1</a:t>
            </a:r>
          </a:p>
          <a:p>
            <a:r>
              <a:rPr lang="pl-PL" b="1" dirty="0"/>
              <a:t>Autor: </a:t>
            </a:r>
            <a:r>
              <a:rPr lang="pl-PL" dirty="0" smtClean="0"/>
              <a:t>mł. bryg. Paweł Brunecki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9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autora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64360"/>
            <a:ext cx="10515600" cy="48152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1" dirty="0" smtClean="0"/>
              <a:t>Poniższa prezentacja, jest odpowiedzią na potrzebę ujednolicenia przekazywanych treści na szkoleniu RWZP. Materiał w niej zawarty </a:t>
            </a:r>
            <a:br>
              <a:rPr lang="pl-PL" i="1" dirty="0" smtClean="0"/>
            </a:br>
            <a:r>
              <a:rPr lang="pl-PL" i="1" dirty="0" smtClean="0"/>
              <a:t>nieznacznie różni się od obecnych Zasad, Programu szkolenia </a:t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 err="1" smtClean="0"/>
              <a:t>I</a:t>
            </a:r>
            <a:r>
              <a:rPr lang="pl-PL" i="1" dirty="0" smtClean="0"/>
              <a:t> wydania skryptu. Jednakże te różnice to zapowiedź, kierunek zmian </a:t>
            </a:r>
            <a:br>
              <a:rPr lang="pl-PL" i="1" dirty="0" smtClean="0"/>
            </a:br>
            <a:r>
              <a:rPr lang="pl-PL" i="1" dirty="0" smtClean="0"/>
              <a:t>w jakim ma podążać ta dziedzina ratownictwa. Prezentacja powstała na podstawie II wydania skryptu do RWZP (w trakcie podpisywania) – materiału zweryfikowanego przez środowisko „wysokościowe” </a:t>
            </a:r>
            <a:br>
              <a:rPr lang="pl-PL" i="1" dirty="0" smtClean="0"/>
            </a:br>
            <a:r>
              <a:rPr lang="pl-PL" i="1" dirty="0" smtClean="0"/>
              <a:t>i zaakceptowanego. </a:t>
            </a:r>
          </a:p>
          <a:p>
            <a:pPr marL="0" indent="0" algn="just">
              <a:buNone/>
            </a:pPr>
            <a:endParaRPr lang="pl-PL" sz="1600" i="1" dirty="0"/>
          </a:p>
          <a:p>
            <a:pPr marL="0" indent="0" algn="just">
              <a:buNone/>
            </a:pPr>
            <a:r>
              <a:rPr lang="pl-PL" i="1" dirty="0" smtClean="0"/>
              <a:t>Liczę, że choć trochę odciąży Was ten materiał podczas trudnej roli, jaką jest szkolenie/doskonalenie środowiska strażackiego.</a:t>
            </a:r>
          </a:p>
          <a:p>
            <a:pPr marL="0" indent="0" algn="r">
              <a:buNone/>
            </a:pPr>
            <a:r>
              <a:rPr lang="pl-PL" sz="2000" i="1" dirty="0" smtClean="0"/>
              <a:t>mł. bryg. Paweł Brunecki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17401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 autora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51113"/>
            <a:ext cx="10515600" cy="510208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dirty="0" smtClean="0"/>
              <a:t>	</a:t>
            </a:r>
            <a:r>
              <a:rPr lang="pl-PL" sz="4400" i="1" dirty="0" smtClean="0"/>
              <a:t>Niniejszym zezwalam każdemu z użytkowników na dokonywanie zmian w treściach prezentacji. Jednocześnie mam ogromną prośbę o przesyłanie do mnie Waszych pomysłów dotyczących ulepszeń przedmiotowego materiału na adres </a:t>
            </a:r>
            <a:r>
              <a:rPr lang="pl-PL" sz="4400" i="1" dirty="0" smtClean="0">
                <a:hlinkClick r:id="rId2"/>
              </a:rPr>
              <a:t>pbrunecki@kgpsp.gov.pl</a:t>
            </a:r>
            <a:r>
              <a:rPr lang="pl-PL" sz="4400" i="1" dirty="0" smtClean="0"/>
              <a:t>. Może proponowane zmiany będą na tyle istotne, iż zostanie przygotowana kolejna wersja prezentacji.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4400" i="1" dirty="0"/>
              <a:t>	</a:t>
            </a:r>
            <a:r>
              <a:rPr lang="pl-PL" sz="4400" i="1" dirty="0" smtClean="0"/>
              <a:t>W przypadku przesyłania fotografii, rysunków czy szkiców proszę ich </a:t>
            </a:r>
            <a:r>
              <a:rPr lang="pl-PL" sz="4400" i="1" dirty="0"/>
              <a:t>autorów </a:t>
            </a:r>
            <a:r>
              <a:rPr lang="pl-PL" sz="4400" i="1" dirty="0" smtClean="0"/>
              <a:t/>
            </a:r>
            <a:br>
              <a:rPr lang="pl-PL" sz="4400" i="1" dirty="0" smtClean="0"/>
            </a:br>
            <a:r>
              <a:rPr lang="pl-PL" sz="4400" i="1" dirty="0" smtClean="0"/>
              <a:t>o równoczesne </a:t>
            </a:r>
            <a:r>
              <a:rPr lang="pl-PL" sz="4400" i="1" dirty="0"/>
              <a:t>wyrażenie </a:t>
            </a:r>
            <a:r>
              <a:rPr lang="pl-PL" sz="4400" i="1" dirty="0" smtClean="0"/>
              <a:t>zgody na wykorzystanie ich materiałów do kolejnej publikacji.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pl-PL" sz="4400" i="1" u="sng" dirty="0" smtClean="0"/>
              <a:t>Razem możemy więcej.</a:t>
            </a:r>
          </a:p>
          <a:p>
            <a:pPr marL="0" indent="0" algn="ctr">
              <a:buNone/>
            </a:pPr>
            <a:endParaRPr lang="pl-PL" sz="4400" i="1" dirty="0" smtClean="0"/>
          </a:p>
          <a:p>
            <a:pPr marL="0" indent="0" algn="r">
              <a:buNone/>
            </a:pPr>
            <a:endParaRPr lang="pl-PL" sz="3600" i="1" dirty="0" smtClean="0"/>
          </a:p>
          <a:p>
            <a:pPr marL="0" indent="0" algn="r">
              <a:buNone/>
            </a:pPr>
            <a:r>
              <a:rPr lang="pl-PL" sz="3600" i="1" dirty="0" smtClean="0"/>
              <a:t>mł. bryg. Paweł Brunecki</a:t>
            </a:r>
            <a:endParaRPr lang="pl-PL" sz="3600" i="1" dirty="0"/>
          </a:p>
        </p:txBody>
      </p:sp>
    </p:spTree>
    <p:extLst>
      <p:ext uri="{BB962C8B-B14F-4D97-AF65-F5344CB8AC3E}">
        <p14:creationId xmlns:p14="http://schemas.microsoft.com/office/powerpoint/2010/main" val="32549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24" y="1155559"/>
            <a:ext cx="10817352" cy="4541855"/>
          </a:xfrm>
        </p:spPr>
        <p:txBody>
          <a:bodyPr>
            <a:noAutofit/>
          </a:bodyPr>
          <a:lstStyle/>
          <a:p>
            <a:pPr marL="715963">
              <a:lnSpc>
                <a:spcPct val="150000"/>
              </a:lnSpc>
            </a:pPr>
            <a:r>
              <a:rPr lang="pl-PL" b="1" dirty="0" smtClean="0"/>
              <a:t>Zasady organizacji ratownictwa wysokościowego w ksrg. </a:t>
            </a:r>
            <a:br>
              <a:rPr lang="pl-PL" b="1" dirty="0" smtClean="0"/>
            </a:br>
            <a:r>
              <a:rPr lang="pl-PL" b="1" dirty="0" smtClean="0"/>
              <a:t>Zakres działań podstawowych </a:t>
            </a:r>
            <a:br>
              <a:rPr lang="pl-PL" b="1" dirty="0" smtClean="0"/>
            </a:br>
            <a:r>
              <a:rPr lang="pl-PL" b="1" dirty="0" smtClean="0"/>
              <a:t>i obowiązujące przepisy w tym zakresie.</a:t>
            </a:r>
            <a:endParaRPr lang="pl-PL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5"/>
            <a:ext cx="5045765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Temat 1.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904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Wprowadzenie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31973"/>
            <a:ext cx="10515600" cy="40660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b="1" dirty="0"/>
              <a:t>Ratownictwo wysokościowe </a:t>
            </a:r>
            <a:r>
              <a:rPr lang="pl-PL" dirty="0"/>
              <a:t>jest to zespół czynności podjętych w celu ratowania ludzi, zwierząt i mienia oraz likwidacji miejscowych zagrożeń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miejscach i terenach trudnodostępnych, na wysokości i poniżej terenu </a:t>
            </a:r>
            <a:r>
              <a:rPr lang="pl-PL" dirty="0" smtClean="0"/>
              <a:t>z </a:t>
            </a:r>
            <a:r>
              <a:rPr lang="pl-PL" dirty="0"/>
              <a:t>wykorzystaniem technik linowych i sprzętu specjalistycznego</a:t>
            </a:r>
            <a:r>
              <a:rPr lang="pl-PL" sz="2600" dirty="0"/>
              <a:t>.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dirty="0" smtClean="0"/>
              <a:t>Ratownictwo </a:t>
            </a:r>
            <a:r>
              <a:rPr lang="pl-PL" dirty="0"/>
              <a:t>wysokościowe realizuje się w ksrg w zakresie:</a:t>
            </a:r>
          </a:p>
          <a:p>
            <a:r>
              <a:rPr lang="pl-PL" dirty="0"/>
              <a:t>podstawowym,</a:t>
            </a:r>
          </a:p>
          <a:p>
            <a:r>
              <a:rPr lang="pl-PL" dirty="0"/>
              <a:t>specjalistycznym.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Przepisy regulujące organizację ratownictwa wysokościowego w ksrg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4444" y="2129246"/>
            <a:ext cx="11183112" cy="334627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pl-PL" dirty="0"/>
              <a:t>Zasady organizacji ratownictwa wysokościowego w krajowym systemie ratowniczo-gaśniczym – lipiec 2013 r</a:t>
            </a:r>
            <a:r>
              <a:rPr lang="pl-PL" dirty="0" smtClean="0"/>
              <a:t>. (w trakcie nowelizacji)</a:t>
            </a:r>
          </a:p>
          <a:p>
            <a:pPr marL="514350" lvl="0" indent="-514350">
              <a:buFont typeface="+mj-lt"/>
              <a:buAutoNum type="alphaLcParenR"/>
            </a:pPr>
            <a:endParaRPr lang="pl-PL" sz="900" dirty="0"/>
          </a:p>
          <a:p>
            <a:pPr marL="514350" lvl="0" indent="-514350">
              <a:buFont typeface="+mj-lt"/>
              <a:buAutoNum type="alphaLcParenR"/>
            </a:pPr>
            <a:r>
              <a:rPr lang="pl-PL" dirty="0"/>
              <a:t>Program szkolenia z ratownictwa wysokościowego realizowanego przez ksrg </a:t>
            </a:r>
            <a:r>
              <a:rPr lang="pl-PL" dirty="0" smtClean="0"/>
              <a:t>w </a:t>
            </a:r>
            <a:r>
              <a:rPr lang="pl-PL" dirty="0"/>
              <a:t>zakresie podstawowym – 23 stycznia 2015 r</a:t>
            </a:r>
            <a:r>
              <a:rPr lang="pl-PL" dirty="0" smtClean="0"/>
              <a:t>.</a:t>
            </a:r>
          </a:p>
          <a:p>
            <a:pPr marL="514350" lvl="0" indent="-514350">
              <a:buFont typeface="+mj-lt"/>
              <a:buAutoNum type="alphaLcParenR"/>
            </a:pPr>
            <a:endParaRPr lang="pl-PL" sz="1000" dirty="0"/>
          </a:p>
          <a:p>
            <a:pPr marL="514350" lvl="0" indent="-514350">
              <a:buFont typeface="+mj-lt"/>
              <a:buAutoNum type="alphaLcParenR"/>
            </a:pPr>
            <a:r>
              <a:rPr lang="pl-PL" dirty="0"/>
              <a:t>Program szkolenia dla kandydatów na młodszych ratowników wysokościowych ksrg </a:t>
            </a:r>
            <a:r>
              <a:rPr lang="pl-PL" dirty="0" smtClean="0"/>
              <a:t>– </a:t>
            </a:r>
            <a:r>
              <a:rPr lang="pl-PL" dirty="0"/>
              <a:t>22 kwietnia 2014 r.</a:t>
            </a:r>
          </a:p>
          <a:p>
            <a:pPr marL="514350" indent="-51435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613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Przepisy regulujące organizację ratownictwa wysokościowego w </a:t>
            </a:r>
            <a:r>
              <a:rPr lang="pl-PL" b="1" dirty="0" smtClean="0"/>
              <a:t>ksrg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313" y="2293710"/>
            <a:ext cx="10646229" cy="2920546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lphaLcParenR" startAt="4"/>
            </a:pPr>
            <a:r>
              <a:rPr lang="pl-PL" dirty="0"/>
              <a:t>Program szkolenia młodszych ratowników wysokościowych ksrg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22 kwietnia 2014 r</a:t>
            </a:r>
            <a:r>
              <a:rPr lang="pl-PL" dirty="0" smtClean="0"/>
              <a:t>.</a:t>
            </a:r>
          </a:p>
          <a:p>
            <a:pPr marL="514350" lvl="0" indent="-514350">
              <a:buFont typeface="+mj-lt"/>
              <a:buAutoNum type="alphaLcParenR" startAt="4"/>
            </a:pPr>
            <a:endParaRPr lang="pl-PL" sz="1000" dirty="0"/>
          </a:p>
          <a:p>
            <a:pPr marL="514350" lvl="0" indent="-514350">
              <a:buFont typeface="+mj-lt"/>
              <a:buAutoNum type="alphaLcParenR" startAt="4"/>
            </a:pPr>
            <a:r>
              <a:rPr lang="pl-PL" dirty="0"/>
              <a:t>Program szkolenia ratowników wysokościowych ksrg – 22 kwietnia 2014 r</a:t>
            </a:r>
            <a:r>
              <a:rPr lang="pl-PL" dirty="0" smtClean="0"/>
              <a:t>.</a:t>
            </a:r>
          </a:p>
          <a:p>
            <a:pPr marL="514350" lvl="0" indent="-514350">
              <a:buFont typeface="+mj-lt"/>
              <a:buAutoNum type="alphaLcParenR" startAt="4"/>
            </a:pPr>
            <a:endParaRPr lang="pl-PL" sz="1100" dirty="0"/>
          </a:p>
          <a:p>
            <a:pPr marL="514350" lvl="0" indent="-514350">
              <a:buFont typeface="+mj-lt"/>
              <a:buAutoNum type="alphaLcParenR" startAt="4"/>
            </a:pPr>
            <a:r>
              <a:rPr lang="pl-PL" dirty="0"/>
              <a:t>Program szkolenia starszych ratowników wysokościowych </a:t>
            </a:r>
            <a:r>
              <a:rPr lang="pl-PL" dirty="0" smtClean="0"/>
              <a:t>ksrg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– 22 kwietnia 2014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90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Kto realizuje ratownictwo </a:t>
            </a:r>
            <a:r>
              <a:rPr lang="pl-PL" b="1" dirty="0"/>
              <a:t>wysokościowe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zakresie </a:t>
            </a:r>
            <a:r>
              <a:rPr lang="pl-PL" b="1" dirty="0" smtClean="0"/>
              <a:t>podstawowym?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459" y="2395705"/>
            <a:ext cx="10724940" cy="2916534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wszystkie jednostki ratowniczo-gaśnicze Państwowej Straży Pożarnej (JRG PSP</a:t>
            </a:r>
            <a:r>
              <a:rPr lang="pl-PL" dirty="0" smtClean="0"/>
              <a:t>),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pl-PL" sz="1000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jednostki ochrony przeciwpożarowej, w szczególności jednostki OSP, włączone do ksrg, które zadeklarowały gotowość operacyjną do realizacji tych zadań oraz spełniają standardy gotowości, wyszkolenia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wyposażenia</a:t>
            </a:r>
            <a:r>
              <a:rPr lang="pl-PL" dirty="0" smtClean="0"/>
              <a:t>,</a:t>
            </a:r>
          </a:p>
          <a:p>
            <a:pPr marL="0" indent="0" algn="just">
              <a:buNone/>
            </a:pPr>
            <a:r>
              <a:rPr lang="pl-PL" dirty="0" smtClean="0"/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6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Kto realizuje ratownictwo wysokościowe </a:t>
            </a:r>
            <a:br>
              <a:rPr lang="pl-PL" b="1" dirty="0"/>
            </a:br>
            <a:r>
              <a:rPr lang="pl-PL" b="1" dirty="0"/>
              <a:t>w zakresie </a:t>
            </a:r>
            <a:r>
              <a:rPr lang="pl-PL" b="1" dirty="0" smtClean="0"/>
              <a:t>podstawowym c.d.?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33215"/>
            <a:ext cx="10515600" cy="1799318"/>
          </a:xfrm>
        </p:spPr>
        <p:txBody>
          <a:bodyPr/>
          <a:lstStyle/>
          <a:p>
            <a:pPr lvl="0"/>
            <a:r>
              <a:rPr lang="pl-PL" dirty="0"/>
              <a:t>inne podmioty ratownicze, które zadeklarowały gotowość operacyjną do realizacji tych zadań oraz spełniają standardy gotowości, wyszkolenia </a:t>
            </a:r>
            <a:r>
              <a:rPr lang="pl-PL" dirty="0" smtClean="0"/>
              <a:t>i </a:t>
            </a:r>
            <a:r>
              <a:rPr lang="pl-PL" dirty="0"/>
              <a:t>wyposażenia na podstawie stosownych umów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porozumień.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7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1849"/>
          </a:xfrm>
        </p:spPr>
        <p:txBody>
          <a:bodyPr>
            <a:noAutofit/>
          </a:bodyPr>
          <a:lstStyle/>
          <a:p>
            <a:r>
              <a:rPr lang="pl-PL" b="1" dirty="0" smtClean="0"/>
              <a:t>Kto uzyskuje kwalifikacje </a:t>
            </a:r>
            <a:r>
              <a:rPr lang="pl-PL" b="1" dirty="0"/>
              <a:t>do wykonywania zadań z zakresu ratownictwa wysokościowego na poziomie </a:t>
            </a:r>
            <a:r>
              <a:rPr lang="pl-PL" b="1" dirty="0" smtClean="0"/>
              <a:t>podstawowym?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9971" y="2596953"/>
            <a:ext cx="10515600" cy="2824134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strażacy jednostek ochrony przeciwpożarowej, z wyłączeniem OSP, w ramach kształcenia zawodowego</a:t>
            </a:r>
            <a:r>
              <a:rPr lang="pl-PL" dirty="0" smtClean="0"/>
              <a:t>,</a:t>
            </a:r>
          </a:p>
          <a:p>
            <a:pPr marL="514350" lvl="0" indent="-514350" algn="just">
              <a:buFont typeface="+mj-lt"/>
              <a:buAutoNum type="alphaLcParenR"/>
            </a:pPr>
            <a:endParaRPr lang="pl-PL" sz="1000" dirty="0"/>
          </a:p>
          <a:p>
            <a:pPr marL="514350" lvl="0" indent="-514350" algn="just">
              <a:buFont typeface="+mj-lt"/>
              <a:buAutoNum type="alphaLcParenR"/>
            </a:pPr>
            <a:r>
              <a:rPr lang="pl-PL" dirty="0"/>
              <a:t>strażacy jednostek ochrony przeciwpożarowej, którzy ukończyli szkolenie </a:t>
            </a:r>
            <a:r>
              <a:rPr lang="pl-PL" dirty="0" smtClean="0"/>
              <a:t>z </a:t>
            </a:r>
            <a:r>
              <a:rPr lang="pl-PL" dirty="0"/>
              <a:t>ratownictwa wysokościowego realizowanego przez ksrg w zakresie podstawowym</a:t>
            </a:r>
            <a:r>
              <a:rPr lang="pl-PL" dirty="0" smtClean="0"/>
              <a:t>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24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984</Words>
  <Application>Microsoft Office PowerPoint</Application>
  <PresentationFormat>Niestandardowy</PresentationFormat>
  <Paragraphs>169</Paragraphs>
  <Slides>20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Szkolenie z ratownictwa wysokościowego realizowanego przez ksrg w zakresie podstawowym</vt:lpstr>
      <vt:lpstr>Od autora</vt:lpstr>
      <vt:lpstr>Zasady organizacji ratownictwa wysokościowego w ksrg.  Zakres działań podstawowych  i obowiązujące przepisy w tym zakresie.</vt:lpstr>
      <vt:lpstr>Wprowadzenie</vt:lpstr>
      <vt:lpstr>Przepisy regulujące organizację ratownictwa wysokościowego w ksrg</vt:lpstr>
      <vt:lpstr>Przepisy regulujące organizację ratownictwa wysokościowego w ksrg c.d.</vt:lpstr>
      <vt:lpstr>Kto realizuje ratownictwo wysokościowe  w zakresie podstawowym?</vt:lpstr>
      <vt:lpstr>Kto realizuje ratownictwo wysokościowe  w zakresie podstawowym c.d.?</vt:lpstr>
      <vt:lpstr>Kto uzyskuje kwalifikacje do wykonywania zadań z zakresu ratownictwa wysokościowego na poziomie podstawowym? </vt:lpstr>
      <vt:lpstr>Kto uzyskuje kwalifikacje do wykonywania zadań z zakresu ratownictwa wysokościowego na poziomie podstawowym c.d.? </vt:lpstr>
      <vt:lpstr>Standard wyposażenia jednostek ochrony przeciwpożarowej w zakresie podstawowym</vt:lpstr>
      <vt:lpstr>Jakie zadania realizowane są w ramach ratownictwa wysokościowego w zakresie podstawowym?</vt:lpstr>
      <vt:lpstr>Jakie zadania realizowane są w ramach ratownictwa wysokościowego w zakresie podstawowym c. d.?</vt:lpstr>
      <vt:lpstr>Zasady współdziałania w zakresie ratownictwa wysokościowego</vt:lpstr>
      <vt:lpstr>Zasady dysponowania i współdziałania  ze Specjalistycznymi Grupami Ratownictwa Wysokościowego (SGRW)</vt:lpstr>
      <vt:lpstr>Zasady dysponowania i współdziałania  ze Specjalistycznymi Grupami Ratownictwa Wysokościowego (SGRW) c. d.</vt:lpstr>
      <vt:lpstr>Zasady BHP podczas działań ratownictwa wysokościowego</vt:lpstr>
      <vt:lpstr>Zasady BHP podczas działań ratownictwa wysokościowego c.d.</vt:lpstr>
      <vt:lpstr>Metryka prezentacji</vt:lpstr>
      <vt:lpstr>Od autora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z ratownictwa wysokościowego realizowanego przez ksrg w zakresie podstawowym</dc:title>
  <dc:creator>Brunecki Paweł</dc:creator>
  <cp:lastModifiedBy>Stajszczak Magdalena</cp:lastModifiedBy>
  <cp:revision>132</cp:revision>
  <dcterms:created xsi:type="dcterms:W3CDTF">2019-05-07T09:56:03Z</dcterms:created>
  <dcterms:modified xsi:type="dcterms:W3CDTF">2019-06-28T09:52:42Z</dcterms:modified>
</cp:coreProperties>
</file>