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0"/>
  </p:notesMasterIdLst>
  <p:sldIdLst>
    <p:sldId id="256" r:id="rId5"/>
    <p:sldId id="279" r:id="rId6"/>
    <p:sldId id="280" r:id="rId7"/>
    <p:sldId id="277" r:id="rId8"/>
    <p:sldId id="263" r:id="rId9"/>
    <p:sldId id="261" r:id="rId10"/>
    <p:sldId id="276" r:id="rId11"/>
    <p:sldId id="264" r:id="rId12"/>
    <p:sldId id="269" r:id="rId13"/>
    <p:sldId id="271" r:id="rId14"/>
    <p:sldId id="278" r:id="rId15"/>
    <p:sldId id="266" r:id="rId16"/>
    <p:sldId id="268" r:id="rId17"/>
    <p:sldId id="267" r:id="rId18"/>
    <p:sldId id="258" r:id="rId19"/>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na Gałązka" initials="AG" lastIdx="12" clrIdx="0">
    <p:extLst/>
  </p:cmAuthor>
  <p:cmAuthor id="2" name="Rafał Pawlak" initials="RP" lastIdx="8"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EEF9"/>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25E0C2B-4B6E-4611-8BCC-C83A54F487F5}" v="96" dt="2020-05-05T13:54:42.432"/>
    <p1510:client id="{0B5EB86F-DE86-4DA9-95B2-3F3907BA089F}" v="170" dt="2020-05-05T13:50:24.036"/>
    <p1510:client id="{6FE65F89-7346-41C6-A948-A49576AAC4BA}" v="12" dt="2020-05-05T13:50:48.212"/>
    <p1510:client id="{D632AA55-48DC-475B-B4D0-304271DA107A}" v="4" dt="2020-05-05T13:50:36.32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5" d="100"/>
          <a:sy n="85" d="100"/>
        </p:scale>
        <p:origin x="114" y="46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odlewski Marcin (Britenet)" userId="S::m.godlewski@mc.gov.pl::930c73a9-afe2-4d6f-a9bf-ab7250a92d83" providerId="AD" clId="Web-{D632AA55-48DC-475B-B4D0-304271DA107A}"/>
    <pc:docChg chg="modSld">
      <pc:chgData name="Godlewski Marcin (Britenet)" userId="S::m.godlewski@mc.gov.pl::930c73a9-afe2-4d6f-a9bf-ab7250a92d83" providerId="AD" clId="Web-{D632AA55-48DC-475B-B4D0-304271DA107A}" dt="2020-05-05T13:50:36.321" v="3"/>
      <pc:docMkLst>
        <pc:docMk/>
      </pc:docMkLst>
      <pc:sldChg chg="delSp modSp">
        <pc:chgData name="Godlewski Marcin (Britenet)" userId="S::m.godlewski@mc.gov.pl::930c73a9-afe2-4d6f-a9bf-ab7250a92d83" providerId="AD" clId="Web-{D632AA55-48DC-475B-B4D0-304271DA107A}" dt="2020-05-05T13:50:36.321" v="3"/>
        <pc:sldMkLst>
          <pc:docMk/>
          <pc:sldMk cId="3598284323" sldId="256"/>
        </pc:sldMkLst>
        <pc:spChg chg="del">
          <ac:chgData name="Godlewski Marcin (Britenet)" userId="S::m.godlewski@mc.gov.pl::930c73a9-afe2-4d6f-a9bf-ab7250a92d83" providerId="AD" clId="Web-{D632AA55-48DC-475B-B4D0-304271DA107A}" dt="2020-05-05T13:50:33.992" v="1"/>
          <ac:spMkLst>
            <pc:docMk/>
            <pc:sldMk cId="3598284323" sldId="256"/>
            <ac:spMk id="41" creationId="{00000000-0000-0000-0000-000000000000}"/>
          </ac:spMkLst>
        </pc:spChg>
        <pc:spChg chg="del">
          <ac:chgData name="Godlewski Marcin (Britenet)" userId="S::m.godlewski@mc.gov.pl::930c73a9-afe2-4d6f-a9bf-ab7250a92d83" providerId="AD" clId="Web-{D632AA55-48DC-475B-B4D0-304271DA107A}" dt="2020-05-05T13:50:33.274" v="0"/>
          <ac:spMkLst>
            <pc:docMk/>
            <pc:sldMk cId="3598284323" sldId="256"/>
            <ac:spMk id="59" creationId="{00000000-0000-0000-0000-000000000000}"/>
          </ac:spMkLst>
        </pc:spChg>
        <pc:cxnChg chg="mod">
          <ac:chgData name="Godlewski Marcin (Britenet)" userId="S::m.godlewski@mc.gov.pl::930c73a9-afe2-4d6f-a9bf-ab7250a92d83" providerId="AD" clId="Web-{D632AA55-48DC-475B-B4D0-304271DA107A}" dt="2020-05-05T13:50:33.992" v="1"/>
          <ac:cxnSpMkLst>
            <pc:docMk/>
            <pc:sldMk cId="3598284323" sldId="256"/>
            <ac:cxnSpMk id="52" creationId="{00000000-0000-0000-0000-000000000000}"/>
          </ac:cxnSpMkLst>
        </pc:cxnChg>
        <pc:cxnChg chg="del mod">
          <ac:chgData name="Godlewski Marcin (Britenet)" userId="S::m.godlewski@mc.gov.pl::930c73a9-afe2-4d6f-a9bf-ab7250a92d83" providerId="AD" clId="Web-{D632AA55-48DC-475B-B4D0-304271DA107A}" dt="2020-05-05T13:50:36.321" v="3"/>
          <ac:cxnSpMkLst>
            <pc:docMk/>
            <pc:sldMk cId="3598284323" sldId="256"/>
            <ac:cxnSpMk id="56" creationId="{00000000-0000-0000-0000-000000000000}"/>
          </ac:cxnSpMkLst>
        </pc:cxnChg>
        <pc:cxnChg chg="mod">
          <ac:chgData name="Godlewski Marcin (Britenet)" userId="S::m.godlewski@mc.gov.pl::930c73a9-afe2-4d6f-a9bf-ab7250a92d83" providerId="AD" clId="Web-{D632AA55-48DC-475B-B4D0-304271DA107A}" dt="2020-05-05T13:50:33.992" v="1"/>
          <ac:cxnSpMkLst>
            <pc:docMk/>
            <pc:sldMk cId="3598284323" sldId="256"/>
            <ac:cxnSpMk id="62" creationId="{00000000-0000-0000-0000-000000000000}"/>
          </ac:cxnSpMkLst>
        </pc:cxnChg>
        <pc:cxnChg chg="del mod">
          <ac:chgData name="Godlewski Marcin (Britenet)" userId="S::m.godlewski@mc.gov.pl::930c73a9-afe2-4d6f-a9bf-ab7250a92d83" providerId="AD" clId="Web-{D632AA55-48DC-475B-B4D0-304271DA107A}" dt="2020-05-05T13:50:35.164" v="2"/>
          <ac:cxnSpMkLst>
            <pc:docMk/>
            <pc:sldMk cId="3598284323" sldId="256"/>
            <ac:cxnSpMk id="65" creationId="{00000000-0000-0000-0000-000000000000}"/>
          </ac:cxnSpMkLst>
        </pc:cxnChg>
      </pc:sldChg>
    </pc:docChg>
  </pc:docChgLst>
  <pc:docChgLst>
    <pc:chgData name="Godlewski Marcin (Britenet)" userId="S::m.godlewski@mc.gov.pl::930c73a9-afe2-4d6f-a9bf-ab7250a92d83" providerId="AD" clId="Web-{0B5EB86F-DE86-4DA9-95B2-3F3907BA089F}"/>
    <pc:docChg chg="addSld modSld">
      <pc:chgData name="Godlewski Marcin (Britenet)" userId="S::m.godlewski@mc.gov.pl::930c73a9-afe2-4d6f-a9bf-ab7250a92d83" providerId="AD" clId="Web-{0B5EB86F-DE86-4DA9-95B2-3F3907BA089F}" dt="2020-05-05T13:50:24.036" v="168"/>
      <pc:docMkLst>
        <pc:docMk/>
      </pc:docMkLst>
      <pc:sldChg chg="addSp delSp modSp mod setBg">
        <pc:chgData name="Godlewski Marcin (Britenet)" userId="S::m.godlewski@mc.gov.pl::930c73a9-afe2-4d6f-a9bf-ab7250a92d83" providerId="AD" clId="Web-{0B5EB86F-DE86-4DA9-95B2-3F3907BA089F}" dt="2020-05-05T13:50:24.036" v="168"/>
        <pc:sldMkLst>
          <pc:docMk/>
          <pc:sldMk cId="3598284323" sldId="256"/>
        </pc:sldMkLst>
        <pc:spChg chg="del mod">
          <ac:chgData name="Godlewski Marcin (Britenet)" userId="S::m.godlewski@mc.gov.pl::930c73a9-afe2-4d6f-a9bf-ab7250a92d83" providerId="AD" clId="Web-{0B5EB86F-DE86-4DA9-95B2-3F3907BA089F}" dt="2020-05-05T13:50:09.583" v="153"/>
          <ac:spMkLst>
            <pc:docMk/>
            <pc:sldMk cId="3598284323" sldId="256"/>
            <ac:spMk id="4" creationId="{00000000-0000-0000-0000-000000000000}"/>
          </ac:spMkLst>
        </pc:spChg>
        <pc:spChg chg="del mod">
          <ac:chgData name="Godlewski Marcin (Britenet)" userId="S::m.godlewski@mc.gov.pl::930c73a9-afe2-4d6f-a9bf-ab7250a92d83" providerId="AD" clId="Web-{0B5EB86F-DE86-4DA9-95B2-3F3907BA089F}" dt="2020-05-05T13:50:05.692" v="149"/>
          <ac:spMkLst>
            <pc:docMk/>
            <pc:sldMk cId="3598284323" sldId="256"/>
            <ac:spMk id="10" creationId="{00000000-0000-0000-0000-000000000000}"/>
          </ac:spMkLst>
        </pc:spChg>
        <pc:spChg chg="del mod">
          <ac:chgData name="Godlewski Marcin (Britenet)" userId="S::m.godlewski@mc.gov.pl::930c73a9-afe2-4d6f-a9bf-ab7250a92d83" providerId="AD" clId="Web-{0B5EB86F-DE86-4DA9-95B2-3F3907BA089F}" dt="2020-05-05T13:50:21.083" v="166"/>
          <ac:spMkLst>
            <pc:docMk/>
            <pc:sldMk cId="3598284323" sldId="256"/>
            <ac:spMk id="13" creationId="{00000000-0000-0000-0000-000000000000}"/>
          </ac:spMkLst>
        </pc:spChg>
        <pc:spChg chg="del mod">
          <ac:chgData name="Godlewski Marcin (Britenet)" userId="S::m.godlewski@mc.gov.pl::930c73a9-afe2-4d6f-a9bf-ab7250a92d83" providerId="AD" clId="Web-{0B5EB86F-DE86-4DA9-95B2-3F3907BA089F}" dt="2020-05-05T13:50:06.973" v="150"/>
          <ac:spMkLst>
            <pc:docMk/>
            <pc:sldMk cId="3598284323" sldId="256"/>
            <ac:spMk id="16" creationId="{00000000-0000-0000-0000-000000000000}"/>
          </ac:spMkLst>
        </pc:spChg>
        <pc:spChg chg="mod">
          <ac:chgData name="Godlewski Marcin (Britenet)" userId="S::m.godlewski@mc.gov.pl::930c73a9-afe2-4d6f-a9bf-ab7250a92d83" providerId="AD" clId="Web-{0B5EB86F-DE86-4DA9-95B2-3F3907BA089F}" dt="2020-05-05T13:40:47.374" v="63" actId="1076"/>
          <ac:spMkLst>
            <pc:docMk/>
            <pc:sldMk cId="3598284323" sldId="256"/>
            <ac:spMk id="22" creationId="{00000000-0000-0000-0000-000000000000}"/>
          </ac:spMkLst>
        </pc:spChg>
        <pc:spChg chg="del mod">
          <ac:chgData name="Godlewski Marcin (Britenet)" userId="S::m.godlewski@mc.gov.pl::930c73a9-afe2-4d6f-a9bf-ab7250a92d83" providerId="AD" clId="Web-{0B5EB86F-DE86-4DA9-95B2-3F3907BA089F}" dt="2020-05-05T13:50:16.411" v="161"/>
          <ac:spMkLst>
            <pc:docMk/>
            <pc:sldMk cId="3598284323" sldId="256"/>
            <ac:spMk id="32" creationId="{00000000-0000-0000-0000-000000000000}"/>
          </ac:spMkLst>
        </pc:spChg>
        <pc:spChg chg="mod">
          <ac:chgData name="Godlewski Marcin (Britenet)" userId="S::m.godlewski@mc.gov.pl::930c73a9-afe2-4d6f-a9bf-ab7250a92d83" providerId="AD" clId="Web-{0B5EB86F-DE86-4DA9-95B2-3F3907BA089F}" dt="2020-05-05T13:40:38.249" v="61" actId="1076"/>
          <ac:spMkLst>
            <pc:docMk/>
            <pc:sldMk cId="3598284323" sldId="256"/>
            <ac:spMk id="41" creationId="{00000000-0000-0000-0000-000000000000}"/>
          </ac:spMkLst>
        </pc:spChg>
        <pc:spChg chg="mod">
          <ac:chgData name="Godlewski Marcin (Britenet)" userId="S::m.godlewski@mc.gov.pl::930c73a9-afe2-4d6f-a9bf-ab7250a92d83" providerId="AD" clId="Web-{0B5EB86F-DE86-4DA9-95B2-3F3907BA089F}" dt="2020-05-05T13:47:35.894" v="146" actId="1076"/>
          <ac:spMkLst>
            <pc:docMk/>
            <pc:sldMk cId="3598284323" sldId="256"/>
            <ac:spMk id="43" creationId="{00000000-0000-0000-0000-000000000000}"/>
          </ac:spMkLst>
        </pc:spChg>
        <pc:spChg chg="mod">
          <ac:chgData name="Godlewski Marcin (Britenet)" userId="S::m.godlewski@mc.gov.pl::930c73a9-afe2-4d6f-a9bf-ab7250a92d83" providerId="AD" clId="Web-{0B5EB86F-DE86-4DA9-95B2-3F3907BA089F}" dt="2020-05-05T13:40:38.202" v="60" actId="1076"/>
          <ac:spMkLst>
            <pc:docMk/>
            <pc:sldMk cId="3598284323" sldId="256"/>
            <ac:spMk id="47" creationId="{00000000-0000-0000-0000-000000000000}"/>
          </ac:spMkLst>
        </pc:spChg>
        <pc:spChg chg="mod">
          <ac:chgData name="Godlewski Marcin (Britenet)" userId="S::m.godlewski@mc.gov.pl::930c73a9-afe2-4d6f-a9bf-ab7250a92d83" providerId="AD" clId="Web-{0B5EB86F-DE86-4DA9-95B2-3F3907BA089F}" dt="2020-05-05T13:39:35.123" v="42" actId="1076"/>
          <ac:spMkLst>
            <pc:docMk/>
            <pc:sldMk cId="3598284323" sldId="256"/>
            <ac:spMk id="49" creationId="{00000000-0000-0000-0000-000000000000}"/>
          </ac:spMkLst>
        </pc:spChg>
        <pc:spChg chg="mod">
          <ac:chgData name="Godlewski Marcin (Britenet)" userId="S::m.godlewski@mc.gov.pl::930c73a9-afe2-4d6f-a9bf-ab7250a92d83" providerId="AD" clId="Web-{0B5EB86F-DE86-4DA9-95B2-3F3907BA089F}" dt="2020-05-05T13:39:36.920" v="43" actId="1076"/>
          <ac:spMkLst>
            <pc:docMk/>
            <pc:sldMk cId="3598284323" sldId="256"/>
            <ac:spMk id="50" creationId="{00000000-0000-0000-0000-000000000000}"/>
          </ac:spMkLst>
        </pc:spChg>
        <pc:spChg chg="del mod">
          <ac:chgData name="Godlewski Marcin (Britenet)" userId="S::m.godlewski@mc.gov.pl::930c73a9-afe2-4d6f-a9bf-ab7250a92d83" providerId="AD" clId="Web-{0B5EB86F-DE86-4DA9-95B2-3F3907BA089F}" dt="2020-05-05T13:50:14.583" v="159"/>
          <ac:spMkLst>
            <pc:docMk/>
            <pc:sldMk cId="3598284323" sldId="256"/>
            <ac:spMk id="51" creationId="{00000000-0000-0000-0000-000000000000}"/>
          </ac:spMkLst>
        </pc:spChg>
        <pc:spChg chg="del mod">
          <ac:chgData name="Godlewski Marcin (Britenet)" userId="S::m.godlewski@mc.gov.pl::930c73a9-afe2-4d6f-a9bf-ab7250a92d83" providerId="AD" clId="Web-{0B5EB86F-DE86-4DA9-95B2-3F3907BA089F}" dt="2020-05-05T13:37:31.091" v="10"/>
          <ac:spMkLst>
            <pc:docMk/>
            <pc:sldMk cId="3598284323" sldId="256"/>
            <ac:spMk id="53" creationId="{00000000-0000-0000-0000-000000000000}"/>
          </ac:spMkLst>
        </pc:spChg>
        <pc:spChg chg="mod">
          <ac:chgData name="Godlewski Marcin (Britenet)" userId="S::m.godlewski@mc.gov.pl::930c73a9-afe2-4d6f-a9bf-ab7250a92d83" providerId="AD" clId="Web-{0B5EB86F-DE86-4DA9-95B2-3F3907BA089F}" dt="2020-05-05T13:40:41.296" v="62" actId="1076"/>
          <ac:spMkLst>
            <pc:docMk/>
            <pc:sldMk cId="3598284323" sldId="256"/>
            <ac:spMk id="57" creationId="{00000000-0000-0000-0000-000000000000}"/>
          </ac:spMkLst>
        </pc:spChg>
        <pc:spChg chg="mod">
          <ac:chgData name="Godlewski Marcin (Britenet)" userId="S::m.godlewski@mc.gov.pl::930c73a9-afe2-4d6f-a9bf-ab7250a92d83" providerId="AD" clId="Web-{0B5EB86F-DE86-4DA9-95B2-3F3907BA089F}" dt="2020-05-05T13:47:43.253" v="147" actId="1076"/>
          <ac:spMkLst>
            <pc:docMk/>
            <pc:sldMk cId="3598284323" sldId="256"/>
            <ac:spMk id="59" creationId="{00000000-0000-0000-0000-000000000000}"/>
          </ac:spMkLst>
        </pc:spChg>
        <pc:spChg chg="del mod">
          <ac:chgData name="Godlewski Marcin (Britenet)" userId="S::m.godlewski@mc.gov.pl::930c73a9-afe2-4d6f-a9bf-ab7250a92d83" providerId="AD" clId="Web-{0B5EB86F-DE86-4DA9-95B2-3F3907BA089F}" dt="2020-05-05T13:50:13.630" v="158"/>
          <ac:spMkLst>
            <pc:docMk/>
            <pc:sldMk cId="3598284323" sldId="256"/>
            <ac:spMk id="63" creationId="{00000000-0000-0000-0000-000000000000}"/>
          </ac:spMkLst>
        </pc:spChg>
        <pc:spChg chg="del mod">
          <ac:chgData name="Godlewski Marcin (Britenet)" userId="S::m.godlewski@mc.gov.pl::930c73a9-afe2-4d6f-a9bf-ab7250a92d83" providerId="AD" clId="Web-{0B5EB86F-DE86-4DA9-95B2-3F3907BA089F}" dt="2020-05-05T13:50:11.427" v="155"/>
          <ac:spMkLst>
            <pc:docMk/>
            <pc:sldMk cId="3598284323" sldId="256"/>
            <ac:spMk id="66" creationId="{00000000-0000-0000-0000-000000000000}"/>
          </ac:spMkLst>
        </pc:spChg>
        <pc:spChg chg="mod">
          <ac:chgData name="Godlewski Marcin (Britenet)" userId="S::m.godlewski@mc.gov.pl::930c73a9-afe2-4d6f-a9bf-ab7250a92d83" providerId="AD" clId="Web-{0B5EB86F-DE86-4DA9-95B2-3F3907BA089F}" dt="2020-05-05T13:40:47.452" v="64" actId="1076"/>
          <ac:spMkLst>
            <pc:docMk/>
            <pc:sldMk cId="3598284323" sldId="256"/>
            <ac:spMk id="74" creationId="{00000000-0000-0000-0000-000000000000}"/>
          </ac:spMkLst>
        </pc:spChg>
        <pc:spChg chg="mod">
          <ac:chgData name="Godlewski Marcin (Britenet)" userId="S::m.godlewski@mc.gov.pl::930c73a9-afe2-4d6f-a9bf-ab7250a92d83" providerId="AD" clId="Web-{0B5EB86F-DE86-4DA9-95B2-3F3907BA089F}" dt="2020-05-05T13:47:15.940" v="137" actId="1076"/>
          <ac:spMkLst>
            <pc:docMk/>
            <pc:sldMk cId="3598284323" sldId="256"/>
            <ac:spMk id="79" creationId="{00000000-0000-0000-0000-000000000000}"/>
          </ac:spMkLst>
        </pc:spChg>
        <pc:spChg chg="del mod">
          <ac:chgData name="Godlewski Marcin (Britenet)" userId="S::m.godlewski@mc.gov.pl::930c73a9-afe2-4d6f-a9bf-ab7250a92d83" providerId="AD" clId="Web-{0B5EB86F-DE86-4DA9-95B2-3F3907BA089F}" dt="2020-05-05T13:50:15.614" v="160"/>
          <ac:spMkLst>
            <pc:docMk/>
            <pc:sldMk cId="3598284323" sldId="256"/>
            <ac:spMk id="80" creationId="{00000000-0000-0000-0000-000000000000}"/>
          </ac:spMkLst>
        </pc:spChg>
        <pc:spChg chg="mod">
          <ac:chgData name="Godlewski Marcin (Britenet)" userId="S::m.godlewski@mc.gov.pl::930c73a9-afe2-4d6f-a9bf-ab7250a92d83" providerId="AD" clId="Web-{0B5EB86F-DE86-4DA9-95B2-3F3907BA089F}" dt="2020-05-05T13:43:33.063" v="98" actId="20577"/>
          <ac:spMkLst>
            <pc:docMk/>
            <pc:sldMk cId="3598284323" sldId="256"/>
            <ac:spMk id="108" creationId="{00000000-0000-0000-0000-000000000000}"/>
          </ac:spMkLst>
        </pc:spChg>
        <pc:cxnChg chg="del mod">
          <ac:chgData name="Godlewski Marcin (Britenet)" userId="S::m.godlewski@mc.gov.pl::930c73a9-afe2-4d6f-a9bf-ab7250a92d83" providerId="AD" clId="Web-{0B5EB86F-DE86-4DA9-95B2-3F3907BA089F}" dt="2020-05-05T13:50:08.708" v="152"/>
          <ac:cxnSpMkLst>
            <pc:docMk/>
            <pc:sldMk cId="3598284323" sldId="256"/>
            <ac:cxnSpMk id="6" creationId="{00000000-0000-0000-0000-000000000000}"/>
          </ac:cxnSpMkLst>
        </pc:cxnChg>
        <pc:cxnChg chg="del mod">
          <ac:chgData name="Godlewski Marcin (Britenet)" userId="S::m.godlewski@mc.gov.pl::930c73a9-afe2-4d6f-a9bf-ab7250a92d83" providerId="AD" clId="Web-{0B5EB86F-DE86-4DA9-95B2-3F3907BA089F}" dt="2020-05-05T13:50:18.911" v="164"/>
          <ac:cxnSpMkLst>
            <pc:docMk/>
            <pc:sldMk cId="3598284323" sldId="256"/>
            <ac:cxnSpMk id="12" creationId="{00000000-0000-0000-0000-000000000000}"/>
          </ac:cxnSpMkLst>
        </pc:cxnChg>
        <pc:cxnChg chg="del mod">
          <ac:chgData name="Godlewski Marcin (Britenet)" userId="S::m.godlewski@mc.gov.pl::930c73a9-afe2-4d6f-a9bf-ab7250a92d83" providerId="AD" clId="Web-{0B5EB86F-DE86-4DA9-95B2-3F3907BA089F}" dt="2020-05-05T13:50:07.864" v="151"/>
          <ac:cxnSpMkLst>
            <pc:docMk/>
            <pc:sldMk cId="3598284323" sldId="256"/>
            <ac:cxnSpMk id="21" creationId="{00000000-0000-0000-0000-000000000000}"/>
          </ac:cxnSpMkLst>
        </pc:cxnChg>
        <pc:cxnChg chg="mod">
          <ac:chgData name="Godlewski Marcin (Britenet)" userId="S::m.godlewski@mc.gov.pl::930c73a9-afe2-4d6f-a9bf-ab7250a92d83" providerId="AD" clId="Web-{0B5EB86F-DE86-4DA9-95B2-3F3907BA089F}" dt="2020-05-05T13:40:47.452" v="64" actId="1076"/>
          <ac:cxnSpMkLst>
            <pc:docMk/>
            <pc:sldMk cId="3598284323" sldId="256"/>
            <ac:cxnSpMk id="38" creationId="{00000000-0000-0000-0000-000000000000}"/>
          </ac:cxnSpMkLst>
        </pc:cxnChg>
        <pc:cxnChg chg="del mod">
          <ac:chgData name="Godlewski Marcin (Britenet)" userId="S::m.godlewski@mc.gov.pl::930c73a9-afe2-4d6f-a9bf-ab7250a92d83" providerId="AD" clId="Web-{0B5EB86F-DE86-4DA9-95B2-3F3907BA089F}" dt="2020-05-05T13:50:22.817" v="167"/>
          <ac:cxnSpMkLst>
            <pc:docMk/>
            <pc:sldMk cId="3598284323" sldId="256"/>
            <ac:cxnSpMk id="40" creationId="{00000000-0000-0000-0000-000000000000}"/>
          </ac:cxnSpMkLst>
        </pc:cxnChg>
        <pc:cxnChg chg="del mod">
          <ac:chgData name="Godlewski Marcin (Britenet)" userId="S::m.godlewski@mc.gov.pl::930c73a9-afe2-4d6f-a9bf-ab7250a92d83" providerId="AD" clId="Web-{0B5EB86F-DE86-4DA9-95B2-3F3907BA089F}" dt="2020-05-05T13:50:11.442" v="157"/>
          <ac:cxnSpMkLst>
            <pc:docMk/>
            <pc:sldMk cId="3598284323" sldId="256"/>
            <ac:cxnSpMk id="45" creationId="{00000000-0000-0000-0000-000000000000}"/>
          </ac:cxnSpMkLst>
        </pc:cxnChg>
        <pc:cxnChg chg="del mod">
          <ac:chgData name="Godlewski Marcin (Britenet)" userId="S::m.godlewski@mc.gov.pl::930c73a9-afe2-4d6f-a9bf-ab7250a92d83" providerId="AD" clId="Web-{0B5EB86F-DE86-4DA9-95B2-3F3907BA089F}" dt="2020-05-05T13:50:17.739" v="163"/>
          <ac:cxnSpMkLst>
            <pc:docMk/>
            <pc:sldMk cId="3598284323" sldId="256"/>
            <ac:cxnSpMk id="46" creationId="{00000000-0000-0000-0000-000000000000}"/>
          </ac:cxnSpMkLst>
        </pc:cxnChg>
        <pc:cxnChg chg="del mod">
          <ac:chgData name="Godlewski Marcin (Britenet)" userId="S::m.godlewski@mc.gov.pl::930c73a9-afe2-4d6f-a9bf-ab7250a92d83" providerId="AD" clId="Web-{0B5EB86F-DE86-4DA9-95B2-3F3907BA089F}" dt="2020-05-05T13:50:19.802" v="165"/>
          <ac:cxnSpMkLst>
            <pc:docMk/>
            <pc:sldMk cId="3598284323" sldId="256"/>
            <ac:cxnSpMk id="48" creationId="{00000000-0000-0000-0000-000000000000}"/>
          </ac:cxnSpMkLst>
        </pc:cxnChg>
        <pc:cxnChg chg="mod">
          <ac:chgData name="Godlewski Marcin (Britenet)" userId="S::m.godlewski@mc.gov.pl::930c73a9-afe2-4d6f-a9bf-ab7250a92d83" providerId="AD" clId="Web-{0B5EB86F-DE86-4DA9-95B2-3F3907BA089F}" dt="2020-05-05T13:40:41.296" v="62" actId="1076"/>
          <ac:cxnSpMkLst>
            <pc:docMk/>
            <pc:sldMk cId="3598284323" sldId="256"/>
            <ac:cxnSpMk id="52" creationId="{00000000-0000-0000-0000-000000000000}"/>
          </ac:cxnSpMkLst>
        </pc:cxnChg>
        <pc:cxnChg chg="mod">
          <ac:chgData name="Godlewski Marcin (Britenet)" userId="S::m.godlewski@mc.gov.pl::930c73a9-afe2-4d6f-a9bf-ab7250a92d83" providerId="AD" clId="Web-{0B5EB86F-DE86-4DA9-95B2-3F3907BA089F}" dt="2020-05-05T13:40:47.374" v="63" actId="1076"/>
          <ac:cxnSpMkLst>
            <pc:docMk/>
            <pc:sldMk cId="3598284323" sldId="256"/>
            <ac:cxnSpMk id="54" creationId="{00000000-0000-0000-0000-000000000000}"/>
          </ac:cxnSpMkLst>
        </pc:cxnChg>
        <pc:cxnChg chg="mod">
          <ac:chgData name="Godlewski Marcin (Britenet)" userId="S::m.godlewski@mc.gov.pl::930c73a9-afe2-4d6f-a9bf-ab7250a92d83" providerId="AD" clId="Web-{0B5EB86F-DE86-4DA9-95B2-3F3907BA089F}" dt="2020-05-05T13:40:41.296" v="62" actId="1076"/>
          <ac:cxnSpMkLst>
            <pc:docMk/>
            <pc:sldMk cId="3598284323" sldId="256"/>
            <ac:cxnSpMk id="55" creationId="{00000000-0000-0000-0000-000000000000}"/>
          </ac:cxnSpMkLst>
        </pc:cxnChg>
        <pc:cxnChg chg="mod">
          <ac:chgData name="Godlewski Marcin (Britenet)" userId="S::m.godlewski@mc.gov.pl::930c73a9-afe2-4d6f-a9bf-ab7250a92d83" providerId="AD" clId="Web-{0B5EB86F-DE86-4DA9-95B2-3F3907BA089F}" dt="2020-05-05T13:50:14.583" v="159"/>
          <ac:cxnSpMkLst>
            <pc:docMk/>
            <pc:sldMk cId="3598284323" sldId="256"/>
            <ac:cxnSpMk id="56" creationId="{00000000-0000-0000-0000-000000000000}"/>
          </ac:cxnSpMkLst>
        </pc:cxnChg>
        <pc:cxnChg chg="mod">
          <ac:chgData name="Godlewski Marcin (Britenet)" userId="S::m.godlewski@mc.gov.pl::930c73a9-afe2-4d6f-a9bf-ab7250a92d83" providerId="AD" clId="Web-{0B5EB86F-DE86-4DA9-95B2-3F3907BA089F}" dt="2020-05-05T13:47:35.894" v="146" actId="1076"/>
          <ac:cxnSpMkLst>
            <pc:docMk/>
            <pc:sldMk cId="3598284323" sldId="256"/>
            <ac:cxnSpMk id="58" creationId="{00000000-0000-0000-0000-000000000000}"/>
          </ac:cxnSpMkLst>
        </pc:cxnChg>
        <pc:cxnChg chg="mod">
          <ac:chgData name="Godlewski Marcin (Britenet)" userId="S::m.godlewski@mc.gov.pl::930c73a9-afe2-4d6f-a9bf-ab7250a92d83" providerId="AD" clId="Web-{0B5EB86F-DE86-4DA9-95B2-3F3907BA089F}" dt="2020-05-05T13:47:35.894" v="146" actId="1076"/>
          <ac:cxnSpMkLst>
            <pc:docMk/>
            <pc:sldMk cId="3598284323" sldId="256"/>
            <ac:cxnSpMk id="60" creationId="{00000000-0000-0000-0000-000000000000}"/>
          </ac:cxnSpMkLst>
        </pc:cxnChg>
        <pc:cxnChg chg="mod">
          <ac:chgData name="Godlewski Marcin (Britenet)" userId="S::m.godlewski@mc.gov.pl::930c73a9-afe2-4d6f-a9bf-ab7250a92d83" providerId="AD" clId="Web-{0B5EB86F-DE86-4DA9-95B2-3F3907BA089F}" dt="2020-05-05T13:47:35.894" v="146" actId="1076"/>
          <ac:cxnSpMkLst>
            <pc:docMk/>
            <pc:sldMk cId="3598284323" sldId="256"/>
            <ac:cxnSpMk id="61" creationId="{00000000-0000-0000-0000-000000000000}"/>
          </ac:cxnSpMkLst>
        </pc:cxnChg>
        <pc:cxnChg chg="mod">
          <ac:chgData name="Godlewski Marcin (Britenet)" userId="S::m.godlewski@mc.gov.pl::930c73a9-afe2-4d6f-a9bf-ab7250a92d83" providerId="AD" clId="Web-{0B5EB86F-DE86-4DA9-95B2-3F3907BA089F}" dt="2020-05-05T13:47:35.894" v="146" actId="1076"/>
          <ac:cxnSpMkLst>
            <pc:docMk/>
            <pc:sldMk cId="3598284323" sldId="256"/>
            <ac:cxnSpMk id="62" creationId="{00000000-0000-0000-0000-000000000000}"/>
          </ac:cxnSpMkLst>
        </pc:cxnChg>
        <pc:cxnChg chg="del mod">
          <ac:chgData name="Godlewski Marcin (Britenet)" userId="S::m.godlewski@mc.gov.pl::930c73a9-afe2-4d6f-a9bf-ab7250a92d83" providerId="AD" clId="Web-{0B5EB86F-DE86-4DA9-95B2-3F3907BA089F}" dt="2020-05-05T13:50:24.036" v="168"/>
          <ac:cxnSpMkLst>
            <pc:docMk/>
            <pc:sldMk cId="3598284323" sldId="256"/>
            <ac:cxnSpMk id="64" creationId="{00000000-0000-0000-0000-000000000000}"/>
          </ac:cxnSpMkLst>
        </pc:cxnChg>
        <pc:cxnChg chg="mod">
          <ac:chgData name="Godlewski Marcin (Britenet)" userId="S::m.godlewski@mc.gov.pl::930c73a9-afe2-4d6f-a9bf-ab7250a92d83" providerId="AD" clId="Web-{0B5EB86F-DE86-4DA9-95B2-3F3907BA089F}" dt="2020-05-05T13:47:43.253" v="147" actId="1076"/>
          <ac:cxnSpMkLst>
            <pc:docMk/>
            <pc:sldMk cId="3598284323" sldId="256"/>
            <ac:cxnSpMk id="65" creationId="{00000000-0000-0000-0000-000000000000}"/>
          </ac:cxnSpMkLst>
        </pc:cxnChg>
        <pc:cxnChg chg="mod">
          <ac:chgData name="Godlewski Marcin (Britenet)" userId="S::m.godlewski@mc.gov.pl::930c73a9-afe2-4d6f-a9bf-ab7250a92d83" providerId="AD" clId="Web-{0B5EB86F-DE86-4DA9-95B2-3F3907BA089F}" dt="2020-05-05T13:50:11.427" v="155"/>
          <ac:cxnSpMkLst>
            <pc:docMk/>
            <pc:sldMk cId="3598284323" sldId="256"/>
            <ac:cxnSpMk id="67" creationId="{00000000-0000-0000-0000-000000000000}"/>
          </ac:cxnSpMkLst>
        </pc:cxnChg>
        <pc:cxnChg chg="add del mod">
          <ac:chgData name="Godlewski Marcin (Britenet)" userId="S::m.godlewski@mc.gov.pl::930c73a9-afe2-4d6f-a9bf-ab7250a92d83" providerId="AD" clId="Web-{0B5EB86F-DE86-4DA9-95B2-3F3907BA089F}" dt="2020-05-05T13:50:11.395" v="154"/>
          <ac:cxnSpMkLst>
            <pc:docMk/>
            <pc:sldMk cId="3598284323" sldId="256"/>
            <ac:cxnSpMk id="68" creationId="{2DCAB380-FB6A-458A-A8A8-745945B92A34}"/>
          </ac:cxnSpMkLst>
        </pc:cxnChg>
        <pc:cxnChg chg="mod">
          <ac:chgData name="Godlewski Marcin (Britenet)" userId="S::m.godlewski@mc.gov.pl::930c73a9-afe2-4d6f-a9bf-ab7250a92d83" providerId="AD" clId="Web-{0B5EB86F-DE86-4DA9-95B2-3F3907BA089F}" dt="2020-05-05T13:47:35.894" v="146" actId="1076"/>
          <ac:cxnSpMkLst>
            <pc:docMk/>
            <pc:sldMk cId="3598284323" sldId="256"/>
            <ac:cxnSpMk id="81" creationId="{00000000-0000-0000-0000-000000000000}"/>
          </ac:cxnSpMkLst>
        </pc:cxnChg>
        <pc:cxnChg chg="del mod">
          <ac:chgData name="Godlewski Marcin (Britenet)" userId="S::m.godlewski@mc.gov.pl::930c73a9-afe2-4d6f-a9bf-ab7250a92d83" providerId="AD" clId="Web-{0B5EB86F-DE86-4DA9-95B2-3F3907BA089F}" dt="2020-05-05T13:50:17.052" v="162"/>
          <ac:cxnSpMkLst>
            <pc:docMk/>
            <pc:sldMk cId="3598284323" sldId="256"/>
            <ac:cxnSpMk id="107" creationId="{00000000-0000-0000-0000-000000000000}"/>
          </ac:cxnSpMkLst>
        </pc:cxnChg>
        <pc:cxnChg chg="del mod">
          <ac:chgData name="Godlewski Marcin (Britenet)" userId="S::m.godlewski@mc.gov.pl::930c73a9-afe2-4d6f-a9bf-ab7250a92d83" providerId="AD" clId="Web-{0B5EB86F-DE86-4DA9-95B2-3F3907BA089F}" dt="2020-05-05T13:50:11.442" v="156"/>
          <ac:cxnSpMkLst>
            <pc:docMk/>
            <pc:sldMk cId="3598284323" sldId="256"/>
            <ac:cxnSpMk id="140" creationId="{00000000-0000-0000-0000-000000000000}"/>
          </ac:cxnSpMkLst>
        </pc:cxnChg>
      </pc:sldChg>
      <pc:sldChg chg="add replId">
        <pc:chgData name="Godlewski Marcin (Britenet)" userId="S::m.godlewski@mc.gov.pl::930c73a9-afe2-4d6f-a9bf-ab7250a92d83" providerId="AD" clId="Web-{0B5EB86F-DE86-4DA9-95B2-3F3907BA089F}" dt="2020-05-05T13:50:02.708" v="148"/>
        <pc:sldMkLst>
          <pc:docMk/>
          <pc:sldMk cId="4234984123" sldId="257"/>
        </pc:sldMkLst>
      </pc:sldChg>
    </pc:docChg>
  </pc:docChgLst>
  <pc:docChgLst>
    <pc:chgData clId="Web-{6FE65F89-7346-41C6-A948-A49576AAC4BA}"/>
    <pc:docChg chg="modSld">
      <pc:chgData name="" userId="" providerId="" clId="Web-{6FE65F89-7346-41C6-A948-A49576AAC4BA}" dt="2020-05-05T13:50:43.899" v="0"/>
      <pc:docMkLst>
        <pc:docMk/>
      </pc:docMkLst>
      <pc:sldChg chg="delSp modSp">
        <pc:chgData name="" userId="" providerId="" clId="Web-{6FE65F89-7346-41C6-A948-A49576AAC4BA}" dt="2020-05-05T13:50:43.899" v="0"/>
        <pc:sldMkLst>
          <pc:docMk/>
          <pc:sldMk cId="3598284323" sldId="256"/>
        </pc:sldMkLst>
        <pc:spChg chg="del">
          <ac:chgData name="" userId="" providerId="" clId="Web-{6FE65F89-7346-41C6-A948-A49576AAC4BA}" dt="2020-05-05T13:50:43.899" v="0"/>
          <ac:spMkLst>
            <pc:docMk/>
            <pc:sldMk cId="3598284323" sldId="256"/>
            <ac:spMk id="22" creationId="{00000000-0000-0000-0000-000000000000}"/>
          </ac:spMkLst>
        </pc:spChg>
        <pc:cxnChg chg="mod">
          <ac:chgData name="" userId="" providerId="" clId="Web-{6FE65F89-7346-41C6-A948-A49576AAC4BA}" dt="2020-05-05T13:50:43.899" v="0"/>
          <ac:cxnSpMkLst>
            <pc:docMk/>
            <pc:sldMk cId="3598284323" sldId="256"/>
            <ac:cxnSpMk id="38" creationId="{00000000-0000-0000-0000-000000000000}"/>
          </ac:cxnSpMkLst>
        </pc:cxnChg>
        <pc:cxnChg chg="mod">
          <ac:chgData name="" userId="" providerId="" clId="Web-{6FE65F89-7346-41C6-A948-A49576AAC4BA}" dt="2020-05-05T13:50:43.899" v="0"/>
          <ac:cxnSpMkLst>
            <pc:docMk/>
            <pc:sldMk cId="3598284323" sldId="256"/>
            <ac:cxnSpMk id="54" creationId="{00000000-0000-0000-0000-000000000000}"/>
          </ac:cxnSpMkLst>
        </pc:cxnChg>
      </pc:sldChg>
    </pc:docChg>
  </pc:docChgLst>
  <pc:docChgLst>
    <pc:chgData name="Godlewski Marcin (Britenet)" userId="S::m.godlewski@mc.gov.pl::930c73a9-afe2-4d6f-a9bf-ab7250a92d83" providerId="AD" clId="Web-{6FE65F89-7346-41C6-A948-A49576AAC4BA}"/>
    <pc:docChg chg="modSld">
      <pc:chgData name="Godlewski Marcin (Britenet)" userId="S::m.godlewski@mc.gov.pl::930c73a9-afe2-4d6f-a9bf-ab7250a92d83" providerId="AD" clId="Web-{6FE65F89-7346-41C6-A948-A49576AAC4BA}" dt="2020-05-05T13:50:48.212" v="10"/>
      <pc:docMkLst>
        <pc:docMk/>
      </pc:docMkLst>
      <pc:sldChg chg="delSp modSp">
        <pc:chgData name="Godlewski Marcin (Britenet)" userId="S::m.godlewski@mc.gov.pl::930c73a9-afe2-4d6f-a9bf-ab7250a92d83" providerId="AD" clId="Web-{6FE65F89-7346-41C6-A948-A49576AAC4BA}" dt="2020-05-05T13:50:48.212" v="10"/>
        <pc:sldMkLst>
          <pc:docMk/>
          <pc:sldMk cId="3598284323" sldId="256"/>
        </pc:sldMkLst>
        <pc:spChg chg="del">
          <ac:chgData name="Godlewski Marcin (Britenet)" userId="S::m.godlewski@mc.gov.pl::930c73a9-afe2-4d6f-a9bf-ab7250a92d83" providerId="AD" clId="Web-{6FE65F89-7346-41C6-A948-A49576AAC4BA}" dt="2020-05-05T13:50:48.212" v="7"/>
          <ac:spMkLst>
            <pc:docMk/>
            <pc:sldMk cId="3598284323" sldId="256"/>
            <ac:spMk id="43" creationId="{00000000-0000-0000-0000-000000000000}"/>
          </ac:spMkLst>
        </pc:spChg>
        <pc:spChg chg="del">
          <ac:chgData name="Godlewski Marcin (Britenet)" userId="S::m.godlewski@mc.gov.pl::930c73a9-afe2-4d6f-a9bf-ab7250a92d83" providerId="AD" clId="Web-{6FE65F89-7346-41C6-A948-A49576AAC4BA}" dt="2020-05-05T13:50:48.196" v="6"/>
          <ac:spMkLst>
            <pc:docMk/>
            <pc:sldMk cId="3598284323" sldId="256"/>
            <ac:spMk id="57" creationId="{00000000-0000-0000-0000-000000000000}"/>
          </ac:spMkLst>
        </pc:spChg>
        <pc:cxnChg chg="del mod">
          <ac:chgData name="Godlewski Marcin (Britenet)" userId="S::m.godlewski@mc.gov.pl::930c73a9-afe2-4d6f-a9bf-ab7250a92d83" providerId="AD" clId="Web-{6FE65F89-7346-41C6-A948-A49576AAC4BA}" dt="2020-05-05T13:50:45.525" v="0"/>
          <ac:cxnSpMkLst>
            <pc:docMk/>
            <pc:sldMk cId="3598284323" sldId="256"/>
            <ac:cxnSpMk id="38" creationId="{00000000-0000-0000-0000-000000000000}"/>
          </ac:cxnSpMkLst>
        </pc:cxnChg>
        <pc:cxnChg chg="del mod">
          <ac:chgData name="Godlewski Marcin (Britenet)" userId="S::m.godlewski@mc.gov.pl::930c73a9-afe2-4d6f-a9bf-ab7250a92d83" providerId="AD" clId="Web-{6FE65F89-7346-41C6-A948-A49576AAC4BA}" dt="2020-05-05T13:50:48.181" v="4"/>
          <ac:cxnSpMkLst>
            <pc:docMk/>
            <pc:sldMk cId="3598284323" sldId="256"/>
            <ac:cxnSpMk id="52" creationId="{00000000-0000-0000-0000-000000000000}"/>
          </ac:cxnSpMkLst>
        </pc:cxnChg>
        <pc:cxnChg chg="del mod">
          <ac:chgData name="Godlewski Marcin (Britenet)" userId="S::m.godlewski@mc.gov.pl::930c73a9-afe2-4d6f-a9bf-ab7250a92d83" providerId="AD" clId="Web-{6FE65F89-7346-41C6-A948-A49576AAC4BA}" dt="2020-05-05T13:50:48.212" v="10"/>
          <ac:cxnSpMkLst>
            <pc:docMk/>
            <pc:sldMk cId="3598284323" sldId="256"/>
            <ac:cxnSpMk id="54" creationId="{00000000-0000-0000-0000-000000000000}"/>
          </ac:cxnSpMkLst>
        </pc:cxnChg>
        <pc:cxnChg chg="del mod">
          <ac:chgData name="Godlewski Marcin (Britenet)" userId="S::m.godlewski@mc.gov.pl::930c73a9-afe2-4d6f-a9bf-ab7250a92d83" providerId="AD" clId="Web-{6FE65F89-7346-41C6-A948-A49576AAC4BA}" dt="2020-05-05T13:50:48.181" v="3"/>
          <ac:cxnSpMkLst>
            <pc:docMk/>
            <pc:sldMk cId="3598284323" sldId="256"/>
            <ac:cxnSpMk id="55" creationId="{00000000-0000-0000-0000-000000000000}"/>
          </ac:cxnSpMkLst>
        </pc:cxnChg>
        <pc:cxnChg chg="del mod">
          <ac:chgData name="Godlewski Marcin (Britenet)" userId="S::m.godlewski@mc.gov.pl::930c73a9-afe2-4d6f-a9bf-ab7250a92d83" providerId="AD" clId="Web-{6FE65F89-7346-41C6-A948-A49576AAC4BA}" dt="2020-05-05T13:50:48.212" v="9"/>
          <ac:cxnSpMkLst>
            <pc:docMk/>
            <pc:sldMk cId="3598284323" sldId="256"/>
            <ac:cxnSpMk id="58" creationId="{00000000-0000-0000-0000-000000000000}"/>
          </ac:cxnSpMkLst>
        </pc:cxnChg>
        <pc:cxnChg chg="del mod">
          <ac:chgData name="Godlewski Marcin (Britenet)" userId="S::m.godlewski@mc.gov.pl::930c73a9-afe2-4d6f-a9bf-ab7250a92d83" providerId="AD" clId="Web-{6FE65F89-7346-41C6-A948-A49576AAC4BA}" dt="2020-05-05T13:50:48.212" v="8"/>
          <ac:cxnSpMkLst>
            <pc:docMk/>
            <pc:sldMk cId="3598284323" sldId="256"/>
            <ac:cxnSpMk id="60" creationId="{00000000-0000-0000-0000-000000000000}"/>
          </ac:cxnSpMkLst>
        </pc:cxnChg>
        <pc:cxnChg chg="del mod">
          <ac:chgData name="Godlewski Marcin (Britenet)" userId="S::m.godlewski@mc.gov.pl::930c73a9-afe2-4d6f-a9bf-ab7250a92d83" providerId="AD" clId="Web-{6FE65F89-7346-41C6-A948-A49576AAC4BA}" dt="2020-05-05T13:50:48.181" v="2"/>
          <ac:cxnSpMkLst>
            <pc:docMk/>
            <pc:sldMk cId="3598284323" sldId="256"/>
            <ac:cxnSpMk id="61" creationId="{00000000-0000-0000-0000-000000000000}"/>
          </ac:cxnSpMkLst>
        </pc:cxnChg>
        <pc:cxnChg chg="del mod">
          <ac:chgData name="Godlewski Marcin (Britenet)" userId="S::m.godlewski@mc.gov.pl::930c73a9-afe2-4d6f-a9bf-ab7250a92d83" providerId="AD" clId="Web-{6FE65F89-7346-41C6-A948-A49576AAC4BA}" dt="2020-05-05T13:50:48.181" v="1"/>
          <ac:cxnSpMkLst>
            <pc:docMk/>
            <pc:sldMk cId="3598284323" sldId="256"/>
            <ac:cxnSpMk id="62" creationId="{00000000-0000-0000-0000-000000000000}"/>
          </ac:cxnSpMkLst>
        </pc:cxnChg>
        <pc:cxnChg chg="del mod">
          <ac:chgData name="Godlewski Marcin (Britenet)" userId="S::m.godlewski@mc.gov.pl::930c73a9-afe2-4d6f-a9bf-ab7250a92d83" providerId="AD" clId="Web-{6FE65F89-7346-41C6-A948-A49576AAC4BA}" dt="2020-05-05T13:50:48.181" v="5"/>
          <ac:cxnSpMkLst>
            <pc:docMk/>
            <pc:sldMk cId="3598284323" sldId="256"/>
            <ac:cxnSpMk id="81" creationId="{00000000-0000-0000-0000-000000000000}"/>
          </ac:cxnSpMkLst>
        </pc:cxnChg>
      </pc:sldChg>
    </pc:docChg>
  </pc:docChgLst>
  <pc:docChgLst>
    <pc:chgData name="Godlewski Marcin (Britenet)" userId="S::m.godlewski@mc.gov.pl::930c73a9-afe2-4d6f-a9bf-ab7250a92d83" providerId="AD" clId="Web-{025E0C2B-4B6E-4611-8BCC-C83A54F487F5}"/>
    <pc:docChg chg="addSld modSld sldOrd">
      <pc:chgData name="Godlewski Marcin (Britenet)" userId="S::m.godlewski@mc.gov.pl::930c73a9-afe2-4d6f-a9bf-ab7250a92d83" providerId="AD" clId="Web-{025E0C2B-4B6E-4611-8BCC-C83A54F487F5}" dt="2020-05-05T13:54:42.432" v="92" actId="1076"/>
      <pc:docMkLst>
        <pc:docMk/>
      </pc:docMkLst>
      <pc:sldChg chg="delSp modSp mod setBg">
        <pc:chgData name="Godlewski Marcin (Britenet)" userId="S::m.godlewski@mc.gov.pl::930c73a9-afe2-4d6f-a9bf-ab7250a92d83" providerId="AD" clId="Web-{025E0C2B-4B6E-4611-8BCC-C83A54F487F5}" dt="2020-05-05T13:53:27.432" v="60"/>
        <pc:sldMkLst>
          <pc:docMk/>
          <pc:sldMk cId="3598284323" sldId="256"/>
        </pc:sldMkLst>
        <pc:spChg chg="del">
          <ac:chgData name="Godlewski Marcin (Britenet)" userId="S::m.godlewski@mc.gov.pl::930c73a9-afe2-4d6f-a9bf-ab7250a92d83" providerId="AD" clId="Web-{025E0C2B-4B6E-4611-8BCC-C83A54F487F5}" dt="2020-05-05T13:50:56.575" v="1"/>
          <ac:spMkLst>
            <pc:docMk/>
            <pc:sldMk cId="3598284323" sldId="256"/>
            <ac:spMk id="47" creationId="{00000000-0000-0000-0000-000000000000}"/>
          </ac:spMkLst>
        </pc:spChg>
        <pc:spChg chg="del">
          <ac:chgData name="Godlewski Marcin (Britenet)" userId="S::m.godlewski@mc.gov.pl::930c73a9-afe2-4d6f-a9bf-ab7250a92d83" providerId="AD" clId="Web-{025E0C2B-4B6E-4611-8BCC-C83A54F487F5}" dt="2020-05-05T13:50:59.246" v="3"/>
          <ac:spMkLst>
            <pc:docMk/>
            <pc:sldMk cId="3598284323" sldId="256"/>
            <ac:spMk id="49" creationId="{00000000-0000-0000-0000-000000000000}"/>
          </ac:spMkLst>
        </pc:spChg>
        <pc:spChg chg="del">
          <ac:chgData name="Godlewski Marcin (Britenet)" userId="S::m.godlewski@mc.gov.pl::930c73a9-afe2-4d6f-a9bf-ab7250a92d83" providerId="AD" clId="Web-{025E0C2B-4B6E-4611-8BCC-C83A54F487F5}" dt="2020-05-05T13:50:57.840" v="2"/>
          <ac:spMkLst>
            <pc:docMk/>
            <pc:sldMk cId="3598284323" sldId="256"/>
            <ac:spMk id="50" creationId="{00000000-0000-0000-0000-000000000000}"/>
          </ac:spMkLst>
        </pc:spChg>
        <pc:spChg chg="del">
          <ac:chgData name="Godlewski Marcin (Britenet)" userId="S::m.godlewski@mc.gov.pl::930c73a9-afe2-4d6f-a9bf-ab7250a92d83" providerId="AD" clId="Web-{025E0C2B-4B6E-4611-8BCC-C83A54F487F5}" dt="2020-05-05T13:50:55.418" v="0"/>
          <ac:spMkLst>
            <pc:docMk/>
            <pc:sldMk cId="3598284323" sldId="256"/>
            <ac:spMk id="74" creationId="{00000000-0000-0000-0000-000000000000}"/>
          </ac:spMkLst>
        </pc:spChg>
        <pc:spChg chg="del">
          <ac:chgData name="Godlewski Marcin (Britenet)" userId="S::m.godlewski@mc.gov.pl::930c73a9-afe2-4d6f-a9bf-ab7250a92d83" providerId="AD" clId="Web-{025E0C2B-4B6E-4611-8BCC-C83A54F487F5}" dt="2020-05-05T13:51:00.137" v="4"/>
          <ac:spMkLst>
            <pc:docMk/>
            <pc:sldMk cId="3598284323" sldId="256"/>
            <ac:spMk id="79" creationId="{00000000-0000-0000-0000-000000000000}"/>
          </ac:spMkLst>
        </pc:spChg>
        <pc:spChg chg="mod">
          <ac:chgData name="Godlewski Marcin (Britenet)" userId="S::m.godlewski@mc.gov.pl::930c73a9-afe2-4d6f-a9bf-ab7250a92d83" providerId="AD" clId="Web-{025E0C2B-4B6E-4611-8BCC-C83A54F487F5}" dt="2020-05-05T13:52:19.589" v="59" actId="1076"/>
          <ac:spMkLst>
            <pc:docMk/>
            <pc:sldMk cId="3598284323" sldId="256"/>
            <ac:spMk id="108" creationId="{00000000-0000-0000-0000-000000000000}"/>
          </ac:spMkLst>
        </pc:spChg>
      </pc:sldChg>
      <pc:sldChg chg="modSp add ord replId">
        <pc:chgData name="Godlewski Marcin (Britenet)" userId="S::m.godlewski@mc.gov.pl::930c73a9-afe2-4d6f-a9bf-ab7250a92d83" providerId="AD" clId="Web-{025E0C2B-4B6E-4611-8BCC-C83A54F487F5}" dt="2020-05-05T13:54:42.432" v="92" actId="1076"/>
        <pc:sldMkLst>
          <pc:docMk/>
          <pc:sldMk cId="297459643" sldId="258"/>
        </pc:sldMkLst>
        <pc:spChg chg="mod">
          <ac:chgData name="Godlewski Marcin (Britenet)" userId="S::m.godlewski@mc.gov.pl::930c73a9-afe2-4d6f-a9bf-ab7250a92d83" providerId="AD" clId="Web-{025E0C2B-4B6E-4611-8BCC-C83A54F487F5}" dt="2020-05-05T13:54:42.432" v="92" actId="1076"/>
          <ac:spMkLst>
            <pc:docMk/>
            <pc:sldMk cId="297459643" sldId="258"/>
            <ac:spMk id="108" creationId="{00000000-0000-0000-0000-000000000000}"/>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file:///C:\!WZ\0.%20KRMC\Wzory\Prezentacja_raportu_koncoweggo\budzet_projektu.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Arkusz_programu_Microsoft_Excel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Arkusz1!$B$2</c:f>
              <c:strCache>
                <c:ptCount val="1"/>
                <c:pt idx="0">
                  <c:v>ogółem</c:v>
                </c:pt>
              </c:strCache>
            </c:strRef>
          </c:tx>
          <c:spPr>
            <a:pattFill prst="narHorz">
              <a:fgClr>
                <a:schemeClr val="accent1"/>
              </a:fgClr>
              <a:bgClr>
                <a:schemeClr val="accent1">
                  <a:lumMod val="20000"/>
                  <a:lumOff val="80000"/>
                </a:schemeClr>
              </a:bgClr>
            </a:pattFill>
            <a:ln>
              <a:noFill/>
            </a:ln>
            <a:effectLst>
              <a:innerShdw blurRad="114300">
                <a:schemeClr val="accent1"/>
              </a:innerShdw>
            </a:effectLst>
          </c:spPr>
          <c:invertIfNegative val="0"/>
          <c:cat>
            <c:strRef>
              <c:f>Arkusz1!$A$3:$A$4</c:f>
              <c:strCache>
                <c:ptCount val="2"/>
                <c:pt idx="0">
                  <c:v>Planowane</c:v>
                </c:pt>
                <c:pt idx="1">
                  <c:v>Faktyczne</c:v>
                </c:pt>
              </c:strCache>
            </c:strRef>
          </c:cat>
          <c:val>
            <c:numRef>
              <c:f>Arkusz1!$B$3:$B$4</c:f>
              <c:numCache>
                <c:formatCode>_("zł"* #,##0.00_);_("zł"* \(#,##0.00\);_("zł"* "-"??_);_(@_)</c:formatCode>
                <c:ptCount val="2"/>
                <c:pt idx="0">
                  <c:v>2000000</c:v>
                </c:pt>
                <c:pt idx="1">
                  <c:v>2500000</c:v>
                </c:pt>
              </c:numCache>
            </c:numRef>
          </c:val>
          <c:extLst xmlns:c16r2="http://schemas.microsoft.com/office/drawing/2015/06/chart">
            <c:ext xmlns:c16="http://schemas.microsoft.com/office/drawing/2014/chart" uri="{C3380CC4-5D6E-409C-BE32-E72D297353CC}">
              <c16:uniqueId val="{00000000-C92A-4423-9612-FC9DAFBF7533}"/>
            </c:ext>
          </c:extLst>
        </c:ser>
        <c:ser>
          <c:idx val="1"/>
          <c:order val="1"/>
          <c:tx>
            <c:strRef>
              <c:f>Arkusz1!$C$2</c:f>
              <c:strCache>
                <c:ptCount val="1"/>
                <c:pt idx="0">
                  <c:v>w tym środki UE</c:v>
                </c:pt>
              </c:strCache>
            </c:strRef>
          </c:tx>
          <c:spPr>
            <a:pattFill prst="narHorz">
              <a:fgClr>
                <a:schemeClr val="accent2"/>
              </a:fgClr>
              <a:bgClr>
                <a:schemeClr val="accent2">
                  <a:lumMod val="20000"/>
                  <a:lumOff val="80000"/>
                </a:schemeClr>
              </a:bgClr>
            </a:pattFill>
            <a:ln>
              <a:noFill/>
            </a:ln>
            <a:effectLst>
              <a:innerShdw blurRad="114300">
                <a:schemeClr val="accent2"/>
              </a:innerShdw>
            </a:effectLst>
          </c:spPr>
          <c:invertIfNegative val="0"/>
          <c:dPt>
            <c:idx val="0"/>
            <c:invertIfNegative val="0"/>
            <c:bubble3D val="0"/>
            <c:extLst xmlns:c16r2="http://schemas.microsoft.com/office/drawing/2015/06/chart">
              <c:ext xmlns:c16="http://schemas.microsoft.com/office/drawing/2014/chart" uri="{C3380CC4-5D6E-409C-BE32-E72D297353CC}">
                <c16:uniqueId val="{00000001-C92A-4423-9612-FC9DAFBF7533}"/>
              </c:ext>
            </c:extLst>
          </c:dPt>
          <c:dPt>
            <c:idx val="1"/>
            <c:invertIfNegative val="0"/>
            <c:bubble3D val="0"/>
            <c:extLst xmlns:c16r2="http://schemas.microsoft.com/office/drawing/2015/06/chart">
              <c:ext xmlns:c16="http://schemas.microsoft.com/office/drawing/2014/chart" uri="{C3380CC4-5D6E-409C-BE32-E72D297353CC}">
                <c16:uniqueId val="{00000002-C92A-4423-9612-FC9DAFBF7533}"/>
              </c:ext>
            </c:extLst>
          </c:dPt>
          <c:cat>
            <c:strRef>
              <c:f>Arkusz1!$A$3:$A$4</c:f>
              <c:strCache>
                <c:ptCount val="2"/>
                <c:pt idx="0">
                  <c:v>Planowane</c:v>
                </c:pt>
                <c:pt idx="1">
                  <c:v>Faktyczne</c:v>
                </c:pt>
              </c:strCache>
            </c:strRef>
          </c:cat>
          <c:val>
            <c:numRef>
              <c:f>Arkusz1!$C$3:$C$4</c:f>
              <c:numCache>
                <c:formatCode>_("zł"* #,##0.00_);_("zł"* \(#,##0.00\);_("zł"* "-"??_);_(@_)</c:formatCode>
                <c:ptCount val="2"/>
                <c:pt idx="0">
                  <c:v>1700000</c:v>
                </c:pt>
                <c:pt idx="1">
                  <c:v>1700000</c:v>
                </c:pt>
              </c:numCache>
            </c:numRef>
          </c:val>
          <c:extLst xmlns:c16r2="http://schemas.microsoft.com/office/drawing/2015/06/chart">
            <c:ext xmlns:c16="http://schemas.microsoft.com/office/drawing/2014/chart" uri="{C3380CC4-5D6E-409C-BE32-E72D297353CC}">
              <c16:uniqueId val="{00000003-C92A-4423-9612-FC9DAFBF7533}"/>
            </c:ext>
          </c:extLst>
        </c:ser>
        <c:dLbls>
          <c:showLegendKey val="0"/>
          <c:showVal val="0"/>
          <c:showCatName val="0"/>
          <c:showSerName val="0"/>
          <c:showPercent val="0"/>
          <c:showBubbleSize val="0"/>
        </c:dLbls>
        <c:gapWidth val="150"/>
        <c:axId val="324847760"/>
        <c:axId val="325463400"/>
      </c:barChart>
      <c:catAx>
        <c:axId val="324847760"/>
        <c:scaling>
          <c:orientation val="minMax"/>
        </c:scaling>
        <c:delete val="0"/>
        <c:axPos val="b"/>
        <c:numFmt formatCode="General" sourceLinked="1"/>
        <c:majorTickMark val="none"/>
        <c:minorTickMark val="none"/>
        <c:tickLblPos val="nextTo"/>
        <c:spPr>
          <a:noFill/>
          <a:ln w="19050"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pl-PL"/>
          </a:p>
        </c:txPr>
        <c:crossAx val="325463400"/>
        <c:crosses val="autoZero"/>
        <c:auto val="1"/>
        <c:lblAlgn val="ctr"/>
        <c:lblOffset val="100"/>
        <c:noMultiLvlLbl val="0"/>
      </c:catAx>
      <c:valAx>
        <c:axId val="325463400"/>
        <c:scaling>
          <c:orientation val="minMax"/>
          <c:max val="12500000"/>
          <c:min val="2500000"/>
        </c:scaling>
        <c:delete val="1"/>
        <c:axPos val="l"/>
        <c:majorGridlines>
          <c:spPr>
            <a:ln>
              <a:solidFill>
                <a:schemeClr val="tx1">
                  <a:lumMod val="15000"/>
                  <a:lumOff val="85000"/>
                </a:schemeClr>
              </a:solidFill>
            </a:ln>
            <a:effectLst/>
          </c:spPr>
        </c:majorGridlines>
        <c:numFmt formatCode="#,##0.00\ &quot;zł&quot;" sourceLinked="0"/>
        <c:majorTickMark val="none"/>
        <c:minorTickMark val="none"/>
        <c:tickLblPos val="nextTo"/>
        <c:crossAx val="324847760"/>
        <c:crosses val="autoZero"/>
        <c:crossBetween val="between"/>
        <c:majorUnit val="2000000"/>
        <c:minorUnit val="300000"/>
      </c:valAx>
      <c:spPr>
        <a:noFill/>
        <a:ln w="25400">
          <a:noFill/>
        </a:ln>
        <a:effectLst/>
      </c:spPr>
    </c:plotArea>
    <c:legend>
      <c:legendPos val="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pl-PL"/>
        </a:p>
      </c:txPr>
    </c:legend>
    <c:plotVisOnly val="1"/>
    <c:dispBlanksAs val="gap"/>
    <c:showDLblsOverMax val="0"/>
  </c:chart>
  <c:spPr>
    <a:noFill/>
    <a:ln>
      <a:noFill/>
    </a:ln>
    <a:effectLst/>
  </c:spPr>
  <c:txPr>
    <a:bodyPr/>
    <a:lstStyle/>
    <a:p>
      <a:pPr>
        <a:defRPr/>
      </a:pPr>
      <a:endParaRPr lang="pl-PL"/>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8830867243657805E-2"/>
          <c:y val="3.1988287902176678E-2"/>
          <c:w val="0.86074665098147063"/>
          <c:h val="0.6995609687306158"/>
        </c:manualLayout>
      </c:layout>
      <c:barChart>
        <c:barDir val="col"/>
        <c:grouping val="clustered"/>
        <c:varyColors val="0"/>
        <c:ser>
          <c:idx val="0"/>
          <c:order val="0"/>
          <c:tx>
            <c:strRef>
              <c:f>Arkusz1!$B$1</c:f>
              <c:strCache>
                <c:ptCount val="1"/>
                <c:pt idx="0">
                  <c:v>Seria 1</c:v>
                </c:pt>
              </c:strCache>
            </c:strRef>
          </c:tx>
          <c:spPr>
            <a:gradFill rotWithShape="1">
              <a:gsLst>
                <a:gs pos="0">
                  <a:schemeClr val="accent1">
                    <a:lumMod val="110000"/>
                    <a:satMod val="105000"/>
                    <a:tint val="67000"/>
                  </a:schemeClr>
                </a:gs>
                <a:gs pos="50000">
                  <a:schemeClr val="accent1">
                    <a:lumMod val="105000"/>
                    <a:satMod val="103000"/>
                    <a:tint val="73000"/>
                  </a:schemeClr>
                </a:gs>
                <a:gs pos="100000">
                  <a:schemeClr val="accent1">
                    <a:lumMod val="105000"/>
                    <a:satMod val="109000"/>
                    <a:tint val="81000"/>
                  </a:schemeClr>
                </a:gs>
              </a:gsLst>
              <a:lin ang="5400000" scaled="0"/>
            </a:gradFill>
            <a:ln w="9525" cap="flat" cmpd="sng" algn="ctr">
              <a:solidFill>
                <a:schemeClr val="accent1">
                  <a:shade val="95000"/>
                </a:schemeClr>
              </a:solidFill>
              <a:round/>
            </a:ln>
            <a:effectLst/>
          </c:spPr>
          <c:invertIfNegative val="0"/>
          <c:dLbls>
            <c:dLbl>
              <c:idx val="1"/>
              <c:layout/>
              <c:tx>
                <c:rich>
                  <a:bodyPr/>
                  <a:lstStyle/>
                  <a:p>
                    <a:fld id="{F36BDFD7-40AD-4A4E-B9DA-38667974B9AF}" type="VALUE">
                      <a:rPr lang="en-US" smtClean="0"/>
                      <a:pPr/>
                      <a:t>[WARTOŚĆ]</a:t>
                    </a:fld>
                    <a:endParaRPr lang="pl-PL"/>
                  </a:p>
                </c:rich>
              </c:tx>
              <c:dLblPos val="inEnd"/>
              <c:showLegendKey val="0"/>
              <c:showVal val="1"/>
              <c:showCatName val="0"/>
              <c:showSerName val="0"/>
              <c:showPercent val="0"/>
              <c:showBubbleSize val="0"/>
              <c:extLst>
                <c:ext xmlns:c15="http://schemas.microsoft.com/office/drawing/2012/chart" uri="{CE6537A1-D6FC-4f65-9D91-7224C49458BB}">
                  <c15:layout/>
                  <c15:dlblFieldTable/>
                  <c15:showDataLabelsRange val="0"/>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50000"/>
                        <a:lumOff val="50000"/>
                      </a:schemeClr>
                    </a:solidFill>
                    <a:latin typeface="+mn-lt"/>
                    <a:ea typeface="+mn-ea"/>
                    <a:cs typeface="+mn-cs"/>
                  </a:defRPr>
                </a:pPr>
                <a:endParaRPr lang="pl-PL"/>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Arkusz1!$A$2:$A$3</c:f>
              <c:strCache>
                <c:ptCount val="2"/>
                <c:pt idx="0">
                  <c:v>Kategoria 1</c:v>
                </c:pt>
                <c:pt idx="1">
                  <c:v>Kategoria 2</c:v>
                </c:pt>
              </c:strCache>
            </c:strRef>
          </c:cat>
          <c:val>
            <c:numRef>
              <c:f>Arkusz1!$B$2:$B$3</c:f>
              <c:numCache>
                <c:formatCode>#\ ##0.00\ "zł"</c:formatCode>
                <c:ptCount val="2"/>
                <c:pt idx="0">
                  <c:v>11240754</c:v>
                </c:pt>
                <c:pt idx="1">
                  <c:v>10765800.560000001</c:v>
                </c:pt>
              </c:numCache>
            </c:numRef>
          </c:val>
          <c:extLst xmlns:c16r2="http://schemas.microsoft.com/office/drawing/2015/06/chart">
            <c:ext xmlns:c16="http://schemas.microsoft.com/office/drawing/2014/chart" uri="{C3380CC4-5D6E-409C-BE32-E72D297353CC}">
              <c16:uniqueId val="{00000000-91F4-4C91-9590-40314F52000E}"/>
            </c:ext>
          </c:extLst>
        </c:ser>
        <c:ser>
          <c:idx val="1"/>
          <c:order val="1"/>
          <c:tx>
            <c:strRef>
              <c:f>Arkusz1!$C$1</c:f>
              <c:strCache>
                <c:ptCount val="1"/>
                <c:pt idx="0">
                  <c:v>Seria 2</c:v>
                </c:pt>
              </c:strCache>
            </c:strRef>
          </c:tx>
          <c:spPr>
            <a:gradFill rotWithShape="1">
              <a:gsLst>
                <a:gs pos="0">
                  <a:schemeClr val="accent2">
                    <a:lumMod val="110000"/>
                    <a:satMod val="105000"/>
                    <a:tint val="67000"/>
                  </a:schemeClr>
                </a:gs>
                <a:gs pos="50000">
                  <a:schemeClr val="accent2">
                    <a:lumMod val="105000"/>
                    <a:satMod val="103000"/>
                    <a:tint val="73000"/>
                  </a:schemeClr>
                </a:gs>
                <a:gs pos="100000">
                  <a:schemeClr val="accent2">
                    <a:lumMod val="105000"/>
                    <a:satMod val="109000"/>
                    <a:tint val="81000"/>
                  </a:schemeClr>
                </a:gs>
              </a:gsLst>
              <a:lin ang="5400000" scaled="0"/>
            </a:gradFill>
            <a:ln w="9525" cap="flat" cmpd="sng" algn="ctr">
              <a:solidFill>
                <a:schemeClr val="accent2">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50000"/>
                        <a:lumOff val="50000"/>
                      </a:schemeClr>
                    </a:solidFill>
                    <a:latin typeface="+mn-lt"/>
                    <a:ea typeface="+mn-ea"/>
                    <a:cs typeface="+mn-cs"/>
                  </a:defRPr>
                </a:pPr>
                <a:endParaRPr lang="pl-PL"/>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Arkusz1!$A$2:$A$3</c:f>
              <c:strCache>
                <c:ptCount val="2"/>
                <c:pt idx="0">
                  <c:v>Kategoria 1</c:v>
                </c:pt>
                <c:pt idx="1">
                  <c:v>Kategoria 2</c:v>
                </c:pt>
              </c:strCache>
            </c:strRef>
          </c:cat>
          <c:val>
            <c:numRef>
              <c:f>Arkusz1!$C$2:$C$3</c:f>
              <c:numCache>
                <c:formatCode>#\ ##0.00\ "zł"</c:formatCode>
                <c:ptCount val="2"/>
                <c:pt idx="0">
                  <c:v>9513050</c:v>
                </c:pt>
                <c:pt idx="1">
                  <c:v>9111097.0199999996</c:v>
                </c:pt>
              </c:numCache>
            </c:numRef>
          </c:val>
          <c:extLst xmlns:c16r2="http://schemas.microsoft.com/office/drawing/2015/06/chart">
            <c:ext xmlns:c16="http://schemas.microsoft.com/office/drawing/2014/chart" uri="{C3380CC4-5D6E-409C-BE32-E72D297353CC}">
              <c16:uniqueId val="{00000001-91F4-4C91-9590-40314F52000E}"/>
            </c:ext>
          </c:extLst>
        </c:ser>
        <c:dLbls>
          <c:dLblPos val="inEnd"/>
          <c:showLegendKey val="0"/>
          <c:showVal val="1"/>
          <c:showCatName val="0"/>
          <c:showSerName val="0"/>
          <c:showPercent val="0"/>
          <c:showBubbleSize val="0"/>
        </c:dLbls>
        <c:gapWidth val="100"/>
        <c:overlap val="-24"/>
        <c:axId val="325976608"/>
        <c:axId val="325976992"/>
      </c:barChart>
      <c:catAx>
        <c:axId val="325976608"/>
        <c:scaling>
          <c:orientation val="minMax"/>
        </c:scaling>
        <c:delete val="1"/>
        <c:axPos val="b"/>
        <c:numFmt formatCode="General" sourceLinked="1"/>
        <c:majorTickMark val="none"/>
        <c:minorTickMark val="none"/>
        <c:tickLblPos val="nextTo"/>
        <c:crossAx val="325976992"/>
        <c:crosses val="autoZero"/>
        <c:auto val="1"/>
        <c:lblAlgn val="ctr"/>
        <c:lblOffset val="100"/>
        <c:noMultiLvlLbl val="0"/>
      </c:catAx>
      <c:valAx>
        <c:axId val="325976992"/>
        <c:scaling>
          <c:orientation val="minMax"/>
        </c:scaling>
        <c:delete val="0"/>
        <c:axPos val="l"/>
        <c:majorGridlines>
          <c:spPr>
            <a:ln w="9525" cap="flat" cmpd="sng" algn="ctr">
              <a:solidFill>
                <a:schemeClr val="tx1">
                  <a:lumMod val="15000"/>
                  <a:lumOff val="85000"/>
                </a:schemeClr>
              </a:solidFill>
              <a:round/>
            </a:ln>
            <a:effectLst/>
          </c:spPr>
        </c:majorGridlines>
        <c:numFmt formatCode="#\ ##0.00\ &quot;zł&quot;"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pl-PL"/>
          </a:p>
        </c:txPr>
        <c:crossAx val="32597660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pl-PL"/>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9">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styleClr val="auto"/>
    </cs:lnRef>
    <cs:fillRef idx="0">
      <cs:styleClr val="auto"/>
    </cs:fillRef>
    <cs:effectRef idx="0"/>
    <cs:fontRef idx="minor">
      <a:schemeClr val="tx1"/>
    </cs:fontRef>
    <cs:spPr>
      <a:pattFill prst="ltDnDiag">
        <a:fgClr>
          <a:schemeClr val="phClr"/>
        </a:fgClr>
        <a:bgClr>
          <a:schemeClr val="phClr">
            <a:lumMod val="20000"/>
            <a:lumOff val="80000"/>
          </a:schemeClr>
        </a:bgClr>
      </a:pattFill>
      <a:ln>
        <a:solidFill>
          <a:schemeClr val="phClr"/>
        </a:solidFill>
      </a:ln>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spPr>
      <a:ln w="19050" cap="flat" cmpd="sng" algn="ctr">
        <a:solidFill>
          <a:schemeClr val="tx1">
            <a:lumMod val="25000"/>
            <a:lumOff val="75000"/>
          </a:schemeClr>
        </a:solidFill>
        <a:round/>
      </a:ln>
    </cs:spPr>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06">
  <cs:axisTitle>
    <cs:lnRef idx="0"/>
    <cs:fillRef idx="0"/>
    <cs:effectRef idx="0"/>
    <cs:fontRef idx="minor">
      <a:schemeClr val="tx1">
        <a:lumMod val="50000"/>
        <a:lumOff val="50000"/>
      </a:schemeClr>
    </cs:fontRef>
    <cs:defRPr sz="1197"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862"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1197" kern="1200"/>
  </cs:valueAxis>
  <cs:wall>
    <cs:lnRef idx="0"/>
    <cs:fillRef idx="0"/>
    <cs:effectRef idx="0"/>
    <cs:fontRef idx="minor">
      <a:schemeClr val="dk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C02AF60-FECB-4869-BC4E-072F7FD377C8}" type="datetimeFigureOut">
              <a:rPr lang="pl-PL" smtClean="0"/>
              <a:t>18.02.2022</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C614F6E-E9AF-49FF-ABC5-189D02C483B7}" type="slidenum">
              <a:rPr lang="pl-PL" smtClean="0"/>
              <a:t>‹#›</a:t>
            </a:fld>
            <a:endParaRPr lang="pl-PL"/>
          </a:p>
        </p:txBody>
      </p:sp>
    </p:spTree>
    <p:extLst>
      <p:ext uri="{BB962C8B-B14F-4D97-AF65-F5344CB8AC3E}">
        <p14:creationId xmlns:p14="http://schemas.microsoft.com/office/powerpoint/2010/main" val="29656541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p:cNvSpPr>
            <a:spLocks noGrp="1"/>
          </p:cNvSpPr>
          <p:nvPr>
            <p:ph type="dt" sz="half" idx="10"/>
          </p:nvPr>
        </p:nvSpPr>
        <p:spPr/>
        <p:txBody>
          <a:bodyPr/>
          <a:lstStyle/>
          <a:p>
            <a:fld id="{1CEFC2A4-6552-4628-8FBD-E88797993A2F}" type="datetimeFigureOut">
              <a:rPr lang="pl-PL" smtClean="0"/>
              <a:t>18.02.2022</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B0656B5-E990-4EE0-841A-EB418F635245}" type="slidenum">
              <a:rPr lang="pl-PL" smtClean="0"/>
              <a:t>‹#›</a:t>
            </a:fld>
            <a:endParaRPr lang="pl-PL"/>
          </a:p>
        </p:txBody>
      </p:sp>
    </p:spTree>
    <p:extLst>
      <p:ext uri="{BB962C8B-B14F-4D97-AF65-F5344CB8AC3E}">
        <p14:creationId xmlns:p14="http://schemas.microsoft.com/office/powerpoint/2010/main" val="22544417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1CEFC2A4-6552-4628-8FBD-E88797993A2F}" type="datetimeFigureOut">
              <a:rPr lang="pl-PL" smtClean="0"/>
              <a:t>18.02.2022</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B0656B5-E990-4EE0-841A-EB418F635245}" type="slidenum">
              <a:rPr lang="pl-PL" smtClean="0"/>
              <a:t>‹#›</a:t>
            </a:fld>
            <a:endParaRPr lang="pl-PL"/>
          </a:p>
        </p:txBody>
      </p:sp>
    </p:spTree>
    <p:extLst>
      <p:ext uri="{BB962C8B-B14F-4D97-AF65-F5344CB8AC3E}">
        <p14:creationId xmlns:p14="http://schemas.microsoft.com/office/powerpoint/2010/main" val="18866989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1CEFC2A4-6552-4628-8FBD-E88797993A2F}" type="datetimeFigureOut">
              <a:rPr lang="pl-PL" smtClean="0"/>
              <a:t>18.02.2022</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B0656B5-E990-4EE0-841A-EB418F635245}" type="slidenum">
              <a:rPr lang="pl-PL" smtClean="0"/>
              <a:t>‹#›</a:t>
            </a:fld>
            <a:endParaRPr lang="pl-PL"/>
          </a:p>
        </p:txBody>
      </p:sp>
    </p:spTree>
    <p:extLst>
      <p:ext uri="{BB962C8B-B14F-4D97-AF65-F5344CB8AC3E}">
        <p14:creationId xmlns:p14="http://schemas.microsoft.com/office/powerpoint/2010/main" val="9238009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1CEFC2A4-6552-4628-8FBD-E88797993A2F}" type="datetimeFigureOut">
              <a:rPr lang="pl-PL" smtClean="0"/>
              <a:t>18.02.2022</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B0656B5-E990-4EE0-841A-EB418F635245}" type="slidenum">
              <a:rPr lang="pl-PL" smtClean="0"/>
              <a:t>‹#›</a:t>
            </a:fld>
            <a:endParaRPr lang="pl-PL"/>
          </a:p>
        </p:txBody>
      </p:sp>
    </p:spTree>
    <p:extLst>
      <p:ext uri="{BB962C8B-B14F-4D97-AF65-F5344CB8AC3E}">
        <p14:creationId xmlns:p14="http://schemas.microsoft.com/office/powerpoint/2010/main" val="31479255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p>
            <a:fld id="{1CEFC2A4-6552-4628-8FBD-E88797993A2F}" type="datetimeFigureOut">
              <a:rPr lang="pl-PL" smtClean="0"/>
              <a:t>18.02.2022</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B0656B5-E990-4EE0-841A-EB418F635245}" type="slidenum">
              <a:rPr lang="pl-PL" smtClean="0"/>
              <a:t>‹#›</a:t>
            </a:fld>
            <a:endParaRPr lang="pl-PL"/>
          </a:p>
        </p:txBody>
      </p:sp>
    </p:spTree>
    <p:extLst>
      <p:ext uri="{BB962C8B-B14F-4D97-AF65-F5344CB8AC3E}">
        <p14:creationId xmlns:p14="http://schemas.microsoft.com/office/powerpoint/2010/main" val="41237200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1CEFC2A4-6552-4628-8FBD-E88797993A2F}" type="datetimeFigureOut">
              <a:rPr lang="pl-PL" smtClean="0"/>
              <a:t>18.02.2022</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B0656B5-E990-4EE0-841A-EB418F635245}" type="slidenum">
              <a:rPr lang="pl-PL" smtClean="0"/>
              <a:t>‹#›</a:t>
            </a:fld>
            <a:endParaRPr lang="pl-PL"/>
          </a:p>
        </p:txBody>
      </p:sp>
    </p:spTree>
    <p:extLst>
      <p:ext uri="{BB962C8B-B14F-4D97-AF65-F5344CB8AC3E}">
        <p14:creationId xmlns:p14="http://schemas.microsoft.com/office/powerpoint/2010/main" val="4803316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1CEFC2A4-6552-4628-8FBD-E88797993A2F}" type="datetimeFigureOut">
              <a:rPr lang="pl-PL" smtClean="0"/>
              <a:t>18.02.2022</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5B0656B5-E990-4EE0-841A-EB418F635245}" type="slidenum">
              <a:rPr lang="pl-PL" smtClean="0"/>
              <a:t>‹#›</a:t>
            </a:fld>
            <a:endParaRPr lang="pl-PL"/>
          </a:p>
        </p:txBody>
      </p:sp>
    </p:spTree>
    <p:extLst>
      <p:ext uri="{BB962C8B-B14F-4D97-AF65-F5344CB8AC3E}">
        <p14:creationId xmlns:p14="http://schemas.microsoft.com/office/powerpoint/2010/main" val="10369798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p:txBody>
          <a:bodyPr/>
          <a:lstStyle/>
          <a:p>
            <a:fld id="{1CEFC2A4-6552-4628-8FBD-E88797993A2F}" type="datetimeFigureOut">
              <a:rPr lang="pl-PL" smtClean="0"/>
              <a:t>18.02.2022</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5B0656B5-E990-4EE0-841A-EB418F635245}" type="slidenum">
              <a:rPr lang="pl-PL" smtClean="0"/>
              <a:t>‹#›</a:t>
            </a:fld>
            <a:endParaRPr lang="pl-PL"/>
          </a:p>
        </p:txBody>
      </p:sp>
    </p:spTree>
    <p:extLst>
      <p:ext uri="{BB962C8B-B14F-4D97-AF65-F5344CB8AC3E}">
        <p14:creationId xmlns:p14="http://schemas.microsoft.com/office/powerpoint/2010/main" val="24001056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1CEFC2A4-6552-4628-8FBD-E88797993A2F}" type="datetimeFigureOut">
              <a:rPr lang="pl-PL" smtClean="0"/>
              <a:t>18.02.2022</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5B0656B5-E990-4EE0-841A-EB418F635245}" type="slidenum">
              <a:rPr lang="pl-PL" smtClean="0"/>
              <a:t>‹#›</a:t>
            </a:fld>
            <a:endParaRPr lang="pl-PL"/>
          </a:p>
        </p:txBody>
      </p:sp>
    </p:spTree>
    <p:extLst>
      <p:ext uri="{BB962C8B-B14F-4D97-AF65-F5344CB8AC3E}">
        <p14:creationId xmlns:p14="http://schemas.microsoft.com/office/powerpoint/2010/main" val="9415924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1CEFC2A4-6552-4628-8FBD-E88797993A2F}" type="datetimeFigureOut">
              <a:rPr lang="pl-PL" smtClean="0"/>
              <a:t>18.02.2022</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B0656B5-E990-4EE0-841A-EB418F635245}" type="slidenum">
              <a:rPr lang="pl-PL" smtClean="0"/>
              <a:t>‹#›</a:t>
            </a:fld>
            <a:endParaRPr lang="pl-PL"/>
          </a:p>
        </p:txBody>
      </p:sp>
    </p:spTree>
    <p:extLst>
      <p:ext uri="{BB962C8B-B14F-4D97-AF65-F5344CB8AC3E}">
        <p14:creationId xmlns:p14="http://schemas.microsoft.com/office/powerpoint/2010/main" val="12434609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1CEFC2A4-6552-4628-8FBD-E88797993A2F}" type="datetimeFigureOut">
              <a:rPr lang="pl-PL" smtClean="0"/>
              <a:t>18.02.2022</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B0656B5-E990-4EE0-841A-EB418F635245}" type="slidenum">
              <a:rPr lang="pl-PL" smtClean="0"/>
              <a:t>‹#›</a:t>
            </a:fld>
            <a:endParaRPr lang="pl-PL"/>
          </a:p>
        </p:txBody>
      </p:sp>
    </p:spTree>
    <p:extLst>
      <p:ext uri="{BB962C8B-B14F-4D97-AF65-F5344CB8AC3E}">
        <p14:creationId xmlns:p14="http://schemas.microsoft.com/office/powerpoint/2010/main" val="31438014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EFC2A4-6552-4628-8FBD-E88797993A2F}" type="datetimeFigureOut">
              <a:rPr lang="pl-PL" smtClean="0"/>
              <a:t>18.02.2022</a:t>
            </a:fld>
            <a:endParaRPr lang="pl-PL"/>
          </a:p>
        </p:txBody>
      </p:sp>
      <p:sp>
        <p:nvSpPr>
          <p:cNvPr id="5" name="Symbol zastępczy stopki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0656B5-E990-4EE0-841A-EB418F635245}" type="slidenum">
              <a:rPr lang="pl-PL" smtClean="0"/>
              <a:t>‹#›</a:t>
            </a:fld>
            <a:endParaRPr lang="pl-PL"/>
          </a:p>
        </p:txBody>
      </p:sp>
    </p:spTree>
    <p:extLst>
      <p:ext uri="{BB962C8B-B14F-4D97-AF65-F5344CB8AC3E}">
        <p14:creationId xmlns:p14="http://schemas.microsoft.com/office/powerpoint/2010/main" val="10313077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chart" Target="../charts/char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108" name="pole tekstowe 107"/>
          <p:cNvSpPr txBox="1"/>
          <p:nvPr/>
        </p:nvSpPr>
        <p:spPr>
          <a:xfrm>
            <a:off x="736598" y="2146228"/>
            <a:ext cx="10598667" cy="3046988"/>
          </a:xfrm>
          <a:prstGeom prst="rect">
            <a:avLst/>
          </a:prstGeom>
          <a:noFill/>
        </p:spPr>
        <p:txBody>
          <a:bodyPr wrap="square" rtlCol="0" anchor="t">
            <a:spAutoFit/>
          </a:bodyPr>
          <a:lstStyle/>
          <a:p>
            <a:r>
              <a:rPr lang="pl-PL" sz="4800" b="1" dirty="0">
                <a:solidFill>
                  <a:schemeClr val="bg1"/>
                </a:solidFill>
              </a:rPr>
              <a:t>System Informacyjny o Instalacjach wytwarzających Promieniowanie </a:t>
            </a:r>
            <a:r>
              <a:rPr lang="pl-PL" sz="4800" b="1" dirty="0" err="1">
                <a:solidFill>
                  <a:schemeClr val="bg1"/>
                </a:solidFill>
              </a:rPr>
              <a:t>ElektroMagnetyczne</a:t>
            </a:r>
            <a:endParaRPr lang="pl-PL" sz="4800" b="1" dirty="0">
              <a:solidFill>
                <a:schemeClr val="bg1"/>
              </a:solidFill>
            </a:endParaRPr>
          </a:p>
          <a:p>
            <a:r>
              <a:rPr lang="pl-PL" sz="4800" b="1" dirty="0">
                <a:solidFill>
                  <a:schemeClr val="bg1"/>
                </a:solidFill>
              </a:rPr>
              <a:t>SI2PEM</a:t>
            </a:r>
          </a:p>
        </p:txBody>
      </p:sp>
    </p:spTree>
    <p:extLst>
      <p:ext uri="{BB962C8B-B14F-4D97-AF65-F5344CB8AC3E}">
        <p14:creationId xmlns:p14="http://schemas.microsoft.com/office/powerpoint/2010/main" val="35982843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9" name="Podtytuł 2"/>
          <p:cNvSpPr>
            <a:spLocks noGrp="1"/>
          </p:cNvSpPr>
          <p:nvPr>
            <p:ph type="subTitle" idx="1"/>
          </p:nvPr>
        </p:nvSpPr>
        <p:spPr>
          <a:xfrm>
            <a:off x="1838391" y="1291744"/>
            <a:ext cx="8509677" cy="750596"/>
          </a:xfrm>
        </p:spPr>
        <p:txBody>
          <a:bodyPr>
            <a:noAutofit/>
          </a:bodyPr>
          <a:lstStyle/>
          <a:p>
            <a:pPr>
              <a:spcAft>
                <a:spcPts val="1200"/>
              </a:spcAft>
            </a:pPr>
            <a:r>
              <a:rPr lang="pl-PL" sz="4000" b="1" dirty="0">
                <a:solidFill>
                  <a:srgbClr val="002060"/>
                </a:solidFill>
                <a:cs typeface="Times New Roman" pitchFamily="18" charset="0"/>
              </a:rPr>
              <a:t>KORZYŚCI Z PROJEKTU</a:t>
            </a:r>
            <a:endParaRPr lang="pl-PL" b="1" dirty="0">
              <a:solidFill>
                <a:srgbClr val="FF0000"/>
              </a:solidFill>
              <a:cs typeface="Times New Roman" pitchFamily="18" charset="0"/>
            </a:endParaRPr>
          </a:p>
        </p:txBody>
      </p:sp>
      <p:graphicFrame>
        <p:nvGraphicFramePr>
          <p:cNvPr id="11" name="Tabela 10"/>
          <p:cNvGraphicFramePr>
            <a:graphicFrameLocks noGrp="1"/>
          </p:cNvGraphicFramePr>
          <p:nvPr>
            <p:extLst>
              <p:ext uri="{D42A27DB-BD31-4B8C-83A1-F6EECF244321}">
                <p14:modId xmlns:p14="http://schemas.microsoft.com/office/powerpoint/2010/main" val="898287977"/>
              </p:ext>
            </p:extLst>
          </p:nvPr>
        </p:nvGraphicFramePr>
        <p:xfrm>
          <a:off x="665018" y="2215478"/>
          <a:ext cx="10856422" cy="3811359"/>
        </p:xfrm>
        <a:graphic>
          <a:graphicData uri="http://schemas.openxmlformats.org/drawingml/2006/table">
            <a:tbl>
              <a:tblPr firstRow="1" firstCol="1" bandRow="1">
                <a:tableStyleId>{5C22544A-7EE6-4342-B048-85BDC9FD1C3A}</a:tableStyleId>
              </a:tblPr>
              <a:tblGrid>
                <a:gridCol w="5525518">
                  <a:extLst>
                    <a:ext uri="{9D8B030D-6E8A-4147-A177-3AD203B41FA5}">
                      <a16:colId xmlns:a16="http://schemas.microsoft.com/office/drawing/2014/main" xmlns="" val="20000"/>
                    </a:ext>
                  </a:extLst>
                </a:gridCol>
                <a:gridCol w="5330904">
                  <a:extLst>
                    <a:ext uri="{9D8B030D-6E8A-4147-A177-3AD203B41FA5}">
                      <a16:colId xmlns:a16="http://schemas.microsoft.com/office/drawing/2014/main" xmlns="" val="20001"/>
                    </a:ext>
                  </a:extLst>
                </a:gridCol>
              </a:tblGrid>
              <a:tr h="364658">
                <a:tc>
                  <a:txBody>
                    <a:bodyPr/>
                    <a:lstStyle/>
                    <a:p>
                      <a:pPr algn="ctr">
                        <a:lnSpc>
                          <a:spcPct val="107000"/>
                        </a:lnSpc>
                        <a:spcAft>
                          <a:spcPts val="0"/>
                        </a:spcAft>
                      </a:pPr>
                      <a:r>
                        <a:rPr lang="pl-PL" sz="1400" b="1" dirty="0">
                          <a:solidFill>
                            <a:schemeClr val="bg1"/>
                          </a:solidFill>
                          <a:effectLst/>
                          <a:latin typeface="+mn-lt"/>
                        </a:rPr>
                        <a:t>Nazwa</a:t>
                      </a:r>
                      <a:endParaRPr lang="pl-PL" sz="1400" b="1" dirty="0">
                        <a:solidFill>
                          <a:schemeClr val="bg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rgbClr val="0071E2"/>
                    </a:solidFill>
                  </a:tcPr>
                </a:tc>
                <a:tc>
                  <a:txBody>
                    <a:bodyPr/>
                    <a:lstStyle/>
                    <a:p>
                      <a:pPr algn="ctr">
                        <a:lnSpc>
                          <a:spcPct val="107000"/>
                        </a:lnSpc>
                        <a:spcAft>
                          <a:spcPts val="0"/>
                        </a:spcAft>
                      </a:pPr>
                      <a:r>
                        <a:rPr lang="pl-PL" sz="1400" b="1" dirty="0">
                          <a:solidFill>
                            <a:schemeClr val="bg1"/>
                          </a:solidFill>
                          <a:effectLst/>
                          <a:latin typeface="+mn-lt"/>
                        </a:rPr>
                        <a:t>Opis</a:t>
                      </a:r>
                      <a:endParaRPr lang="pl-PL" sz="1400" b="1" dirty="0">
                        <a:solidFill>
                          <a:schemeClr val="bg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rgbClr val="0071E2"/>
                    </a:solidFill>
                  </a:tcPr>
                </a:tc>
                <a:extLst>
                  <a:ext uri="{0D108BD9-81ED-4DB2-BD59-A6C34878D82A}">
                    <a16:rowId xmlns:a16="http://schemas.microsoft.com/office/drawing/2014/main" xmlns="" val="10000"/>
                  </a:ext>
                </a:extLst>
              </a:tr>
              <a:tr h="998454">
                <a:tc>
                  <a:txBody>
                    <a:bodyPr/>
                    <a:lstStyle/>
                    <a:p>
                      <a:pPr>
                        <a:lnSpc>
                          <a:spcPct val="107000"/>
                        </a:lnSpc>
                        <a:spcAft>
                          <a:spcPts val="0"/>
                        </a:spcAft>
                      </a:pPr>
                      <a:r>
                        <a:rPr lang="pl-PL" sz="1200" b="0" u="none" kern="1200" dirty="0">
                          <a:solidFill>
                            <a:srgbClr val="002060"/>
                          </a:solidFill>
                          <a:effectLst/>
                          <a:latin typeface="+mn-lt"/>
                          <a:ea typeface="+mn-ea"/>
                          <a:cs typeface="+mn-cs"/>
                        </a:rPr>
                        <a:t>Bezpośredni dostęp w jednym miejscu do interesujących, wiarygodnych danych, pochodzących z wielu różnych źródeł, zawierających wyniki symulacji i pomiarów PEM. Także możliwość elektronicznego dostarczania wyników pomiarów PEM oraz generowania zgłoszeń instalacji, usprawnienie realizacji obowiązków ustawowych.</a:t>
                      </a:r>
                      <a:endParaRPr lang="pl-PL" sz="1200" i="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pl-PL" sz="1200" b="0" u="none" kern="1200" dirty="0">
                          <a:solidFill>
                            <a:srgbClr val="002060"/>
                          </a:solidFill>
                          <a:effectLst/>
                          <a:latin typeface="+mn-lt"/>
                          <a:ea typeface="+mn-ea"/>
                          <a:cs typeface="+mn-cs"/>
                        </a:rPr>
                        <a:t>Operatorzy telekomunikacyjni. Podmioty biznesowe, które będą zainteresowane korzystaniem z wyników projektu, np. instalując swoje rozwiązania bezprzewodowe, realizujących usługi radiowe na terenie kraju, jako konkurencyjne i uzupełniające               do obecnych czterech dużych operatorów. </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2"/>
                  </a:ext>
                </a:extLst>
              </a:tr>
              <a:tr h="998454">
                <a:tc>
                  <a:txBody>
                    <a:bodyPr/>
                    <a:lstStyle/>
                    <a:p>
                      <a:pPr marL="0" algn="l" defTabSz="914400" rtl="0" eaLnBrk="1" latinLnBrk="0" hangingPunct="1">
                        <a:lnSpc>
                          <a:spcPct val="107000"/>
                        </a:lnSpc>
                        <a:spcAft>
                          <a:spcPts val="0"/>
                        </a:spcAft>
                      </a:pPr>
                      <a:r>
                        <a:rPr lang="pl-PL" sz="1200" b="0" u="none" kern="1200" dirty="0">
                          <a:solidFill>
                            <a:srgbClr val="002060"/>
                          </a:solidFill>
                          <a:effectLst/>
                          <a:latin typeface="+mn-lt"/>
                          <a:ea typeface="+mn-ea"/>
                          <a:cs typeface="+mn-cs"/>
                        </a:rPr>
                        <a:t>Bezpośredni dostęp do aktualnych danych symulacyjnych i pomiarowych PEM w celu szybkiego oszacowania skali zjawiska kumulacji PEM w związku z nowymi / modyfikowanymi instalacjami, łatwość gromadzenia i przeglądania wyników badań pomiarowych, a w efekcie skuteczna ochrona społeczeństwa przed ryzykiem nadmiernej ekspozycji na PEM.</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lnSpc>
                          <a:spcPct val="107000"/>
                        </a:lnSpc>
                        <a:spcAft>
                          <a:spcPts val="0"/>
                        </a:spcAft>
                      </a:pPr>
                      <a:r>
                        <a:rPr lang="pl-PL" sz="1200" b="0" u="none" kern="1200" dirty="0">
                          <a:solidFill>
                            <a:srgbClr val="002060"/>
                          </a:solidFill>
                          <a:effectLst/>
                          <a:latin typeface="+mn-lt"/>
                          <a:ea typeface="+mn-ea"/>
                          <a:cs typeface="+mn-cs"/>
                        </a:rPr>
                        <a:t>Urzędy administracji państwowej zajmujące się tematyką promieniowania elektromagnetycznego zarówno na szczeblu krajowym, jak Minister Cyfryzacji, Prezes Urzędu Komunikacji Elektronicznej czy Główny Inspektor Ochrony Środowiska, jak i na szczeblach regionalnych i lokalnych (Wojewódzcy Inspektorzy Ochrony Środowiska, lokalne organy władzy samorządowej: wójtowie, burmistrzowie, prezydenci miast oraz starostowie). </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3"/>
                  </a:ext>
                </a:extLst>
              </a:tr>
              <a:tr h="1182565">
                <a:tc>
                  <a:txBody>
                    <a:bodyPr/>
                    <a:lstStyle/>
                    <a:p>
                      <a:pPr marL="0" algn="l" defTabSz="914400" rtl="0" eaLnBrk="1" latinLnBrk="0" hangingPunct="1">
                        <a:lnSpc>
                          <a:spcPct val="107000"/>
                        </a:lnSpc>
                        <a:spcAft>
                          <a:spcPts val="0"/>
                        </a:spcAft>
                      </a:pPr>
                      <a:r>
                        <a:rPr lang="pl-PL" sz="1200" b="0" u="none" kern="1200" dirty="0">
                          <a:solidFill>
                            <a:srgbClr val="002060"/>
                          </a:solidFill>
                          <a:effectLst/>
                          <a:latin typeface="+mn-lt"/>
                          <a:ea typeface="+mn-ea"/>
                          <a:cs typeface="+mn-cs"/>
                        </a:rPr>
                        <a:t>Możliwość uzyskania dostępu do kompleksowych, spójnych i jednoznacznych danych z wynikami pomiarów PEM w otoczeniu wszystkich SBTK w danej okolicy, a także dostępu do szacowanych symulowanych rozkładów natężenia PEM obliczanych wokół stacji wg najbardziej aktualnych danych, które mogą posłużyć wskazaniu miejsc </a:t>
                      </a:r>
                      <a:br>
                        <a:rPr lang="pl-PL" sz="1200" b="0" u="none" kern="1200" dirty="0">
                          <a:solidFill>
                            <a:srgbClr val="002060"/>
                          </a:solidFill>
                          <a:effectLst/>
                          <a:latin typeface="+mn-lt"/>
                          <a:ea typeface="+mn-ea"/>
                          <a:cs typeface="+mn-cs"/>
                        </a:rPr>
                      </a:br>
                      <a:r>
                        <a:rPr lang="pl-PL" sz="1200" b="0" u="none" kern="1200" dirty="0">
                          <a:solidFill>
                            <a:srgbClr val="002060"/>
                          </a:solidFill>
                          <a:effectLst/>
                          <a:latin typeface="+mn-lt"/>
                          <a:ea typeface="+mn-ea"/>
                          <a:cs typeface="+mn-cs"/>
                        </a:rPr>
                        <a:t>z największą ekspozycją PEM.</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lnSpc>
                          <a:spcPct val="107000"/>
                        </a:lnSpc>
                        <a:spcAft>
                          <a:spcPts val="0"/>
                        </a:spcAft>
                      </a:pPr>
                      <a:r>
                        <a:rPr lang="pl-PL" sz="1200" b="0" u="none" kern="1200" dirty="0">
                          <a:solidFill>
                            <a:srgbClr val="002060"/>
                          </a:solidFill>
                          <a:effectLst/>
                          <a:latin typeface="+mn-lt"/>
                          <a:ea typeface="+mn-ea"/>
                          <a:cs typeface="+mn-cs"/>
                        </a:rPr>
                        <a:t>Organizacje społeczne pozarządowe, szczególnie te żywo zainteresowane ochroną społeczeństwa przed ryzykiem narażenia na nadmierną ekspozycję na PEM, a także indywidualne osoby (obywatele), które mogą być zainteresowane wpływem instalacji radiowych na ich najbliższe otoczenie, miejsca zamieszkania czy pracy.</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4"/>
                  </a:ext>
                </a:extLst>
              </a:tr>
            </a:tbl>
          </a:graphicData>
        </a:graphic>
      </p:graphicFrame>
    </p:spTree>
    <p:extLst>
      <p:ext uri="{BB962C8B-B14F-4D97-AF65-F5344CB8AC3E}">
        <p14:creationId xmlns:p14="http://schemas.microsoft.com/office/powerpoint/2010/main" val="42437380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9" name="Podtytuł 2"/>
          <p:cNvSpPr>
            <a:spLocks noGrp="1"/>
          </p:cNvSpPr>
          <p:nvPr>
            <p:ph type="subTitle" idx="1"/>
          </p:nvPr>
        </p:nvSpPr>
        <p:spPr>
          <a:xfrm>
            <a:off x="1775522" y="1484784"/>
            <a:ext cx="8509677" cy="750596"/>
          </a:xfrm>
        </p:spPr>
        <p:txBody>
          <a:bodyPr>
            <a:noAutofit/>
          </a:bodyPr>
          <a:lstStyle/>
          <a:p>
            <a:pPr>
              <a:spcAft>
                <a:spcPts val="1200"/>
              </a:spcAft>
            </a:pPr>
            <a:r>
              <a:rPr lang="pl-PL" sz="4000" b="1" dirty="0">
                <a:solidFill>
                  <a:srgbClr val="002060"/>
                </a:solidFill>
                <a:cs typeface="Times New Roman" pitchFamily="18" charset="0"/>
              </a:rPr>
              <a:t>KORZYŚCI Z PROJEKTU </a:t>
            </a:r>
            <a:r>
              <a:rPr lang="pl-PL" b="1" dirty="0">
                <a:solidFill>
                  <a:srgbClr val="002060"/>
                </a:solidFill>
                <a:cs typeface="Times New Roman" pitchFamily="18" charset="0"/>
              </a:rPr>
              <a:t>– wpływ na różne obszary</a:t>
            </a:r>
          </a:p>
        </p:txBody>
      </p:sp>
      <p:graphicFrame>
        <p:nvGraphicFramePr>
          <p:cNvPr id="11" name="Tabela 10"/>
          <p:cNvGraphicFramePr>
            <a:graphicFrameLocks noGrp="1"/>
          </p:cNvGraphicFramePr>
          <p:nvPr>
            <p:extLst>
              <p:ext uri="{D42A27DB-BD31-4B8C-83A1-F6EECF244321}">
                <p14:modId xmlns:p14="http://schemas.microsoft.com/office/powerpoint/2010/main" val="3566601398"/>
              </p:ext>
            </p:extLst>
          </p:nvPr>
        </p:nvGraphicFramePr>
        <p:xfrm>
          <a:off x="665019" y="2347558"/>
          <a:ext cx="10856422" cy="3770290"/>
        </p:xfrm>
        <a:graphic>
          <a:graphicData uri="http://schemas.openxmlformats.org/drawingml/2006/table">
            <a:tbl>
              <a:tblPr firstRow="1" firstCol="1" bandRow="1">
                <a:tableStyleId>{5C22544A-7EE6-4342-B048-85BDC9FD1C3A}</a:tableStyleId>
              </a:tblPr>
              <a:tblGrid>
                <a:gridCol w="8831049">
                  <a:extLst>
                    <a:ext uri="{9D8B030D-6E8A-4147-A177-3AD203B41FA5}">
                      <a16:colId xmlns:a16="http://schemas.microsoft.com/office/drawing/2014/main" xmlns="" val="20000"/>
                    </a:ext>
                  </a:extLst>
                </a:gridCol>
                <a:gridCol w="2025373">
                  <a:extLst>
                    <a:ext uri="{9D8B030D-6E8A-4147-A177-3AD203B41FA5}">
                      <a16:colId xmlns:a16="http://schemas.microsoft.com/office/drawing/2014/main" xmlns="" val="20001"/>
                    </a:ext>
                  </a:extLst>
                </a:gridCol>
              </a:tblGrid>
              <a:tr h="364658">
                <a:tc>
                  <a:txBody>
                    <a:bodyPr/>
                    <a:lstStyle/>
                    <a:p>
                      <a:pPr algn="ctr">
                        <a:lnSpc>
                          <a:spcPct val="107000"/>
                        </a:lnSpc>
                        <a:spcAft>
                          <a:spcPts val="0"/>
                        </a:spcAft>
                      </a:pPr>
                      <a:r>
                        <a:rPr lang="pl-PL" sz="1400" b="1" dirty="0">
                          <a:solidFill>
                            <a:schemeClr val="bg1"/>
                          </a:solidFill>
                          <a:effectLst/>
                          <a:latin typeface="+mn-lt"/>
                        </a:rPr>
                        <a:t>Nazwa</a:t>
                      </a:r>
                      <a:endParaRPr lang="pl-PL" sz="1400" b="1" dirty="0">
                        <a:solidFill>
                          <a:schemeClr val="bg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rgbClr val="0071E2"/>
                    </a:solidFill>
                  </a:tcPr>
                </a:tc>
                <a:tc>
                  <a:txBody>
                    <a:bodyPr/>
                    <a:lstStyle/>
                    <a:p>
                      <a:pPr algn="ctr">
                        <a:lnSpc>
                          <a:spcPct val="107000"/>
                        </a:lnSpc>
                        <a:spcAft>
                          <a:spcPts val="0"/>
                        </a:spcAft>
                      </a:pPr>
                      <a:r>
                        <a:rPr lang="pl-PL" sz="1400" b="1" dirty="0">
                          <a:solidFill>
                            <a:schemeClr val="bg1"/>
                          </a:solidFill>
                          <a:effectLst/>
                          <a:latin typeface="+mn-lt"/>
                        </a:rPr>
                        <a:t>Opis</a:t>
                      </a:r>
                      <a:endParaRPr lang="pl-PL" sz="1400" b="1" dirty="0">
                        <a:solidFill>
                          <a:schemeClr val="bg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rgbClr val="0071E2"/>
                    </a:solidFill>
                  </a:tcPr>
                </a:tc>
                <a:extLst>
                  <a:ext uri="{0D108BD9-81ED-4DB2-BD59-A6C34878D82A}">
                    <a16:rowId xmlns:a16="http://schemas.microsoft.com/office/drawing/2014/main" xmlns="" val="10000"/>
                  </a:ext>
                </a:extLst>
              </a:tr>
              <a:tr h="998454">
                <a:tc>
                  <a:txBody>
                    <a:bodyPr/>
                    <a:lstStyle/>
                    <a:p>
                      <a:pPr marL="0" lvl="0" algn="l" defTabSz="914400" rtl="0" eaLnBrk="1" latinLnBrk="0" hangingPunct="1">
                        <a:lnSpc>
                          <a:spcPct val="107000"/>
                        </a:lnSpc>
                        <a:spcAft>
                          <a:spcPts val="0"/>
                        </a:spcAft>
                      </a:pPr>
                      <a:r>
                        <a:rPr lang="pl-PL" sz="1200" b="0" u="none" kern="1200" dirty="0">
                          <a:solidFill>
                            <a:srgbClr val="002060"/>
                          </a:solidFill>
                          <a:effectLst/>
                          <a:latin typeface="+mn-lt"/>
                          <a:ea typeface="+mn-ea"/>
                          <a:cs typeface="+mn-cs"/>
                        </a:rPr>
                        <a:t>Budowanie zaufania społeczeństwa do sieci komórkowych, uspokojenie i niwelacja obaw nt. PEM.</a:t>
                      </a:r>
                    </a:p>
                    <a:p>
                      <a:pPr marL="0" lvl="0" algn="l" defTabSz="914400" rtl="0" eaLnBrk="1" latinLnBrk="0" hangingPunct="1">
                        <a:lnSpc>
                          <a:spcPct val="107000"/>
                        </a:lnSpc>
                        <a:spcAft>
                          <a:spcPts val="0"/>
                        </a:spcAft>
                      </a:pPr>
                      <a:r>
                        <a:rPr lang="pl-PL" sz="1200" b="0" u="none" kern="1200" dirty="0">
                          <a:solidFill>
                            <a:srgbClr val="002060"/>
                          </a:solidFill>
                          <a:effectLst/>
                          <a:latin typeface="+mn-lt"/>
                          <a:ea typeface="+mn-ea"/>
                          <a:cs typeface="+mn-cs"/>
                        </a:rPr>
                        <a:t>Zdalny dostęp do spójnych danych o instalacjach radiowych emitujących PEM oraz do podstawowych dokumentów PEM dot. stacji bazowych (zgłoszenia oraz sprawozdania z badań).</a:t>
                      </a:r>
                    </a:p>
                    <a:p>
                      <a:pPr marL="0" algn="l" defTabSz="914400" rtl="0" eaLnBrk="1" latinLnBrk="0" hangingPunct="1">
                        <a:lnSpc>
                          <a:spcPct val="107000"/>
                        </a:lnSpc>
                        <a:spcAft>
                          <a:spcPts val="0"/>
                        </a:spcAft>
                      </a:pPr>
                      <a:r>
                        <a:rPr lang="pl-PL" sz="1200" b="0" u="none" kern="1200" dirty="0">
                          <a:solidFill>
                            <a:srgbClr val="002060"/>
                          </a:solidFill>
                          <a:effectLst/>
                          <a:latin typeface="+mn-lt"/>
                          <a:ea typeface="+mn-ea"/>
                          <a:cs typeface="+mn-cs"/>
                        </a:rPr>
                        <a:t>Upowszechnienie dostępu do informacji nt. poziomów PEM (wyniki pomiarów oraz symulacje rozkładu na terenie całego kraju) z poziomu aplikacji systemu, bez konieczności wizyty w urzędzie.</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lnSpc>
                          <a:spcPct val="107000"/>
                        </a:lnSpc>
                        <a:spcAft>
                          <a:spcPts val="0"/>
                        </a:spcAft>
                      </a:pPr>
                      <a:r>
                        <a:rPr lang="pl-PL" sz="1200" b="0" u="none" kern="1200" dirty="0">
                          <a:solidFill>
                            <a:srgbClr val="002060"/>
                          </a:solidFill>
                          <a:effectLst/>
                          <a:latin typeface="+mn-lt"/>
                          <a:ea typeface="+mn-ea"/>
                          <a:cs typeface="+mn-cs"/>
                        </a:rPr>
                        <a:t>Obywatele</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2"/>
                  </a:ext>
                </a:extLst>
              </a:tr>
              <a:tr h="998454">
                <a:tc>
                  <a:txBody>
                    <a:bodyPr/>
                    <a:lstStyle/>
                    <a:p>
                      <a:pPr marL="0" lvl="0" algn="l" defTabSz="914400" rtl="0" eaLnBrk="1" latinLnBrk="0" hangingPunct="1">
                        <a:lnSpc>
                          <a:spcPct val="107000"/>
                        </a:lnSpc>
                        <a:spcAft>
                          <a:spcPts val="0"/>
                        </a:spcAft>
                      </a:pPr>
                      <a:r>
                        <a:rPr lang="pl-PL" sz="1200" b="0" u="none" kern="1200" dirty="0">
                          <a:solidFill>
                            <a:srgbClr val="002060"/>
                          </a:solidFill>
                          <a:effectLst/>
                          <a:latin typeface="+mn-lt"/>
                          <a:ea typeface="+mn-ea"/>
                          <a:cs typeface="+mn-cs"/>
                        </a:rPr>
                        <a:t>Poprawa/budowa otoczenia sprzyjającego rozwojowi sieci bezprzewodowych, zwłaszcza komórkowych (SI2PEM jest wykorzystywany </a:t>
                      </a:r>
                      <a:br>
                        <a:rPr lang="pl-PL" sz="1200" b="0" u="none" kern="1200" dirty="0">
                          <a:solidFill>
                            <a:srgbClr val="002060"/>
                          </a:solidFill>
                          <a:effectLst/>
                          <a:latin typeface="+mn-lt"/>
                          <a:ea typeface="+mn-ea"/>
                          <a:cs typeface="+mn-cs"/>
                        </a:rPr>
                      </a:br>
                      <a:r>
                        <a:rPr lang="pl-PL" sz="1200" b="0" u="none" kern="1200" dirty="0">
                          <a:solidFill>
                            <a:srgbClr val="002060"/>
                          </a:solidFill>
                          <a:effectLst/>
                          <a:latin typeface="+mn-lt"/>
                          <a:ea typeface="+mn-ea"/>
                          <a:cs typeface="+mn-cs"/>
                        </a:rPr>
                        <a:t>w praktyce przez operatorów w dyskusji ze stroną społeczną w przypadku budowy nowych stacji).</a:t>
                      </a:r>
                    </a:p>
                    <a:p>
                      <a:pPr marL="0" lvl="0" algn="l" defTabSz="914400" rtl="0" eaLnBrk="1" latinLnBrk="0" hangingPunct="1">
                        <a:lnSpc>
                          <a:spcPct val="107000"/>
                        </a:lnSpc>
                        <a:spcAft>
                          <a:spcPts val="0"/>
                        </a:spcAft>
                      </a:pPr>
                      <a:r>
                        <a:rPr lang="pl-PL" sz="1200" b="0" u="none" kern="1200" dirty="0">
                          <a:solidFill>
                            <a:srgbClr val="002060"/>
                          </a:solidFill>
                          <a:effectLst/>
                          <a:latin typeface="+mn-lt"/>
                          <a:ea typeface="+mn-ea"/>
                          <a:cs typeface="+mn-cs"/>
                        </a:rPr>
                        <a:t>Ułatwienie procesów planowania i projektowana nowych sieci radiowych.</a:t>
                      </a:r>
                    </a:p>
                    <a:p>
                      <a:pPr marL="0" lvl="0" algn="l" defTabSz="914400" rtl="0" eaLnBrk="1" latinLnBrk="0" hangingPunct="1">
                        <a:lnSpc>
                          <a:spcPct val="107000"/>
                        </a:lnSpc>
                        <a:spcAft>
                          <a:spcPts val="0"/>
                        </a:spcAft>
                      </a:pPr>
                      <a:r>
                        <a:rPr lang="pl-PL" sz="1200" b="0" u="none" kern="1200" dirty="0">
                          <a:solidFill>
                            <a:srgbClr val="002060"/>
                          </a:solidFill>
                          <a:effectLst/>
                          <a:latin typeface="+mn-lt"/>
                          <a:ea typeface="+mn-ea"/>
                          <a:cs typeface="+mn-cs"/>
                        </a:rPr>
                        <a:t>Zwiększenie pokrycia całego terytorium kraju sieciami komórkowymi.</a:t>
                      </a:r>
                    </a:p>
                    <a:p>
                      <a:pPr marL="0" algn="l" defTabSz="914400" rtl="0" eaLnBrk="1" latinLnBrk="0" hangingPunct="1">
                        <a:lnSpc>
                          <a:spcPct val="107000"/>
                        </a:lnSpc>
                        <a:spcAft>
                          <a:spcPts val="0"/>
                        </a:spcAft>
                      </a:pPr>
                      <a:r>
                        <a:rPr lang="pl-PL" sz="1200" b="0" u="none" kern="1200" dirty="0">
                          <a:solidFill>
                            <a:srgbClr val="002060"/>
                          </a:solidFill>
                          <a:effectLst/>
                          <a:latin typeface="+mn-lt"/>
                          <a:ea typeface="+mn-ea"/>
                          <a:cs typeface="+mn-cs"/>
                        </a:rPr>
                        <a:t>Rozwój nowoczesnych usług – podniesienie dostępności usług oferowanych przez administrację.</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lnSpc>
                          <a:spcPct val="107000"/>
                        </a:lnSpc>
                        <a:spcAft>
                          <a:spcPts val="0"/>
                        </a:spcAft>
                      </a:pPr>
                      <a:r>
                        <a:rPr lang="pl-PL" sz="1200" b="0" u="none" kern="1200" dirty="0">
                          <a:solidFill>
                            <a:srgbClr val="002060"/>
                          </a:solidFill>
                          <a:effectLst/>
                          <a:latin typeface="+mn-lt"/>
                          <a:ea typeface="+mn-ea"/>
                          <a:cs typeface="+mn-cs"/>
                        </a:rPr>
                        <a:t>Gospodarka</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3"/>
                  </a:ext>
                </a:extLst>
              </a:tr>
              <a:tr h="1182565">
                <a:tc>
                  <a:txBody>
                    <a:bodyPr/>
                    <a:lstStyle/>
                    <a:p>
                      <a:pPr marL="0" lvl="0" algn="l" defTabSz="914400" rtl="0" eaLnBrk="1" latinLnBrk="0" hangingPunct="1">
                        <a:lnSpc>
                          <a:spcPct val="107000"/>
                        </a:lnSpc>
                        <a:spcAft>
                          <a:spcPts val="0"/>
                        </a:spcAft>
                      </a:pPr>
                      <a:r>
                        <a:rPr lang="pl-PL" sz="1200" b="0" u="none" kern="1200" dirty="0">
                          <a:solidFill>
                            <a:srgbClr val="002060"/>
                          </a:solidFill>
                          <a:effectLst/>
                          <a:latin typeface="+mn-lt"/>
                          <a:ea typeface="+mn-ea"/>
                          <a:cs typeface="+mn-cs"/>
                        </a:rPr>
                        <a:t>Wzmocnienie zaufania do działań administracji.</a:t>
                      </a:r>
                    </a:p>
                    <a:p>
                      <a:pPr marL="0" lvl="0" algn="l" defTabSz="914400" rtl="0" eaLnBrk="1" latinLnBrk="0" hangingPunct="1">
                        <a:lnSpc>
                          <a:spcPct val="107000"/>
                        </a:lnSpc>
                        <a:spcAft>
                          <a:spcPts val="0"/>
                        </a:spcAft>
                      </a:pPr>
                      <a:r>
                        <a:rPr lang="pl-PL" sz="1200" b="0" u="none" kern="1200" dirty="0">
                          <a:solidFill>
                            <a:srgbClr val="002060"/>
                          </a:solidFill>
                          <a:effectLst/>
                          <a:latin typeface="+mn-lt"/>
                          <a:ea typeface="+mn-ea"/>
                          <a:cs typeface="+mn-cs"/>
                        </a:rPr>
                        <a:t>Budowanie przyjaznego środowiska dla zmian legislacyjnych.</a:t>
                      </a:r>
                    </a:p>
                    <a:p>
                      <a:pPr marL="0" lvl="0" algn="l" defTabSz="914400" rtl="0" eaLnBrk="1" latinLnBrk="0" hangingPunct="1">
                        <a:lnSpc>
                          <a:spcPct val="107000"/>
                        </a:lnSpc>
                        <a:spcAft>
                          <a:spcPts val="0"/>
                        </a:spcAft>
                      </a:pPr>
                      <a:r>
                        <a:rPr lang="pl-PL" sz="1200" b="0" u="none" kern="1200" dirty="0">
                          <a:solidFill>
                            <a:srgbClr val="002060"/>
                          </a:solidFill>
                          <a:effectLst/>
                          <a:latin typeface="+mn-lt"/>
                          <a:ea typeface="+mn-ea"/>
                          <a:cs typeface="+mn-cs"/>
                        </a:rPr>
                        <a:t>Baza do rozszerzenia usług oferowanych przez administrację (rozwój systemu w kierunku obsługi całego procesu administracyjnego zgłoszeń instalacji).</a:t>
                      </a:r>
                    </a:p>
                    <a:p>
                      <a:pPr marL="0" algn="l" defTabSz="914400" rtl="0" eaLnBrk="1" latinLnBrk="0" hangingPunct="1">
                        <a:lnSpc>
                          <a:spcPct val="107000"/>
                        </a:lnSpc>
                        <a:spcAft>
                          <a:spcPts val="0"/>
                        </a:spcAft>
                      </a:pPr>
                      <a:r>
                        <a:rPr lang="pl-PL" sz="1200" b="0" u="none" kern="1200" dirty="0">
                          <a:solidFill>
                            <a:srgbClr val="002060"/>
                          </a:solidFill>
                          <a:effectLst/>
                          <a:latin typeface="+mn-lt"/>
                          <a:ea typeface="+mn-ea"/>
                          <a:cs typeface="+mn-cs"/>
                        </a:rPr>
                        <a:t>Wsparcie w planowaniu i wdrażaniu polityki państwa w zakresie cyfryzacji, rozwoju społeczeństwa informacyjnego oraz informatyzacji gospodarki (np. budowa sieci monitoringu stacjonarnego PEM).</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lnSpc>
                          <a:spcPct val="107000"/>
                        </a:lnSpc>
                        <a:spcAft>
                          <a:spcPts val="0"/>
                        </a:spcAft>
                      </a:pPr>
                      <a:r>
                        <a:rPr lang="pl-PL" sz="1200" b="0" u="none" kern="1200" dirty="0">
                          <a:solidFill>
                            <a:srgbClr val="002060"/>
                          </a:solidFill>
                          <a:effectLst/>
                          <a:latin typeface="+mn-lt"/>
                          <a:ea typeface="+mn-ea"/>
                          <a:cs typeface="+mn-cs"/>
                        </a:rPr>
                        <a:t>Administracja</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4"/>
                  </a:ext>
                </a:extLst>
              </a:tr>
            </a:tbl>
          </a:graphicData>
        </a:graphic>
      </p:graphicFrame>
    </p:spTree>
    <p:extLst>
      <p:ext uri="{BB962C8B-B14F-4D97-AF65-F5344CB8AC3E}">
        <p14:creationId xmlns:p14="http://schemas.microsoft.com/office/powerpoint/2010/main" val="17117152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4" name="Podtytuł 2"/>
          <p:cNvSpPr txBox="1">
            <a:spLocks/>
          </p:cNvSpPr>
          <p:nvPr/>
        </p:nvSpPr>
        <p:spPr>
          <a:xfrm>
            <a:off x="1917762" y="1240944"/>
            <a:ext cx="8509677" cy="75059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Aft>
                <a:spcPts val="1200"/>
              </a:spcAft>
              <a:buNone/>
            </a:pPr>
            <a:r>
              <a:rPr lang="pl-PL" sz="4000" b="1" dirty="0">
                <a:solidFill>
                  <a:srgbClr val="002060"/>
                </a:solidFill>
                <a:cs typeface="Times New Roman" pitchFamily="18" charset="0"/>
              </a:rPr>
              <a:t>REALIZACJA ZALECEŃ KRMC</a:t>
            </a:r>
            <a:endParaRPr lang="pl-PL" dirty="0"/>
          </a:p>
        </p:txBody>
      </p:sp>
      <p:graphicFrame>
        <p:nvGraphicFramePr>
          <p:cNvPr id="5" name="Tabela 4"/>
          <p:cNvGraphicFramePr>
            <a:graphicFrameLocks noGrp="1"/>
          </p:cNvGraphicFramePr>
          <p:nvPr>
            <p:extLst>
              <p:ext uri="{D42A27DB-BD31-4B8C-83A1-F6EECF244321}">
                <p14:modId xmlns:p14="http://schemas.microsoft.com/office/powerpoint/2010/main" val="2360623500"/>
              </p:ext>
            </p:extLst>
          </p:nvPr>
        </p:nvGraphicFramePr>
        <p:xfrm>
          <a:off x="695399" y="2235380"/>
          <a:ext cx="10801199" cy="728585"/>
        </p:xfrm>
        <a:graphic>
          <a:graphicData uri="http://schemas.openxmlformats.org/drawingml/2006/table">
            <a:tbl>
              <a:tblPr firstRow="1" bandRow="1">
                <a:tableStyleId>{5C22544A-7EE6-4342-B048-85BDC9FD1C3A}</a:tableStyleId>
              </a:tblPr>
              <a:tblGrid>
                <a:gridCol w="3494262">
                  <a:extLst>
                    <a:ext uri="{9D8B030D-6E8A-4147-A177-3AD203B41FA5}">
                      <a16:colId xmlns:a16="http://schemas.microsoft.com/office/drawing/2014/main" xmlns="" val="20000"/>
                    </a:ext>
                  </a:extLst>
                </a:gridCol>
                <a:gridCol w="3599168">
                  <a:extLst>
                    <a:ext uri="{9D8B030D-6E8A-4147-A177-3AD203B41FA5}">
                      <a16:colId xmlns:a16="http://schemas.microsoft.com/office/drawing/2014/main" xmlns="" val="20001"/>
                    </a:ext>
                  </a:extLst>
                </a:gridCol>
                <a:gridCol w="3707769">
                  <a:extLst>
                    <a:ext uri="{9D8B030D-6E8A-4147-A177-3AD203B41FA5}">
                      <a16:colId xmlns:a16="http://schemas.microsoft.com/office/drawing/2014/main" xmlns="" val="20002"/>
                    </a:ext>
                  </a:extLst>
                </a:gridCol>
              </a:tblGrid>
              <a:tr h="728585">
                <a:tc>
                  <a:txBody>
                    <a:bodyPr/>
                    <a:lstStyle/>
                    <a:p>
                      <a:pPr algn="ctr"/>
                      <a:r>
                        <a:rPr lang="pl-PL" sz="1600" dirty="0">
                          <a:solidFill>
                            <a:schemeClr val="bg1"/>
                          </a:solidFill>
                        </a:rPr>
                        <a:t>Zalecenie KRMC</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1E2"/>
                    </a:solidFill>
                  </a:tcPr>
                </a:tc>
                <a:tc>
                  <a:txBody>
                    <a:bodyPr/>
                    <a:lstStyle/>
                    <a:p>
                      <a:pPr algn="ctr"/>
                      <a:r>
                        <a:rPr lang="pl-PL" sz="1600" dirty="0">
                          <a:solidFill>
                            <a:schemeClr val="bg1"/>
                          </a:solidFill>
                        </a:rPr>
                        <a:t>Poziom wykonania</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1E2"/>
                    </a:solidFill>
                  </a:tcPr>
                </a:tc>
                <a:tc>
                  <a:txBody>
                    <a:bodyPr/>
                    <a:lstStyle/>
                    <a:p>
                      <a:pPr algn="ctr"/>
                      <a:r>
                        <a:rPr lang="pl-PL" sz="1600" dirty="0">
                          <a:solidFill>
                            <a:schemeClr val="bg1"/>
                          </a:solidFill>
                        </a:rPr>
                        <a:t>Wyjaśnienia</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1E2"/>
                    </a:solidFill>
                  </a:tcPr>
                </a:tc>
                <a:extLst>
                  <a:ext uri="{0D108BD9-81ED-4DB2-BD59-A6C34878D82A}">
                    <a16:rowId xmlns:a16="http://schemas.microsoft.com/office/drawing/2014/main" xmlns="" val="10000"/>
                  </a:ext>
                </a:extLst>
              </a:tr>
            </a:tbl>
          </a:graphicData>
        </a:graphic>
      </p:graphicFrame>
      <p:sp>
        <p:nvSpPr>
          <p:cNvPr id="2" name="pole tekstowe 1"/>
          <p:cNvSpPr txBox="1"/>
          <p:nvPr/>
        </p:nvSpPr>
        <p:spPr>
          <a:xfrm>
            <a:off x="864704" y="3657600"/>
            <a:ext cx="10346635" cy="646331"/>
          </a:xfrm>
          <a:prstGeom prst="rect">
            <a:avLst/>
          </a:prstGeom>
          <a:noFill/>
        </p:spPr>
        <p:txBody>
          <a:bodyPr wrap="square" rtlCol="0">
            <a:spAutoFit/>
          </a:bodyPr>
          <a:lstStyle/>
          <a:p>
            <a:r>
              <a:rPr lang="pl-PL" dirty="0"/>
              <a:t>Projekt uzyskał pozytywną opinię Zespołu Zadaniowego Rady Architektury IT. </a:t>
            </a:r>
          </a:p>
          <a:p>
            <a:r>
              <a:rPr lang="pl-PL" dirty="0"/>
              <a:t>Nie zgłoszono zaleceń.  </a:t>
            </a:r>
          </a:p>
        </p:txBody>
      </p:sp>
    </p:spTree>
    <p:extLst>
      <p:ext uri="{BB962C8B-B14F-4D97-AF65-F5344CB8AC3E}">
        <p14:creationId xmlns:p14="http://schemas.microsoft.com/office/powerpoint/2010/main" val="31394449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4" name="Podtytuł 2"/>
          <p:cNvSpPr txBox="1">
            <a:spLocks/>
          </p:cNvSpPr>
          <p:nvPr/>
        </p:nvSpPr>
        <p:spPr>
          <a:xfrm>
            <a:off x="1775522" y="1373024"/>
            <a:ext cx="8509677" cy="75059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Aft>
                <a:spcPts val="1200"/>
              </a:spcAft>
              <a:buNone/>
            </a:pPr>
            <a:r>
              <a:rPr lang="pl-PL" sz="4000" b="1" dirty="0">
                <a:solidFill>
                  <a:srgbClr val="002060"/>
                </a:solidFill>
                <a:cs typeface="Times New Roman" pitchFamily="18" charset="0"/>
              </a:rPr>
              <a:t>BEZPIECZEŃSTWO SYSTEMU I DANYCH</a:t>
            </a:r>
            <a:endParaRPr lang="pl-PL" dirty="0"/>
          </a:p>
        </p:txBody>
      </p:sp>
      <p:graphicFrame>
        <p:nvGraphicFramePr>
          <p:cNvPr id="5" name="Tabela 4"/>
          <p:cNvGraphicFramePr>
            <a:graphicFrameLocks noGrp="1"/>
          </p:cNvGraphicFramePr>
          <p:nvPr>
            <p:extLst>
              <p:ext uri="{D42A27DB-BD31-4B8C-83A1-F6EECF244321}">
                <p14:modId xmlns:p14="http://schemas.microsoft.com/office/powerpoint/2010/main" val="3750316103"/>
              </p:ext>
            </p:extLst>
          </p:nvPr>
        </p:nvGraphicFramePr>
        <p:xfrm>
          <a:off x="726062" y="2123620"/>
          <a:ext cx="10829849" cy="3537519"/>
        </p:xfrm>
        <a:graphic>
          <a:graphicData uri="http://schemas.openxmlformats.org/drawingml/2006/table">
            <a:tbl>
              <a:tblPr firstRow="1" bandRow="1">
                <a:tableStyleId>{5C22544A-7EE6-4342-B048-85BDC9FD1C3A}</a:tableStyleId>
              </a:tblPr>
              <a:tblGrid>
                <a:gridCol w="1631607">
                  <a:extLst>
                    <a:ext uri="{9D8B030D-6E8A-4147-A177-3AD203B41FA5}">
                      <a16:colId xmlns:a16="http://schemas.microsoft.com/office/drawing/2014/main" xmlns="" val="20000"/>
                    </a:ext>
                  </a:extLst>
                </a:gridCol>
                <a:gridCol w="9198242">
                  <a:extLst>
                    <a:ext uri="{9D8B030D-6E8A-4147-A177-3AD203B41FA5}">
                      <a16:colId xmlns:a16="http://schemas.microsoft.com/office/drawing/2014/main" xmlns="" val="20001"/>
                    </a:ext>
                  </a:extLst>
                </a:gridCol>
              </a:tblGrid>
              <a:tr h="519999">
                <a:tc>
                  <a:txBody>
                    <a:bodyPr/>
                    <a:lstStyle/>
                    <a:p>
                      <a:pPr algn="ctr"/>
                      <a:r>
                        <a:rPr lang="pl-PL" sz="1600" dirty="0">
                          <a:solidFill>
                            <a:schemeClr val="bg1"/>
                          </a:solidFill>
                        </a:rPr>
                        <a:t>Nazwa produktu</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1E2"/>
                    </a:solidFill>
                  </a:tcPr>
                </a:tc>
                <a:tc>
                  <a:txBody>
                    <a:bodyPr/>
                    <a:lstStyle/>
                    <a:p>
                      <a:pPr algn="ctr"/>
                      <a:r>
                        <a:rPr lang="pl-PL" sz="1600" dirty="0">
                          <a:solidFill>
                            <a:schemeClr val="bg1"/>
                          </a:solidFill>
                        </a:rPr>
                        <a:t>Poziom bezpieczeństwa</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1E2"/>
                    </a:solidFill>
                  </a:tcPr>
                </a:tc>
                <a:extLst>
                  <a:ext uri="{0D108BD9-81ED-4DB2-BD59-A6C34878D82A}">
                    <a16:rowId xmlns:a16="http://schemas.microsoft.com/office/drawing/2014/main" xmlns="" val="10000"/>
                  </a:ext>
                </a:extLst>
              </a:tr>
              <a:tr h="2687528">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pl-PL" sz="1200" b="0" i="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Usługa</a:t>
                      </a:r>
                      <a:r>
                        <a:rPr lang="pl-PL" sz="1200" b="0" i="1" baseline="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e –PEM</a:t>
                      </a:r>
                      <a:endParaRPr lang="pl-PL" sz="1200" b="0" i="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pl-PL" sz="1200" i="1" dirty="0">
                          <a:solidFill>
                            <a:srgbClr val="002060"/>
                          </a:solidFill>
                        </a:rPr>
                        <a:t>Poziom zapewnienia bezpieczeństwa systemu:  </a:t>
                      </a:r>
                      <a:r>
                        <a:rPr lang="pl-PL" sz="1200" b="1" i="1" dirty="0">
                          <a:solidFill>
                            <a:srgbClr val="002060"/>
                          </a:solidFill>
                        </a:rPr>
                        <a:t>wysoki</a:t>
                      </a:r>
                    </a:p>
                    <a:p>
                      <a:pPr algn="l"/>
                      <a:endParaRPr lang="pl-PL" sz="1200" i="1" dirty="0">
                        <a:solidFill>
                          <a:srgbClr val="002060"/>
                        </a:solidFill>
                      </a:endParaRPr>
                    </a:p>
                    <a:p>
                      <a:pPr algn="l"/>
                      <a:r>
                        <a:rPr lang="pl-PL" sz="1200" i="1" dirty="0">
                          <a:solidFill>
                            <a:srgbClr val="002060"/>
                          </a:solidFill>
                        </a:rPr>
                        <a:t>System informatyczny przeznaczony do obsługi systemu SI2PEM pracuje na dedykowanym klastrze sprzętowym, działającym pod kontrolą systemu wirtualizacji </a:t>
                      </a:r>
                      <a:r>
                        <a:rPr lang="pl-PL" sz="1200" i="1" dirty="0" err="1">
                          <a:solidFill>
                            <a:srgbClr val="002060"/>
                          </a:solidFill>
                        </a:rPr>
                        <a:t>VMware</a:t>
                      </a:r>
                      <a:r>
                        <a:rPr lang="pl-PL" sz="1200" i="1" dirty="0">
                          <a:solidFill>
                            <a:srgbClr val="002060"/>
                          </a:solidFill>
                        </a:rPr>
                        <a:t> </a:t>
                      </a:r>
                      <a:r>
                        <a:rPr lang="pl-PL" sz="1200" i="1" dirty="0" err="1">
                          <a:solidFill>
                            <a:srgbClr val="002060"/>
                          </a:solidFill>
                        </a:rPr>
                        <a:t>vSphere</a:t>
                      </a:r>
                      <a:r>
                        <a:rPr lang="pl-PL" sz="1200" i="1" dirty="0">
                          <a:solidFill>
                            <a:srgbClr val="002060"/>
                          </a:solidFill>
                        </a:rPr>
                        <a:t>. </a:t>
                      </a:r>
                      <a:br>
                        <a:rPr lang="pl-PL" sz="1200" i="1" dirty="0">
                          <a:solidFill>
                            <a:srgbClr val="002060"/>
                          </a:solidFill>
                        </a:rPr>
                      </a:br>
                      <a:r>
                        <a:rPr lang="pl-PL" sz="1200" i="1" dirty="0">
                          <a:solidFill>
                            <a:srgbClr val="002060"/>
                          </a:solidFill>
                        </a:rPr>
                        <a:t>Infrastruktura serwerowa jest na bieżąco modernizowana i aktualizowana, aby zapewnić niezbędny poziomy wydajności i niezawodności działania.</a:t>
                      </a:r>
                    </a:p>
                    <a:p>
                      <a:pPr algn="l"/>
                      <a:r>
                        <a:rPr lang="pl-PL" sz="1200" i="1" dirty="0">
                          <a:solidFill>
                            <a:srgbClr val="002060"/>
                          </a:solidFill>
                        </a:rPr>
                        <a:t>Środowisko serwerowe zainstalowane jest w serwerowni IŁ-PIB, zapewniającej bezpieczeństwo fizyczne oraz właściwe warunki pracy urządzeń, </a:t>
                      </a:r>
                      <a:br>
                        <a:rPr lang="pl-PL" sz="1200" i="1" dirty="0">
                          <a:solidFill>
                            <a:srgbClr val="002060"/>
                          </a:solidFill>
                        </a:rPr>
                      </a:br>
                      <a:r>
                        <a:rPr lang="pl-PL" sz="1200" i="1" dirty="0">
                          <a:solidFill>
                            <a:srgbClr val="002060"/>
                          </a:solidFill>
                        </a:rPr>
                        <a:t>w tym odpowiednią temperaturę i wilgotność, stabilność zasilania (m.in. zasilacze UPS oraz zewnętrzny agregat prądotwórczy) oraz zabezpieczenia przeciwpożarowe (w tym system gaszenia gazem). </a:t>
                      </a:r>
                      <a:br>
                        <a:rPr lang="pl-PL" sz="1200" i="1" dirty="0">
                          <a:solidFill>
                            <a:srgbClr val="002060"/>
                          </a:solidFill>
                        </a:rPr>
                      </a:br>
                      <a:r>
                        <a:rPr lang="pl-PL" sz="1200" i="1" dirty="0">
                          <a:solidFill>
                            <a:srgbClr val="002060"/>
                          </a:solidFill>
                        </a:rPr>
                        <a:t>Systemy serwerowe są w sposób ciągły nadzorowane, a w razie pojawienia się nieprawidłowości administratorzy podejmują niezbędne działania. System informatyczny jest też chroniony przez zastosowanie zaawansowanego systemu zabezpieczeń typu Web Application Firewall oraz ochrony antywirusowej. Systemy są ciągle monitorowane przy pomocy dedykowanego do tego celu oprogramowania.</a:t>
                      </a:r>
                    </a:p>
                    <a:p>
                      <a:pPr algn="l"/>
                      <a:r>
                        <a:rPr lang="pl-PL" sz="1200" i="1" dirty="0">
                          <a:solidFill>
                            <a:srgbClr val="002060"/>
                          </a:solidFill>
                        </a:rPr>
                        <a:t>Dostęp do pomieszczenia serwerowni zabezpieczony jest systemem kontroli dostępu, w którym rejestrowane są wszystkie wejścia. </a:t>
                      </a:r>
                      <a:br>
                        <a:rPr lang="pl-PL" sz="1200" i="1" dirty="0">
                          <a:solidFill>
                            <a:srgbClr val="002060"/>
                          </a:solidFill>
                        </a:rPr>
                      </a:br>
                      <a:r>
                        <a:rPr lang="pl-PL" sz="1200" i="1" dirty="0">
                          <a:solidFill>
                            <a:srgbClr val="002060"/>
                          </a:solidFill>
                        </a:rPr>
                        <a:t>Upoważnienia wejścia posiadają wyłącznie uprawnieni pracownicy Działu Informatyki IŁ-PIB.  </a:t>
                      </a:r>
                      <a:br>
                        <a:rPr lang="pl-PL" sz="1200" i="1" dirty="0">
                          <a:solidFill>
                            <a:srgbClr val="002060"/>
                          </a:solidFill>
                        </a:rPr>
                      </a:br>
                      <a:r>
                        <a:rPr lang="pl-PL" sz="1200" i="1" dirty="0">
                          <a:solidFill>
                            <a:srgbClr val="002060"/>
                          </a:solidFill>
                        </a:rPr>
                        <a:t>Pomieszczenie serwerowni jest chronione systemem alarmowym oraz objęty monitoringiem wizyjnym.</a:t>
                      </a:r>
                    </a:p>
                    <a:p>
                      <a:pPr algn="l"/>
                      <a:r>
                        <a:rPr lang="pl-PL" sz="1200" i="1" dirty="0">
                          <a:solidFill>
                            <a:srgbClr val="002060"/>
                          </a:solidFill>
                        </a:rPr>
                        <a:t>Dostęp do panelu administracyjnego możliwy jest tylko dla administratorów systemu. </a:t>
                      </a:r>
                    </a:p>
                    <a:p>
                      <a:pPr algn="l"/>
                      <a:r>
                        <a:rPr lang="pl-PL" sz="1200" i="1" dirty="0">
                          <a:solidFill>
                            <a:srgbClr val="002060"/>
                          </a:solidFill>
                        </a:rPr>
                        <a:t>Kopie zapasowe wykonywane są codzienne i przechowywane 30 dni. Dodatkowo są robione kopie tygodniowe, miesięczne i roczne.</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24028049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4" name="Podtytuł 2"/>
          <p:cNvSpPr txBox="1">
            <a:spLocks/>
          </p:cNvSpPr>
          <p:nvPr/>
        </p:nvSpPr>
        <p:spPr>
          <a:xfrm>
            <a:off x="1775522" y="1484784"/>
            <a:ext cx="8509677" cy="75059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Aft>
                <a:spcPts val="1200"/>
              </a:spcAft>
              <a:buNone/>
            </a:pPr>
            <a:r>
              <a:rPr lang="pl-PL" sz="4000" b="1" dirty="0">
                <a:solidFill>
                  <a:srgbClr val="002060"/>
                </a:solidFill>
                <a:cs typeface="Times New Roman" pitchFamily="18" charset="0"/>
              </a:rPr>
              <a:t>TRWAŁOŚĆ PROJEKTU</a:t>
            </a:r>
            <a:endParaRPr lang="pl-PL" dirty="0"/>
          </a:p>
        </p:txBody>
      </p:sp>
      <p:sp>
        <p:nvSpPr>
          <p:cNvPr id="5" name="pole tekstowe 4"/>
          <p:cNvSpPr txBox="1"/>
          <p:nvPr/>
        </p:nvSpPr>
        <p:spPr>
          <a:xfrm>
            <a:off x="695399" y="2264239"/>
            <a:ext cx="10845812" cy="1682512"/>
          </a:xfrm>
          <a:prstGeom prst="rect">
            <a:avLst/>
          </a:prstGeom>
          <a:noFill/>
        </p:spPr>
        <p:txBody>
          <a:bodyPr wrap="square" rtlCol="0">
            <a:spAutoFit/>
          </a:bodyPr>
          <a:lstStyle/>
          <a:p>
            <a:pPr marL="269875" indent="-269875">
              <a:spcBef>
                <a:spcPts val="800"/>
              </a:spcBef>
              <a:buFont typeface="Wingdings" panose="05000000000000000000" pitchFamily="2" charset="2"/>
              <a:buChar char="§"/>
            </a:pPr>
            <a:r>
              <a:rPr lang="pl-PL" dirty="0">
                <a:solidFill>
                  <a:srgbClr val="002060"/>
                </a:solidFill>
              </a:rPr>
              <a:t>Okres trwałości: </a:t>
            </a:r>
            <a:br>
              <a:rPr lang="pl-PL" dirty="0">
                <a:solidFill>
                  <a:srgbClr val="002060"/>
                </a:solidFill>
              </a:rPr>
            </a:br>
            <a:r>
              <a:rPr lang="pl-PL" dirty="0">
                <a:solidFill>
                  <a:srgbClr val="002060"/>
                </a:solidFill>
              </a:rPr>
              <a:t>	od rozliczenia ostatniego wniosku o płatność + 5 </a:t>
            </a:r>
            <a:r>
              <a:rPr lang="pl-PL">
                <a:solidFill>
                  <a:srgbClr val="002060"/>
                </a:solidFill>
              </a:rPr>
              <a:t>lat (do 2027 r.) </a:t>
            </a:r>
            <a:endParaRPr lang="pl-PL" dirty="0">
              <a:solidFill>
                <a:srgbClr val="002060"/>
              </a:solidFill>
            </a:endParaRPr>
          </a:p>
          <a:p>
            <a:pPr marL="269875" indent="-269875">
              <a:spcBef>
                <a:spcPts val="800"/>
              </a:spcBef>
              <a:buFont typeface="Wingdings" panose="05000000000000000000" pitchFamily="2" charset="2"/>
              <a:buChar char="§"/>
            </a:pPr>
            <a:r>
              <a:rPr lang="pl-PL" dirty="0">
                <a:solidFill>
                  <a:srgbClr val="002060"/>
                </a:solidFill>
              </a:rPr>
              <a:t>Źródło finansowania utrzymania produktów projektu: </a:t>
            </a:r>
            <a:br>
              <a:rPr lang="pl-PL" dirty="0">
                <a:solidFill>
                  <a:srgbClr val="002060"/>
                </a:solidFill>
              </a:rPr>
            </a:br>
            <a:r>
              <a:rPr lang="pl-PL" dirty="0">
                <a:solidFill>
                  <a:srgbClr val="002060"/>
                </a:solidFill>
              </a:rPr>
              <a:t>	umowy dotacji ministerialne lub inne środki budżetu państwa</a:t>
            </a:r>
          </a:p>
          <a:p>
            <a:pPr marL="269875" indent="-269875">
              <a:spcBef>
                <a:spcPts val="800"/>
              </a:spcBef>
              <a:buFont typeface="Wingdings" panose="05000000000000000000" pitchFamily="2" charset="2"/>
              <a:buChar char="§"/>
            </a:pPr>
            <a:r>
              <a:rPr lang="pl-PL" dirty="0">
                <a:solidFill>
                  <a:srgbClr val="002060"/>
                </a:solidFill>
              </a:rPr>
              <a:t>Najważniejsze ryzyka:</a:t>
            </a:r>
            <a:endParaRPr lang="pl-PL" dirty="0"/>
          </a:p>
        </p:txBody>
      </p:sp>
      <p:graphicFrame>
        <p:nvGraphicFramePr>
          <p:cNvPr id="6" name="Tabela 5"/>
          <p:cNvGraphicFramePr>
            <a:graphicFrameLocks noGrp="1"/>
          </p:cNvGraphicFramePr>
          <p:nvPr>
            <p:extLst>
              <p:ext uri="{D42A27DB-BD31-4B8C-83A1-F6EECF244321}">
                <p14:modId xmlns:p14="http://schemas.microsoft.com/office/powerpoint/2010/main" val="3608336658"/>
              </p:ext>
            </p:extLst>
          </p:nvPr>
        </p:nvGraphicFramePr>
        <p:xfrm>
          <a:off x="767405" y="4072584"/>
          <a:ext cx="10729194" cy="1659120"/>
        </p:xfrm>
        <a:graphic>
          <a:graphicData uri="http://schemas.openxmlformats.org/drawingml/2006/table">
            <a:tbl>
              <a:tblPr firstRow="1" bandRow="1">
                <a:tableStyleId>{5C22544A-7EE6-4342-B048-85BDC9FD1C3A}</a:tableStyleId>
              </a:tblPr>
              <a:tblGrid>
                <a:gridCol w="3928163">
                  <a:extLst>
                    <a:ext uri="{9D8B030D-6E8A-4147-A177-3AD203B41FA5}">
                      <a16:colId xmlns:a16="http://schemas.microsoft.com/office/drawing/2014/main" xmlns="" val="20000"/>
                    </a:ext>
                  </a:extLst>
                </a:gridCol>
                <a:gridCol w="1466335">
                  <a:extLst>
                    <a:ext uri="{9D8B030D-6E8A-4147-A177-3AD203B41FA5}">
                      <a16:colId xmlns:a16="http://schemas.microsoft.com/office/drawing/2014/main" xmlns="" val="20001"/>
                    </a:ext>
                  </a:extLst>
                </a:gridCol>
                <a:gridCol w="2092411">
                  <a:extLst>
                    <a:ext uri="{9D8B030D-6E8A-4147-A177-3AD203B41FA5}">
                      <a16:colId xmlns:a16="http://schemas.microsoft.com/office/drawing/2014/main" xmlns="" val="20002"/>
                    </a:ext>
                  </a:extLst>
                </a:gridCol>
                <a:gridCol w="3242285">
                  <a:extLst>
                    <a:ext uri="{9D8B030D-6E8A-4147-A177-3AD203B41FA5}">
                      <a16:colId xmlns:a16="http://schemas.microsoft.com/office/drawing/2014/main" xmlns="" val="20003"/>
                    </a:ext>
                  </a:extLst>
                </a:gridCol>
              </a:tblGrid>
              <a:tr h="518322">
                <a:tc>
                  <a:txBody>
                    <a:bodyPr/>
                    <a:lstStyle/>
                    <a:p>
                      <a:pPr algn="ctr"/>
                      <a:r>
                        <a:rPr lang="pl-PL" sz="1600" dirty="0"/>
                        <a:t>Nazwa ryzyka</a:t>
                      </a: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rgbClr val="0071E2"/>
                    </a:solidFill>
                  </a:tcPr>
                </a:tc>
                <a:tc>
                  <a:txBody>
                    <a:bodyPr/>
                    <a:lstStyle/>
                    <a:p>
                      <a:pPr algn="ctr"/>
                      <a:r>
                        <a:rPr lang="pl-PL" sz="1600" dirty="0"/>
                        <a:t>Siła oddziaływania </a:t>
                      </a: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rgbClr val="0071E2"/>
                    </a:solidFill>
                  </a:tcPr>
                </a:tc>
                <a:tc>
                  <a:txBody>
                    <a:bodyPr/>
                    <a:lstStyle/>
                    <a:p>
                      <a:pPr algn="ctr"/>
                      <a:r>
                        <a:rPr lang="pl-PL" sz="1600" dirty="0"/>
                        <a:t>Prawdopodobieństwo wystąpienia ryzyka</a:t>
                      </a: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rgbClr val="0071E2"/>
                    </a:solidFill>
                  </a:tcPr>
                </a:tc>
                <a:tc>
                  <a:txBody>
                    <a:bodyPr/>
                    <a:lstStyle/>
                    <a:p>
                      <a:pPr algn="ctr"/>
                      <a:r>
                        <a:rPr lang="pl-PL" sz="1600" dirty="0"/>
                        <a:t>Reakcja na ryzyko</a:t>
                      </a: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rgbClr val="0071E2"/>
                    </a:solidFill>
                  </a:tcPr>
                </a:tc>
                <a:extLst>
                  <a:ext uri="{0D108BD9-81ED-4DB2-BD59-A6C34878D82A}">
                    <a16:rowId xmlns:a16="http://schemas.microsoft.com/office/drawing/2014/main" xmlns="" val="10000"/>
                  </a:ext>
                </a:extLst>
              </a:tr>
              <a:tr h="540000">
                <a:tc>
                  <a:txBody>
                    <a:bodyPr/>
                    <a:lstStyle/>
                    <a:p>
                      <a:pPr>
                        <a:lnSpc>
                          <a:spcPct val="115000"/>
                        </a:lnSpc>
                        <a:spcBef>
                          <a:spcPts val="300"/>
                        </a:spcBef>
                        <a:spcAft>
                          <a:spcPts val="300"/>
                        </a:spcAft>
                      </a:pPr>
                      <a:r>
                        <a:rPr lang="pl-PL" sz="1200" dirty="0">
                          <a:solidFill>
                            <a:srgbClr val="002060"/>
                          </a:solidFill>
                          <a:effectLst/>
                          <a:latin typeface="+mn-lt"/>
                          <a:ea typeface="Times New Roman" panose="02020603050405020304" pitchFamily="18" charset="0"/>
                          <a:cs typeface="Arial" panose="020B0604020202020204" pitchFamily="34" charset="0"/>
                        </a:rPr>
                        <a:t>Brak regularnego dostarczania danych przez</a:t>
                      </a:r>
                      <a:r>
                        <a:rPr lang="pl-PL" sz="1200" baseline="0" dirty="0">
                          <a:solidFill>
                            <a:srgbClr val="002060"/>
                          </a:solidFill>
                          <a:effectLst/>
                          <a:latin typeface="+mn-lt"/>
                          <a:ea typeface="Times New Roman" panose="02020603050405020304" pitchFamily="18" charset="0"/>
                          <a:cs typeface="Arial" panose="020B0604020202020204" pitchFamily="34" charset="0"/>
                        </a:rPr>
                        <a:t> </a:t>
                      </a:r>
                      <a:r>
                        <a:rPr lang="pl-PL" sz="1200" dirty="0">
                          <a:solidFill>
                            <a:srgbClr val="002060"/>
                          </a:solidFill>
                          <a:effectLst/>
                          <a:latin typeface="+mn-lt"/>
                          <a:ea typeface="Times New Roman" panose="02020603050405020304" pitchFamily="18" charset="0"/>
                          <a:cs typeface="Arial" panose="020B0604020202020204" pitchFamily="34" charset="0"/>
                        </a:rPr>
                        <a:t>przedsiębiorców</a:t>
                      </a:r>
                      <a:endParaRPr lang="pl-PL" sz="1200" dirty="0">
                        <a:solidFill>
                          <a:srgbClr val="002060"/>
                        </a:solidFill>
                        <a:effectLst/>
                        <a:latin typeface="+mn-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15000"/>
                        </a:lnSpc>
                        <a:spcBef>
                          <a:spcPts val="300"/>
                        </a:spcBef>
                        <a:spcAft>
                          <a:spcPts val="300"/>
                        </a:spcAft>
                      </a:pPr>
                      <a:r>
                        <a:rPr lang="pl-PL" sz="1200" b="0" kern="0" dirty="0">
                          <a:solidFill>
                            <a:srgbClr val="002060"/>
                          </a:solidFill>
                          <a:effectLst/>
                          <a:latin typeface="+mn-lt"/>
                          <a:ea typeface="Times New Roman" panose="02020603050405020304" pitchFamily="18" charset="0"/>
                          <a:cs typeface="Times New Roman" panose="02020603050405020304" pitchFamily="18" charset="0"/>
                        </a:rPr>
                        <a:t>Duża</a:t>
                      </a:r>
                      <a:endParaRPr lang="pl-PL" sz="1200" b="1" kern="50" dirty="0">
                        <a:solidFill>
                          <a:srgbClr val="002060"/>
                        </a:solidFill>
                        <a:effectLst/>
                        <a:latin typeface="+mn-lt"/>
                        <a:ea typeface="Arial Unicode MS" panose="020B0604020202020204" pitchFamily="34" charset="-128"/>
                        <a:cs typeface="Times New Roman" panose="02020603050405020304" pitchFamily="18" charset="0"/>
                      </a:endParaRPr>
                    </a:p>
                  </a:txBody>
                  <a:tcPr marL="68580" marR="6858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15000"/>
                        </a:lnSpc>
                        <a:spcBef>
                          <a:spcPts val="300"/>
                        </a:spcBef>
                        <a:spcAft>
                          <a:spcPts val="300"/>
                        </a:spcAft>
                      </a:pPr>
                      <a:r>
                        <a:rPr lang="pl-PL" sz="1200" b="0" kern="0" dirty="0">
                          <a:solidFill>
                            <a:srgbClr val="002060"/>
                          </a:solidFill>
                          <a:effectLst/>
                          <a:latin typeface="+mn-lt"/>
                          <a:ea typeface="Times New Roman" panose="02020603050405020304" pitchFamily="18" charset="0"/>
                          <a:cs typeface="Times New Roman" panose="02020603050405020304" pitchFamily="18" charset="0"/>
                        </a:rPr>
                        <a:t>Wysokie</a:t>
                      </a:r>
                      <a:endParaRPr lang="pl-PL" sz="1200" b="1" kern="50" dirty="0">
                        <a:solidFill>
                          <a:srgbClr val="002060"/>
                        </a:solidFill>
                        <a:effectLst/>
                        <a:latin typeface="+mn-lt"/>
                        <a:ea typeface="Arial Unicode MS" panose="020B0604020202020204" pitchFamily="34" charset="-128"/>
                        <a:cs typeface="Times New Roman" panose="02020603050405020304" pitchFamily="18" charset="0"/>
                      </a:endParaRPr>
                    </a:p>
                  </a:txBody>
                  <a:tcPr marL="68580" marR="6858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15000"/>
                        </a:lnSpc>
                        <a:spcBef>
                          <a:spcPts val="300"/>
                        </a:spcBef>
                        <a:spcAft>
                          <a:spcPts val="300"/>
                        </a:spcAft>
                      </a:pPr>
                      <a:r>
                        <a:rPr lang="pl-PL" sz="1200" b="0" kern="0" dirty="0">
                          <a:solidFill>
                            <a:srgbClr val="002060"/>
                          </a:solidFill>
                          <a:effectLst/>
                          <a:latin typeface="+mn-lt"/>
                          <a:ea typeface="Times New Roman" panose="02020603050405020304" pitchFamily="18" charset="0"/>
                          <a:cs typeface="Times New Roman" panose="02020603050405020304" pitchFamily="18" charset="0"/>
                        </a:rPr>
                        <a:t>Przeprowadzenie spotkań </a:t>
                      </a:r>
                      <a:br>
                        <a:rPr lang="pl-PL" sz="1200" b="0" kern="0" dirty="0">
                          <a:solidFill>
                            <a:srgbClr val="002060"/>
                          </a:solidFill>
                          <a:effectLst/>
                          <a:latin typeface="+mn-lt"/>
                          <a:ea typeface="Times New Roman" panose="02020603050405020304" pitchFamily="18" charset="0"/>
                          <a:cs typeface="Times New Roman" panose="02020603050405020304" pitchFamily="18" charset="0"/>
                        </a:rPr>
                      </a:br>
                      <a:r>
                        <a:rPr lang="pl-PL" sz="1200" b="0" kern="0" dirty="0">
                          <a:solidFill>
                            <a:srgbClr val="002060"/>
                          </a:solidFill>
                          <a:effectLst/>
                          <a:latin typeface="+mn-lt"/>
                          <a:ea typeface="Times New Roman" panose="02020603050405020304" pitchFamily="18" charset="0"/>
                          <a:cs typeface="Times New Roman" panose="02020603050405020304" pitchFamily="18" charset="0"/>
                        </a:rPr>
                        <a:t>informacyjno-szkoleniowych</a:t>
                      </a:r>
                      <a:endParaRPr lang="pl-PL" sz="1200" b="1" kern="50" dirty="0">
                        <a:solidFill>
                          <a:srgbClr val="002060"/>
                        </a:solidFill>
                        <a:effectLst/>
                        <a:latin typeface="+mn-lt"/>
                        <a:ea typeface="Arial Unicode MS" panose="020B0604020202020204" pitchFamily="34" charset="-128"/>
                        <a:cs typeface="Times New Roman" panose="02020603050405020304" pitchFamily="18" charset="0"/>
                      </a:endParaRPr>
                    </a:p>
                  </a:txBody>
                  <a:tcPr marL="68580" marR="6858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10001"/>
                  </a:ext>
                </a:extLst>
              </a:tr>
              <a:tr h="540000">
                <a:tc>
                  <a:txBody>
                    <a:bodyPr/>
                    <a:lstStyle/>
                    <a:p>
                      <a:pPr marL="0" algn="l" defTabSz="914400" rtl="0" eaLnBrk="1" latinLnBrk="0" hangingPunct="1">
                        <a:lnSpc>
                          <a:spcPct val="115000"/>
                        </a:lnSpc>
                        <a:spcBef>
                          <a:spcPts val="300"/>
                        </a:spcBef>
                        <a:spcAft>
                          <a:spcPts val="300"/>
                        </a:spcAft>
                      </a:pPr>
                      <a:r>
                        <a:rPr lang="pl-PL" sz="1200" b="0" kern="0" dirty="0">
                          <a:solidFill>
                            <a:srgbClr val="002060"/>
                          </a:solidFill>
                          <a:effectLst/>
                          <a:latin typeface="+mn-lt"/>
                          <a:ea typeface="Times New Roman" panose="02020603050405020304" pitchFamily="18" charset="0"/>
                          <a:cs typeface="Times New Roman" panose="02020603050405020304" pitchFamily="18" charset="0"/>
                        </a:rPr>
                        <a:t>Brak środków na utrzymanie rezultatów projektu</a:t>
                      </a:r>
                    </a:p>
                  </a:txBody>
                  <a:tcPr marL="68580" marR="6858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latinLnBrk="0" hangingPunct="1">
                        <a:lnSpc>
                          <a:spcPct val="115000"/>
                        </a:lnSpc>
                        <a:spcBef>
                          <a:spcPts val="300"/>
                        </a:spcBef>
                        <a:spcAft>
                          <a:spcPts val="300"/>
                        </a:spcAft>
                      </a:pPr>
                      <a:r>
                        <a:rPr lang="pl-PL" sz="1200" b="0" kern="0" dirty="0">
                          <a:solidFill>
                            <a:srgbClr val="002060"/>
                          </a:solidFill>
                          <a:effectLst/>
                          <a:latin typeface="+mn-lt"/>
                          <a:ea typeface="Times New Roman" panose="02020603050405020304" pitchFamily="18" charset="0"/>
                          <a:cs typeface="Times New Roman" panose="02020603050405020304" pitchFamily="18" charset="0"/>
                        </a:rPr>
                        <a:t>Duża</a:t>
                      </a:r>
                    </a:p>
                  </a:txBody>
                  <a:tcPr marL="68580" marR="6858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latinLnBrk="0" hangingPunct="1">
                        <a:lnSpc>
                          <a:spcPct val="115000"/>
                        </a:lnSpc>
                        <a:spcBef>
                          <a:spcPts val="300"/>
                        </a:spcBef>
                        <a:spcAft>
                          <a:spcPts val="300"/>
                        </a:spcAft>
                      </a:pPr>
                      <a:r>
                        <a:rPr lang="pl-PL" sz="1200" b="0" kern="0" dirty="0">
                          <a:solidFill>
                            <a:srgbClr val="002060"/>
                          </a:solidFill>
                          <a:effectLst/>
                          <a:latin typeface="+mn-lt"/>
                          <a:ea typeface="Times New Roman" panose="02020603050405020304" pitchFamily="18" charset="0"/>
                          <a:cs typeface="Times New Roman" panose="02020603050405020304" pitchFamily="18" charset="0"/>
                        </a:rPr>
                        <a:t>Średnie</a:t>
                      </a:r>
                    </a:p>
                  </a:txBody>
                  <a:tcPr marL="68580" marR="6858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latinLnBrk="0" hangingPunct="1">
                        <a:lnSpc>
                          <a:spcPct val="115000"/>
                        </a:lnSpc>
                        <a:spcBef>
                          <a:spcPts val="300"/>
                        </a:spcBef>
                        <a:spcAft>
                          <a:spcPts val="300"/>
                        </a:spcAft>
                      </a:pPr>
                      <a:r>
                        <a:rPr lang="pl-PL" sz="1200" b="0" kern="0" dirty="0">
                          <a:solidFill>
                            <a:srgbClr val="002060"/>
                          </a:solidFill>
                          <a:effectLst/>
                          <a:latin typeface="+mn-lt"/>
                          <a:ea typeface="Times New Roman" panose="02020603050405020304" pitchFamily="18" charset="0"/>
                          <a:cs typeface="Times New Roman" panose="02020603050405020304" pitchFamily="18" charset="0"/>
                        </a:rPr>
                        <a:t>Pozyskanie dodatkowych środków na utrzymanie systemu oraz rozwój jego funkcjonalności</a:t>
                      </a:r>
                    </a:p>
                  </a:txBody>
                  <a:tcPr marL="68580" marR="6858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val="26376324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108" name="pole tekstowe 107"/>
          <p:cNvSpPr txBox="1"/>
          <p:nvPr/>
        </p:nvSpPr>
        <p:spPr>
          <a:xfrm>
            <a:off x="801591" y="2807179"/>
            <a:ext cx="8040291" cy="830997"/>
          </a:xfrm>
          <a:prstGeom prst="rect">
            <a:avLst/>
          </a:prstGeom>
          <a:noFill/>
        </p:spPr>
        <p:txBody>
          <a:bodyPr wrap="square" rtlCol="0" anchor="t">
            <a:spAutoFit/>
          </a:bodyPr>
          <a:lstStyle/>
          <a:p>
            <a:r>
              <a:rPr lang="pl-PL" sz="4800" b="1">
                <a:solidFill>
                  <a:schemeClr val="bg1"/>
                </a:solidFill>
              </a:rPr>
              <a:t>Dziękuję za uwagę</a:t>
            </a:r>
            <a:endParaRPr lang="pl-PL"/>
          </a:p>
        </p:txBody>
      </p:sp>
    </p:spTree>
    <p:extLst>
      <p:ext uri="{BB962C8B-B14F-4D97-AF65-F5344CB8AC3E}">
        <p14:creationId xmlns:p14="http://schemas.microsoft.com/office/powerpoint/2010/main" val="2974596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4" name="Podtytuł 2"/>
          <p:cNvSpPr>
            <a:spLocks noGrp="1"/>
          </p:cNvSpPr>
          <p:nvPr>
            <p:ph type="subTitle" idx="1"/>
          </p:nvPr>
        </p:nvSpPr>
        <p:spPr>
          <a:xfrm>
            <a:off x="1843022" y="1485063"/>
            <a:ext cx="8429445" cy="1224137"/>
          </a:xfrm>
        </p:spPr>
        <p:txBody>
          <a:bodyPr>
            <a:normAutofit/>
          </a:bodyPr>
          <a:lstStyle/>
          <a:p>
            <a:pPr>
              <a:spcAft>
                <a:spcPts val="1200"/>
              </a:spcAft>
            </a:pPr>
            <a:r>
              <a:rPr lang="pl-PL" sz="3200" b="1" i="1" dirty="0">
                <a:solidFill>
                  <a:srgbClr val="002060"/>
                </a:solidFill>
                <a:latin typeface="+mj-lt"/>
                <a:cs typeface="Times New Roman" pitchFamily="18" charset="0"/>
              </a:rPr>
              <a:t>System Informacyjny o Instalacjach wytwarzających Promieniowanie </a:t>
            </a:r>
            <a:r>
              <a:rPr lang="pl-PL" sz="3200" b="1" i="1" dirty="0" err="1">
                <a:solidFill>
                  <a:srgbClr val="002060"/>
                </a:solidFill>
                <a:latin typeface="+mj-lt"/>
                <a:cs typeface="Times New Roman" pitchFamily="18" charset="0"/>
              </a:rPr>
              <a:t>ElektroMagnetyczne</a:t>
            </a:r>
            <a:endParaRPr lang="pl-PL" sz="3200" b="1" i="1" dirty="0">
              <a:solidFill>
                <a:srgbClr val="002060"/>
              </a:solidFill>
              <a:latin typeface="+mj-lt"/>
              <a:cs typeface="Times New Roman" pitchFamily="18" charset="0"/>
            </a:endParaRPr>
          </a:p>
          <a:p>
            <a:pPr>
              <a:spcAft>
                <a:spcPts val="1200"/>
              </a:spcAft>
            </a:pPr>
            <a:endParaRPr lang="pl-PL" sz="3200" dirty="0"/>
          </a:p>
        </p:txBody>
      </p:sp>
      <p:sp>
        <p:nvSpPr>
          <p:cNvPr id="5" name="pole tekstowe 4"/>
          <p:cNvSpPr txBox="1"/>
          <p:nvPr/>
        </p:nvSpPr>
        <p:spPr>
          <a:xfrm>
            <a:off x="594460" y="2478541"/>
            <a:ext cx="10104020" cy="1887696"/>
          </a:xfrm>
          <a:prstGeom prst="rect">
            <a:avLst/>
          </a:prstGeom>
          <a:noFill/>
        </p:spPr>
        <p:txBody>
          <a:bodyPr wrap="square" rtlCol="0">
            <a:spAutoFit/>
          </a:bodyPr>
          <a:lstStyle/>
          <a:p>
            <a:pPr marL="269875" indent="-269875">
              <a:spcBef>
                <a:spcPts val="800"/>
              </a:spcBef>
              <a:buFont typeface="Wingdings" panose="05000000000000000000" pitchFamily="2" charset="2"/>
              <a:buChar char="§"/>
            </a:pPr>
            <a:r>
              <a:rPr lang="pl-PL" dirty="0">
                <a:solidFill>
                  <a:srgbClr val="002060"/>
                </a:solidFill>
              </a:rPr>
              <a:t>Wnioskodawca: Minister Cyfryzacji </a:t>
            </a:r>
          </a:p>
          <a:p>
            <a:pPr marL="269875" indent="-269875">
              <a:spcBef>
                <a:spcPts val="800"/>
              </a:spcBef>
              <a:buFont typeface="Wingdings" panose="05000000000000000000" pitchFamily="2" charset="2"/>
              <a:buChar char="§"/>
            </a:pPr>
            <a:r>
              <a:rPr lang="pl-PL" dirty="0">
                <a:solidFill>
                  <a:srgbClr val="002060"/>
                </a:solidFill>
              </a:rPr>
              <a:t>Beneficjent: Instytut Łączności – Państwowy Instytut Badawczy</a:t>
            </a:r>
          </a:p>
          <a:p>
            <a:pPr marL="269875" indent="-269875">
              <a:spcBef>
                <a:spcPts val="800"/>
              </a:spcBef>
              <a:buFont typeface="Wingdings" panose="05000000000000000000" pitchFamily="2" charset="2"/>
              <a:buChar char="§"/>
            </a:pPr>
            <a:r>
              <a:rPr lang="pl-PL" dirty="0">
                <a:solidFill>
                  <a:srgbClr val="002060"/>
                </a:solidFill>
              </a:rPr>
              <a:t>Partnerzy: Kancelaria Prezesa Rady Ministrów</a:t>
            </a:r>
          </a:p>
          <a:p>
            <a:pPr marL="269875" indent="-269875">
              <a:spcBef>
                <a:spcPts val="800"/>
              </a:spcBef>
              <a:buFont typeface="Wingdings" panose="05000000000000000000" pitchFamily="2" charset="2"/>
              <a:buChar char="§"/>
            </a:pPr>
            <a:r>
              <a:rPr lang="pl-PL" dirty="0">
                <a:solidFill>
                  <a:srgbClr val="002060"/>
                </a:solidFill>
              </a:rPr>
              <a:t>Źródło finansowania: Program Operacyjny Polska Cyfrowa Działanie 2.1, część 27 budżetu Państwa</a:t>
            </a:r>
            <a:endParaRPr lang="pl-PL" dirty="0"/>
          </a:p>
          <a:p>
            <a:pPr marL="269875" indent="-269875">
              <a:spcBef>
                <a:spcPts val="800"/>
              </a:spcBef>
              <a:buFont typeface="Wingdings" panose="05000000000000000000" pitchFamily="2" charset="2"/>
              <a:buChar char="§"/>
            </a:pPr>
            <a:endParaRPr lang="pl-PL" dirty="0"/>
          </a:p>
        </p:txBody>
      </p:sp>
      <p:sp>
        <p:nvSpPr>
          <p:cNvPr id="6" name="Podtytuł 2"/>
          <p:cNvSpPr txBox="1">
            <a:spLocks/>
          </p:cNvSpPr>
          <p:nvPr/>
        </p:nvSpPr>
        <p:spPr>
          <a:xfrm>
            <a:off x="0" y="4124064"/>
            <a:ext cx="12192000" cy="75059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Aft>
                <a:spcPts val="1200"/>
              </a:spcAft>
              <a:buNone/>
            </a:pPr>
            <a:r>
              <a:rPr lang="pl-PL" sz="4000" b="1" dirty="0">
                <a:solidFill>
                  <a:srgbClr val="002060"/>
                </a:solidFill>
                <a:cs typeface="Times New Roman" pitchFamily="18" charset="0"/>
              </a:rPr>
              <a:t>CEL PROJEKTU</a:t>
            </a:r>
            <a:endParaRPr lang="pl-PL" dirty="0"/>
          </a:p>
        </p:txBody>
      </p:sp>
      <p:sp>
        <p:nvSpPr>
          <p:cNvPr id="7" name="pole tekstowe 6"/>
          <p:cNvSpPr txBox="1"/>
          <p:nvPr/>
        </p:nvSpPr>
        <p:spPr>
          <a:xfrm>
            <a:off x="761192" y="4874660"/>
            <a:ext cx="10516407" cy="1077218"/>
          </a:xfrm>
          <a:prstGeom prst="rect">
            <a:avLst/>
          </a:prstGeom>
          <a:noFill/>
        </p:spPr>
        <p:txBody>
          <a:bodyPr wrap="square" rtlCol="0">
            <a:spAutoFit/>
          </a:bodyPr>
          <a:lstStyle/>
          <a:p>
            <a:pPr algn="ctr"/>
            <a:r>
              <a:rPr lang="pl-PL" sz="1600" dirty="0">
                <a:solidFill>
                  <a:srgbClr val="002060"/>
                </a:solidFill>
                <a:ea typeface="Times New Roman" panose="02020603050405020304" pitchFamily="18" charset="0"/>
              </a:rPr>
              <a:t>Podniesienie dostępności usług oferowanych przez administrację publiczną dla przedsiębiorców, a w końcowym efekcie także dla obywateli, poprzez zbudowanie i udostępnienie systemu informacyjnego, który umożliwi, bez względu na miejsce inicjowania, wprowadzanie, przetwarzanie i pozyskanie wiarygodnych danych o instalacjach radiowych emitujących pola elektromagnetyczne oraz wartościach wytwarzanego przez nie pola elektromagnetycznego na terytorium RP. </a:t>
            </a:r>
          </a:p>
        </p:txBody>
      </p:sp>
    </p:spTree>
    <p:extLst>
      <p:ext uri="{BB962C8B-B14F-4D97-AF65-F5344CB8AC3E}">
        <p14:creationId xmlns:p14="http://schemas.microsoft.com/office/powerpoint/2010/main" val="16085541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9" name="Podtytuł 2"/>
          <p:cNvSpPr txBox="1">
            <a:spLocks/>
          </p:cNvSpPr>
          <p:nvPr/>
        </p:nvSpPr>
        <p:spPr>
          <a:xfrm>
            <a:off x="1834798" y="1395292"/>
            <a:ext cx="8509677" cy="75059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Aft>
                <a:spcPts val="1200"/>
              </a:spcAft>
              <a:buFont typeface="Arial" pitchFamily="34" charset="0"/>
              <a:buNone/>
            </a:pPr>
            <a:r>
              <a:rPr lang="pl-PL" sz="4000" b="1" dirty="0">
                <a:solidFill>
                  <a:srgbClr val="002060"/>
                </a:solidFill>
                <a:cs typeface="Times New Roman" pitchFamily="18" charset="0"/>
              </a:rPr>
              <a:t>OKRES REALIZACJI PROJEKTU</a:t>
            </a:r>
            <a:endParaRPr lang="pl-PL" dirty="0">
              <a:solidFill>
                <a:prstClr val="black"/>
              </a:solidFill>
            </a:endParaRPr>
          </a:p>
        </p:txBody>
      </p:sp>
      <p:graphicFrame>
        <p:nvGraphicFramePr>
          <p:cNvPr id="10" name="Tabela 9"/>
          <p:cNvGraphicFramePr>
            <a:graphicFrameLocks noGrp="1"/>
          </p:cNvGraphicFramePr>
          <p:nvPr>
            <p:extLst/>
          </p:nvPr>
        </p:nvGraphicFramePr>
        <p:xfrm>
          <a:off x="635726" y="2132856"/>
          <a:ext cx="10946674" cy="1188000"/>
        </p:xfrm>
        <a:graphic>
          <a:graphicData uri="http://schemas.openxmlformats.org/drawingml/2006/table">
            <a:tbl>
              <a:tblPr firstRow="1" bandRow="1">
                <a:tableStyleId>{5C22544A-7EE6-4342-B048-85BDC9FD1C3A}</a:tableStyleId>
              </a:tblPr>
              <a:tblGrid>
                <a:gridCol w="1683527">
                  <a:extLst>
                    <a:ext uri="{9D8B030D-6E8A-4147-A177-3AD203B41FA5}">
                      <a16:colId xmlns:a16="http://schemas.microsoft.com/office/drawing/2014/main" xmlns="" val="20000"/>
                    </a:ext>
                  </a:extLst>
                </a:gridCol>
                <a:gridCol w="4596371">
                  <a:extLst>
                    <a:ext uri="{9D8B030D-6E8A-4147-A177-3AD203B41FA5}">
                      <a16:colId xmlns:a16="http://schemas.microsoft.com/office/drawing/2014/main" xmlns="" val="20001"/>
                    </a:ext>
                  </a:extLst>
                </a:gridCol>
                <a:gridCol w="4666776">
                  <a:extLst>
                    <a:ext uri="{9D8B030D-6E8A-4147-A177-3AD203B41FA5}">
                      <a16:colId xmlns:a16="http://schemas.microsoft.com/office/drawing/2014/main" xmlns="" val="20002"/>
                    </a:ext>
                  </a:extLst>
                </a:gridCol>
              </a:tblGrid>
              <a:tr h="594000">
                <a:tc>
                  <a:txBody>
                    <a:bodyPr/>
                    <a:lstStyle/>
                    <a:p>
                      <a:r>
                        <a:rPr lang="pl-PL" b="1" dirty="0">
                          <a:solidFill>
                            <a:schemeClr val="bg1"/>
                          </a:solidFill>
                        </a:rPr>
                        <a:t>Planowany: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400" b="1" i="1" dirty="0">
                          <a:solidFill>
                            <a:srgbClr val="0070C0"/>
                          </a:solidFill>
                        </a:rPr>
                        <a:t>2019.02.25 </a:t>
                      </a:r>
                      <a:endParaRPr lang="pl-PL" sz="1400" b="1" dirty="0">
                        <a:solidFill>
                          <a:srgbClr val="0070C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400" b="1" i="1" dirty="0">
                          <a:solidFill>
                            <a:srgbClr val="0070C0"/>
                          </a:solidFill>
                        </a:rPr>
                        <a:t>2020.08.25 </a:t>
                      </a:r>
                      <a:br>
                        <a:rPr lang="pl-PL" sz="1400" b="1" i="1" dirty="0">
                          <a:solidFill>
                            <a:srgbClr val="0070C0"/>
                          </a:solidFill>
                        </a:rPr>
                      </a:br>
                      <a:r>
                        <a:rPr lang="pl-PL" sz="1400" b="1" i="1" dirty="0">
                          <a:solidFill>
                            <a:srgbClr val="0070C0"/>
                          </a:solidFill>
                        </a:rPr>
                        <a:t>(2019.02.25</a:t>
                      </a:r>
                      <a:r>
                        <a:rPr lang="pl-PL" sz="1400" b="1" i="0" baseline="0" dirty="0">
                          <a:solidFill>
                            <a:srgbClr val="0070C0"/>
                          </a:solidFill>
                        </a:rPr>
                        <a:t>  </a:t>
                      </a:r>
                      <a:r>
                        <a:rPr lang="pl-PL" sz="1400" b="1" i="1" dirty="0">
                          <a:solidFill>
                            <a:srgbClr val="0070C0"/>
                          </a:solidFill>
                        </a:rPr>
                        <a:t>+  18 miesięcy)</a:t>
                      </a:r>
                      <a:endParaRPr lang="pl-PL" sz="1400" b="1" dirty="0">
                        <a:solidFill>
                          <a:srgbClr val="0070C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0"/>
                  </a:ext>
                </a:extLst>
              </a:tr>
              <a:tr h="594000">
                <a:tc>
                  <a:txBody>
                    <a:bodyPr/>
                    <a:lstStyle/>
                    <a:p>
                      <a:r>
                        <a:rPr lang="pl-PL" b="1" dirty="0">
                          <a:solidFill>
                            <a:schemeClr val="bg1"/>
                          </a:solidFill>
                        </a:rPr>
                        <a:t>Faktyczny: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400" b="1" i="1" dirty="0">
                          <a:solidFill>
                            <a:srgbClr val="0070C0"/>
                          </a:solidFill>
                        </a:rPr>
                        <a:t>2019.02.25</a:t>
                      </a:r>
                      <a:endParaRPr lang="pl-PL" sz="1400" b="1" dirty="0">
                        <a:solidFill>
                          <a:srgbClr val="0070C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400" b="1" i="1" dirty="0">
                          <a:solidFill>
                            <a:srgbClr val="0070C0"/>
                          </a:solidFill>
                        </a:rPr>
                        <a:t>2021.07.30</a:t>
                      </a:r>
                      <a:endParaRPr lang="pl-PL" sz="1400" b="1" dirty="0">
                        <a:solidFill>
                          <a:srgbClr val="0070C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1"/>
                  </a:ext>
                </a:extLst>
              </a:tr>
            </a:tbl>
          </a:graphicData>
        </a:graphic>
      </p:graphicFrame>
      <p:sp>
        <p:nvSpPr>
          <p:cNvPr id="11" name="Podtytuł 2"/>
          <p:cNvSpPr txBox="1">
            <a:spLocks/>
          </p:cNvSpPr>
          <p:nvPr/>
        </p:nvSpPr>
        <p:spPr>
          <a:xfrm>
            <a:off x="0" y="3573016"/>
            <a:ext cx="12192000" cy="75059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Aft>
                <a:spcPts val="1200"/>
              </a:spcAft>
              <a:buFont typeface="Arial" pitchFamily="34" charset="0"/>
              <a:buNone/>
            </a:pPr>
            <a:r>
              <a:rPr lang="pl-PL" sz="4000" b="1" dirty="0">
                <a:solidFill>
                  <a:srgbClr val="002060"/>
                </a:solidFill>
                <a:cs typeface="Times New Roman" pitchFamily="18" charset="0"/>
              </a:rPr>
              <a:t>KOSZT REALIZACJI PROJEKTU</a:t>
            </a:r>
            <a:endParaRPr lang="pl-PL" sz="4000" dirty="0">
              <a:solidFill>
                <a:prstClr val="black"/>
              </a:solidFill>
            </a:endParaRPr>
          </a:p>
        </p:txBody>
      </p:sp>
      <p:graphicFrame>
        <p:nvGraphicFramePr>
          <p:cNvPr id="12" name="Wykres 11"/>
          <p:cNvGraphicFramePr>
            <a:graphicFrameLocks/>
          </p:cNvGraphicFramePr>
          <p:nvPr>
            <p:extLst/>
          </p:nvPr>
        </p:nvGraphicFramePr>
        <p:xfrm>
          <a:off x="2135560" y="4323615"/>
          <a:ext cx="7920880" cy="237801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 name="Wykres 3"/>
          <p:cNvGraphicFramePr/>
          <p:nvPr>
            <p:extLst>
              <p:ext uri="{D42A27DB-BD31-4B8C-83A1-F6EECF244321}">
                <p14:modId xmlns:p14="http://schemas.microsoft.com/office/powerpoint/2010/main" val="3151512929"/>
              </p:ext>
            </p:extLst>
          </p:nvPr>
        </p:nvGraphicFramePr>
        <p:xfrm>
          <a:off x="2369043" y="4323612"/>
          <a:ext cx="7747694" cy="2691437"/>
        </p:xfrm>
        <a:graphic>
          <a:graphicData uri="http://schemas.openxmlformats.org/drawingml/2006/chart">
            <c:chart xmlns:c="http://schemas.openxmlformats.org/drawingml/2006/chart" xmlns:r="http://schemas.openxmlformats.org/officeDocument/2006/relationships" r:id="rId4"/>
          </a:graphicData>
        </a:graphic>
      </p:graphicFrame>
      <p:sp>
        <p:nvSpPr>
          <p:cNvPr id="7" name="pole tekstowe 6">
            <a:extLst>
              <a:ext uri="{FF2B5EF4-FFF2-40B4-BE49-F238E27FC236}">
                <a16:creationId xmlns:a16="http://schemas.microsoft.com/office/drawing/2014/main" xmlns="" id="{5FE8326F-638C-40DE-9A7F-90850195D4FE}"/>
              </a:ext>
            </a:extLst>
          </p:cNvPr>
          <p:cNvSpPr txBox="1"/>
          <p:nvPr/>
        </p:nvSpPr>
        <p:spPr>
          <a:xfrm>
            <a:off x="5218896" y="6404522"/>
            <a:ext cx="2133718" cy="369332"/>
          </a:xfrm>
          <a:prstGeom prst="rect">
            <a:avLst/>
          </a:prstGeom>
          <a:noFill/>
        </p:spPr>
        <p:txBody>
          <a:bodyPr wrap="square" rtlCol="0">
            <a:spAutoFit/>
          </a:bodyPr>
          <a:lstStyle/>
          <a:p>
            <a:pPr algn="ctr"/>
            <a:r>
              <a:rPr lang="pl-PL" dirty="0">
                <a:solidFill>
                  <a:prstClr val="black"/>
                </a:solidFill>
              </a:rPr>
              <a:t>96% wykorzystania</a:t>
            </a:r>
            <a:endParaRPr lang="pl-PL" sz="1600" dirty="0">
              <a:solidFill>
                <a:srgbClr val="002060"/>
              </a:solidFill>
              <a:ea typeface="Times New Roman" panose="02020603050405020304" pitchFamily="18" charset="0"/>
            </a:endParaRPr>
          </a:p>
        </p:txBody>
      </p:sp>
    </p:spTree>
    <p:extLst>
      <p:ext uri="{BB962C8B-B14F-4D97-AF65-F5344CB8AC3E}">
        <p14:creationId xmlns:p14="http://schemas.microsoft.com/office/powerpoint/2010/main" val="28726541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4" name="Podtytuł 2"/>
          <p:cNvSpPr txBox="1">
            <a:spLocks/>
          </p:cNvSpPr>
          <p:nvPr/>
        </p:nvSpPr>
        <p:spPr>
          <a:xfrm>
            <a:off x="0" y="1484784"/>
            <a:ext cx="12192000" cy="75059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Aft>
                <a:spcPts val="1200"/>
              </a:spcAft>
              <a:buNone/>
            </a:pPr>
            <a:r>
              <a:rPr lang="pl-PL" sz="4000" b="1" dirty="0">
                <a:solidFill>
                  <a:srgbClr val="002060"/>
                </a:solidFill>
                <a:cs typeface="Times New Roman" pitchFamily="18" charset="0"/>
              </a:rPr>
              <a:t>ZAKRES PROJEKTU</a:t>
            </a:r>
            <a:endParaRPr lang="pl-PL" dirty="0">
              <a:solidFill>
                <a:srgbClr val="FF0000"/>
              </a:solidFill>
            </a:endParaRPr>
          </a:p>
        </p:txBody>
      </p:sp>
      <p:sp>
        <p:nvSpPr>
          <p:cNvPr id="5" name="pole tekstowe 4"/>
          <p:cNvSpPr txBox="1"/>
          <p:nvPr/>
        </p:nvSpPr>
        <p:spPr>
          <a:xfrm>
            <a:off x="734264" y="2235380"/>
            <a:ext cx="10379676" cy="3754874"/>
          </a:xfrm>
          <a:prstGeom prst="rect">
            <a:avLst/>
          </a:prstGeom>
          <a:noFill/>
        </p:spPr>
        <p:txBody>
          <a:bodyPr wrap="square" rtlCol="0">
            <a:spAutoFit/>
          </a:bodyPr>
          <a:lstStyle/>
          <a:p>
            <a:endParaRPr lang="pl-PL" sz="1400" b="1" dirty="0">
              <a:solidFill>
                <a:srgbClr val="FF0000"/>
              </a:solidFill>
            </a:endParaRPr>
          </a:p>
          <a:p>
            <a:r>
              <a:rPr lang="pl-PL" sz="1600" b="1" dirty="0">
                <a:solidFill>
                  <a:srgbClr val="002060"/>
                </a:solidFill>
              </a:rPr>
              <a:t>Zadania projektu zrealizowane zostały w pełnym zaplanowanym zakresie rzeczowym.</a:t>
            </a:r>
          </a:p>
          <a:p>
            <a:r>
              <a:rPr lang="pl-PL" sz="1600" dirty="0">
                <a:solidFill>
                  <a:srgbClr val="002060"/>
                </a:solidFill>
              </a:rPr>
              <a:t>Przesunięcia w terminach realizacji poszczególnych zadań, wynikające z przyczyn niezawinionych i niezależnych od Beneficjenta, związane były głównie z ograniczeniami oraz utrudnieniami spowodowanymi pandemią COVID-19 i zostały szczegółowo wyjaśnione w uzasadnieniu wniosku o wydłużenie czasu realizacji projektu do dnia 30.07.2021 r.</a:t>
            </a:r>
          </a:p>
          <a:p>
            <a:endParaRPr lang="pl-PL" sz="1600" dirty="0">
              <a:solidFill>
                <a:srgbClr val="002060"/>
              </a:solidFill>
            </a:endParaRPr>
          </a:p>
          <a:p>
            <a:r>
              <a:rPr lang="pl-PL" sz="1600" b="1" dirty="0">
                <a:solidFill>
                  <a:srgbClr val="002060"/>
                </a:solidFill>
              </a:rPr>
              <a:t>Projekt realizowany był etapowo</a:t>
            </a:r>
            <a:r>
              <a:rPr lang="pl-PL" sz="1600" dirty="0">
                <a:solidFill>
                  <a:srgbClr val="002060"/>
                </a:solidFill>
              </a:rPr>
              <a:t>, z uwzględnieniem kolejnych trzech wersji poszczególnych modułów systemu oraz modułu symulacyjnego. </a:t>
            </a:r>
            <a:r>
              <a:rPr lang="pl-PL" sz="1600" b="1" dirty="0">
                <a:solidFill>
                  <a:srgbClr val="002060"/>
                </a:solidFill>
              </a:rPr>
              <a:t>Wszystkie kamienie milowe (KM) zaplanowane w projekcie zostały osiągnięte </a:t>
            </a:r>
            <a:r>
              <a:rPr lang="pl-PL" sz="1600" dirty="0">
                <a:solidFill>
                  <a:srgbClr val="002060"/>
                </a:solidFill>
              </a:rPr>
              <a:t>w ostatecznie uzgodnionych terminach. </a:t>
            </a:r>
          </a:p>
          <a:p>
            <a:endParaRPr lang="pl-PL" sz="1600" dirty="0">
              <a:solidFill>
                <a:srgbClr val="002060"/>
              </a:solidFill>
            </a:endParaRPr>
          </a:p>
          <a:p>
            <a:r>
              <a:rPr lang="pl-PL" sz="1600" dirty="0">
                <a:solidFill>
                  <a:srgbClr val="002060"/>
                </a:solidFill>
              </a:rPr>
              <a:t>Zgodnie z założeniami projektu </a:t>
            </a:r>
            <a:r>
              <a:rPr lang="pl-PL" sz="1600" b="1" dirty="0">
                <a:solidFill>
                  <a:srgbClr val="002060"/>
                </a:solidFill>
              </a:rPr>
              <a:t>udostępniona została e-usługa i wszystkie zakładane zasoby, a także wykonane zostały wszystkie produkty końcowe projektu.</a:t>
            </a:r>
          </a:p>
          <a:p>
            <a:endParaRPr lang="pl-PL" sz="1600" dirty="0">
              <a:solidFill>
                <a:srgbClr val="002060"/>
              </a:solidFill>
            </a:endParaRPr>
          </a:p>
          <a:p>
            <a:r>
              <a:rPr lang="pl-PL" sz="1600" b="1" dirty="0">
                <a:solidFill>
                  <a:srgbClr val="002060"/>
                </a:solidFill>
              </a:rPr>
              <a:t>Wszystkie wskaźniki projektu zostały zrealizowane w 100%. </a:t>
            </a:r>
            <a:r>
              <a:rPr lang="pl-PL" sz="1600" dirty="0">
                <a:solidFill>
                  <a:srgbClr val="002060"/>
                </a:solidFill>
              </a:rPr>
              <a:t>Wykonanie wskaźników zostało potwierdzone końcowymi protokołami odbioru, wydrukami z aplikacji systemu bądź listami obecności na szkoleniach.</a:t>
            </a:r>
          </a:p>
        </p:txBody>
      </p:sp>
    </p:spTree>
    <p:extLst>
      <p:ext uri="{BB962C8B-B14F-4D97-AF65-F5344CB8AC3E}">
        <p14:creationId xmlns:p14="http://schemas.microsoft.com/office/powerpoint/2010/main" val="35992383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4" name="Podtytuł 2"/>
          <p:cNvSpPr txBox="1">
            <a:spLocks/>
          </p:cNvSpPr>
          <p:nvPr/>
        </p:nvSpPr>
        <p:spPr>
          <a:xfrm>
            <a:off x="0" y="1484784"/>
            <a:ext cx="12192000" cy="75059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Aft>
                <a:spcPts val="1200"/>
              </a:spcAft>
              <a:buNone/>
            </a:pPr>
            <a:r>
              <a:rPr lang="pl-PL" sz="4000" b="1" dirty="0">
                <a:solidFill>
                  <a:srgbClr val="002060"/>
                </a:solidFill>
                <a:cs typeface="Times New Roman" pitchFamily="18" charset="0"/>
              </a:rPr>
              <a:t>ZAKRES PROJEKTU</a:t>
            </a:r>
            <a:endParaRPr lang="pl-PL" dirty="0"/>
          </a:p>
        </p:txBody>
      </p:sp>
      <p:sp>
        <p:nvSpPr>
          <p:cNvPr id="5" name="pole tekstowe 4"/>
          <p:cNvSpPr txBox="1"/>
          <p:nvPr/>
        </p:nvSpPr>
        <p:spPr>
          <a:xfrm>
            <a:off x="721360" y="2235380"/>
            <a:ext cx="11033760" cy="4555093"/>
          </a:xfrm>
          <a:prstGeom prst="rect">
            <a:avLst/>
          </a:prstGeom>
          <a:noFill/>
        </p:spPr>
        <p:txBody>
          <a:bodyPr wrap="square" rtlCol="0">
            <a:spAutoFit/>
          </a:bodyPr>
          <a:lstStyle/>
          <a:p>
            <a:pPr algn="ctr"/>
            <a:endParaRPr lang="pl-PL" sz="1400" dirty="0">
              <a:solidFill>
                <a:srgbClr val="002060"/>
              </a:solidFill>
            </a:endParaRPr>
          </a:p>
          <a:p>
            <a:pPr algn="ctr"/>
            <a:r>
              <a:rPr lang="pl-PL" sz="1600" b="1" u="sng" dirty="0">
                <a:solidFill>
                  <a:srgbClr val="002060"/>
                </a:solidFill>
              </a:rPr>
              <a:t>W ramach projektu zostały zrealizowane wszystkie zaplanowane zadania, </a:t>
            </a:r>
            <a:br>
              <a:rPr lang="pl-PL" sz="1600" b="1" u="sng" dirty="0">
                <a:solidFill>
                  <a:srgbClr val="002060"/>
                </a:solidFill>
              </a:rPr>
            </a:br>
            <a:r>
              <a:rPr lang="pl-PL" sz="1600" b="1" u="sng" dirty="0">
                <a:solidFill>
                  <a:srgbClr val="002060"/>
                </a:solidFill>
              </a:rPr>
              <a:t>pozwalające na wykonanie zakresu rzeczowego projektu, w tym: </a:t>
            </a:r>
          </a:p>
          <a:p>
            <a:endParaRPr lang="pl-PL" sz="1600" b="1" u="sng" dirty="0">
              <a:solidFill>
                <a:srgbClr val="002060"/>
              </a:solidFill>
            </a:endParaRPr>
          </a:p>
          <a:p>
            <a:pPr marL="285750" lvl="0" indent="-285750">
              <a:buFont typeface="Wingdings" panose="05000000000000000000" pitchFamily="2" charset="2"/>
              <a:buChar char="q"/>
            </a:pPr>
            <a:r>
              <a:rPr lang="pl-PL" sz="1600" b="1" dirty="0">
                <a:solidFill>
                  <a:srgbClr val="002060"/>
                </a:solidFill>
              </a:rPr>
              <a:t>Zadanie 1. Projekt i implementacji systemu</a:t>
            </a:r>
            <a:r>
              <a:rPr lang="pl-PL" sz="1600" dirty="0">
                <a:solidFill>
                  <a:srgbClr val="002060"/>
                </a:solidFill>
              </a:rPr>
              <a:t>, obejmujące: opracowanie i uzgodnienia wymagań i projektu GUI; uzgodnienia standardów i protokołów wymiany informacji; implementację; testy akceptacyjne, poprawki i wdrożenie.</a:t>
            </a:r>
          </a:p>
          <a:p>
            <a:pPr marL="285750" lvl="0" indent="-285750">
              <a:buFont typeface="Wingdings" panose="05000000000000000000" pitchFamily="2" charset="2"/>
              <a:buChar char="q"/>
            </a:pPr>
            <a:r>
              <a:rPr lang="pl-PL" sz="1600" b="1" dirty="0">
                <a:solidFill>
                  <a:srgbClr val="002060"/>
                </a:solidFill>
              </a:rPr>
              <a:t>Zadanie 2. Moduł symulacyjny</a:t>
            </a:r>
            <a:r>
              <a:rPr lang="pl-PL" sz="1600" dirty="0">
                <a:solidFill>
                  <a:srgbClr val="002060"/>
                </a:solidFill>
              </a:rPr>
              <a:t>, obejmujący: opracowanie i uzgodnienia wymagań; interfejsy wymiany danych; opracowanie                    i weryfikację modeli matematycznych; implementację, prezentację danych integrację; testy akceptacyjne, poprawki i wdrożenie.</a:t>
            </a:r>
          </a:p>
          <a:p>
            <a:pPr marL="285750" lvl="0" indent="-285750">
              <a:buFont typeface="Wingdings" panose="05000000000000000000" pitchFamily="2" charset="2"/>
              <a:buChar char="q"/>
            </a:pPr>
            <a:r>
              <a:rPr lang="pl-PL" sz="1600" b="1" dirty="0">
                <a:solidFill>
                  <a:srgbClr val="002060"/>
                </a:solidFill>
              </a:rPr>
              <a:t>Zadanie 3. Utrzymanie systemu</a:t>
            </a:r>
            <a:r>
              <a:rPr lang="pl-PL" sz="1600" dirty="0">
                <a:solidFill>
                  <a:srgbClr val="002060"/>
                </a:solidFill>
              </a:rPr>
              <a:t>, obejmujące: opracowanie wymagań na zakup sprzętu i oprogramowania; procedury przetargowe; wdrożenie zakupionego sprzętu i oprogramowania; administracja i utrzymanie systemu.</a:t>
            </a:r>
          </a:p>
          <a:p>
            <a:pPr marL="285750" lvl="0" indent="-285750">
              <a:buFont typeface="Wingdings" panose="05000000000000000000" pitchFamily="2" charset="2"/>
              <a:buChar char="q"/>
            </a:pPr>
            <a:r>
              <a:rPr lang="pl-PL" sz="1600" b="1" dirty="0">
                <a:solidFill>
                  <a:srgbClr val="002060"/>
                </a:solidFill>
              </a:rPr>
              <a:t>Zadanie 4. Szkolenie, promocja, wsparcie użytkowników</a:t>
            </a:r>
            <a:r>
              <a:rPr lang="pl-PL" sz="1600" dirty="0">
                <a:solidFill>
                  <a:srgbClr val="002060"/>
                </a:solidFill>
              </a:rPr>
              <a:t> obejmujące: szkolenia i doradztwo PEM; wsparcie użytkowników           (</a:t>
            </a:r>
            <a:r>
              <a:rPr lang="pl-PL" sz="1600" dirty="0" err="1">
                <a:solidFill>
                  <a:srgbClr val="002060"/>
                </a:solidFill>
              </a:rPr>
              <a:t>held</a:t>
            </a:r>
            <a:r>
              <a:rPr lang="pl-PL" sz="1600" dirty="0">
                <a:solidFill>
                  <a:srgbClr val="002060"/>
                </a:solidFill>
              </a:rPr>
              <a:t> </a:t>
            </a:r>
            <a:r>
              <a:rPr lang="pl-PL" sz="1600" dirty="0" err="1">
                <a:solidFill>
                  <a:srgbClr val="002060"/>
                </a:solidFill>
              </a:rPr>
              <a:t>desk</a:t>
            </a:r>
            <a:r>
              <a:rPr lang="pl-PL" sz="1600" dirty="0">
                <a:solidFill>
                  <a:srgbClr val="002060"/>
                </a:solidFill>
              </a:rPr>
              <a:t>); promocja projektu. </a:t>
            </a:r>
          </a:p>
          <a:p>
            <a:pPr marL="285750" lvl="0" indent="-285750">
              <a:buFont typeface="Wingdings" panose="05000000000000000000" pitchFamily="2" charset="2"/>
              <a:buChar char="q"/>
            </a:pPr>
            <a:r>
              <a:rPr lang="pl-PL" sz="1600" b="1" dirty="0">
                <a:solidFill>
                  <a:srgbClr val="002060"/>
                </a:solidFill>
              </a:rPr>
              <a:t>Zadanie 5. Analizy i ekspertyzy (MC/KPRM)</a:t>
            </a:r>
            <a:r>
              <a:rPr lang="pl-PL" sz="1600" dirty="0">
                <a:solidFill>
                  <a:srgbClr val="002060"/>
                </a:solidFill>
              </a:rPr>
              <a:t>, obejmujące: szkolenia i doradztwo PEM; wsparcie projektu; promocja projektu; analizy/ekspertyzy. </a:t>
            </a:r>
          </a:p>
          <a:p>
            <a:pPr marL="285750" lvl="0" indent="-285750">
              <a:buFont typeface="Wingdings" panose="05000000000000000000" pitchFamily="2" charset="2"/>
              <a:buChar char="q"/>
            </a:pPr>
            <a:r>
              <a:rPr lang="pl-PL" sz="1600" b="1" dirty="0">
                <a:solidFill>
                  <a:srgbClr val="002060"/>
                </a:solidFill>
              </a:rPr>
              <a:t>Zadanie 6. Zarządzanie projektem IŁ-PIB.</a:t>
            </a:r>
          </a:p>
          <a:p>
            <a:pPr marL="285750" lvl="0" indent="-285750">
              <a:buFont typeface="Wingdings" panose="05000000000000000000" pitchFamily="2" charset="2"/>
              <a:buChar char="q"/>
            </a:pPr>
            <a:r>
              <a:rPr lang="pl-PL" sz="1600" b="1" dirty="0">
                <a:solidFill>
                  <a:srgbClr val="002060"/>
                </a:solidFill>
              </a:rPr>
              <a:t>Zadanie 7. Zarządzanie projektem MC/KPRM.</a:t>
            </a:r>
            <a:endParaRPr lang="pl-PL" sz="1600" dirty="0">
              <a:solidFill>
                <a:srgbClr val="002060"/>
              </a:solidFill>
            </a:endParaRPr>
          </a:p>
          <a:p>
            <a:endParaRPr lang="pl-PL" i="1" dirty="0">
              <a:solidFill>
                <a:srgbClr val="0070C0"/>
              </a:solidFill>
            </a:endParaRPr>
          </a:p>
          <a:p>
            <a:endParaRPr lang="pl-PL" dirty="0">
              <a:solidFill>
                <a:prstClr val="black"/>
              </a:solidFill>
            </a:endParaRPr>
          </a:p>
        </p:txBody>
      </p:sp>
    </p:spTree>
    <p:extLst>
      <p:ext uri="{BB962C8B-B14F-4D97-AF65-F5344CB8AC3E}">
        <p14:creationId xmlns:p14="http://schemas.microsoft.com/office/powerpoint/2010/main" val="36388517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9" name="Podtytuł 2"/>
          <p:cNvSpPr>
            <a:spLocks noGrp="1"/>
          </p:cNvSpPr>
          <p:nvPr>
            <p:ph type="subTitle" idx="1"/>
          </p:nvPr>
        </p:nvSpPr>
        <p:spPr>
          <a:xfrm>
            <a:off x="1812395" y="1230784"/>
            <a:ext cx="8509677" cy="750596"/>
          </a:xfrm>
        </p:spPr>
        <p:txBody>
          <a:bodyPr>
            <a:noAutofit/>
          </a:bodyPr>
          <a:lstStyle/>
          <a:p>
            <a:pPr>
              <a:spcAft>
                <a:spcPts val="1200"/>
              </a:spcAft>
            </a:pPr>
            <a:r>
              <a:rPr lang="pl-PL" sz="4000" b="1" dirty="0">
                <a:solidFill>
                  <a:srgbClr val="002060"/>
                </a:solidFill>
                <a:cs typeface="Times New Roman" pitchFamily="18" charset="0"/>
              </a:rPr>
              <a:t>PRODUKTY PROJEKTU</a:t>
            </a:r>
            <a:endParaRPr lang="pl-PL" b="1" dirty="0">
              <a:solidFill>
                <a:srgbClr val="FF0000"/>
              </a:solidFill>
              <a:cs typeface="Times New Roman" pitchFamily="18" charset="0"/>
            </a:endParaRPr>
          </a:p>
        </p:txBody>
      </p:sp>
      <p:graphicFrame>
        <p:nvGraphicFramePr>
          <p:cNvPr id="11" name="Tabela 10"/>
          <p:cNvGraphicFramePr>
            <a:graphicFrameLocks noGrp="1"/>
          </p:cNvGraphicFramePr>
          <p:nvPr>
            <p:extLst>
              <p:ext uri="{D42A27DB-BD31-4B8C-83A1-F6EECF244321}">
                <p14:modId xmlns:p14="http://schemas.microsoft.com/office/powerpoint/2010/main" val="2741678740"/>
              </p:ext>
            </p:extLst>
          </p:nvPr>
        </p:nvGraphicFramePr>
        <p:xfrm>
          <a:off x="741404" y="2055433"/>
          <a:ext cx="10737005" cy="3453702"/>
        </p:xfrm>
        <a:graphic>
          <a:graphicData uri="http://schemas.openxmlformats.org/drawingml/2006/table">
            <a:tbl>
              <a:tblPr firstRow="1" firstCol="1" bandRow="1">
                <a:tableStyleId>{5C22544A-7EE6-4342-B048-85BDC9FD1C3A}</a:tableStyleId>
              </a:tblPr>
              <a:tblGrid>
                <a:gridCol w="6205934">
                  <a:extLst>
                    <a:ext uri="{9D8B030D-6E8A-4147-A177-3AD203B41FA5}">
                      <a16:colId xmlns:a16="http://schemas.microsoft.com/office/drawing/2014/main" xmlns="" val="20000"/>
                    </a:ext>
                  </a:extLst>
                </a:gridCol>
                <a:gridCol w="1360393">
                  <a:extLst>
                    <a:ext uri="{9D8B030D-6E8A-4147-A177-3AD203B41FA5}">
                      <a16:colId xmlns:a16="http://schemas.microsoft.com/office/drawing/2014/main" xmlns="" val="20001"/>
                    </a:ext>
                  </a:extLst>
                </a:gridCol>
                <a:gridCol w="1319779">
                  <a:extLst>
                    <a:ext uri="{9D8B030D-6E8A-4147-A177-3AD203B41FA5}">
                      <a16:colId xmlns:a16="http://schemas.microsoft.com/office/drawing/2014/main" xmlns="" val="20002"/>
                    </a:ext>
                  </a:extLst>
                </a:gridCol>
                <a:gridCol w="1850899">
                  <a:extLst>
                    <a:ext uri="{9D8B030D-6E8A-4147-A177-3AD203B41FA5}">
                      <a16:colId xmlns:a16="http://schemas.microsoft.com/office/drawing/2014/main" xmlns="" val="20003"/>
                    </a:ext>
                  </a:extLst>
                </a:gridCol>
              </a:tblGrid>
              <a:tr h="553971">
                <a:tc>
                  <a:txBody>
                    <a:bodyPr/>
                    <a:lstStyle/>
                    <a:p>
                      <a:pPr algn="ctr">
                        <a:lnSpc>
                          <a:spcPct val="107000"/>
                        </a:lnSpc>
                        <a:spcAft>
                          <a:spcPts val="0"/>
                        </a:spcAft>
                      </a:pPr>
                      <a:r>
                        <a:rPr lang="pl-PL" sz="1400" b="1" dirty="0">
                          <a:solidFill>
                            <a:schemeClr val="bg1"/>
                          </a:solidFill>
                          <a:effectLst/>
                          <a:latin typeface="+mn-lt"/>
                        </a:rPr>
                        <a:t>Nazwa produktu</a:t>
                      </a:r>
                      <a:endParaRPr lang="pl-PL" sz="1400" b="1" dirty="0">
                        <a:solidFill>
                          <a:schemeClr val="bg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rgbClr val="0071E2"/>
                    </a:solidFill>
                  </a:tcPr>
                </a:tc>
                <a:tc>
                  <a:txBody>
                    <a:bodyPr/>
                    <a:lstStyle/>
                    <a:p>
                      <a:pPr algn="ctr">
                        <a:lnSpc>
                          <a:spcPct val="107000"/>
                        </a:lnSpc>
                        <a:spcAft>
                          <a:spcPts val="0"/>
                        </a:spcAft>
                      </a:pPr>
                      <a:r>
                        <a:rPr lang="pl-PL" sz="1400" b="1" dirty="0">
                          <a:solidFill>
                            <a:schemeClr val="bg1"/>
                          </a:solidFill>
                          <a:effectLst/>
                          <a:latin typeface="+mn-lt"/>
                        </a:rPr>
                        <a:t>Planowany termin wdrożenia</a:t>
                      </a:r>
                      <a:endParaRPr lang="pl-PL" sz="1400" b="1" dirty="0">
                        <a:solidFill>
                          <a:schemeClr val="bg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rgbClr val="0071E2"/>
                    </a:solidFill>
                  </a:tcPr>
                </a:tc>
                <a:tc>
                  <a:txBody>
                    <a:bodyPr/>
                    <a:lstStyle/>
                    <a:p>
                      <a:pPr algn="ctr">
                        <a:lnSpc>
                          <a:spcPct val="107000"/>
                        </a:lnSpc>
                        <a:spcAft>
                          <a:spcPts val="0"/>
                        </a:spcAft>
                      </a:pPr>
                      <a:r>
                        <a:rPr lang="pl-PL" sz="1400" b="1" dirty="0">
                          <a:solidFill>
                            <a:schemeClr val="bg1"/>
                          </a:solidFill>
                          <a:effectLst/>
                          <a:latin typeface="+mn-lt"/>
                        </a:rPr>
                        <a:t>Faktyczny termin wdrożenia</a:t>
                      </a:r>
                      <a:endParaRPr lang="pl-PL" sz="1400" b="1" dirty="0">
                        <a:solidFill>
                          <a:schemeClr val="bg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rgbClr val="0071E2"/>
                    </a:solidFill>
                  </a:tcPr>
                </a:tc>
                <a:tc>
                  <a:txBody>
                    <a:bodyPr/>
                    <a:lstStyle/>
                    <a:p>
                      <a:pPr algn="ctr">
                        <a:lnSpc>
                          <a:spcPct val="107000"/>
                        </a:lnSpc>
                        <a:spcAft>
                          <a:spcPts val="0"/>
                        </a:spcAft>
                      </a:pPr>
                      <a:r>
                        <a:rPr lang="pl-PL" sz="1400" b="1" dirty="0">
                          <a:solidFill>
                            <a:schemeClr val="bg1"/>
                          </a:solidFill>
                          <a:effectLst/>
                          <a:latin typeface="+mn-lt"/>
                          <a:ea typeface="Calibri" panose="020F0502020204030204" pitchFamily="34" charset="0"/>
                          <a:cs typeface="Times New Roman" panose="02020603050405020304" pitchFamily="18" charset="0"/>
                        </a:rPr>
                        <a:t>Uwagi*</a:t>
                      </a:r>
                      <a:endParaRPr lang="pl-PL" sz="1400" dirty="0">
                        <a:solidFill>
                          <a:schemeClr val="bg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rgbClr val="0071E2"/>
                    </a:solidFill>
                  </a:tcPr>
                </a:tc>
                <a:extLst>
                  <a:ext uri="{0D108BD9-81ED-4DB2-BD59-A6C34878D82A}">
                    <a16:rowId xmlns:a16="http://schemas.microsoft.com/office/drawing/2014/main" xmlns="" val="10000"/>
                  </a:ext>
                </a:extLst>
              </a:tr>
              <a:tr h="2746119">
                <a:tc>
                  <a:txBody>
                    <a:bodyPr/>
                    <a:lstStyle/>
                    <a:p>
                      <a:pPr>
                        <a:lnSpc>
                          <a:spcPct val="107000"/>
                        </a:lnSpc>
                        <a:spcAft>
                          <a:spcPts val="0"/>
                        </a:spcAft>
                      </a:pPr>
                      <a:r>
                        <a:rPr lang="pl-PL" sz="1200" b="0" i="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Usługa</a:t>
                      </a:r>
                      <a:r>
                        <a:rPr lang="pl-PL" sz="1200" b="0" i="1" baseline="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e –PEM.</a:t>
                      </a:r>
                    </a:p>
                    <a:p>
                      <a:r>
                        <a:rPr lang="pl-PL" sz="1100" b="0" kern="1200" dirty="0">
                          <a:solidFill>
                            <a:srgbClr val="002060"/>
                          </a:solidFill>
                          <a:effectLst/>
                          <a:latin typeface="+mn-lt"/>
                          <a:ea typeface="+mn-ea"/>
                          <a:cs typeface="+mn-cs"/>
                        </a:rPr>
                        <a:t>Usługa</a:t>
                      </a:r>
                      <a:r>
                        <a:rPr lang="pl-PL" sz="1800" b="1" kern="1200" dirty="0">
                          <a:solidFill>
                            <a:schemeClr val="lt1"/>
                          </a:solidFill>
                          <a:effectLst/>
                          <a:latin typeface="+mn-lt"/>
                          <a:ea typeface="+mn-ea"/>
                          <a:cs typeface="+mn-cs"/>
                        </a:rPr>
                        <a:t> </a:t>
                      </a:r>
                      <a:r>
                        <a:rPr lang="pl-PL" sz="1100" b="0" kern="1200" dirty="0">
                          <a:solidFill>
                            <a:srgbClr val="002060"/>
                          </a:solidFill>
                          <a:effectLst/>
                          <a:latin typeface="+mn-lt"/>
                          <a:ea typeface="+mn-ea"/>
                          <a:cs typeface="+mn-cs"/>
                        </a:rPr>
                        <a:t>umożliwiająca i ułatwiająca dostęp prowadzącym instalacje radiokomunikacyjne wytwarzające promieniowanie elektromagnetyczne, a w końcowym efekcie również obywatelom, do istotnych danych środowiskowych dotyczących PEM, zawierająca narzędzia teleinformatyczne oraz modele obliczeniowe umożliwiające analizę, agregację i przetwarzanie danych pomiarowych z różnych dostępnych źródeł oraz precyzyjną estymację ciągłych rozkładów PEM w oparciu o pomiary i opracowane modele matematyczne, w szczególności – dla prowadzących instalacje radiokomunikacyjne wytwarzające PEM, usługa związana z planowaniem i projektowaniem nowych sieci radiokomunikacyjnych, w tym formularz z narzędziami do obsługi działań związanych z wprowadzaniem geolokalizowanych danych o obiektach i zdarzeniach (pomiarach i symulacjach) PEM.</a:t>
                      </a:r>
                    </a:p>
                    <a:p>
                      <a:endParaRPr lang="pl-PL" sz="1100" b="0" kern="1200" dirty="0">
                        <a:solidFill>
                          <a:srgbClr val="002060"/>
                        </a:solidFill>
                        <a:effectLst/>
                        <a:latin typeface="+mn-lt"/>
                        <a:ea typeface="+mn-ea"/>
                        <a:cs typeface="+mn-cs"/>
                      </a:endParaRPr>
                    </a:p>
                    <a:p>
                      <a:r>
                        <a:rPr lang="pl-PL" sz="1100" b="0" kern="1200" dirty="0">
                          <a:solidFill>
                            <a:srgbClr val="002060"/>
                          </a:solidFill>
                          <a:effectLst/>
                          <a:latin typeface="+mn-lt"/>
                          <a:ea typeface="+mn-ea"/>
                          <a:cs typeface="+mn-cs"/>
                        </a:rPr>
                        <a:t>W wyniku powstałej usługi udostępniane są informacje dla obywateli polegające na dostępie do jednoznacznych, kompletnych i spójnych danych o instalacjach wytwarzających PEM z radiowego zakresu częstotliwości, jednocześnie zapewniające skuteczne monitorowanie PEM.</a:t>
                      </a:r>
                    </a:p>
                    <a:p>
                      <a:pPr>
                        <a:lnSpc>
                          <a:spcPct val="107000"/>
                        </a:lnSpc>
                        <a:spcAft>
                          <a:spcPts val="0"/>
                        </a:spcAft>
                      </a:pPr>
                      <a:r>
                        <a:rPr lang="pl-PL" sz="1200" b="0" i="1" baseline="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a:t>
                      </a:r>
                      <a:endParaRPr lang="pl-PL" sz="1200" b="0" i="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0"/>
                        </a:spcAft>
                      </a:pPr>
                      <a:r>
                        <a:rPr lang="pl-PL" sz="1100" i="1" dirty="0">
                          <a:solidFill>
                            <a:srgbClr val="002060"/>
                          </a:solidFill>
                          <a:effectLst/>
                          <a:latin typeface="+mn-lt"/>
                        </a:rPr>
                        <a:t>03.2021</a:t>
                      </a:r>
                      <a:endParaRPr lang="pl-PL" sz="1100" i="1" dirty="0">
                        <a:solidFill>
                          <a:srgbClr val="002060"/>
                        </a:solidFill>
                        <a:effectLst/>
                        <a:latin typeface="+mn-lt"/>
                        <a:ea typeface="Calibri" panose="020F0502020204030204" pitchFamily="34" charset="0"/>
                        <a:cs typeface="Times New Roman" panose="02020603050405020304" pitchFamily="18" charset="0"/>
                      </a:endParaRP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0"/>
                        </a:spcAft>
                      </a:pPr>
                      <a:r>
                        <a:rPr lang="pl-PL" sz="1100" i="1" dirty="0">
                          <a:solidFill>
                            <a:srgbClr val="002060"/>
                          </a:solidFill>
                          <a:effectLst/>
                          <a:latin typeface="+mn-lt"/>
                        </a:rPr>
                        <a:t>03.2021</a:t>
                      </a:r>
                      <a:r>
                        <a:rPr lang="pl-PL" sz="1100" i="1" baseline="0" dirty="0">
                          <a:solidFill>
                            <a:srgbClr val="002060"/>
                          </a:solidFill>
                          <a:effectLst/>
                          <a:latin typeface="+mn-lt"/>
                        </a:rPr>
                        <a:t> </a:t>
                      </a:r>
                      <a:br>
                        <a:rPr lang="pl-PL" sz="1100" i="1" baseline="0" dirty="0">
                          <a:solidFill>
                            <a:srgbClr val="002060"/>
                          </a:solidFill>
                          <a:effectLst/>
                          <a:latin typeface="+mn-lt"/>
                        </a:rPr>
                      </a:br>
                      <a:r>
                        <a:rPr lang="pl-PL" sz="1100" i="1" baseline="0" dirty="0">
                          <a:solidFill>
                            <a:srgbClr val="002060"/>
                          </a:solidFill>
                          <a:effectLst/>
                          <a:latin typeface="+mn-lt"/>
                        </a:rPr>
                        <a:t>data zrealizowania usługi </a:t>
                      </a:r>
                    </a:p>
                    <a:p>
                      <a:pPr algn="ctr">
                        <a:lnSpc>
                          <a:spcPct val="107000"/>
                        </a:lnSpc>
                        <a:spcAft>
                          <a:spcPts val="0"/>
                        </a:spcAft>
                      </a:pPr>
                      <a:endParaRPr lang="pl-PL" sz="1100" i="1" baseline="0" dirty="0">
                        <a:solidFill>
                          <a:srgbClr val="002060"/>
                        </a:solidFill>
                        <a:effectLst/>
                        <a:latin typeface="+mn-lt"/>
                      </a:endParaRPr>
                    </a:p>
                    <a:p>
                      <a:pPr algn="ctr">
                        <a:lnSpc>
                          <a:spcPct val="107000"/>
                        </a:lnSpc>
                        <a:spcAft>
                          <a:spcPts val="0"/>
                        </a:spcAft>
                      </a:pPr>
                      <a:r>
                        <a:rPr lang="pl-PL" sz="1100" i="1" baseline="0" dirty="0">
                          <a:solidFill>
                            <a:srgbClr val="002060"/>
                          </a:solidFill>
                          <a:effectLst/>
                          <a:latin typeface="+mn-lt"/>
                          <a:ea typeface="Calibri" panose="020F0502020204030204" pitchFamily="34" charset="0"/>
                          <a:cs typeface="Times New Roman" panose="02020603050405020304" pitchFamily="18" charset="0"/>
                        </a:rPr>
                        <a:t>20.07.2021 uruchomienie SI2PEM</a:t>
                      </a:r>
                      <a:endParaRPr lang="pl-PL" sz="1100" i="1" dirty="0">
                        <a:solidFill>
                          <a:srgbClr val="002060"/>
                        </a:solidFill>
                        <a:effectLst/>
                        <a:latin typeface="+mn-lt"/>
                        <a:ea typeface="Calibri" panose="020F0502020204030204" pitchFamily="34" charset="0"/>
                        <a:cs typeface="Times New Roman" panose="02020603050405020304" pitchFamily="18" charset="0"/>
                      </a:endParaRP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0"/>
                        </a:spcAft>
                      </a:pPr>
                      <a:r>
                        <a:rPr lang="pl-PL" sz="1100" i="1" dirty="0">
                          <a:solidFill>
                            <a:srgbClr val="002060"/>
                          </a:solidFill>
                          <a:effectLst/>
                          <a:latin typeface="+mn-lt"/>
                          <a:ea typeface="Calibri" panose="020F0502020204030204" pitchFamily="34" charset="0"/>
                          <a:cs typeface="Times New Roman" panose="02020603050405020304" pitchFamily="18" charset="0"/>
                        </a:rPr>
                        <a:t>Usługa ujęta w pierwotnym opisie założeń projektu</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19251609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9" name="Podtytuł 2"/>
          <p:cNvSpPr>
            <a:spLocks noGrp="1"/>
          </p:cNvSpPr>
          <p:nvPr>
            <p:ph type="subTitle" idx="1"/>
          </p:nvPr>
        </p:nvSpPr>
        <p:spPr>
          <a:xfrm>
            <a:off x="1812395" y="1221333"/>
            <a:ext cx="8509677" cy="750596"/>
          </a:xfrm>
        </p:spPr>
        <p:txBody>
          <a:bodyPr>
            <a:noAutofit/>
          </a:bodyPr>
          <a:lstStyle/>
          <a:p>
            <a:pPr>
              <a:spcAft>
                <a:spcPts val="1200"/>
              </a:spcAft>
            </a:pPr>
            <a:r>
              <a:rPr lang="pl-PL" sz="4000" b="1" dirty="0">
                <a:solidFill>
                  <a:srgbClr val="002060"/>
                </a:solidFill>
                <a:cs typeface="Times New Roman" pitchFamily="18" charset="0"/>
              </a:rPr>
              <a:t>PRODUKTY PROJEKTU </a:t>
            </a:r>
            <a:r>
              <a:rPr lang="pl-PL" b="1" dirty="0">
                <a:solidFill>
                  <a:srgbClr val="002060"/>
                </a:solidFill>
                <a:cs typeface="Times New Roman" pitchFamily="18" charset="0"/>
              </a:rPr>
              <a:t>– zasoby, końcowe produkty</a:t>
            </a:r>
          </a:p>
        </p:txBody>
      </p:sp>
      <p:graphicFrame>
        <p:nvGraphicFramePr>
          <p:cNvPr id="11" name="Tabela 10"/>
          <p:cNvGraphicFramePr>
            <a:graphicFrameLocks noGrp="1"/>
          </p:cNvGraphicFramePr>
          <p:nvPr>
            <p:extLst>
              <p:ext uri="{D42A27DB-BD31-4B8C-83A1-F6EECF244321}">
                <p14:modId xmlns:p14="http://schemas.microsoft.com/office/powerpoint/2010/main" val="2522659850"/>
              </p:ext>
            </p:extLst>
          </p:nvPr>
        </p:nvGraphicFramePr>
        <p:xfrm>
          <a:off x="741404" y="2055433"/>
          <a:ext cx="10737005" cy="3671888"/>
        </p:xfrm>
        <a:graphic>
          <a:graphicData uri="http://schemas.openxmlformats.org/drawingml/2006/table">
            <a:tbl>
              <a:tblPr firstRow="1" firstCol="1" bandRow="1">
                <a:tableStyleId>{5C22544A-7EE6-4342-B048-85BDC9FD1C3A}</a:tableStyleId>
              </a:tblPr>
              <a:tblGrid>
                <a:gridCol w="6205934">
                  <a:extLst>
                    <a:ext uri="{9D8B030D-6E8A-4147-A177-3AD203B41FA5}">
                      <a16:colId xmlns:a16="http://schemas.microsoft.com/office/drawing/2014/main" xmlns="" val="20000"/>
                    </a:ext>
                  </a:extLst>
                </a:gridCol>
                <a:gridCol w="1360393">
                  <a:extLst>
                    <a:ext uri="{9D8B030D-6E8A-4147-A177-3AD203B41FA5}">
                      <a16:colId xmlns:a16="http://schemas.microsoft.com/office/drawing/2014/main" xmlns="" val="20001"/>
                    </a:ext>
                  </a:extLst>
                </a:gridCol>
                <a:gridCol w="1319779">
                  <a:extLst>
                    <a:ext uri="{9D8B030D-6E8A-4147-A177-3AD203B41FA5}">
                      <a16:colId xmlns:a16="http://schemas.microsoft.com/office/drawing/2014/main" xmlns="" val="20002"/>
                    </a:ext>
                  </a:extLst>
                </a:gridCol>
                <a:gridCol w="1850899">
                  <a:extLst>
                    <a:ext uri="{9D8B030D-6E8A-4147-A177-3AD203B41FA5}">
                      <a16:colId xmlns:a16="http://schemas.microsoft.com/office/drawing/2014/main" xmlns="" val="20003"/>
                    </a:ext>
                  </a:extLst>
                </a:gridCol>
              </a:tblGrid>
              <a:tr h="553971">
                <a:tc>
                  <a:txBody>
                    <a:bodyPr/>
                    <a:lstStyle/>
                    <a:p>
                      <a:pPr algn="ctr">
                        <a:lnSpc>
                          <a:spcPct val="107000"/>
                        </a:lnSpc>
                        <a:spcAft>
                          <a:spcPts val="0"/>
                        </a:spcAft>
                      </a:pPr>
                      <a:r>
                        <a:rPr lang="pl-PL" sz="1400" b="1" dirty="0">
                          <a:solidFill>
                            <a:schemeClr val="bg1"/>
                          </a:solidFill>
                          <a:effectLst/>
                          <a:latin typeface="+mn-lt"/>
                        </a:rPr>
                        <a:t>Nazwa produktu</a:t>
                      </a:r>
                      <a:endParaRPr lang="pl-PL" sz="1400" b="1" dirty="0">
                        <a:solidFill>
                          <a:schemeClr val="bg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rgbClr val="0071E2"/>
                    </a:solidFill>
                  </a:tcPr>
                </a:tc>
                <a:tc>
                  <a:txBody>
                    <a:bodyPr/>
                    <a:lstStyle/>
                    <a:p>
                      <a:pPr algn="ctr">
                        <a:lnSpc>
                          <a:spcPct val="107000"/>
                        </a:lnSpc>
                        <a:spcAft>
                          <a:spcPts val="0"/>
                        </a:spcAft>
                      </a:pPr>
                      <a:r>
                        <a:rPr lang="pl-PL" sz="1400" b="1" dirty="0">
                          <a:solidFill>
                            <a:schemeClr val="bg1"/>
                          </a:solidFill>
                          <a:effectLst/>
                          <a:latin typeface="+mn-lt"/>
                        </a:rPr>
                        <a:t>Planowany termin wdrożenia</a:t>
                      </a:r>
                      <a:endParaRPr lang="pl-PL" sz="1400" b="1" dirty="0">
                        <a:solidFill>
                          <a:schemeClr val="bg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rgbClr val="0071E2"/>
                    </a:solidFill>
                  </a:tcPr>
                </a:tc>
                <a:tc>
                  <a:txBody>
                    <a:bodyPr/>
                    <a:lstStyle/>
                    <a:p>
                      <a:pPr algn="ctr">
                        <a:lnSpc>
                          <a:spcPct val="107000"/>
                        </a:lnSpc>
                        <a:spcAft>
                          <a:spcPts val="0"/>
                        </a:spcAft>
                      </a:pPr>
                      <a:r>
                        <a:rPr lang="pl-PL" sz="1400" b="1" dirty="0">
                          <a:solidFill>
                            <a:schemeClr val="bg1"/>
                          </a:solidFill>
                          <a:effectLst/>
                          <a:latin typeface="+mn-lt"/>
                        </a:rPr>
                        <a:t>Faktyczny termin wdrożenia</a:t>
                      </a:r>
                      <a:endParaRPr lang="pl-PL" sz="1400" b="1" dirty="0">
                        <a:solidFill>
                          <a:schemeClr val="bg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rgbClr val="0071E2"/>
                    </a:solidFill>
                  </a:tcPr>
                </a:tc>
                <a:tc>
                  <a:txBody>
                    <a:bodyPr/>
                    <a:lstStyle/>
                    <a:p>
                      <a:pPr algn="ctr">
                        <a:lnSpc>
                          <a:spcPct val="107000"/>
                        </a:lnSpc>
                        <a:spcAft>
                          <a:spcPts val="0"/>
                        </a:spcAft>
                      </a:pPr>
                      <a:r>
                        <a:rPr lang="pl-PL" sz="1400" b="1" dirty="0">
                          <a:solidFill>
                            <a:schemeClr val="bg1"/>
                          </a:solidFill>
                          <a:effectLst/>
                          <a:latin typeface="+mn-lt"/>
                          <a:ea typeface="Calibri" panose="020F0502020204030204" pitchFamily="34" charset="0"/>
                          <a:cs typeface="Times New Roman" panose="02020603050405020304" pitchFamily="18" charset="0"/>
                        </a:rPr>
                        <a:t>Uwagi</a:t>
                      </a:r>
                      <a:endParaRPr lang="pl-PL" sz="1400" dirty="0">
                        <a:solidFill>
                          <a:schemeClr val="bg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rgbClr val="0071E2"/>
                    </a:solidFill>
                  </a:tcPr>
                </a:tc>
                <a:extLst>
                  <a:ext uri="{0D108BD9-81ED-4DB2-BD59-A6C34878D82A}">
                    <a16:rowId xmlns:a16="http://schemas.microsoft.com/office/drawing/2014/main" xmlns="" val="10000"/>
                  </a:ext>
                </a:extLst>
              </a:tr>
              <a:tr h="426720">
                <a:tc>
                  <a:txBody>
                    <a:bodyPr/>
                    <a:lstStyle/>
                    <a:p>
                      <a:pPr lvl="0"/>
                      <a:r>
                        <a:rPr lang="pl-PL" sz="1100" b="0" kern="1200" dirty="0">
                          <a:solidFill>
                            <a:srgbClr val="002060"/>
                          </a:solidFill>
                          <a:effectLst/>
                          <a:latin typeface="+mn-lt"/>
                          <a:ea typeface="+mn-ea"/>
                          <a:cs typeface="+mn-cs"/>
                        </a:rPr>
                        <a:t>Zasób danych o nadajnikach radiowych uwzględnionych w symulacji</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rowSpan="3">
                  <a:txBody>
                    <a:bodyPr/>
                    <a:lstStyle/>
                    <a:p>
                      <a:pPr algn="ctr">
                        <a:lnSpc>
                          <a:spcPct val="107000"/>
                        </a:lnSpc>
                        <a:spcAft>
                          <a:spcPts val="0"/>
                        </a:spcAft>
                      </a:pPr>
                      <a:r>
                        <a:rPr lang="pl-PL" sz="1100" i="1" dirty="0">
                          <a:solidFill>
                            <a:srgbClr val="002060"/>
                          </a:solidFill>
                          <a:effectLst/>
                          <a:latin typeface="+mn-lt"/>
                        </a:rPr>
                        <a:t>Sukcesywnie </a:t>
                      </a:r>
                      <a:br>
                        <a:rPr lang="pl-PL" sz="1100" i="1" dirty="0">
                          <a:solidFill>
                            <a:srgbClr val="002060"/>
                          </a:solidFill>
                          <a:effectLst/>
                          <a:latin typeface="+mn-lt"/>
                        </a:rPr>
                      </a:br>
                      <a:r>
                        <a:rPr lang="pl-PL" sz="1100" i="1" dirty="0">
                          <a:solidFill>
                            <a:srgbClr val="002060"/>
                          </a:solidFill>
                          <a:effectLst/>
                          <a:latin typeface="+mn-lt"/>
                        </a:rPr>
                        <a:t>od 10 m-ca </a:t>
                      </a:r>
                      <a:br>
                        <a:rPr lang="pl-PL" sz="1100" i="1" dirty="0">
                          <a:solidFill>
                            <a:srgbClr val="002060"/>
                          </a:solidFill>
                          <a:effectLst/>
                          <a:latin typeface="+mn-lt"/>
                        </a:rPr>
                      </a:br>
                      <a:r>
                        <a:rPr lang="pl-PL" sz="1100" i="1" dirty="0">
                          <a:solidFill>
                            <a:srgbClr val="002060"/>
                          </a:solidFill>
                          <a:effectLst/>
                          <a:latin typeface="+mn-lt"/>
                        </a:rPr>
                        <a:t>realizacji projektu </a:t>
                      </a:r>
                      <a:br>
                        <a:rPr lang="pl-PL" sz="1100" i="1" dirty="0">
                          <a:solidFill>
                            <a:srgbClr val="002060"/>
                          </a:solidFill>
                          <a:effectLst/>
                          <a:latin typeface="+mn-lt"/>
                        </a:rPr>
                      </a:br>
                      <a:r>
                        <a:rPr lang="pl-PL" sz="1100" i="1" dirty="0">
                          <a:solidFill>
                            <a:srgbClr val="002060"/>
                          </a:solidFill>
                          <a:effectLst/>
                          <a:latin typeface="+mn-lt"/>
                        </a:rPr>
                        <a:t>(12.2019)</a:t>
                      </a:r>
                      <a:endParaRPr lang="pl-PL" sz="1100" i="1" dirty="0">
                        <a:solidFill>
                          <a:srgbClr val="002060"/>
                        </a:solidFill>
                        <a:effectLst/>
                        <a:latin typeface="+mn-lt"/>
                        <a:ea typeface="Calibri" panose="020F0502020204030204" pitchFamily="34" charset="0"/>
                        <a:cs typeface="Times New Roman" panose="02020603050405020304" pitchFamily="18" charset="0"/>
                      </a:endParaRP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0"/>
                        </a:spcAft>
                      </a:pPr>
                      <a:r>
                        <a:rPr lang="pl-PL" sz="1200" i="1" dirty="0">
                          <a:solidFill>
                            <a:srgbClr val="002060"/>
                          </a:solidFill>
                          <a:effectLst/>
                          <a:latin typeface="+mn-lt"/>
                        </a:rPr>
                        <a:t>03.2021</a:t>
                      </a:r>
                      <a:endParaRPr lang="pl-PL" sz="1200" i="1" dirty="0">
                        <a:solidFill>
                          <a:srgbClr val="002060"/>
                        </a:solidFill>
                        <a:effectLst/>
                        <a:latin typeface="+mn-lt"/>
                        <a:ea typeface="Calibri" panose="020F0502020204030204" pitchFamily="34" charset="0"/>
                        <a:cs typeface="Times New Roman" panose="02020603050405020304" pitchFamily="18" charset="0"/>
                      </a:endParaRP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rowSpan="7">
                  <a:txBody>
                    <a:bodyPr/>
                    <a:lstStyle/>
                    <a:p>
                      <a:pPr algn="ctr">
                        <a:lnSpc>
                          <a:spcPct val="107000"/>
                        </a:lnSpc>
                        <a:spcAft>
                          <a:spcPts val="0"/>
                        </a:spcAft>
                      </a:pPr>
                      <a:r>
                        <a:rPr lang="pl-PL" sz="1100" i="1" dirty="0">
                          <a:solidFill>
                            <a:srgbClr val="002060"/>
                          </a:solidFill>
                          <a:effectLst/>
                          <a:latin typeface="+mn-lt"/>
                          <a:ea typeface="Calibri" panose="020F0502020204030204" pitchFamily="34" charset="0"/>
                          <a:cs typeface="Times New Roman" panose="02020603050405020304" pitchFamily="18" charset="0"/>
                        </a:rPr>
                        <a:t>Zasoby i końcowe produkty ujęte w pierwotnym opisie założeń projektu</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1"/>
                  </a:ext>
                </a:extLst>
              </a:tr>
              <a:tr h="426720">
                <a:tc>
                  <a:txBody>
                    <a:bodyPr/>
                    <a:lstStyle/>
                    <a:p>
                      <a:pPr lvl="0"/>
                      <a:r>
                        <a:rPr lang="pl-PL" sz="1100" b="0" kern="1200" dirty="0">
                          <a:solidFill>
                            <a:srgbClr val="002060"/>
                          </a:solidFill>
                          <a:effectLst/>
                          <a:latin typeface="+mn-lt"/>
                          <a:ea typeface="+mn-ea"/>
                          <a:cs typeface="+mn-cs"/>
                        </a:rPr>
                        <a:t>Dane ze sprawozdań, w tym sprawozdania z kampanii pomiarowych PEM realizowanych przez IŁ-PIB</a:t>
                      </a:r>
                      <a:endParaRPr lang="pl-PL" sz="1100" b="0" i="1" dirty="0">
                        <a:solidFill>
                          <a:srgbClr val="002060"/>
                        </a:solidFill>
                        <a:effectLst/>
                        <a:latin typeface="+mn-lt"/>
                        <a:ea typeface="Calibri" panose="020F0502020204030204" pitchFamily="34" charset="0"/>
                        <a:cs typeface="Times New Roman" panose="02020603050405020304" pitchFamily="18" charset="0"/>
                      </a:endParaRP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a:lnSpc>
                          <a:spcPct val="107000"/>
                        </a:lnSpc>
                        <a:spcAft>
                          <a:spcPts val="0"/>
                        </a:spcAft>
                      </a:pPr>
                      <a:endParaRPr lang="pl-PL" sz="1200" i="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0"/>
                        </a:spcAft>
                      </a:pPr>
                      <a:r>
                        <a:rPr lang="pl-PL" sz="1100" i="1" dirty="0">
                          <a:solidFill>
                            <a:srgbClr val="002060"/>
                          </a:solidFill>
                          <a:effectLst/>
                          <a:latin typeface="+mn-lt"/>
                          <a:ea typeface="Calibri" panose="020F0502020204030204" pitchFamily="34" charset="0"/>
                          <a:cs typeface="Times New Roman" panose="02020603050405020304" pitchFamily="18" charset="0"/>
                        </a:rPr>
                        <a:t>12.2019</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a:lnSpc>
                          <a:spcPct val="107000"/>
                        </a:lnSpc>
                        <a:spcAft>
                          <a:spcPts val="0"/>
                        </a:spcAft>
                      </a:pPr>
                      <a:endParaRPr lang="pl-PL" sz="1100" i="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2"/>
                  </a:ext>
                </a:extLst>
              </a:tr>
              <a:tr h="426720">
                <a:tc>
                  <a:txBody>
                    <a:bodyPr/>
                    <a:lstStyle/>
                    <a:p>
                      <a:pPr lvl="0"/>
                      <a:r>
                        <a:rPr lang="pl-PL" sz="1100" b="0" kern="1200" dirty="0">
                          <a:solidFill>
                            <a:srgbClr val="002060"/>
                          </a:solidFill>
                          <a:effectLst/>
                          <a:latin typeface="+mn-lt"/>
                          <a:ea typeface="+mn-ea"/>
                          <a:cs typeface="+mn-cs"/>
                        </a:rPr>
                        <a:t>Informacje o urządzeniach nadawczych w instalacjach radiokomunikacyjnych, lokalizacje urządzeń nadawczych w instalacjach radiokomunikacyjnych, wprowadzonych do systemu</a:t>
                      </a:r>
                      <a:endParaRPr lang="pl-PL" sz="1100" b="0" i="1" dirty="0">
                        <a:solidFill>
                          <a:srgbClr val="002060"/>
                        </a:solidFill>
                        <a:effectLst/>
                        <a:latin typeface="+mn-lt"/>
                        <a:ea typeface="Calibri" panose="020F0502020204030204" pitchFamily="34" charset="0"/>
                        <a:cs typeface="Times New Roman" panose="02020603050405020304" pitchFamily="18" charset="0"/>
                      </a:endParaRP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a:lnSpc>
                          <a:spcPct val="107000"/>
                        </a:lnSpc>
                        <a:spcAft>
                          <a:spcPts val="0"/>
                        </a:spcAft>
                      </a:pPr>
                      <a:endParaRPr lang="pl-PL" sz="1200" i="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0"/>
                        </a:spcAft>
                      </a:pPr>
                      <a:r>
                        <a:rPr lang="pl-PL" sz="1100" i="1" dirty="0">
                          <a:solidFill>
                            <a:srgbClr val="002060"/>
                          </a:solidFill>
                          <a:effectLst/>
                          <a:latin typeface="+mn-lt"/>
                        </a:rPr>
                        <a:t>03.2021</a:t>
                      </a:r>
                      <a:endParaRPr lang="pl-PL" sz="1100" i="1" dirty="0">
                        <a:solidFill>
                          <a:srgbClr val="002060"/>
                        </a:solidFill>
                        <a:effectLst/>
                        <a:latin typeface="+mn-lt"/>
                        <a:ea typeface="Calibri" panose="020F0502020204030204" pitchFamily="34" charset="0"/>
                        <a:cs typeface="Times New Roman" panose="02020603050405020304" pitchFamily="18" charset="0"/>
                      </a:endParaRP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a:lnSpc>
                          <a:spcPct val="107000"/>
                        </a:lnSpc>
                        <a:spcAft>
                          <a:spcPts val="0"/>
                        </a:spcAft>
                      </a:pPr>
                      <a:endParaRPr lang="pl-PL" sz="1100" i="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3"/>
                  </a:ext>
                </a:extLst>
              </a:tr>
              <a:tr h="426720">
                <a:tc>
                  <a:txBody>
                    <a:bodyPr/>
                    <a:lstStyle/>
                    <a:p>
                      <a:pPr lvl="0"/>
                      <a:r>
                        <a:rPr lang="pl-PL" sz="1100" b="0" kern="1200" dirty="0">
                          <a:solidFill>
                            <a:srgbClr val="002060"/>
                          </a:solidFill>
                          <a:effectLst/>
                          <a:latin typeface="+mn-lt"/>
                          <a:ea typeface="+mn-ea"/>
                          <a:cs typeface="+mn-cs"/>
                        </a:rPr>
                        <a:t>Baza danych wraz z interfejsami do zbierania, przetwarzania, prezentowania i udostępniania danych z pomiarów poziomów PEM</a:t>
                      </a:r>
                      <a:endParaRPr lang="pl-PL" sz="1100" b="0" i="1" dirty="0">
                        <a:solidFill>
                          <a:srgbClr val="002060"/>
                        </a:solidFill>
                        <a:effectLst/>
                        <a:latin typeface="+mn-lt"/>
                        <a:ea typeface="Calibri" panose="020F0502020204030204" pitchFamily="34" charset="0"/>
                        <a:cs typeface="Times New Roman" panose="02020603050405020304" pitchFamily="18" charset="0"/>
                      </a:endParaRP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rowSpan="4">
                  <a:txBody>
                    <a:bodyPr/>
                    <a:lstStyle/>
                    <a:p>
                      <a:pPr algn="ctr">
                        <a:lnSpc>
                          <a:spcPct val="107000"/>
                        </a:lnSpc>
                        <a:spcAft>
                          <a:spcPts val="0"/>
                        </a:spcAft>
                      </a:pPr>
                      <a:r>
                        <a:rPr lang="pl-PL" sz="1100" i="1" dirty="0">
                          <a:solidFill>
                            <a:srgbClr val="002060"/>
                          </a:solidFill>
                          <a:effectLst/>
                          <a:latin typeface="+mn-lt"/>
                          <a:ea typeface="Calibri" panose="020F0502020204030204" pitchFamily="34" charset="0"/>
                          <a:cs typeface="Times New Roman" panose="02020603050405020304" pitchFamily="18" charset="0"/>
                        </a:rPr>
                        <a:t>18 m-</a:t>
                      </a:r>
                      <a:r>
                        <a:rPr lang="pl-PL" sz="1100" i="1" dirty="0" err="1">
                          <a:solidFill>
                            <a:srgbClr val="002060"/>
                          </a:solidFill>
                          <a:effectLst/>
                          <a:latin typeface="+mn-lt"/>
                          <a:ea typeface="Calibri" panose="020F0502020204030204" pitchFamily="34" charset="0"/>
                          <a:cs typeface="Times New Roman" panose="02020603050405020304" pitchFamily="18" charset="0"/>
                        </a:rPr>
                        <a:t>cy</a:t>
                      </a:r>
                      <a:r>
                        <a:rPr lang="pl-PL" sz="1100" i="1" dirty="0">
                          <a:solidFill>
                            <a:srgbClr val="002060"/>
                          </a:solidFill>
                          <a:effectLst/>
                          <a:latin typeface="+mn-lt"/>
                          <a:ea typeface="Calibri" panose="020F0502020204030204" pitchFamily="34" charset="0"/>
                          <a:cs typeface="Times New Roman" panose="02020603050405020304" pitchFamily="18" charset="0"/>
                        </a:rPr>
                        <a:t> od daty rozpoczęcie projektu</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rowSpan="4">
                  <a:txBody>
                    <a:bodyPr/>
                    <a:lstStyle/>
                    <a:p>
                      <a:pPr algn="ctr">
                        <a:lnSpc>
                          <a:spcPct val="107000"/>
                        </a:lnSpc>
                        <a:spcAft>
                          <a:spcPts val="0"/>
                        </a:spcAft>
                      </a:pPr>
                      <a:r>
                        <a:rPr lang="pl-PL" sz="1100" i="1" dirty="0">
                          <a:solidFill>
                            <a:srgbClr val="002060"/>
                          </a:solidFill>
                          <a:effectLst/>
                          <a:latin typeface="+mn-lt"/>
                        </a:rPr>
                        <a:t>03.2021</a:t>
                      </a:r>
                      <a:r>
                        <a:rPr lang="pl-PL" sz="1100" i="1" baseline="0" dirty="0">
                          <a:solidFill>
                            <a:srgbClr val="002060"/>
                          </a:solidFill>
                          <a:effectLst/>
                          <a:latin typeface="+mn-lt"/>
                        </a:rPr>
                        <a:t> </a:t>
                      </a:r>
                      <a:br>
                        <a:rPr lang="pl-PL" sz="1100" i="1" baseline="0" dirty="0">
                          <a:solidFill>
                            <a:srgbClr val="002060"/>
                          </a:solidFill>
                          <a:effectLst/>
                          <a:latin typeface="+mn-lt"/>
                        </a:rPr>
                      </a:br>
                      <a:r>
                        <a:rPr lang="pl-PL" sz="1100" i="1" baseline="0" dirty="0">
                          <a:solidFill>
                            <a:srgbClr val="002060"/>
                          </a:solidFill>
                          <a:effectLst/>
                          <a:latin typeface="+mn-lt"/>
                        </a:rPr>
                        <a:t>data wdrożenia</a:t>
                      </a:r>
                    </a:p>
                    <a:p>
                      <a:pPr marL="0" marR="0" lvl="0" indent="0" algn="ctr" defTabSz="914400" rtl="0" eaLnBrk="1" fontAlgn="auto" latinLnBrk="0" hangingPunct="1">
                        <a:lnSpc>
                          <a:spcPct val="107000"/>
                        </a:lnSpc>
                        <a:spcBef>
                          <a:spcPts val="0"/>
                        </a:spcBef>
                        <a:spcAft>
                          <a:spcPts val="0"/>
                        </a:spcAft>
                        <a:buClrTx/>
                        <a:buSzTx/>
                        <a:buFontTx/>
                        <a:buNone/>
                        <a:tabLst/>
                        <a:defRPr/>
                      </a:pPr>
                      <a:endParaRPr lang="pl-PL" sz="1100" i="1" baseline="0" dirty="0">
                        <a:solidFill>
                          <a:srgbClr val="002060"/>
                        </a:solidFill>
                        <a:effectLst/>
                        <a:latin typeface="+mn-lt"/>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lang="pl-PL" sz="1100" i="1" baseline="0" dirty="0">
                          <a:solidFill>
                            <a:srgbClr val="002060"/>
                          </a:solidFill>
                          <a:effectLst/>
                          <a:latin typeface="+mn-lt"/>
                          <a:ea typeface="Calibri" panose="020F0502020204030204" pitchFamily="34" charset="0"/>
                          <a:cs typeface="Times New Roman" panose="02020603050405020304" pitchFamily="18" charset="0"/>
                        </a:rPr>
                        <a:t>20.07.2021 udostępnienie systemu</a:t>
                      </a:r>
                      <a:endParaRPr lang="pl-PL" sz="1100" i="1" dirty="0">
                        <a:solidFill>
                          <a:srgbClr val="002060"/>
                        </a:solidFill>
                        <a:effectLst/>
                        <a:latin typeface="+mn-lt"/>
                        <a:ea typeface="Calibri" panose="020F0502020204030204" pitchFamily="34" charset="0"/>
                        <a:cs typeface="Times New Roman" panose="02020603050405020304" pitchFamily="18" charset="0"/>
                      </a:endParaRP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a:lnSpc>
                          <a:spcPct val="107000"/>
                        </a:lnSpc>
                        <a:spcAft>
                          <a:spcPts val="0"/>
                        </a:spcAft>
                      </a:pPr>
                      <a:endParaRPr lang="pl-PL" sz="1100" i="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4"/>
                  </a:ext>
                </a:extLst>
              </a:tr>
              <a:tr h="426720">
                <a:tc>
                  <a:txBody>
                    <a:bodyPr/>
                    <a:lstStyle/>
                    <a:p>
                      <a:pPr lvl="0"/>
                      <a:r>
                        <a:rPr lang="pl-PL" sz="1100" b="0" kern="1200" dirty="0">
                          <a:solidFill>
                            <a:srgbClr val="002060"/>
                          </a:solidFill>
                          <a:effectLst/>
                          <a:latin typeface="+mn-lt"/>
                          <a:ea typeface="+mn-ea"/>
                          <a:cs typeface="+mn-cs"/>
                        </a:rPr>
                        <a:t>Baza </a:t>
                      </a:r>
                      <a:r>
                        <a:rPr lang="pl-PL" sz="1100" b="0" kern="1200" dirty="0" err="1">
                          <a:solidFill>
                            <a:srgbClr val="002060"/>
                          </a:solidFill>
                          <a:effectLst/>
                          <a:latin typeface="+mn-lt"/>
                          <a:ea typeface="+mn-ea"/>
                          <a:cs typeface="+mn-cs"/>
                        </a:rPr>
                        <a:t>geolokalizowanych</a:t>
                      </a:r>
                      <a:r>
                        <a:rPr lang="pl-PL" sz="1100" b="0" kern="1200" dirty="0">
                          <a:solidFill>
                            <a:srgbClr val="002060"/>
                          </a:solidFill>
                          <a:effectLst/>
                          <a:latin typeface="+mn-lt"/>
                          <a:ea typeface="+mn-ea"/>
                          <a:cs typeface="+mn-cs"/>
                        </a:rPr>
                        <a:t> danych o urządzeniach nadawczych w sieciach mobilnych i </a:t>
                      </a:r>
                      <a:r>
                        <a:rPr lang="pl-PL" sz="1100" b="0" kern="1200" dirty="0" err="1">
                          <a:solidFill>
                            <a:srgbClr val="002060"/>
                          </a:solidFill>
                          <a:effectLst/>
                          <a:latin typeface="+mn-lt"/>
                          <a:ea typeface="+mn-ea"/>
                          <a:cs typeface="+mn-cs"/>
                        </a:rPr>
                        <a:t>geolokalizowanych</a:t>
                      </a:r>
                      <a:r>
                        <a:rPr lang="pl-PL" sz="1100" b="0" kern="1200" dirty="0">
                          <a:solidFill>
                            <a:srgbClr val="002060"/>
                          </a:solidFill>
                          <a:effectLst/>
                          <a:latin typeface="+mn-lt"/>
                          <a:ea typeface="+mn-ea"/>
                          <a:cs typeface="+mn-cs"/>
                        </a:rPr>
                        <a:t> danych pomiarowych</a:t>
                      </a:r>
                      <a:endParaRPr lang="pl-PL" sz="1100" b="0" i="1" dirty="0">
                        <a:solidFill>
                          <a:srgbClr val="002060"/>
                        </a:solidFill>
                        <a:effectLst/>
                        <a:latin typeface="+mn-lt"/>
                        <a:ea typeface="Calibri" panose="020F0502020204030204" pitchFamily="34" charset="0"/>
                        <a:cs typeface="Times New Roman" panose="02020603050405020304" pitchFamily="18" charset="0"/>
                      </a:endParaRP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a:lnSpc>
                          <a:spcPct val="107000"/>
                        </a:lnSpc>
                        <a:spcAft>
                          <a:spcPts val="0"/>
                        </a:spcAft>
                      </a:pPr>
                      <a:endParaRPr lang="pl-PL" sz="1200" i="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a:lnSpc>
                          <a:spcPct val="107000"/>
                        </a:lnSpc>
                        <a:spcAft>
                          <a:spcPts val="0"/>
                        </a:spcAft>
                      </a:pPr>
                      <a:endParaRPr lang="pl-PL" sz="1200" i="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a:lnSpc>
                          <a:spcPct val="107000"/>
                        </a:lnSpc>
                        <a:spcAft>
                          <a:spcPts val="0"/>
                        </a:spcAft>
                      </a:pPr>
                      <a:endParaRPr lang="pl-PL" sz="1100" i="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5"/>
                  </a:ext>
                </a:extLst>
              </a:tr>
              <a:tr h="426720">
                <a:tc>
                  <a:txBody>
                    <a:bodyPr/>
                    <a:lstStyle/>
                    <a:p>
                      <a:pPr lvl="0"/>
                      <a:r>
                        <a:rPr lang="pl-PL" sz="1100" b="0" kern="1200" dirty="0">
                          <a:solidFill>
                            <a:srgbClr val="002060"/>
                          </a:solidFill>
                          <a:effectLst/>
                          <a:latin typeface="+mn-lt"/>
                          <a:ea typeface="+mn-ea"/>
                          <a:cs typeface="+mn-cs"/>
                        </a:rPr>
                        <a:t>Narzędzia dla przedsiębiorców i obywateli do prezentacji danych z pomiarów w postaci map cyfrowych </a:t>
                      </a:r>
                      <a:br>
                        <a:rPr lang="pl-PL" sz="1100" b="0" kern="1200" dirty="0">
                          <a:solidFill>
                            <a:srgbClr val="002060"/>
                          </a:solidFill>
                          <a:effectLst/>
                          <a:latin typeface="+mn-lt"/>
                          <a:ea typeface="+mn-ea"/>
                          <a:cs typeface="+mn-cs"/>
                        </a:rPr>
                      </a:br>
                      <a:r>
                        <a:rPr lang="pl-PL" sz="1100" b="0" kern="1200" dirty="0">
                          <a:solidFill>
                            <a:srgbClr val="002060"/>
                          </a:solidFill>
                          <a:effectLst/>
                          <a:latin typeface="+mn-lt"/>
                          <a:ea typeface="+mn-ea"/>
                          <a:cs typeface="+mn-cs"/>
                        </a:rPr>
                        <a:t>oraz w postaci tabelarycznej</a:t>
                      </a:r>
                      <a:endParaRPr lang="pl-PL" sz="1100" b="0" i="1" dirty="0">
                        <a:solidFill>
                          <a:srgbClr val="002060"/>
                        </a:solidFill>
                        <a:effectLst/>
                        <a:latin typeface="+mn-lt"/>
                        <a:ea typeface="Calibri" panose="020F0502020204030204" pitchFamily="34" charset="0"/>
                        <a:cs typeface="Times New Roman" panose="02020603050405020304" pitchFamily="18" charset="0"/>
                      </a:endParaRP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a:lnSpc>
                          <a:spcPct val="107000"/>
                        </a:lnSpc>
                        <a:spcAft>
                          <a:spcPts val="0"/>
                        </a:spcAft>
                      </a:pPr>
                      <a:endParaRPr lang="pl-PL" sz="1200" i="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a:lnSpc>
                          <a:spcPct val="107000"/>
                        </a:lnSpc>
                        <a:spcAft>
                          <a:spcPts val="0"/>
                        </a:spcAft>
                      </a:pPr>
                      <a:endParaRPr lang="pl-PL" sz="1200" i="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a:lnSpc>
                          <a:spcPct val="107000"/>
                        </a:lnSpc>
                        <a:spcAft>
                          <a:spcPts val="0"/>
                        </a:spcAft>
                      </a:pPr>
                      <a:endParaRPr lang="pl-PL" sz="1100" i="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6"/>
                  </a:ext>
                </a:extLst>
              </a:tr>
              <a:tr h="4267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100" b="0" kern="1200" dirty="0">
                          <a:solidFill>
                            <a:srgbClr val="002060"/>
                          </a:solidFill>
                          <a:effectLst/>
                          <a:latin typeface="+mn-lt"/>
                          <a:ea typeface="+mn-ea"/>
                          <a:cs typeface="+mn-cs"/>
                        </a:rPr>
                        <a:t>Narzędzia analityczno-symulacyjne dla przedsiębiorców i obywateli, pokazujące poziomy PEM w dowolnie wybranym punkcie na terytorium kraju</a:t>
                      </a:r>
                      <a:endParaRPr lang="pl-PL" sz="1100" b="0" i="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lang="pl-PL" dirty="0"/>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lang="pl-PL"/>
                    </a:p>
                  </a:txBody>
                  <a:tcPr/>
                </a:tc>
                <a:tc vMerge="1">
                  <a:txBody>
                    <a:bodyPr/>
                    <a:lstStyle/>
                    <a:p>
                      <a:endParaRPr lang="pl-PL"/>
                    </a:p>
                  </a:txBody>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24633192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4" name="Podtytuł 2"/>
          <p:cNvSpPr>
            <a:spLocks noGrp="1"/>
          </p:cNvSpPr>
          <p:nvPr>
            <p:ph type="subTitle" idx="1"/>
          </p:nvPr>
        </p:nvSpPr>
        <p:spPr>
          <a:xfrm>
            <a:off x="1775522" y="1324525"/>
            <a:ext cx="8640961" cy="750596"/>
          </a:xfrm>
        </p:spPr>
        <p:txBody>
          <a:bodyPr>
            <a:noAutofit/>
          </a:bodyPr>
          <a:lstStyle/>
          <a:p>
            <a:r>
              <a:rPr lang="pl-PL" sz="4000" b="1" dirty="0">
                <a:solidFill>
                  <a:srgbClr val="002060"/>
                </a:solidFill>
                <a:cs typeface="Times New Roman" pitchFamily="18" charset="0"/>
              </a:rPr>
              <a:t>PRODUKTY PROJEKTU </a:t>
            </a:r>
            <a:r>
              <a:rPr lang="pl-PL" b="1" dirty="0">
                <a:solidFill>
                  <a:srgbClr val="002060"/>
                </a:solidFill>
                <a:cs typeface="Times New Roman" pitchFamily="18" charset="0"/>
              </a:rPr>
              <a:t>– interoperacyjność</a:t>
            </a:r>
          </a:p>
          <a:p>
            <a:pPr>
              <a:spcBef>
                <a:spcPts val="0"/>
              </a:spcBef>
            </a:pPr>
            <a:r>
              <a:rPr lang="pl-PL" b="1" dirty="0">
                <a:solidFill>
                  <a:srgbClr val="002060"/>
                </a:solidFill>
                <a:cs typeface="Times New Roman" pitchFamily="18" charset="0"/>
              </a:rPr>
              <a:t>(widok kooperacji aplikacji)</a:t>
            </a:r>
            <a:endParaRPr lang="pl-PL" dirty="0"/>
          </a:p>
        </p:txBody>
      </p:sp>
      <p:sp>
        <p:nvSpPr>
          <p:cNvPr id="11" name="Prostokąt 10">
            <a:extLst>
              <a:ext uri="{FF2B5EF4-FFF2-40B4-BE49-F238E27FC236}">
                <a16:creationId xmlns:a16="http://schemas.microsoft.com/office/drawing/2014/main" xmlns="" id="{D318A4F3-BE5B-406E-9EAC-237004671E35}"/>
              </a:ext>
            </a:extLst>
          </p:cNvPr>
          <p:cNvSpPr/>
          <p:nvPr/>
        </p:nvSpPr>
        <p:spPr>
          <a:xfrm>
            <a:off x="5036352" y="3979601"/>
            <a:ext cx="1494000" cy="79208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900" b="1" i="1" dirty="0">
                <a:solidFill>
                  <a:schemeClr val="tx2"/>
                </a:solidFill>
              </a:rPr>
              <a:t>SI2PEM</a:t>
            </a:r>
          </a:p>
        </p:txBody>
      </p:sp>
      <p:cxnSp>
        <p:nvCxnSpPr>
          <p:cNvPr id="12" name="Łącznik prosty ze strzałką 11">
            <a:extLst>
              <a:ext uri="{FF2B5EF4-FFF2-40B4-BE49-F238E27FC236}">
                <a16:creationId xmlns:a16="http://schemas.microsoft.com/office/drawing/2014/main" xmlns="" id="{863CAABC-F946-4A38-BF3A-BE295A30F710}"/>
              </a:ext>
            </a:extLst>
          </p:cNvPr>
          <p:cNvCxnSpPr>
            <a:cxnSpLocks/>
          </p:cNvCxnSpPr>
          <p:nvPr/>
        </p:nvCxnSpPr>
        <p:spPr>
          <a:xfrm flipH="1">
            <a:off x="6533248" y="4584631"/>
            <a:ext cx="1107200" cy="0"/>
          </a:xfrm>
          <a:prstGeom prst="straightConnector1">
            <a:avLst/>
          </a:prstGeom>
          <a:ln w="2540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13" name="Łącznik prosty ze strzałką 12">
            <a:extLst>
              <a:ext uri="{FF2B5EF4-FFF2-40B4-BE49-F238E27FC236}">
                <a16:creationId xmlns:a16="http://schemas.microsoft.com/office/drawing/2014/main" xmlns="" id="{36958AAB-57D9-425C-982D-7EDC04E64BC9}"/>
              </a:ext>
            </a:extLst>
          </p:cNvPr>
          <p:cNvCxnSpPr>
            <a:cxnSpLocks/>
          </p:cNvCxnSpPr>
          <p:nvPr/>
        </p:nvCxnSpPr>
        <p:spPr>
          <a:xfrm>
            <a:off x="4175760" y="4375645"/>
            <a:ext cx="860592"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sp>
        <p:nvSpPr>
          <p:cNvPr id="14" name="Prostokąt 13">
            <a:extLst>
              <a:ext uri="{FF2B5EF4-FFF2-40B4-BE49-F238E27FC236}">
                <a16:creationId xmlns:a16="http://schemas.microsoft.com/office/drawing/2014/main" xmlns="" id="{67E715E1-A534-499A-9B6E-B6B5D9C134D4}"/>
              </a:ext>
            </a:extLst>
          </p:cNvPr>
          <p:cNvSpPr/>
          <p:nvPr/>
        </p:nvSpPr>
        <p:spPr>
          <a:xfrm>
            <a:off x="6771217" y="2485717"/>
            <a:ext cx="1494000" cy="792088"/>
          </a:xfrm>
          <a:prstGeom prst="rect">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000" i="1" dirty="0">
                <a:solidFill>
                  <a:schemeClr val="bg1"/>
                </a:solidFill>
              </a:rPr>
              <a:t>Bazy informacji terytorialnej </a:t>
            </a:r>
            <a:br>
              <a:rPr lang="pl-PL" sz="1000" i="1" dirty="0">
                <a:solidFill>
                  <a:schemeClr val="bg1"/>
                </a:solidFill>
              </a:rPr>
            </a:br>
            <a:r>
              <a:rPr lang="pl-PL" sz="1000" i="1" dirty="0">
                <a:solidFill>
                  <a:schemeClr val="bg1"/>
                </a:solidFill>
              </a:rPr>
              <a:t>(GUGIK)</a:t>
            </a:r>
            <a:endParaRPr lang="pl-PL" sz="1000" dirty="0">
              <a:solidFill>
                <a:schemeClr val="bg1"/>
              </a:solidFill>
            </a:endParaRPr>
          </a:p>
        </p:txBody>
      </p:sp>
      <p:sp>
        <p:nvSpPr>
          <p:cNvPr id="15" name="pole tekstowe 14">
            <a:extLst>
              <a:ext uri="{FF2B5EF4-FFF2-40B4-BE49-F238E27FC236}">
                <a16:creationId xmlns:a16="http://schemas.microsoft.com/office/drawing/2014/main" xmlns="" id="{8F8436CF-8B5F-417B-A2B8-1D79ECF7E930}"/>
              </a:ext>
            </a:extLst>
          </p:cNvPr>
          <p:cNvSpPr txBox="1"/>
          <p:nvPr/>
        </p:nvSpPr>
        <p:spPr>
          <a:xfrm>
            <a:off x="9737214" y="3543440"/>
            <a:ext cx="1777437" cy="1061829"/>
          </a:xfrm>
          <a:prstGeom prst="rect">
            <a:avLst/>
          </a:prstGeom>
          <a:noFill/>
        </p:spPr>
        <p:txBody>
          <a:bodyPr wrap="square" rtlCol="0">
            <a:spAutoFit/>
          </a:bodyPr>
          <a:lstStyle/>
          <a:p>
            <a:pPr>
              <a:lnSpc>
                <a:spcPct val="105000"/>
              </a:lnSpc>
            </a:pPr>
            <a:r>
              <a:rPr lang="pl-PL" sz="1200" dirty="0">
                <a:solidFill>
                  <a:schemeClr val="tx2"/>
                </a:solidFill>
              </a:rPr>
              <a:t>Oznaczenia powiązanych </a:t>
            </a:r>
          </a:p>
          <a:p>
            <a:pPr>
              <a:lnSpc>
                <a:spcPct val="105000"/>
              </a:lnSpc>
            </a:pPr>
            <a:r>
              <a:rPr lang="pl-PL" sz="1200" dirty="0">
                <a:solidFill>
                  <a:schemeClr val="tx2"/>
                </a:solidFill>
              </a:rPr>
              <a:t>systemów:</a:t>
            </a:r>
          </a:p>
          <a:p>
            <a:pPr>
              <a:lnSpc>
                <a:spcPct val="105000"/>
              </a:lnSpc>
            </a:pPr>
            <a:r>
              <a:rPr lang="pl-PL" sz="1200" dirty="0">
                <a:solidFill>
                  <a:schemeClr val="tx2"/>
                </a:solidFill>
              </a:rPr>
              <a:t>        istniejący</a:t>
            </a:r>
          </a:p>
          <a:p>
            <a:pPr>
              <a:lnSpc>
                <a:spcPct val="105000"/>
              </a:lnSpc>
            </a:pPr>
            <a:r>
              <a:rPr lang="pl-PL" sz="1200" dirty="0">
                <a:solidFill>
                  <a:schemeClr val="tx2"/>
                </a:solidFill>
              </a:rPr>
              <a:t>dot. systemów własnych oraz innych jednostek</a:t>
            </a:r>
            <a:endParaRPr lang="pl-PL" dirty="0">
              <a:solidFill>
                <a:schemeClr val="tx2"/>
              </a:solidFill>
            </a:endParaRPr>
          </a:p>
        </p:txBody>
      </p:sp>
      <p:sp>
        <p:nvSpPr>
          <p:cNvPr id="18" name="Prostokąt 17">
            <a:extLst>
              <a:ext uri="{FF2B5EF4-FFF2-40B4-BE49-F238E27FC236}">
                <a16:creationId xmlns:a16="http://schemas.microsoft.com/office/drawing/2014/main" xmlns="" id="{39E13E19-B76D-4D9F-985E-F00AEDE31192}"/>
              </a:ext>
            </a:extLst>
          </p:cNvPr>
          <p:cNvSpPr/>
          <p:nvPr/>
        </p:nvSpPr>
        <p:spPr>
          <a:xfrm>
            <a:off x="9858464" y="3998350"/>
            <a:ext cx="144016" cy="144000"/>
          </a:xfrm>
          <a:prstGeom prst="rect">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9" name="Prostokąt 18">
            <a:extLst>
              <a:ext uri="{FF2B5EF4-FFF2-40B4-BE49-F238E27FC236}">
                <a16:creationId xmlns:a16="http://schemas.microsoft.com/office/drawing/2014/main" xmlns="" id="{989FDF9F-F5CA-4E02-8D9C-4BDD73A7CEF7}"/>
              </a:ext>
            </a:extLst>
          </p:cNvPr>
          <p:cNvSpPr/>
          <p:nvPr/>
        </p:nvSpPr>
        <p:spPr>
          <a:xfrm>
            <a:off x="7277352" y="4453462"/>
            <a:ext cx="1494000" cy="792088"/>
          </a:xfrm>
          <a:prstGeom prst="rect">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000" i="1" dirty="0">
                <a:solidFill>
                  <a:schemeClr val="bg1"/>
                </a:solidFill>
              </a:rPr>
              <a:t>Bazy wyników pomiarów (Laboratoria/Operatorzy)</a:t>
            </a:r>
            <a:endParaRPr lang="pl-PL" sz="1000" dirty="0">
              <a:solidFill>
                <a:schemeClr val="bg1"/>
              </a:solidFill>
            </a:endParaRPr>
          </a:p>
        </p:txBody>
      </p:sp>
      <p:sp>
        <p:nvSpPr>
          <p:cNvPr id="22" name="Prostokąt 21">
            <a:extLst>
              <a:ext uri="{FF2B5EF4-FFF2-40B4-BE49-F238E27FC236}">
                <a16:creationId xmlns:a16="http://schemas.microsoft.com/office/drawing/2014/main" xmlns="" id="{8E052B77-C0A2-4541-90EA-3195A08820E9}"/>
              </a:ext>
            </a:extLst>
          </p:cNvPr>
          <p:cNvSpPr/>
          <p:nvPr/>
        </p:nvSpPr>
        <p:spPr>
          <a:xfrm>
            <a:off x="2282123" y="3981947"/>
            <a:ext cx="1964026" cy="792088"/>
          </a:xfrm>
          <a:prstGeom prst="rect">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000" i="1" dirty="0">
                <a:solidFill>
                  <a:schemeClr val="bg1"/>
                </a:solidFill>
              </a:rPr>
              <a:t>Centralna baza pól elektromagnetycznych JELMAG </a:t>
            </a:r>
            <a:br>
              <a:rPr lang="pl-PL" sz="1000" i="1" dirty="0">
                <a:solidFill>
                  <a:schemeClr val="bg1"/>
                </a:solidFill>
              </a:rPr>
            </a:br>
            <a:r>
              <a:rPr lang="pl-PL" sz="1000" i="1" dirty="0">
                <a:solidFill>
                  <a:schemeClr val="bg1"/>
                </a:solidFill>
              </a:rPr>
              <a:t>(GIOŚ)</a:t>
            </a:r>
            <a:endParaRPr lang="pl-PL" sz="1000" dirty="0">
              <a:solidFill>
                <a:schemeClr val="bg1"/>
              </a:solidFill>
            </a:endParaRPr>
          </a:p>
        </p:txBody>
      </p:sp>
      <p:cxnSp>
        <p:nvCxnSpPr>
          <p:cNvPr id="23" name="Łącznik prosty ze strzałką 22">
            <a:extLst>
              <a:ext uri="{FF2B5EF4-FFF2-40B4-BE49-F238E27FC236}">
                <a16:creationId xmlns:a16="http://schemas.microsoft.com/office/drawing/2014/main" xmlns="" id="{F763C4B7-DE41-4334-91D5-733D1DFA896F}"/>
              </a:ext>
            </a:extLst>
          </p:cNvPr>
          <p:cNvCxnSpPr>
            <a:cxnSpLocks/>
          </p:cNvCxnSpPr>
          <p:nvPr/>
        </p:nvCxnSpPr>
        <p:spPr>
          <a:xfrm flipV="1">
            <a:off x="5036352" y="4771690"/>
            <a:ext cx="154183" cy="739656"/>
          </a:xfrm>
          <a:prstGeom prst="straightConnector1">
            <a:avLst/>
          </a:prstGeom>
          <a:ln w="2540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Łącznik prosty ze strzałką 23">
            <a:extLst>
              <a:ext uri="{FF2B5EF4-FFF2-40B4-BE49-F238E27FC236}">
                <a16:creationId xmlns:a16="http://schemas.microsoft.com/office/drawing/2014/main" xmlns="" id="{70119776-08F0-40FF-8A4D-7D3AAFEBE0D1}"/>
              </a:ext>
            </a:extLst>
          </p:cNvPr>
          <p:cNvCxnSpPr>
            <a:cxnSpLocks/>
          </p:cNvCxnSpPr>
          <p:nvPr/>
        </p:nvCxnSpPr>
        <p:spPr>
          <a:xfrm flipH="1" flipV="1">
            <a:off x="6369875" y="4766220"/>
            <a:ext cx="160477" cy="748971"/>
          </a:xfrm>
          <a:prstGeom prst="straightConnector1">
            <a:avLst/>
          </a:prstGeom>
          <a:ln w="2540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25" name="Łącznik prosty ze strzałką 24">
            <a:extLst>
              <a:ext uri="{FF2B5EF4-FFF2-40B4-BE49-F238E27FC236}">
                <a16:creationId xmlns:a16="http://schemas.microsoft.com/office/drawing/2014/main" xmlns="" id="{F95B68A3-C375-4E30-98A4-BBD4ED9359C8}"/>
              </a:ext>
            </a:extLst>
          </p:cNvPr>
          <p:cNvCxnSpPr>
            <a:cxnSpLocks/>
          </p:cNvCxnSpPr>
          <p:nvPr/>
        </p:nvCxnSpPr>
        <p:spPr>
          <a:xfrm flipH="1">
            <a:off x="6530123" y="4127431"/>
            <a:ext cx="1107200" cy="0"/>
          </a:xfrm>
          <a:prstGeom prst="straightConnector1">
            <a:avLst/>
          </a:prstGeom>
          <a:ln w="2540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26" name="Prostokąt 25">
            <a:extLst>
              <a:ext uri="{FF2B5EF4-FFF2-40B4-BE49-F238E27FC236}">
                <a16:creationId xmlns:a16="http://schemas.microsoft.com/office/drawing/2014/main" xmlns="" id="{4492AE8A-579F-41E1-8885-AB39C0FB2643}"/>
              </a:ext>
            </a:extLst>
          </p:cNvPr>
          <p:cNvSpPr/>
          <p:nvPr/>
        </p:nvSpPr>
        <p:spPr>
          <a:xfrm>
            <a:off x="7277352" y="3491132"/>
            <a:ext cx="1494000" cy="792088"/>
          </a:xfrm>
          <a:prstGeom prst="rect">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000" i="1" dirty="0">
                <a:solidFill>
                  <a:schemeClr val="bg1"/>
                </a:solidFill>
              </a:rPr>
              <a:t>Bazy planowanych nadajników radiowych (Operatorzy)</a:t>
            </a:r>
            <a:endParaRPr lang="pl-PL" sz="1000" dirty="0">
              <a:solidFill>
                <a:schemeClr val="bg1"/>
              </a:solidFill>
            </a:endParaRPr>
          </a:p>
        </p:txBody>
      </p:sp>
      <p:cxnSp>
        <p:nvCxnSpPr>
          <p:cNvPr id="27" name="Łącznik prosty ze strzałką 26">
            <a:extLst>
              <a:ext uri="{FF2B5EF4-FFF2-40B4-BE49-F238E27FC236}">
                <a16:creationId xmlns:a16="http://schemas.microsoft.com/office/drawing/2014/main" xmlns="" id="{D07A711F-C81C-406A-92AE-8B6732D3D511}"/>
              </a:ext>
            </a:extLst>
          </p:cNvPr>
          <p:cNvCxnSpPr>
            <a:cxnSpLocks/>
          </p:cNvCxnSpPr>
          <p:nvPr/>
        </p:nvCxnSpPr>
        <p:spPr>
          <a:xfrm>
            <a:off x="5036352" y="3269990"/>
            <a:ext cx="185443" cy="695700"/>
          </a:xfrm>
          <a:prstGeom prst="straightConnector1">
            <a:avLst/>
          </a:prstGeom>
          <a:ln w="25400">
            <a:solidFill>
              <a:srgbClr val="0070C0"/>
            </a:solidFill>
            <a:headEnd type="triangle"/>
            <a:tailEnd type="none"/>
          </a:ln>
        </p:spPr>
        <p:style>
          <a:lnRef idx="1">
            <a:schemeClr val="accent1"/>
          </a:lnRef>
          <a:fillRef idx="0">
            <a:schemeClr val="accent1"/>
          </a:fillRef>
          <a:effectRef idx="0">
            <a:schemeClr val="accent1"/>
          </a:effectRef>
          <a:fontRef idx="minor">
            <a:schemeClr val="tx1"/>
          </a:fontRef>
        </p:style>
      </p:cxnSp>
      <p:sp>
        <p:nvSpPr>
          <p:cNvPr id="28" name="Prostokąt 27">
            <a:extLst>
              <a:ext uri="{FF2B5EF4-FFF2-40B4-BE49-F238E27FC236}">
                <a16:creationId xmlns:a16="http://schemas.microsoft.com/office/drawing/2014/main" xmlns="" id="{0F34CB4D-AD3B-4C28-ADE0-1E3FC2910A2B}"/>
              </a:ext>
            </a:extLst>
          </p:cNvPr>
          <p:cNvSpPr/>
          <p:nvPr/>
        </p:nvSpPr>
        <p:spPr>
          <a:xfrm>
            <a:off x="3550167" y="2477902"/>
            <a:ext cx="1494000" cy="792088"/>
          </a:xfrm>
          <a:prstGeom prst="rect">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000" i="1" dirty="0">
                <a:solidFill>
                  <a:schemeClr val="bg1"/>
                </a:solidFill>
              </a:rPr>
              <a:t>Geoportal </a:t>
            </a:r>
            <a:br>
              <a:rPr lang="pl-PL" sz="1000" i="1" dirty="0">
                <a:solidFill>
                  <a:schemeClr val="bg1"/>
                </a:solidFill>
              </a:rPr>
            </a:br>
            <a:r>
              <a:rPr lang="pl-PL" sz="1000" i="1" dirty="0">
                <a:solidFill>
                  <a:schemeClr val="bg1"/>
                </a:solidFill>
              </a:rPr>
              <a:t>(GUGIK)</a:t>
            </a:r>
            <a:endParaRPr lang="pl-PL" sz="1000" dirty="0">
              <a:solidFill>
                <a:schemeClr val="bg1"/>
              </a:solidFill>
            </a:endParaRPr>
          </a:p>
        </p:txBody>
      </p:sp>
      <p:cxnSp>
        <p:nvCxnSpPr>
          <p:cNvPr id="29" name="Łącznik prosty ze strzałką 28">
            <a:extLst>
              <a:ext uri="{FF2B5EF4-FFF2-40B4-BE49-F238E27FC236}">
                <a16:creationId xmlns:a16="http://schemas.microsoft.com/office/drawing/2014/main" xmlns="" id="{2B051166-C2E4-45D4-8915-016665612FCB}"/>
              </a:ext>
            </a:extLst>
          </p:cNvPr>
          <p:cNvCxnSpPr>
            <a:cxnSpLocks/>
          </p:cNvCxnSpPr>
          <p:nvPr/>
        </p:nvCxnSpPr>
        <p:spPr>
          <a:xfrm flipH="1">
            <a:off x="6369875" y="3269990"/>
            <a:ext cx="409157" cy="716020"/>
          </a:xfrm>
          <a:prstGeom prst="straightConnector1">
            <a:avLst/>
          </a:prstGeom>
          <a:ln w="2540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20" name="Prostokąt 19">
            <a:extLst>
              <a:ext uri="{FF2B5EF4-FFF2-40B4-BE49-F238E27FC236}">
                <a16:creationId xmlns:a16="http://schemas.microsoft.com/office/drawing/2014/main" xmlns="" id="{940A85D1-9275-4355-AD01-3E26D49D1AA5}"/>
              </a:ext>
            </a:extLst>
          </p:cNvPr>
          <p:cNvSpPr/>
          <p:nvPr/>
        </p:nvSpPr>
        <p:spPr>
          <a:xfrm>
            <a:off x="6522537" y="5515191"/>
            <a:ext cx="1494000" cy="792088"/>
          </a:xfrm>
          <a:prstGeom prst="rect">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000" i="1" dirty="0">
                <a:solidFill>
                  <a:schemeClr val="bg1"/>
                </a:solidFill>
              </a:rPr>
              <a:t>Rejestr urządzeń radiowych (UKE)</a:t>
            </a:r>
            <a:endParaRPr lang="pl-PL" sz="1000" dirty="0">
              <a:solidFill>
                <a:schemeClr val="bg1"/>
              </a:solidFill>
            </a:endParaRPr>
          </a:p>
        </p:txBody>
      </p:sp>
      <p:sp>
        <p:nvSpPr>
          <p:cNvPr id="21" name="Prostokąt 20">
            <a:extLst>
              <a:ext uri="{FF2B5EF4-FFF2-40B4-BE49-F238E27FC236}">
                <a16:creationId xmlns:a16="http://schemas.microsoft.com/office/drawing/2014/main" xmlns="" id="{45AF7C75-FB60-4273-BEE8-CCD940392A0A}"/>
              </a:ext>
            </a:extLst>
          </p:cNvPr>
          <p:cNvSpPr/>
          <p:nvPr/>
        </p:nvSpPr>
        <p:spPr>
          <a:xfrm>
            <a:off x="3550167" y="5511346"/>
            <a:ext cx="1494000" cy="792088"/>
          </a:xfrm>
          <a:prstGeom prst="rect">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000" i="1" dirty="0">
                <a:solidFill>
                  <a:schemeClr val="bg1"/>
                </a:solidFill>
              </a:rPr>
              <a:t>Baza pozwoleń radiowych (UKE)</a:t>
            </a:r>
            <a:endParaRPr lang="pl-PL" sz="1000" dirty="0">
              <a:solidFill>
                <a:schemeClr val="bg1"/>
              </a:solidFill>
            </a:endParaRPr>
          </a:p>
        </p:txBody>
      </p:sp>
    </p:spTree>
    <p:extLst>
      <p:ext uri="{BB962C8B-B14F-4D97-AF65-F5344CB8AC3E}">
        <p14:creationId xmlns:p14="http://schemas.microsoft.com/office/powerpoint/2010/main" val="11251672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9" name="Podtytuł 2"/>
          <p:cNvSpPr>
            <a:spLocks noGrp="1"/>
          </p:cNvSpPr>
          <p:nvPr>
            <p:ph type="subTitle" idx="1"/>
          </p:nvPr>
        </p:nvSpPr>
        <p:spPr>
          <a:xfrm>
            <a:off x="2110802" y="1251104"/>
            <a:ext cx="8509677" cy="750596"/>
          </a:xfrm>
        </p:spPr>
        <p:txBody>
          <a:bodyPr>
            <a:noAutofit/>
          </a:bodyPr>
          <a:lstStyle/>
          <a:p>
            <a:pPr>
              <a:spcAft>
                <a:spcPts val="1200"/>
              </a:spcAft>
            </a:pPr>
            <a:r>
              <a:rPr lang="pl-PL" sz="4000" b="1" dirty="0">
                <a:solidFill>
                  <a:srgbClr val="002060"/>
                </a:solidFill>
                <a:cs typeface="Times New Roman" pitchFamily="18" charset="0"/>
              </a:rPr>
              <a:t>WSKAŹNIKI EFEKTYWNOŚCI PROJEKTU</a:t>
            </a:r>
            <a:endParaRPr lang="pl-PL" b="1" dirty="0">
              <a:solidFill>
                <a:srgbClr val="002060"/>
              </a:solidFill>
              <a:cs typeface="Times New Roman" pitchFamily="18" charset="0"/>
            </a:endParaRPr>
          </a:p>
        </p:txBody>
      </p:sp>
      <p:graphicFrame>
        <p:nvGraphicFramePr>
          <p:cNvPr id="11" name="Tabela 10"/>
          <p:cNvGraphicFramePr>
            <a:graphicFrameLocks noGrp="1"/>
          </p:cNvGraphicFramePr>
          <p:nvPr>
            <p:extLst>
              <p:ext uri="{D42A27DB-BD31-4B8C-83A1-F6EECF244321}">
                <p14:modId xmlns:p14="http://schemas.microsoft.com/office/powerpoint/2010/main" val="1750878626"/>
              </p:ext>
            </p:extLst>
          </p:nvPr>
        </p:nvGraphicFramePr>
        <p:xfrm>
          <a:off x="378391" y="2001700"/>
          <a:ext cx="11356409" cy="4516620"/>
        </p:xfrm>
        <a:graphic>
          <a:graphicData uri="http://schemas.openxmlformats.org/drawingml/2006/table">
            <a:tbl>
              <a:tblPr firstRow="1" firstCol="1" bandRow="1">
                <a:tableStyleId>{5C22544A-7EE6-4342-B048-85BDC9FD1C3A}</a:tableStyleId>
              </a:tblPr>
              <a:tblGrid>
                <a:gridCol w="7645406">
                  <a:extLst>
                    <a:ext uri="{9D8B030D-6E8A-4147-A177-3AD203B41FA5}">
                      <a16:colId xmlns:a16="http://schemas.microsoft.com/office/drawing/2014/main" xmlns="" val="20000"/>
                    </a:ext>
                  </a:extLst>
                </a:gridCol>
                <a:gridCol w="1078839">
                  <a:extLst>
                    <a:ext uri="{9D8B030D-6E8A-4147-A177-3AD203B41FA5}">
                      <a16:colId xmlns:a16="http://schemas.microsoft.com/office/drawing/2014/main" xmlns="" val="20001"/>
                    </a:ext>
                  </a:extLst>
                </a:gridCol>
                <a:gridCol w="1026884">
                  <a:extLst>
                    <a:ext uri="{9D8B030D-6E8A-4147-A177-3AD203B41FA5}">
                      <a16:colId xmlns:a16="http://schemas.microsoft.com/office/drawing/2014/main" xmlns="" val="20002"/>
                    </a:ext>
                  </a:extLst>
                </a:gridCol>
                <a:gridCol w="1605280">
                  <a:extLst>
                    <a:ext uri="{9D8B030D-6E8A-4147-A177-3AD203B41FA5}">
                      <a16:colId xmlns:a16="http://schemas.microsoft.com/office/drawing/2014/main" xmlns="" val="20003"/>
                    </a:ext>
                  </a:extLst>
                </a:gridCol>
              </a:tblGrid>
              <a:tr h="489708">
                <a:tc>
                  <a:txBody>
                    <a:bodyPr/>
                    <a:lstStyle/>
                    <a:p>
                      <a:pPr algn="ctr">
                        <a:lnSpc>
                          <a:spcPct val="107000"/>
                        </a:lnSpc>
                        <a:spcAft>
                          <a:spcPts val="0"/>
                        </a:spcAft>
                      </a:pPr>
                      <a:r>
                        <a:rPr lang="pl-PL" sz="1600" b="1" dirty="0">
                          <a:solidFill>
                            <a:schemeClr val="bg1"/>
                          </a:solidFill>
                          <a:effectLst/>
                          <a:latin typeface="+mn-lt"/>
                        </a:rPr>
                        <a:t>Nazwa wskaźnika</a:t>
                      </a:r>
                      <a:endParaRPr lang="pl-PL" sz="1600" b="1" dirty="0">
                        <a:solidFill>
                          <a:schemeClr val="bg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rgbClr val="0071E2"/>
                    </a:solidFill>
                  </a:tcPr>
                </a:tc>
                <a:tc>
                  <a:txBody>
                    <a:bodyPr/>
                    <a:lstStyle/>
                    <a:p>
                      <a:pPr algn="ctr">
                        <a:lnSpc>
                          <a:spcPct val="107000"/>
                        </a:lnSpc>
                        <a:spcAft>
                          <a:spcPts val="0"/>
                        </a:spcAft>
                      </a:pPr>
                      <a:r>
                        <a:rPr lang="pl-PL" sz="1400" b="1" dirty="0">
                          <a:solidFill>
                            <a:schemeClr val="bg1"/>
                          </a:solidFill>
                          <a:effectLst/>
                          <a:latin typeface="+mn-lt"/>
                        </a:rPr>
                        <a:t>Jednostka miary</a:t>
                      </a:r>
                      <a:endParaRPr lang="pl-PL" sz="1400" b="1" dirty="0">
                        <a:solidFill>
                          <a:schemeClr val="bg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rgbClr val="0071E2"/>
                    </a:solidFill>
                  </a:tcPr>
                </a:tc>
                <a:tc>
                  <a:txBody>
                    <a:bodyPr/>
                    <a:lstStyle/>
                    <a:p>
                      <a:pPr algn="ctr">
                        <a:lnSpc>
                          <a:spcPct val="107000"/>
                        </a:lnSpc>
                        <a:spcAft>
                          <a:spcPts val="0"/>
                        </a:spcAft>
                      </a:pPr>
                      <a:r>
                        <a:rPr lang="pl-PL" sz="1400" b="1" dirty="0">
                          <a:solidFill>
                            <a:schemeClr val="bg1"/>
                          </a:solidFill>
                          <a:effectLst/>
                          <a:latin typeface="+mn-lt"/>
                        </a:rPr>
                        <a:t>Wartość</a:t>
                      </a:r>
                      <a:r>
                        <a:rPr lang="pl-PL" sz="1400" b="1" baseline="0" dirty="0">
                          <a:solidFill>
                            <a:schemeClr val="bg1"/>
                          </a:solidFill>
                          <a:effectLst/>
                          <a:latin typeface="+mn-lt"/>
                        </a:rPr>
                        <a:t> </a:t>
                      </a:r>
                      <a:r>
                        <a:rPr lang="pl-PL" sz="1400" b="1" dirty="0">
                          <a:solidFill>
                            <a:schemeClr val="bg1"/>
                          </a:solidFill>
                          <a:effectLst/>
                          <a:latin typeface="+mn-lt"/>
                        </a:rPr>
                        <a:t>docelowa</a:t>
                      </a:r>
                      <a:endParaRPr lang="pl-PL" sz="1400" b="1" dirty="0">
                        <a:solidFill>
                          <a:schemeClr val="bg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rgbClr val="0071E2"/>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pl-PL" sz="1400" b="1" dirty="0">
                          <a:solidFill>
                            <a:schemeClr val="bg1"/>
                          </a:solidFill>
                          <a:effectLst/>
                          <a:latin typeface="+mn-lt"/>
                          <a:ea typeface="Calibri" panose="020F0502020204030204" pitchFamily="34" charset="0"/>
                          <a:cs typeface="Times New Roman" panose="02020603050405020304" pitchFamily="18" charset="0"/>
                        </a:rPr>
                        <a:t>Wartość osiągnięta</a:t>
                      </a: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rgbClr val="0071E2"/>
                    </a:solidFill>
                  </a:tcPr>
                </a:tc>
                <a:extLst>
                  <a:ext uri="{0D108BD9-81ED-4DB2-BD59-A6C34878D82A}">
                    <a16:rowId xmlns:a16="http://schemas.microsoft.com/office/drawing/2014/main" xmlns="" val="10000"/>
                  </a:ext>
                </a:extLst>
              </a:tr>
              <a:tr h="6061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400" b="0" kern="1200" dirty="0">
                          <a:solidFill>
                            <a:srgbClr val="002060"/>
                          </a:solidFill>
                          <a:effectLst/>
                          <a:latin typeface="+mn-lt"/>
                          <a:ea typeface="+mn-ea"/>
                          <a:cs typeface="+mn-cs"/>
                        </a:rPr>
                        <a:t>Liczba usług publicznych udostępnionych on-line o stopniu dojrzałości 3 –</a:t>
                      </a:r>
                      <a:r>
                        <a:rPr lang="pl-PL" sz="1400" b="0" kern="1200" baseline="0" dirty="0">
                          <a:solidFill>
                            <a:srgbClr val="002060"/>
                          </a:solidFill>
                          <a:effectLst/>
                          <a:latin typeface="+mn-lt"/>
                          <a:ea typeface="+mn-ea"/>
                          <a:cs typeface="+mn-cs"/>
                        </a:rPr>
                        <a:t> </a:t>
                      </a:r>
                      <a:r>
                        <a:rPr lang="pl-PL" sz="1400" b="0" kern="1200" dirty="0">
                          <a:solidFill>
                            <a:srgbClr val="002060"/>
                          </a:solidFill>
                          <a:effectLst/>
                          <a:latin typeface="+mn-lt"/>
                          <a:ea typeface="+mn-ea"/>
                          <a:cs typeface="+mn-cs"/>
                        </a:rPr>
                        <a:t>dwustronna interakcja. </a:t>
                      </a:r>
                      <a:br>
                        <a:rPr lang="pl-PL" sz="1400" b="0" kern="1200" dirty="0">
                          <a:solidFill>
                            <a:srgbClr val="002060"/>
                          </a:solidFill>
                          <a:effectLst/>
                          <a:latin typeface="+mn-lt"/>
                          <a:ea typeface="+mn-ea"/>
                          <a:cs typeface="+mn-cs"/>
                        </a:rPr>
                      </a:br>
                      <a:r>
                        <a:rPr lang="pl-PL" sz="1400" b="0" kern="1200" dirty="0">
                          <a:solidFill>
                            <a:srgbClr val="002060"/>
                          </a:solidFill>
                          <a:effectLst/>
                          <a:latin typeface="+mn-lt"/>
                          <a:ea typeface="+mn-ea"/>
                          <a:cs typeface="+mn-cs"/>
                        </a:rPr>
                        <a:t>Wskaźnik zrealizowany.</a:t>
                      </a:r>
                      <a:endParaRPr lang="pl-PL" sz="1400" b="0" i="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pl-PL" sz="1100" dirty="0">
                          <a:solidFill>
                            <a:srgbClr val="002060"/>
                          </a:solidFill>
                        </a:rPr>
                        <a:t>szt.</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pl-PL" sz="1100" i="0" dirty="0">
                          <a:solidFill>
                            <a:srgbClr val="002060"/>
                          </a:solidFill>
                        </a:rPr>
                        <a:t>1</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pl-PL" sz="1100" i="0" dirty="0">
                          <a:solidFill>
                            <a:srgbClr val="002060"/>
                          </a:solidFill>
                        </a:rPr>
                        <a:t>1</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1"/>
                  </a:ext>
                </a:extLst>
              </a:tr>
              <a:tr h="681034">
                <a:tc>
                  <a:txBody>
                    <a:bodyPr/>
                    <a:lstStyle/>
                    <a:p>
                      <a:pPr algn="l">
                        <a:lnSpc>
                          <a:spcPct val="107000"/>
                        </a:lnSpc>
                        <a:spcAft>
                          <a:spcPts val="0"/>
                        </a:spcAft>
                      </a:pPr>
                      <a:r>
                        <a:rPr lang="pl-PL" sz="1400" b="0" kern="1200" dirty="0">
                          <a:solidFill>
                            <a:srgbClr val="002060"/>
                          </a:solidFill>
                          <a:effectLst/>
                          <a:latin typeface="+mn-lt"/>
                          <a:ea typeface="+mn-ea"/>
                          <a:cs typeface="+mn-cs"/>
                        </a:rPr>
                        <a:t>Przestrzeń dyskowa serwerowni wskaźnik odnoszący się do głównego celu projektu świadczenia               e-usług administracji. </a:t>
                      </a:r>
                      <a:br>
                        <a:rPr lang="pl-PL" sz="1400" b="0" kern="1200" dirty="0">
                          <a:solidFill>
                            <a:srgbClr val="002060"/>
                          </a:solidFill>
                          <a:effectLst/>
                          <a:latin typeface="+mn-lt"/>
                          <a:ea typeface="+mn-ea"/>
                          <a:cs typeface="+mn-cs"/>
                        </a:rPr>
                      </a:br>
                      <a:r>
                        <a:rPr lang="pl-PL" sz="1400" b="0" kern="1200" dirty="0">
                          <a:solidFill>
                            <a:srgbClr val="002060"/>
                          </a:solidFill>
                          <a:effectLst/>
                          <a:latin typeface="+mn-lt"/>
                          <a:ea typeface="+mn-ea"/>
                          <a:cs typeface="+mn-cs"/>
                        </a:rPr>
                        <a:t>Wskaźnik zrealizowany.</a:t>
                      </a:r>
                      <a:endParaRPr lang="pl-PL" sz="1400" b="0" i="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0"/>
                        </a:spcAft>
                      </a:pPr>
                      <a:r>
                        <a:rPr lang="pl-PL" sz="1100" b="0" kern="1200" dirty="0">
                          <a:solidFill>
                            <a:srgbClr val="002060"/>
                          </a:solidFill>
                          <a:effectLst/>
                          <a:latin typeface="+mn-lt"/>
                          <a:ea typeface="+mn-ea"/>
                          <a:cs typeface="+mn-cs"/>
                        </a:rPr>
                        <a:t>TB</a:t>
                      </a:r>
                      <a:endParaRPr lang="pl-PL" sz="1100" b="0" i="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0"/>
                        </a:spcAft>
                      </a:pPr>
                      <a:r>
                        <a:rPr lang="pl-PL" sz="1100" i="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60 </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0"/>
                        </a:spcAft>
                      </a:pPr>
                      <a:r>
                        <a:rPr lang="pl-PL" sz="1100" i="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89,1</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2"/>
                  </a:ext>
                </a:extLst>
              </a:tr>
              <a:tr h="606757">
                <a:tc>
                  <a:txBody>
                    <a:bodyPr/>
                    <a:lstStyle/>
                    <a:p>
                      <a:pPr algn="l">
                        <a:lnSpc>
                          <a:spcPct val="107000"/>
                        </a:lnSpc>
                        <a:spcAft>
                          <a:spcPts val="0"/>
                        </a:spcAft>
                      </a:pPr>
                      <a:r>
                        <a:rPr lang="pl-PL" sz="1400" b="0" kern="1200" dirty="0">
                          <a:solidFill>
                            <a:srgbClr val="002060"/>
                          </a:solidFill>
                          <a:effectLst/>
                          <a:latin typeface="+mn-lt"/>
                          <a:ea typeface="+mn-ea"/>
                          <a:cs typeface="+mn-cs"/>
                        </a:rPr>
                        <a:t>Liczba uruchomionych systemów teleinformatycznych w podmiotach wykonujących zadania publiczne. </a:t>
                      </a:r>
                      <a:br>
                        <a:rPr lang="pl-PL" sz="1400" b="0" kern="1200" dirty="0">
                          <a:solidFill>
                            <a:srgbClr val="002060"/>
                          </a:solidFill>
                          <a:effectLst/>
                          <a:latin typeface="+mn-lt"/>
                          <a:ea typeface="+mn-ea"/>
                          <a:cs typeface="+mn-cs"/>
                        </a:rPr>
                      </a:br>
                      <a:r>
                        <a:rPr lang="pl-PL" sz="1400" b="0" kern="1200" dirty="0">
                          <a:solidFill>
                            <a:srgbClr val="002060"/>
                          </a:solidFill>
                          <a:effectLst/>
                          <a:latin typeface="+mn-lt"/>
                          <a:ea typeface="+mn-ea"/>
                          <a:cs typeface="+mn-cs"/>
                        </a:rPr>
                        <a:t>Wskaźnik zrealizowany.</a:t>
                      </a:r>
                      <a:endParaRPr lang="pl-PL" sz="1400" b="0" i="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pl-PL" sz="1100" dirty="0">
                          <a:solidFill>
                            <a:srgbClr val="002060"/>
                          </a:solidFill>
                        </a:rPr>
                        <a:t>szt.</a:t>
                      </a:r>
                    </a:p>
                    <a:p>
                      <a:pPr algn="ctr">
                        <a:lnSpc>
                          <a:spcPct val="107000"/>
                        </a:lnSpc>
                        <a:spcAft>
                          <a:spcPts val="0"/>
                        </a:spcAft>
                      </a:pPr>
                      <a:endParaRPr lang="pl-PL" sz="1100" i="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0"/>
                        </a:spcAft>
                      </a:pPr>
                      <a:r>
                        <a:rPr lang="pl-PL" sz="1100" i="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1</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0"/>
                        </a:spcAft>
                      </a:pPr>
                      <a:r>
                        <a:rPr lang="pl-PL" sz="1100" i="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1</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3"/>
                  </a:ext>
                </a:extLst>
              </a:tr>
              <a:tr h="5344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400" b="0" kern="1200" dirty="0">
                          <a:solidFill>
                            <a:srgbClr val="002060"/>
                          </a:solidFill>
                          <a:effectLst/>
                          <a:latin typeface="+mn-lt"/>
                          <a:ea typeface="+mn-ea"/>
                          <a:cs typeface="+mn-cs"/>
                        </a:rPr>
                        <a:t>Liczba pracowników podmiotów wykonujących zadania publiczne nie będących pracownikami IT, objętych wsparciem szkoleniowym. Wskaźnik zrealizowany.</a:t>
                      </a:r>
                      <a:endParaRPr lang="pl-PL" sz="1400" b="0" i="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pl-PL" sz="1100" i="0" dirty="0">
                          <a:solidFill>
                            <a:srgbClr val="002060"/>
                          </a:solidFill>
                        </a:rPr>
                        <a:t>Osoby</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pl-PL" sz="1100" i="0" dirty="0">
                          <a:solidFill>
                            <a:srgbClr val="002060"/>
                          </a:solidFill>
                        </a:rPr>
                        <a:t>Ogółem: 1 200</a:t>
                      </a:r>
                    </a:p>
                    <a:p>
                      <a:pPr algn="ctr"/>
                      <a:r>
                        <a:rPr lang="pl-PL" sz="1100" i="0" dirty="0">
                          <a:solidFill>
                            <a:srgbClr val="002060"/>
                          </a:solidFill>
                        </a:rPr>
                        <a:t>Kobiety: 700</a:t>
                      </a:r>
                    </a:p>
                    <a:p>
                      <a:pPr algn="ctr"/>
                      <a:r>
                        <a:rPr lang="pl-PL" sz="1100" i="0" dirty="0">
                          <a:solidFill>
                            <a:srgbClr val="002060"/>
                          </a:solidFill>
                        </a:rPr>
                        <a:t>Mężczyźni: 500</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pl-PL" sz="1100" i="0" dirty="0">
                          <a:solidFill>
                            <a:schemeClr val="tx2"/>
                          </a:solidFill>
                        </a:rPr>
                        <a:t>Ogółem: </a:t>
                      </a:r>
                      <a:r>
                        <a:rPr lang="pl-PL" sz="1100" i="0" dirty="0" smtClean="0">
                          <a:solidFill>
                            <a:schemeClr val="tx2"/>
                          </a:solidFill>
                        </a:rPr>
                        <a:t>1 540</a:t>
                      </a:r>
                      <a:endParaRPr lang="pl-PL" sz="1100" i="0" dirty="0">
                        <a:solidFill>
                          <a:schemeClr val="tx2"/>
                        </a:solidFill>
                      </a:endParaRPr>
                    </a:p>
                    <a:p>
                      <a:pPr algn="ctr"/>
                      <a:r>
                        <a:rPr lang="pl-PL" sz="1100" i="0" dirty="0">
                          <a:solidFill>
                            <a:schemeClr val="tx2"/>
                          </a:solidFill>
                        </a:rPr>
                        <a:t>Kobiety: </a:t>
                      </a:r>
                      <a:r>
                        <a:rPr lang="pl-PL" sz="1100" i="0" dirty="0" smtClean="0">
                          <a:solidFill>
                            <a:schemeClr val="tx2"/>
                          </a:solidFill>
                        </a:rPr>
                        <a:t>841</a:t>
                      </a:r>
                      <a:endParaRPr lang="pl-PL" sz="1100" i="0" dirty="0">
                        <a:solidFill>
                          <a:schemeClr val="tx2"/>
                        </a:solidFill>
                      </a:endParaRPr>
                    </a:p>
                    <a:p>
                      <a:pPr algn="ctr"/>
                      <a:r>
                        <a:rPr lang="pl-PL" sz="1100" i="0" dirty="0">
                          <a:solidFill>
                            <a:schemeClr val="tx2"/>
                          </a:solidFill>
                        </a:rPr>
                        <a:t>Mężczyźni:</a:t>
                      </a:r>
                      <a:r>
                        <a:rPr lang="pl-PL" sz="1100" i="0" baseline="0" dirty="0">
                          <a:solidFill>
                            <a:schemeClr val="tx2"/>
                          </a:solidFill>
                        </a:rPr>
                        <a:t> </a:t>
                      </a:r>
                      <a:r>
                        <a:rPr lang="pl-PL" sz="1100" i="0" dirty="0" smtClean="0">
                          <a:solidFill>
                            <a:schemeClr val="tx2"/>
                          </a:solidFill>
                        </a:rPr>
                        <a:t>699</a:t>
                      </a:r>
                      <a:endParaRPr lang="pl-PL" sz="1100" i="0" dirty="0">
                        <a:solidFill>
                          <a:schemeClr val="tx2"/>
                        </a:solidFill>
                      </a:endParaRP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4"/>
                  </a:ext>
                </a:extLst>
              </a:tr>
              <a:tr h="418926">
                <a:tc>
                  <a:txBody>
                    <a:bodyPr/>
                    <a:lstStyle/>
                    <a:p>
                      <a:pPr>
                        <a:lnSpc>
                          <a:spcPct val="107000"/>
                        </a:lnSpc>
                        <a:spcAft>
                          <a:spcPts val="0"/>
                        </a:spcAft>
                      </a:pPr>
                      <a:r>
                        <a:rPr lang="pl-PL" sz="1400" b="0" kern="1200" dirty="0">
                          <a:solidFill>
                            <a:srgbClr val="002060"/>
                          </a:solidFill>
                          <a:effectLst/>
                          <a:latin typeface="+mn-lt"/>
                          <a:ea typeface="+mn-ea"/>
                          <a:cs typeface="+mn-cs"/>
                        </a:rPr>
                        <a:t>Liczba rejestrów publicznych o poprawionej interoperacyjności. Wskaźnik zrealizowany.</a:t>
                      </a:r>
                      <a:endParaRPr lang="pl-PL" sz="1400" b="0" i="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pl-PL" sz="1100" i="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szt.</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0"/>
                        </a:spcAft>
                      </a:pPr>
                      <a:r>
                        <a:rPr lang="pl-PL" sz="1100" i="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1</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0"/>
                        </a:spcAft>
                      </a:pPr>
                      <a:r>
                        <a:rPr lang="pl-PL" sz="1100" i="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1</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5"/>
                  </a:ext>
                </a:extLst>
              </a:tr>
              <a:tr h="1024475">
                <a:tc>
                  <a:txBody>
                    <a:bodyPr/>
                    <a:lstStyle/>
                    <a:p>
                      <a:pPr>
                        <a:lnSpc>
                          <a:spcPct val="107000"/>
                        </a:lnSpc>
                        <a:spcAft>
                          <a:spcPts val="0"/>
                        </a:spcAft>
                      </a:pPr>
                      <a:r>
                        <a:rPr lang="pl-PL" sz="1400" b="0" kern="1200" dirty="0">
                          <a:solidFill>
                            <a:srgbClr val="002060"/>
                          </a:solidFill>
                          <a:effectLst/>
                          <a:latin typeface="+mn-lt"/>
                          <a:ea typeface="+mn-ea"/>
                          <a:cs typeface="+mn-cs"/>
                        </a:rPr>
                        <a:t>Liczba załatwionych spraw poprzez udostępnioną on-line usługę publiczną – stan na 14.02.2022.</a:t>
                      </a:r>
                      <a:endParaRPr lang="pl-PL" sz="1400" b="0" i="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0"/>
                        </a:spcAft>
                      </a:pPr>
                      <a:r>
                        <a:rPr lang="pl-PL" sz="1100" i="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szt.</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0"/>
                        </a:spcAft>
                      </a:pPr>
                      <a:r>
                        <a:rPr lang="pl-PL" sz="1100" i="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10 000 </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0"/>
                        </a:spcAft>
                      </a:pPr>
                      <a:r>
                        <a:rPr lang="pl-PL" sz="1100" i="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1 329 zgłoszeń</a:t>
                      </a:r>
                      <a:r>
                        <a:rPr lang="pl-PL" sz="1100" i="0" baseline="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a:t>
                      </a:r>
                      <a:r>
                        <a:rPr lang="pl-PL" sz="1100" i="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instalacji</a:t>
                      </a:r>
                      <a:br>
                        <a:rPr lang="pl-PL" sz="1100" i="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br>
                      <a:r>
                        <a:rPr lang="pl-PL" sz="1100" i="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oraz </a:t>
                      </a:r>
                      <a:br>
                        <a:rPr lang="pl-PL" sz="1100" i="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br>
                      <a:r>
                        <a:rPr lang="pl-PL" sz="1100" i="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4 211 sprawozdań </a:t>
                      </a:r>
                      <a:br>
                        <a:rPr lang="pl-PL" sz="1100" i="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br>
                      <a:r>
                        <a:rPr lang="pl-PL" sz="1100" i="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wprowadzonych                  do </a:t>
                      </a:r>
                      <a:r>
                        <a:rPr lang="pl-PL" sz="1100" i="0" baseline="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SI2PEM</a:t>
                      </a:r>
                      <a:endParaRPr lang="pl-PL" sz="1100" i="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6"/>
                  </a:ext>
                </a:extLst>
              </a:tr>
            </a:tbl>
          </a:graphicData>
        </a:graphic>
      </p:graphicFrame>
    </p:spTree>
    <p:extLst>
      <p:ext uri="{BB962C8B-B14F-4D97-AF65-F5344CB8AC3E}">
        <p14:creationId xmlns:p14="http://schemas.microsoft.com/office/powerpoint/2010/main" val="4053969265"/>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2A0F86658914CB4B80809DCDA8479AE9" ma:contentTypeVersion="11" ma:contentTypeDescription="Utwórz nowy dokument." ma:contentTypeScope="" ma:versionID="c04a8f917ae432799b65c28e2f3309c1">
  <xsd:schema xmlns:xsd="http://www.w3.org/2001/XMLSchema" xmlns:xs="http://www.w3.org/2001/XMLSchema" xmlns:p="http://schemas.microsoft.com/office/2006/metadata/properties" xmlns:ns2="9affde3b-50dd-4e74-9e2c-6b9654ae514a" xmlns:ns3="5df3a10b-8748-402e-bef4-aee373db4dbb" targetNamespace="http://schemas.microsoft.com/office/2006/metadata/properties" ma:root="true" ma:fieldsID="aee99c735deaede188f95562412e745f" ns2:_="" ns3:_="">
    <xsd:import namespace="9affde3b-50dd-4e74-9e2c-6b9654ae514a"/>
    <xsd:import namespace="5df3a10b-8748-402e-bef4-aee373db4dbb"/>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affde3b-50dd-4e74-9e2c-6b9654ae514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df3a10b-8748-402e-bef4-aee373db4dbb" elementFormDefault="qualified">
    <xsd:import namespace="http://schemas.microsoft.com/office/2006/documentManagement/types"/>
    <xsd:import namespace="http://schemas.microsoft.com/office/infopath/2007/PartnerControls"/>
    <xsd:element name="SharedWithUsers" ma:index="14" nillable="true" ma:displayName="Udostępniani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Udostępnione dla — szczegóły"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zawartości"/>
        <xsd:element ref="dc:title" minOccurs="0" maxOccurs="1" ma:index="4" ma:displayName="Tytuł"/>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75806B2-E0D8-4DA6-91AA-1D6F1E7B486A}">
  <ds:schemaRefs>
    <ds:schemaRef ds:uri="5df3a10b-8748-402e-bef4-aee373db4dbb"/>
    <ds:schemaRef ds:uri="9affde3b-50dd-4e74-9e2c-6b9654ae514a"/>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96E28105-763F-4193-B043-C170AA0A0327}">
  <ds:schemaRefs>
    <ds:schemaRef ds:uri="http://purl.org/dc/terms/"/>
    <ds:schemaRef ds:uri="5df3a10b-8748-402e-bef4-aee373db4dbb"/>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schemas.openxmlformats.org/package/2006/metadata/core-properties"/>
    <ds:schemaRef ds:uri="9affde3b-50dd-4e74-9e2c-6b9654ae514a"/>
    <ds:schemaRef ds:uri="http://www.w3.org/XML/1998/namespace"/>
    <ds:schemaRef ds:uri="http://purl.org/dc/dcmitype/"/>
  </ds:schemaRefs>
</ds:datastoreItem>
</file>

<file path=customXml/itemProps3.xml><?xml version="1.0" encoding="utf-8"?>
<ds:datastoreItem xmlns:ds="http://schemas.openxmlformats.org/officeDocument/2006/customXml" ds:itemID="{447DFC41-DFC4-4E70-80DB-DCB0526E923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8399</TotalTime>
  <Words>859</Words>
  <Application>Microsoft Office PowerPoint</Application>
  <PresentationFormat>Panoramiczny</PresentationFormat>
  <Paragraphs>183</Paragraphs>
  <Slides>15</Slides>
  <Notes>0</Notes>
  <HiddenSlides>0</HiddenSlides>
  <MMClips>0</MMClips>
  <ScaleCrop>false</ScaleCrop>
  <HeadingPairs>
    <vt:vector size="6" baseType="variant">
      <vt:variant>
        <vt:lpstr>Używane czcionki</vt:lpstr>
      </vt:variant>
      <vt:variant>
        <vt:i4>6</vt:i4>
      </vt:variant>
      <vt:variant>
        <vt:lpstr>Motyw</vt:lpstr>
      </vt:variant>
      <vt:variant>
        <vt:i4>1</vt:i4>
      </vt:variant>
      <vt:variant>
        <vt:lpstr>Tytuły slajdów</vt:lpstr>
      </vt:variant>
      <vt:variant>
        <vt:i4>15</vt:i4>
      </vt:variant>
    </vt:vector>
  </HeadingPairs>
  <TitlesOfParts>
    <vt:vector size="22" baseType="lpstr">
      <vt:lpstr>Arial Unicode MS</vt:lpstr>
      <vt:lpstr>Arial</vt:lpstr>
      <vt:lpstr>Calibri</vt:lpstr>
      <vt:lpstr>Calibri Light</vt:lpstr>
      <vt:lpstr>Times New Roman</vt:lpstr>
      <vt:lpstr>Wingdings</vt:lpstr>
      <vt:lpstr>Motyw pakietu Office</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Company>Ministerstwo Cyfryzacji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Buraczyński Łukasz</dc:creator>
  <cp:lastModifiedBy>Natalia Dankowska</cp:lastModifiedBy>
  <cp:revision>106</cp:revision>
  <dcterms:created xsi:type="dcterms:W3CDTF">2017-01-27T12:50:17Z</dcterms:created>
  <dcterms:modified xsi:type="dcterms:W3CDTF">2022-02-18T10:15:14Z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0x0101002A0F86658914CB4B80809DCDA8479AE9</vt:lpwstr>
  </property>
</Properties>
</file>