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867" r:id="rId2"/>
    <p:sldMasterId id="2147483855" r:id="rId3"/>
    <p:sldMasterId id="2147483843" r:id="rId4"/>
    <p:sldMasterId id="2147483831" r:id="rId5"/>
  </p:sldMasterIdLst>
  <p:notesMasterIdLst>
    <p:notesMasterId r:id="rId12"/>
  </p:notesMasterIdLst>
  <p:handoutMasterIdLst>
    <p:handoutMasterId r:id="rId13"/>
  </p:handoutMasterIdLst>
  <p:sldIdLst>
    <p:sldId id="257" r:id="rId6"/>
    <p:sldId id="269" r:id="rId7"/>
    <p:sldId id="271" r:id="rId8"/>
    <p:sldId id="273" r:id="rId9"/>
    <p:sldId id="272" r:id="rId10"/>
    <p:sldId id="274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7952" autoAdjust="0"/>
  </p:normalViewPr>
  <p:slideViewPr>
    <p:cSldViewPr>
      <p:cViewPr>
        <p:scale>
          <a:sx n="108" d="100"/>
          <a:sy n="108" d="100"/>
        </p:scale>
        <p:origin x="-162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F4EE31-496C-4B17-B32E-B46A8285A691}" type="datetimeFigureOut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D7B839F-7C48-439D-AF61-4379507E71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269995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DB3C9A-49CC-4115-BE2E-DD1B2645EE3A}" type="datetimeFigureOut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8D416E9-1D98-40B4-8A49-282629DF9C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2899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62752-6F01-4B67-80F0-7C58ED1AA235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00376-F8EA-4230-B50C-B79A5E452D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6EFB0-877F-4839-ACC1-75A9C805BBCB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FE93-8F50-43DE-8847-45BAA1E84C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0AFD5-5718-4AE2-A286-7BD3A8C54ADF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70257-5E15-47A3-BE8A-64611FF28E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11E24-F1BD-4A17-A118-6F5EC0C20EFD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854A-7F42-4AA2-8C7E-A6239AB545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B837-5FD8-4015-A004-B14465319B1F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0B1F5-B463-4B3C-9D48-B8685444FDD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6ED94-C3F6-4B63-96FE-B4F476A8E483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E559F-60F9-4A55-A6D8-14706D01E6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F6D4B-CC22-4282-833A-23C4820728A6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35C9-4771-4A57-AC24-D2815ECBC2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4977-2DDA-4DF8-8F52-321A88494A56}" type="datetime1">
              <a:rPr lang="pl-PL"/>
              <a:pPr>
                <a:defRPr/>
              </a:pPr>
              <a:t>2019-01-22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3CCD6-25A6-466A-94DA-8967B11A3A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3" r:id="rId3"/>
    <p:sldLayoutId id="2147483822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E341E-7FA1-4D2C-ABF3-DEB03AB76A41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C12A-96BA-4990-8C4F-7D6F6F11B79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0867E-2309-47F3-BDBC-39659BA47383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BD51-20E5-491F-BEAA-4698AF70E62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F728-700D-4078-85AC-BB8036E182F2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1BF3-BAB2-4A02-99DD-50C84080167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7D44-4504-44F6-9415-DCE74F5F7C1A}" type="datetimeFigureOut">
              <a:rPr lang="pl-PL" smtClean="0"/>
              <a:pPr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174F4-3733-4C10-9918-46D90B348D3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7504" y="191683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sz="2400" b="1" dirty="0" smtClean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KOMITET </a:t>
            </a:r>
            <a:r>
              <a:rPr lang="pl-PL" altLang="pl-PL" sz="2400" b="1" dirty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RADY </a:t>
            </a:r>
            <a:r>
              <a:rPr lang="pl-PL" altLang="pl-PL" sz="2400" b="1" dirty="0" smtClean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MINISTRÓW DO </a:t>
            </a:r>
            <a:r>
              <a:rPr lang="pl-PL" altLang="pl-PL" sz="2400" b="1" dirty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SPRAW CYFRYZACJI</a:t>
            </a:r>
          </a:p>
          <a:p>
            <a:pPr algn="ctr"/>
            <a:r>
              <a:rPr lang="pl-PL" altLang="pl-PL" sz="2400" b="1" dirty="0" smtClean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24 stycznia 2019 </a:t>
            </a:r>
            <a:r>
              <a:rPr lang="pl-PL" altLang="pl-PL" sz="2400" b="1" dirty="0">
                <a:solidFill>
                  <a:srgbClr val="558ED5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r. </a:t>
            </a:r>
            <a:endParaRPr lang="pl-PL" altLang="pl-PL" sz="2400" b="1" dirty="0" smtClean="0">
              <a:solidFill>
                <a:srgbClr val="558ED5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619164" y="134076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Informacje ogólne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15020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+mj-lt"/>
              </a:rPr>
              <a:t>W dniu 6 listopada 2018 r. PGWWP i IMGW-PIB zawarły z </a:t>
            </a:r>
            <a:r>
              <a:rPr lang="pl-PL" sz="1600" dirty="0">
                <a:latin typeface="+mj-lt"/>
              </a:rPr>
              <a:t>konsorcjum firm  </a:t>
            </a:r>
            <a:r>
              <a:rPr lang="pl-PL" sz="1600" dirty="0" smtClean="0">
                <a:latin typeface="+mj-lt"/>
              </a:rPr>
              <a:t>GISPartner </a:t>
            </a:r>
            <a:r>
              <a:rPr lang="pl-PL" sz="1600" dirty="0">
                <a:latin typeface="+mj-lt"/>
              </a:rPr>
              <a:t>Sp. z o.o., ENGAVE S.A. oraz TPM Services sp. z o.o</a:t>
            </a:r>
            <a:r>
              <a:rPr lang="pl-PL" sz="1600" dirty="0" smtClean="0">
                <a:latin typeface="+mj-lt"/>
              </a:rPr>
              <a:t>. umowę </a:t>
            </a:r>
            <a:r>
              <a:rPr lang="pl-PL" sz="1600" dirty="0">
                <a:latin typeface="+mj-lt"/>
              </a:rPr>
              <a:t>na „Wdrożenie produkcyjne systemu ISOK”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termin zakończenia prac upływa </a:t>
            </a:r>
            <a:r>
              <a:rPr lang="pl-PL" sz="1600" b="1" dirty="0" smtClean="0">
                <a:latin typeface="+mj-lt"/>
              </a:rPr>
              <a:t>15 lutego 2019 r.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wartość zamówienia podstawowego </a:t>
            </a:r>
            <a:r>
              <a:rPr lang="pl-PL" sz="1600" dirty="0">
                <a:latin typeface="+mj-lt"/>
              </a:rPr>
              <a:t>- 27 593 856,90 zł </a:t>
            </a:r>
          </a:p>
          <a:p>
            <a:endParaRPr lang="pl-PL" sz="1600" dirty="0" smtClean="0">
              <a:latin typeface="+mj-lt"/>
            </a:endParaRPr>
          </a:p>
          <a:p>
            <a:endParaRPr lang="pl-PL" sz="1600" dirty="0" smtClean="0">
              <a:latin typeface="+mj-lt"/>
            </a:endParaRPr>
          </a:p>
          <a:p>
            <a:pPr algn="just"/>
            <a:r>
              <a:rPr lang="pl-PL" sz="1600" dirty="0" smtClean="0">
                <a:latin typeface="+mj-lt"/>
              </a:rPr>
              <a:t>Umowa </a:t>
            </a:r>
            <a:r>
              <a:rPr lang="pl-PL" sz="1600" dirty="0">
                <a:latin typeface="+mj-lt"/>
              </a:rPr>
              <a:t>ma na celu otrzymanie wdrożonego </a:t>
            </a:r>
            <a:r>
              <a:rPr lang="pl-PL" sz="1600" dirty="0" smtClean="0">
                <a:latin typeface="+mj-lt"/>
              </a:rPr>
              <a:t>Systemu ISOK. </a:t>
            </a:r>
            <a:r>
              <a:rPr lang="pl-PL" sz="1600" dirty="0">
                <a:latin typeface="+mj-lt"/>
              </a:rPr>
              <a:t>Zamawiający oczekuje, iż Wykonawca dostosuje do jego potrzeb wersję pilotażową Systemu ISOK, odebraną </a:t>
            </a:r>
            <a:r>
              <a:rPr lang="pl-PL" sz="1600" dirty="0" smtClean="0">
                <a:latin typeface="+mj-lt"/>
              </a:rPr>
              <a:t>14 </a:t>
            </a:r>
            <a:r>
              <a:rPr lang="pl-PL" sz="1600" dirty="0">
                <a:latin typeface="+mj-lt"/>
              </a:rPr>
              <a:t>grudnia 2015 r. w ramach </a:t>
            </a:r>
            <a:r>
              <a:rPr lang="pl-PL" sz="1600" dirty="0" smtClean="0">
                <a:latin typeface="+mj-lt"/>
              </a:rPr>
              <a:t>Etapu </a:t>
            </a:r>
            <a:r>
              <a:rPr lang="pl-PL" sz="1600" dirty="0">
                <a:latin typeface="+mj-lt"/>
              </a:rPr>
              <a:t>4 </a:t>
            </a:r>
            <a:r>
              <a:rPr lang="pl-PL" sz="1600" dirty="0" smtClean="0">
                <a:latin typeface="+mj-lt"/>
              </a:rPr>
              <a:t>umowy </a:t>
            </a:r>
            <a:r>
              <a:rPr lang="pl-PL" sz="1600" dirty="0">
                <a:latin typeface="+mj-lt"/>
              </a:rPr>
              <a:t>nr </a:t>
            </a:r>
            <a:r>
              <a:rPr lang="pl-PL" sz="1600" dirty="0" smtClean="0">
                <a:latin typeface="+mj-lt"/>
              </a:rPr>
              <a:t>KZGW-</a:t>
            </a:r>
            <a:r>
              <a:rPr lang="pl-PL" sz="1600" dirty="0" err="1" smtClean="0">
                <a:latin typeface="+mj-lt"/>
              </a:rPr>
              <a:t>kw</a:t>
            </a:r>
            <a:r>
              <a:rPr lang="pl-PL" sz="1600" dirty="0" smtClean="0">
                <a:latin typeface="+mj-lt"/>
              </a:rPr>
              <a:t>/ISOK/3/2013 zawartej z </a:t>
            </a:r>
            <a:r>
              <a:rPr lang="pl-PL" sz="1600" dirty="0">
                <a:latin typeface="+mj-lt"/>
              </a:rPr>
              <a:t>Qumak S.A</a:t>
            </a:r>
            <a:r>
              <a:rPr lang="pl-PL" sz="1600" dirty="0" smtClean="0">
                <a:latin typeface="+mj-lt"/>
              </a:rPr>
              <a:t>. 29 </a:t>
            </a:r>
            <a:r>
              <a:rPr lang="pl-PL" sz="1600" dirty="0">
                <a:latin typeface="+mj-lt"/>
              </a:rPr>
              <a:t>sierpnia 2013 </a:t>
            </a:r>
            <a:r>
              <a:rPr lang="pl-PL" sz="1600" dirty="0" smtClean="0">
                <a:latin typeface="+mj-lt"/>
              </a:rPr>
              <a:t>r.</a:t>
            </a:r>
            <a:endParaRPr lang="pl-P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4146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34076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Umowa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„Wdrożenie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produkcyjne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systemu ISOK”</a:t>
            </a:r>
          </a:p>
          <a:p>
            <a:pPr algn="ctr"/>
            <a:r>
              <a:rPr lang="pl-PL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kluczowe zadania realizowane/zrealizowane 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420888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harmonogram realizacji podprojektu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uruchomienie </a:t>
            </a:r>
            <a:r>
              <a:rPr lang="pl-PL" sz="1600" dirty="0">
                <a:latin typeface="+mj-lt"/>
              </a:rPr>
              <a:t>i rekonfiguracja infrastruktury sprzętowej </a:t>
            </a:r>
            <a:r>
              <a:rPr lang="pl-PL" sz="1600" dirty="0" smtClean="0">
                <a:latin typeface="+mj-lt"/>
              </a:rPr>
              <a:t>w </a:t>
            </a:r>
            <a:r>
              <a:rPr lang="pl-PL" sz="1600" dirty="0">
                <a:latin typeface="+mj-lt"/>
              </a:rPr>
              <a:t>PGWWP oraz </a:t>
            </a:r>
            <a:r>
              <a:rPr lang="pl-PL" sz="1600" dirty="0" smtClean="0">
                <a:latin typeface="+mj-lt"/>
              </a:rPr>
              <a:t>IMGW - PIB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p</a:t>
            </a:r>
            <a:r>
              <a:rPr lang="pl-PL" sz="1600" dirty="0" smtClean="0">
                <a:latin typeface="+mj-lt"/>
              </a:rPr>
              <a:t>rzywrócenie </a:t>
            </a:r>
            <a:r>
              <a:rPr lang="pl-PL" sz="1600" dirty="0">
                <a:latin typeface="+mj-lt"/>
              </a:rPr>
              <a:t>środowiska </a:t>
            </a:r>
            <a:r>
              <a:rPr lang="pl-PL" sz="1600" dirty="0" smtClean="0">
                <a:latin typeface="+mj-lt"/>
              </a:rPr>
              <a:t>systemu ISOK i uruchomienie portali systemu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backup </a:t>
            </a:r>
            <a:r>
              <a:rPr lang="pl-PL" sz="1600" dirty="0">
                <a:latin typeface="+mj-lt"/>
              </a:rPr>
              <a:t>środowisk systemu </a:t>
            </a:r>
            <a:r>
              <a:rPr lang="pl-PL" sz="1600" dirty="0" smtClean="0">
                <a:latin typeface="+mj-lt"/>
              </a:rPr>
              <a:t>ISOK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przekazanie zbiorów danych na potrzeby produkcyjnego uruchomienia systemu ISOK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spotkania analityczne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wdrażanie Modułu </a:t>
            </a:r>
            <a:r>
              <a:rPr lang="pl-PL" sz="1600" dirty="0">
                <a:latin typeface="+mj-lt"/>
              </a:rPr>
              <a:t>Zarządzania </a:t>
            </a:r>
            <a:r>
              <a:rPr lang="pl-PL" sz="1600" dirty="0" smtClean="0">
                <a:latin typeface="+mj-lt"/>
              </a:rPr>
              <a:t>Sprawami oraz Moduł </a:t>
            </a:r>
            <a:r>
              <a:rPr lang="pl-PL" sz="1600" dirty="0" err="1" smtClean="0">
                <a:latin typeface="+mj-lt"/>
              </a:rPr>
              <a:t>eBOK</a:t>
            </a:r>
            <a:endParaRPr lang="pl-PL" sz="1600" dirty="0" smtClean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u</a:t>
            </a:r>
            <a:r>
              <a:rPr lang="pl-PL" sz="1600" dirty="0" smtClean="0">
                <a:latin typeface="+mj-lt"/>
              </a:rPr>
              <a:t>ruchomienie </a:t>
            </a:r>
            <a:r>
              <a:rPr lang="pl-PL" sz="1600" dirty="0">
                <a:latin typeface="+mj-lt"/>
              </a:rPr>
              <a:t>na środowisku produkcyjnym aplikacji Hydroportal i </a:t>
            </a:r>
            <a:r>
              <a:rPr lang="pl-PL" sz="1600" dirty="0" smtClean="0">
                <a:latin typeface="+mj-lt"/>
              </a:rPr>
              <a:t>Portali regionalnych</a:t>
            </a:r>
            <a:endParaRPr lang="pl-PL" sz="1600" dirty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d</a:t>
            </a:r>
            <a:r>
              <a:rPr lang="pl-PL" sz="1600" dirty="0" smtClean="0">
                <a:latin typeface="+mj-lt"/>
              </a:rPr>
              <a:t>opracowanie </a:t>
            </a:r>
            <a:r>
              <a:rPr lang="pl-PL" sz="1600" dirty="0">
                <a:latin typeface="+mj-lt"/>
              </a:rPr>
              <a:t>i uruchomienie algorytmów Map zagrożeń </a:t>
            </a:r>
            <a:r>
              <a:rPr lang="pl-PL" sz="1600" dirty="0" smtClean="0">
                <a:latin typeface="+mj-lt"/>
              </a:rPr>
              <a:t>meteorologicznych</a:t>
            </a:r>
            <a:endParaRPr lang="pl-PL" sz="1600" dirty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wykonanie aplikacji mobilnych </a:t>
            </a:r>
            <a:r>
              <a:rPr lang="pl-PL" sz="1600" dirty="0">
                <a:latin typeface="+mj-lt"/>
              </a:rPr>
              <a:t>na 3 platformach </a:t>
            </a:r>
            <a:r>
              <a:rPr lang="pl-PL" sz="1600" dirty="0" smtClean="0">
                <a:latin typeface="+mj-lt"/>
              </a:rPr>
              <a:t>zintegrowanych </a:t>
            </a:r>
            <a:r>
              <a:rPr lang="pl-PL" sz="1600" dirty="0">
                <a:latin typeface="+mj-lt"/>
              </a:rPr>
              <a:t>z danymi węzła </a:t>
            </a:r>
            <a:r>
              <a:rPr lang="pl-PL" sz="1600" dirty="0" smtClean="0">
                <a:latin typeface="+mj-lt"/>
              </a:rPr>
              <a:t>IMGW - PIB</a:t>
            </a:r>
            <a:endParaRPr lang="pl-PL" sz="1600" dirty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p</a:t>
            </a:r>
            <a:r>
              <a:rPr lang="pl-PL" sz="1600" dirty="0" smtClean="0">
                <a:latin typeface="+mj-lt"/>
              </a:rPr>
              <a:t>race nad konfiguracją usług </a:t>
            </a:r>
            <a:r>
              <a:rPr lang="pl-PL" sz="1600" dirty="0">
                <a:latin typeface="+mj-lt"/>
              </a:rPr>
              <a:t>INSIRE na środowisku produkcyjnym </a:t>
            </a:r>
            <a:r>
              <a:rPr lang="pl-PL" sz="1600" dirty="0" smtClean="0">
                <a:latin typeface="+mj-lt"/>
              </a:rPr>
              <a:t>w obszarach PGWWP i IMGW-PIB.</a:t>
            </a:r>
            <a:endParaRPr lang="pl-PL" sz="1600" dirty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wykonanie integracji </a:t>
            </a:r>
            <a:r>
              <a:rPr lang="pl-PL" sz="1600" dirty="0">
                <a:latin typeface="+mj-lt"/>
              </a:rPr>
              <a:t>usług zewnętrznych z aplikacjami systemu: Hydroportal, Portale </a:t>
            </a:r>
            <a:endParaRPr lang="pl-PL" sz="1600" dirty="0" smtClean="0">
              <a:latin typeface="+mj-lt"/>
            </a:endParaRPr>
          </a:p>
          <a:p>
            <a:pPr>
              <a:tabLst>
                <a:tab pos="273050" algn="l"/>
              </a:tabLst>
            </a:pPr>
            <a:r>
              <a:rPr lang="pl-PL" sz="1600" dirty="0">
                <a:latin typeface="+mj-lt"/>
              </a:rPr>
              <a:t>	</a:t>
            </a:r>
            <a:r>
              <a:rPr lang="pl-PL" sz="1600" dirty="0" smtClean="0">
                <a:latin typeface="+mj-lt"/>
              </a:rPr>
              <a:t>regionalne</a:t>
            </a:r>
            <a:r>
              <a:rPr lang="pl-PL" sz="1600" dirty="0">
                <a:latin typeface="+mj-lt"/>
              </a:rPr>
              <a:t>, System Informacyjny Gospodarowania </a:t>
            </a:r>
            <a:r>
              <a:rPr lang="pl-PL" sz="1600" dirty="0" smtClean="0">
                <a:latin typeface="+mj-lt"/>
              </a:rPr>
              <a:t>Wodami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l-PL" sz="1600" dirty="0" smtClean="0">
              <a:latin typeface="+mj-lt"/>
            </a:endParaRPr>
          </a:p>
          <a:p>
            <a:endParaRPr lang="pl-PL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1162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34076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Umowa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„Wdrożenie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produkcyjne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systemu ISOK”</a:t>
            </a:r>
          </a:p>
          <a:p>
            <a:pPr algn="ctr"/>
            <a:r>
              <a:rPr lang="pl-PL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zadania planowane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420888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pl-PL" sz="1600" dirty="0" smtClean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zakończenie prac w obszarze migracji danych </a:t>
            </a:r>
            <a:r>
              <a:rPr lang="pl-PL" sz="1600" dirty="0">
                <a:latin typeface="+mj-lt"/>
              </a:rPr>
              <a:t>i </a:t>
            </a:r>
            <a:r>
              <a:rPr lang="pl-PL" sz="1600" dirty="0" smtClean="0">
                <a:latin typeface="+mj-lt"/>
              </a:rPr>
              <a:t>rekonfiguracji środowiska systemu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zakończenie prac nad </a:t>
            </a:r>
            <a:r>
              <a:rPr lang="pl-PL" sz="1600" dirty="0" smtClean="0">
                <a:latin typeface="+mj-lt"/>
              </a:rPr>
              <a:t>aktualizacją Projektu Technicznego dokumentacji dot. testów systemu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testy odbiorowe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szkolenia dla administratorów i użytkowników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uruchomienie produkcyjne systemu ISOK</a:t>
            </a:r>
          </a:p>
          <a:p>
            <a:endParaRPr lang="pl-PL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1130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34076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Umowa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„Wdrożenie </a:t>
            </a:r>
            <a:r>
              <a:rPr lang="pl-PL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produkcyjne </a:t>
            </a:r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systemu ISOK”</a:t>
            </a:r>
          </a:p>
          <a:p>
            <a:pPr algn="ctr"/>
            <a:r>
              <a:rPr lang="pl-PL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kamienie milowe</a:t>
            </a:r>
          </a:p>
        </p:txBody>
      </p:sp>
      <p:sp>
        <p:nvSpPr>
          <p:cNvPr id="5" name="Prostokąt 4"/>
          <p:cNvSpPr/>
          <p:nvPr/>
        </p:nvSpPr>
        <p:spPr>
          <a:xfrm>
            <a:off x="395536" y="215020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pl-PL" sz="1600" dirty="0" smtClean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l-PL" sz="1600" dirty="0" smtClean="0">
              <a:latin typeface="+mj-lt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l-PL" sz="1600" b="1" dirty="0" smtClean="0">
              <a:latin typeface="+mj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32150"/>
              </p:ext>
            </p:extLst>
          </p:nvPr>
        </p:nvGraphicFramePr>
        <p:xfrm>
          <a:off x="863588" y="2276872"/>
          <a:ext cx="7344815" cy="322279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316451"/>
                <a:gridCol w="2014182"/>
                <a:gridCol w="2014182"/>
              </a:tblGrid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Nazwa kamienia milowego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Termin </a:t>
                      </a:r>
                      <a:r>
                        <a:rPr lang="pl-PL" sz="1600" dirty="0" smtClean="0">
                          <a:effectLst/>
                          <a:latin typeface="+mn-lt"/>
                        </a:rPr>
                        <a:t>zakończenia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Status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Uzgodnienie </a:t>
                      </a:r>
                      <a:r>
                        <a:rPr lang="pl-PL" sz="1600" dirty="0">
                          <a:effectLst/>
                          <a:latin typeface="+mn-lt"/>
                        </a:rPr>
                        <a:t>wizji systemu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</a:rPr>
                        <a:t>06-12-2018 r.</a:t>
                      </a:r>
                      <a:endParaRPr lang="pl-PL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wykonane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Uruchomienie repozytorium kodu źródłowego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</a:rPr>
                        <a:t>14-12-2018 r.</a:t>
                      </a:r>
                      <a:endParaRPr lang="pl-PL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wykonane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Aktualizacja </a:t>
                      </a:r>
                      <a:r>
                        <a:rPr lang="pl-PL" sz="1600" dirty="0">
                          <a:effectLst/>
                          <a:latin typeface="+mn-lt"/>
                        </a:rPr>
                        <a:t>dokumentacji technicznej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10-01-2019 </a:t>
                      </a:r>
                      <a:r>
                        <a:rPr lang="pl-PL" sz="1600" dirty="0">
                          <a:effectLst/>
                          <a:latin typeface="+mn-lt"/>
                        </a:rPr>
                        <a:t>r.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w trakcie realizacji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Dokumentacja planu testów odbiorowych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15-01-2019 r.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w trakcie realizacji</a:t>
                      </a: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Testy odbiorowe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</a:rPr>
                        <a:t>11-02-2019 </a:t>
                      </a:r>
                      <a:r>
                        <a:rPr lang="pl-PL" sz="1600" dirty="0">
                          <a:effectLst/>
                          <a:latin typeface="+mn-lt"/>
                        </a:rPr>
                        <a:t>r.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w trakcie realizacji</a:t>
                      </a: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Szkolenia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+mn-lt"/>
                        </a:rPr>
                        <a:t>14-02-2019 r.</a:t>
                      </a:r>
                      <a:endParaRPr lang="pl-PL" sz="16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planowane</a:t>
                      </a:r>
                    </a:p>
                  </a:txBody>
                  <a:tcPr marL="68580" marR="68580" marT="0" marB="0" anchor="ctr"/>
                </a:tc>
              </a:tr>
              <a:tr h="35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Odbiór końcowy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</a:rPr>
                        <a:t>15-02-2019 r.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+mn-lt"/>
                          <a:ea typeface="Times New Roman"/>
                        </a:rPr>
                        <a:t>planowane</a:t>
                      </a:r>
                      <a:endParaRPr lang="pl-PL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664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34076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Podsumowanie</a:t>
            </a:r>
            <a:endParaRPr lang="pl-PL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11560" y="213285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kluczowym ryzykiem projektu jest ograniczony czas na realizację umowy „Wdrożenie produkcyjne systemu ISOK”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>
                <a:latin typeface="+mj-lt"/>
              </a:rPr>
              <a:t>w opinii Kierownika Projektu Zamawiającego szansa na zakończenie prac w terminie aktualnie wynosi </a:t>
            </a:r>
            <a:r>
              <a:rPr lang="pl-PL" sz="1600" dirty="0" smtClean="0">
                <a:latin typeface="+mj-lt"/>
              </a:rPr>
              <a:t>75 </a:t>
            </a:r>
            <a:r>
              <a:rPr lang="pl-PL" sz="1600" dirty="0" smtClean="0">
                <a:latin typeface="+mj-lt"/>
              </a:rPr>
              <a:t>%</a:t>
            </a:r>
            <a:endParaRPr lang="pl-PL" sz="1600" dirty="0" smtClean="0">
              <a:latin typeface="+mj-lt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pl-PL" sz="1600" dirty="0" smtClean="0">
                <a:latin typeface="+mj-lt"/>
              </a:rPr>
              <a:t>zamawiający </a:t>
            </a:r>
            <a:r>
              <a:rPr lang="pl-PL" sz="1600" dirty="0">
                <a:latin typeface="+mj-lt"/>
              </a:rPr>
              <a:t>mityguje ryzyka opóźnień poprzez bardzo duże zaangażowanie zespołów projektowych i systematyczne kontakty oraz uzgodnienia z </a:t>
            </a:r>
            <a:r>
              <a:rPr lang="pl-PL" sz="1600" dirty="0" smtClean="0">
                <a:latin typeface="+mj-lt"/>
              </a:rPr>
              <a:t>wykonawcą</a:t>
            </a:r>
          </a:p>
        </p:txBody>
      </p:sp>
    </p:spTree>
    <p:extLst>
      <p:ext uri="{BB962C8B-B14F-4D97-AF65-F5344CB8AC3E}">
        <p14:creationId xmlns:p14="http://schemas.microsoft.com/office/powerpoint/2010/main" val="4219919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1091</TotalTime>
  <Words>386</Words>
  <Application>Microsoft Office PowerPoint</Application>
  <PresentationFormat>Pokaz na ekranie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Motyw pakietu Office</vt:lpstr>
      <vt:lpstr>3_Projekt niestandardowy</vt:lpstr>
      <vt:lpstr>2_Projekt niestandardowy</vt:lpstr>
      <vt:lpstr>1_Projekt niestandardowy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JMarzec</dc:creator>
  <cp:lastModifiedBy>Autor</cp:lastModifiedBy>
  <cp:revision>91</cp:revision>
  <dcterms:created xsi:type="dcterms:W3CDTF">2012-08-17T11:39:06Z</dcterms:created>
  <dcterms:modified xsi:type="dcterms:W3CDTF">2019-01-22T09:55:05Z</dcterms:modified>
</cp:coreProperties>
</file>