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72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E359C4-DA2A-3BAD-1984-4FAB1CAB01AF}" name="Gałązka Anna" initials="GA" userId="S::Anna.Galazka@cyfra.gov.pl::1e12c8de-6583-4cdd-96dc-5494bb5d41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286" autoAdjust="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4994130.1100000003</c:v>
                </c:pt>
                <c:pt idx="1">
                  <c:v>4429413.1100000003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3751425.54</c:v>
                </c:pt>
                <c:pt idx="1">
                  <c:v>3382419.32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0.40617</cdr:x>
      <cdr:y>0</cdr:y>
    </cdr:from>
    <cdr:to>
      <cdr:x>0.51867</cdr:x>
      <cdr:y>0.2813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4155012" y="-3092521"/>
          <a:ext cx="1150858" cy="10065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  <cdr:relSizeAnchor xmlns:cdr="http://schemas.openxmlformats.org/drawingml/2006/chartDrawing">
    <cdr:from>
      <cdr:x>0.54804</cdr:x>
      <cdr:y>0.5181</cdr:y>
    </cdr:from>
    <cdr:to>
      <cdr:x>0.63445</cdr:x>
      <cdr:y>0.66412</cdr:y>
    </cdr:to>
    <cdr:sp macro="" textlink="">
      <cdr:nvSpPr>
        <cdr:cNvPr id="5" name="pole tekstowe 4">
          <a:extLst xmlns:a="http://schemas.openxmlformats.org/drawingml/2006/main">
            <a:ext uri="{FF2B5EF4-FFF2-40B4-BE49-F238E27FC236}">
              <a16:creationId xmlns:a16="http://schemas.microsoft.com/office/drawing/2014/main" id="{874BC426-2FAC-431C-826E-B35866F1BF7F}"/>
            </a:ext>
          </a:extLst>
        </cdr:cNvPr>
        <cdr:cNvSpPr txBox="1"/>
      </cdr:nvSpPr>
      <cdr:spPr>
        <a:xfrm xmlns:a="http://schemas.openxmlformats.org/drawingml/2006/main">
          <a:off x="5606414" y="1853948"/>
          <a:ext cx="883920" cy="522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6098E-0AC1-402E-8720-08556F231137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043D8-765F-43A1-8730-EDE4715EC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868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3043D8-765F-43A1-8730-EDE4715EC1D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1409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3043D8-765F-43A1-8730-EDE4715EC1D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427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789807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 err="1">
                <a:solidFill>
                  <a:schemeClr val="bg1"/>
                </a:solidFill>
              </a:rPr>
              <a:t>openSpace</a:t>
            </a:r>
            <a:r>
              <a:rPr lang="pl-PL" sz="4800" b="1" dirty="0">
                <a:solidFill>
                  <a:schemeClr val="bg1"/>
                </a:solidFill>
              </a:rPr>
              <a:t>- repozytorium otwartych danych wysokiej wartości z obserwacji Ziemi i kosmosu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Nauki i Szkolnictwa Wyższego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Centrum Badań Kosmicznych Polskiej Akademii Nauk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-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26611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81355" y="5034767"/>
            <a:ext cx="108292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</a:rPr>
              <a:t>Projekt „</a:t>
            </a:r>
            <a:r>
              <a:rPr lang="pl-PL" sz="1600" i="1" dirty="0" err="1">
                <a:solidFill>
                  <a:srgbClr val="0070C0"/>
                </a:solidFill>
              </a:rPr>
              <a:t>openSpace</a:t>
            </a:r>
            <a:r>
              <a:rPr lang="pl-PL" sz="1600" i="1" dirty="0">
                <a:solidFill>
                  <a:srgbClr val="0070C0"/>
                </a:solidFill>
              </a:rPr>
              <a:t>” miał na celu cyfrowe udostępnienie zasobów informacyjnych wysokiej wartości dotyczących obserwacji Ziemi i kosmosu w odpowiedni sposób: poprzez ich digitalizację, oznaczenie, czyszczenie, podniesienie i oznaczenie jakości, opis wystandaryzowanymi metadanymi a także udostępnienie w Internecie w otwartych formatach dostosowanych do przetwarzania maszynowego. Główny cel: budowa repozytorium pozwalającego na powszechny i prosty dostęp do zasobów danych oraz digitalizacja unikalnych zasobów danych rejestrowanych od 62 lat.</a:t>
            </a: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978405"/>
              </p:ext>
            </p:extLst>
          </p:nvPr>
        </p:nvGraphicFramePr>
        <p:xfrm>
          <a:off x="784533" y="2991468"/>
          <a:ext cx="10946674" cy="102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3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173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01.05.2020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30.04.2023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01.05.2020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30.11.2023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479515" y="1278387"/>
            <a:ext cx="10972801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6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800" dirty="0">
                <a:cs typeface="Times New Roman" pitchFamily="18" charset="0"/>
              </a:rPr>
              <a:t>POPC podziałanie 2.3.1 „Cyfrowe udostępnienie informacji sektora publicznego ze źródeł administracyjnych i zasobów nauki (typ II projektu: cyfrowe udostępnienie zasobów nauki), budżet państwa- część 27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794159"/>
              </p:ext>
            </p:extLst>
          </p:nvPr>
        </p:nvGraphicFramePr>
        <p:xfrm>
          <a:off x="850991" y="2887733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C6CB8493-0E53-4E26-B347-6F7FDAD7C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55" y="3298195"/>
            <a:ext cx="127587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9 983 530,70 </a:t>
            </a:r>
            <a:endParaRPr kumimoji="0" lang="pl-PL" altLang="pl-P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A8D13D-2B3B-4AC4-9E5C-B4083F84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124" y="3864926"/>
            <a:ext cx="125403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8 449 062,03 zł</a:t>
            </a: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CEF9E426-B7B2-4CFD-A4BB-2155E9E2F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5746" y="4126536"/>
            <a:ext cx="150658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1100" dirty="0">
                <a:latin typeface="Arial Unicode MS"/>
              </a:rPr>
              <a:t>8 373 375, 19</a:t>
            </a: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5E7511A-EEFD-4C5A-9E39-05CBA998B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8913" y="3545070"/>
            <a:ext cx="128016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9 894 098,07</a:t>
            </a: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dtytuł 2">
            <a:extLst>
              <a:ext uri="{FF2B5EF4-FFF2-40B4-BE49-F238E27FC236}">
                <a16:creationId xmlns:a16="http://schemas.microsoft.com/office/drawing/2014/main" id="{3EED5720-F016-8737-051F-6DBDA5B2A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1161" y="135557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533A34F-AD33-60D0-AD7A-DE4DA6FB8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00402"/>
              </p:ext>
            </p:extLst>
          </p:nvPr>
        </p:nvGraphicFramePr>
        <p:xfrm>
          <a:off x="613906" y="2106171"/>
          <a:ext cx="10783008" cy="406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2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openSPACE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repozytorium otwartych danych dot. obserwacji Ziemi i kosmosu z API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2023-10-30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34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Zestandaryzowane słowniki metadanych dla uniwersalnego opisu danych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połączonych (</a:t>
                      </a:r>
                      <a:r>
                        <a:rPr lang="pl-PL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linked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data) nt. obserwacji Ziemi i kosmosu w Polsce</a:t>
                      </a:r>
                    </a:p>
                    <a:p>
                      <a:pPr marL="0" algn="l" defTabSz="914400" rtl="0" eaLnBrk="1" latinLnBrk="0" hangingPunct="1"/>
                      <a:endParaRPr lang="pl-PL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2023-11-30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e-usługa: Udostępnienie przez </a:t>
                      </a:r>
                      <a:r>
                        <a:rPr lang="pl-PL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zasobów danych naukowych CBK do-tyczących obserwacji Ziemi i kosmosu (poziom dojrzałości – dwustronna interakcja)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196032"/>
                  </a:ext>
                </a:extLst>
              </a:tr>
              <a:tr h="139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pomiarowe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2023-11-30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467227"/>
                  </a:ext>
                </a:extLst>
              </a:tr>
              <a:tr h="139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Dziedzinowe zbiory otwartych danych naukowych CBK PAN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2023-11-30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438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059944" y="4407091"/>
            <a:ext cx="2042748" cy="95143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>
                <a:solidFill>
                  <a:schemeClr val="bg1"/>
                </a:solidFill>
              </a:rPr>
              <a:t>Informatyczne systemy eksplorujące kosmiczne otoczenie Ziemi</a:t>
            </a:r>
            <a:endParaRPr lang="pl-PL" sz="1100" dirty="0">
              <a:solidFill>
                <a:schemeClr val="bg1"/>
              </a:solidFill>
            </a:endParaRPr>
          </a:p>
          <a:p>
            <a:pPr algn="ctr"/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2118167" y="4192928"/>
            <a:ext cx="1952003" cy="95143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Baza danych </a:t>
            </a:r>
            <a:r>
              <a:rPr lang="pl-PL" sz="1000" i="1" dirty="0" err="1">
                <a:solidFill>
                  <a:schemeClr val="bg1"/>
                </a:solidFill>
              </a:rPr>
              <a:t>openSpace</a:t>
            </a:r>
            <a:endParaRPr lang="pl-PL" sz="1000" dirty="0">
              <a:solidFill>
                <a:schemeClr val="bg1"/>
              </a:solidFill>
            </a:endParaRP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9FECB128-D0F5-45BD-B04C-09F4397EB542}"/>
              </a:ext>
            </a:extLst>
          </p:cNvPr>
          <p:cNvSpPr/>
          <p:nvPr/>
        </p:nvSpPr>
        <p:spPr>
          <a:xfrm>
            <a:off x="7152544" y="2982691"/>
            <a:ext cx="2042748" cy="95143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KRONIK</a:t>
            </a:r>
            <a:r>
              <a:rPr lang="pl-PL" sz="1000" b="1" dirty="0"/>
              <a:t>@ integracja z </a:t>
            </a:r>
            <a:r>
              <a:rPr lang="pl-PL" sz="1000" b="1" dirty="0" err="1"/>
              <a:t>openSpace</a:t>
            </a:r>
            <a:r>
              <a:rPr lang="pl-PL" sz="1000" b="1" dirty="0"/>
              <a:t> przez interfejsy obu platform  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2" name="Łącznik: łamany 11">
            <a:extLst>
              <a:ext uri="{FF2B5EF4-FFF2-40B4-BE49-F238E27FC236}">
                <a16:creationId xmlns:a16="http://schemas.microsoft.com/office/drawing/2014/main" id="{0EF4FEB9-3A55-460A-B82A-B7439D55253A}"/>
              </a:ext>
            </a:extLst>
          </p:cNvPr>
          <p:cNvCxnSpPr>
            <a:cxnSpLocks/>
          </p:cNvCxnSpPr>
          <p:nvPr/>
        </p:nvCxnSpPr>
        <p:spPr>
          <a:xfrm flipV="1">
            <a:off x="6422121" y="3344916"/>
            <a:ext cx="730423" cy="6149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: łamany 10">
            <a:extLst>
              <a:ext uri="{FF2B5EF4-FFF2-40B4-BE49-F238E27FC236}">
                <a16:creationId xmlns:a16="http://schemas.microsoft.com/office/drawing/2014/main" id="{CA601634-279B-6400-258E-1522252B7AF7}"/>
              </a:ext>
            </a:extLst>
          </p:cNvPr>
          <p:cNvCxnSpPr>
            <a:cxnSpLocks/>
          </p:cNvCxnSpPr>
          <p:nvPr/>
        </p:nvCxnSpPr>
        <p:spPr>
          <a:xfrm>
            <a:off x="6417272" y="4717718"/>
            <a:ext cx="654299" cy="2838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id="{F4BD6833-4791-C1CF-C963-0C60D631BF40}"/>
              </a:ext>
            </a:extLst>
          </p:cNvPr>
          <p:cNvCxnSpPr>
            <a:cxnSpLocks/>
          </p:cNvCxnSpPr>
          <p:nvPr/>
        </p:nvCxnSpPr>
        <p:spPr>
          <a:xfrm>
            <a:off x="4082609" y="4400714"/>
            <a:ext cx="502822" cy="46893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19">
            <a:extLst>
              <a:ext uri="{FF2B5EF4-FFF2-40B4-BE49-F238E27FC236}">
                <a16:creationId xmlns:a16="http://schemas.microsoft.com/office/drawing/2014/main" id="{3A35F815-FD50-EA5C-2A12-D82B5DB3264B}"/>
              </a:ext>
            </a:extLst>
          </p:cNvPr>
          <p:cNvSpPr/>
          <p:nvPr/>
        </p:nvSpPr>
        <p:spPr>
          <a:xfrm>
            <a:off x="4607316" y="3887839"/>
            <a:ext cx="1809956" cy="1111181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 err="1">
                <a:solidFill>
                  <a:schemeClr val="tx1"/>
                </a:solidFill>
              </a:rPr>
              <a:t>openSPACE</a:t>
            </a:r>
            <a:r>
              <a:rPr lang="pl-PL" sz="1100" b="1" dirty="0">
                <a:solidFill>
                  <a:schemeClr val="tx1"/>
                </a:solidFill>
              </a:rPr>
              <a:t> </a:t>
            </a:r>
          </a:p>
          <a:p>
            <a:endParaRPr lang="pl-PL" sz="1100" b="1" dirty="0">
              <a:solidFill>
                <a:schemeClr val="tx1"/>
              </a:solidFill>
            </a:endParaRPr>
          </a:p>
          <a:p>
            <a:r>
              <a:rPr lang="pl-PL" sz="1100" b="1" dirty="0">
                <a:solidFill>
                  <a:schemeClr val="tx1"/>
                </a:solidFill>
              </a:rPr>
              <a:t>- repozytorium otwartych danych dot. Obserwacji </a:t>
            </a:r>
            <a:r>
              <a:rPr lang="pl-PL" sz="1100" b="1" dirty="0" err="1">
                <a:solidFill>
                  <a:schemeClr val="tx1"/>
                </a:solidFill>
              </a:rPr>
              <a:t>Ziemi</a:t>
            </a:r>
            <a:r>
              <a:rPr lang="pl-PL" sz="1100" dirty="0" err="1"/>
              <a:t>z</a:t>
            </a:r>
            <a:r>
              <a:rPr lang="pl-PL" sz="1100" dirty="0"/>
              <a:t> API.</a:t>
            </a:r>
            <a:endParaRPr lang="pl-PL" sz="1100" b="1" i="1" dirty="0">
              <a:solidFill>
                <a:schemeClr val="tx2"/>
              </a:solidFill>
            </a:endParaRP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E28CB975-60B6-BD67-7F24-A26B6163AAF8}"/>
              </a:ext>
            </a:extLst>
          </p:cNvPr>
          <p:cNvSpPr/>
          <p:nvPr/>
        </p:nvSpPr>
        <p:spPr>
          <a:xfrm>
            <a:off x="2118167" y="4218641"/>
            <a:ext cx="1952003" cy="95143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>
                <a:solidFill>
                  <a:schemeClr val="bg1"/>
                </a:solidFill>
              </a:rPr>
              <a:t>Baza danych </a:t>
            </a:r>
            <a:r>
              <a:rPr lang="pl-PL" sz="1100" i="1" dirty="0" err="1">
                <a:solidFill>
                  <a:schemeClr val="bg1"/>
                </a:solidFill>
              </a:rPr>
              <a:t>openSpace</a:t>
            </a:r>
            <a:endParaRPr lang="pl-PL" sz="1100" dirty="0">
              <a:solidFill>
                <a:schemeClr val="bg1"/>
              </a:solidFill>
            </a:endParaRPr>
          </a:p>
          <a:p>
            <a:pPr algn="ctr"/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F6F0B234-A810-90F3-3D35-6B60FA9CA103}"/>
              </a:ext>
            </a:extLst>
          </p:cNvPr>
          <p:cNvSpPr/>
          <p:nvPr/>
        </p:nvSpPr>
        <p:spPr>
          <a:xfrm>
            <a:off x="7152544" y="3008404"/>
            <a:ext cx="2042748" cy="95143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>
                <a:solidFill>
                  <a:schemeClr val="bg1"/>
                </a:solidFill>
              </a:rPr>
              <a:t>KRONIK</a:t>
            </a:r>
            <a:r>
              <a:rPr lang="pl-PL" sz="1100" b="1" dirty="0"/>
              <a:t>@ integracja z </a:t>
            </a:r>
            <a:r>
              <a:rPr lang="pl-PL" sz="1100" b="1" dirty="0" err="1"/>
              <a:t>openSpace</a:t>
            </a:r>
            <a:r>
              <a:rPr lang="pl-PL" sz="1100" b="1" dirty="0"/>
              <a:t> przez interfejsy obu platform  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249652"/>
            <a:ext cx="8509677" cy="37014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51C877A-563B-B165-0BCA-0BAED90CED92}"/>
              </a:ext>
            </a:extLst>
          </p:cNvPr>
          <p:cNvSpPr txBox="1"/>
          <p:nvPr/>
        </p:nvSpPr>
        <p:spPr>
          <a:xfrm>
            <a:off x="322933" y="5997003"/>
            <a:ext cx="10636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0" i="1" dirty="0"/>
              <a:t>* Zastosowane specyficznych technik digitalizacji oraz obróbki danych znacznie zmniejszyły rozmiar danych</a:t>
            </a:r>
          </a:p>
          <a:p>
            <a:endParaRPr lang="pl-PL" sz="1600" i="1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8244E0E-8E1B-4801-E14F-5A1F75627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692945"/>
              </p:ext>
            </p:extLst>
          </p:nvPr>
        </p:nvGraphicFramePr>
        <p:xfrm>
          <a:off x="416689" y="2026659"/>
          <a:ext cx="11365782" cy="3765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9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 sektora 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4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950 000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987 953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 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2 470 220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2 496 983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121109"/>
                  </a:ext>
                </a:extLst>
              </a:tr>
              <a:tr h="2275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produktu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17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pobrań/odtworzeni dokumentów zawierających informacje sektora publicznego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rezultatu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1 000 000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922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4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TB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projektu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1,64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1,72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031108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TB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projektu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 *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376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chemeClr val="tx1"/>
                          </a:solidFill>
                          <a:latin typeface="+mn-lt"/>
                        </a:rPr>
                        <a:t>rezultatu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598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971788" y="124529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5736"/>
              </p:ext>
            </p:extLst>
          </p:nvPr>
        </p:nvGraphicFramePr>
        <p:xfrm>
          <a:off x="695400" y="2114716"/>
          <a:ext cx="10801199" cy="407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0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908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249"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Opracowanie modelu kooperacji zawierającego przepływy danych z istniejących systemów</a:t>
                      </a:r>
                    </a:p>
                    <a:p>
                      <a:pPr algn="l"/>
                      <a:endParaRPr lang="pl-PL" sz="14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Zakupiono Dropbox do gromadzenia danych rozproszonych, o niejednorodnych formatach. Dysponenci danych zamieszczają dane i przekształcają je zgodnie z wyznaczonym formatem JSON.  Dane zamieszane są z urządzeń, instrumentów i dane analogowe, w tym z archiwum zakładowego CBK PAN.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624"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Określenie jakie typy danych i jakie wolumeny początkowe tych danych będą przechowywane, oraz jaki jest zakładany przyrost roczny</a:t>
                      </a:r>
                      <a:endParaRPr lang="pl-PL" sz="14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z rejestratorów naziemnych będące w dyspozycji CBK PAN (dane cyfrowe).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Ucyfrowione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analogowe zbiory danych, w tym archiwalne dane pomiarowe oraz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zdigitalizowana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dokumentacja (m.in. patenty, publikacje, raporty roczne,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artificial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satellites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Roczny przyrost od 500 do 1000 sztuk. 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627">
                <a:tc>
                  <a:txBody>
                    <a:bodyPr/>
                    <a:lstStyle/>
                    <a:p>
                      <a:pPr algn="l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Określenie sposobu pozyskiwania danych</a:t>
                      </a:r>
                      <a:endParaRPr lang="pl-PL" sz="14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Dane pozyskiwane od gestorów danych: dane z przyrządów, dane pomiarowe oraz dane związane z działalnością naukową CBK PAN.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58302" y="113808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2602" y="1740663"/>
            <a:ext cx="11101075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/>
              <a:t>subwencja otrzymywana z Ministerstwa Nauki i Szkolnictwa Wyższego na utrzymanie Instytutu ( w bieżącej działalności statutowej)</a:t>
            </a:r>
          </a:p>
          <a:p>
            <a:pPr marL="285750" indent="-285750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20154"/>
              </p:ext>
            </p:extLst>
          </p:nvPr>
        </p:nvGraphicFramePr>
        <p:xfrm>
          <a:off x="379500" y="3224834"/>
          <a:ext cx="11267280" cy="3513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4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35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11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Niska motywacja naukowców do uzupełniania danych w repozytorium (aktualizacji o nowe zbiory danych)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Mała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Przeprowadzenie szkoleń budujących świadomość bezpośrednich i pośrednich korzyści z dzielenia się danymi przez naukowców, tak aby byli oni zmotywowani wewnętrznie do promocji swojej działalności przez dzielenie się swoimi danymi poprzez umieszczanie ich w repozytorium.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Utrata integralności i stabilności repozytorium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Prowadzenie monitoringu usług repozytorium i reagowanie stosowanie do potrzeb oraz utrzymywanie kopii bezpieczeństwa modułów repozytorium.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Brak wiedzy interesariuszy o możliwości korzystania z </a:t>
                      </a:r>
                    </a:p>
                    <a:p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nowo otwartych zbiorów danych CB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Znikome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ramach projektu przeprowadzona zostanie kompania informacyjna dla interesariuszy otwartych danych, mająca na celu szerokie dotarcie do odbiorców branżowych oraz szerokiego grona potencjalnie zainteresowanych danymi.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44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>
            <a:extLst>
              <a:ext uri="{FF2B5EF4-FFF2-40B4-BE49-F238E27FC236}">
                <a16:creationId xmlns:a16="http://schemas.microsoft.com/office/drawing/2014/main" id="{4DA2E594-68CB-B068-7BE4-BD4A37F5E3EB}"/>
              </a:ext>
            </a:extLst>
          </p:cNvPr>
          <p:cNvSpPr txBox="1">
            <a:spLocks/>
          </p:cNvSpPr>
          <p:nvPr/>
        </p:nvSpPr>
        <p:spPr>
          <a:xfrm>
            <a:off x="1841161" y="1644975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KLUCZOWE WNIOSKI SYSTEMOWE</a:t>
            </a:r>
            <a:endParaRPr lang="pl-PL" sz="2400" dirty="0"/>
          </a:p>
        </p:txBody>
      </p:sp>
      <p:sp>
        <p:nvSpPr>
          <p:cNvPr id="3" name="pole tekstowe 4">
            <a:extLst>
              <a:ext uri="{FF2B5EF4-FFF2-40B4-BE49-F238E27FC236}">
                <a16:creationId xmlns:a16="http://schemas.microsoft.com/office/drawing/2014/main" id="{5920DE85-0C1B-C60F-F5E1-A7094DDAC80D}"/>
              </a:ext>
            </a:extLst>
          </p:cNvPr>
          <p:cNvSpPr txBox="1"/>
          <p:nvPr/>
        </p:nvSpPr>
        <p:spPr>
          <a:xfrm>
            <a:off x="1350335" y="2938936"/>
            <a:ext cx="102344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400" b="1" dirty="0">
                <a:solidFill>
                  <a:schemeClr val="dk1"/>
                </a:solidFill>
              </a:rPr>
              <a:t>Cel: Wzrost efektywności prowadzenia badań naukowych w Polsce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l-PL" sz="2400" dirty="0">
              <a:solidFill>
                <a:schemeClr val="dk1"/>
              </a:solidFill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400" dirty="0">
                <a:solidFill>
                  <a:schemeClr val="dk1"/>
                </a:solidFill>
              </a:rPr>
              <a:t>-&gt; Standardy</a:t>
            </a:r>
            <a:r>
              <a:rPr lang="pl-PL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gromadzenia i wymiany danych sektora nauki przez WEB i API</a:t>
            </a:r>
          </a:p>
          <a:p>
            <a:pPr>
              <a:defRPr/>
            </a:pPr>
            <a:endParaRPr lang="pl-PL" sz="2400" dirty="0">
              <a:solidFill>
                <a:schemeClr val="dk1"/>
              </a:solidFill>
            </a:endParaRPr>
          </a:p>
          <a:p>
            <a:pPr>
              <a:defRPr/>
            </a:pPr>
            <a:endParaRPr lang="pl-PL" sz="2400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pl-PL" sz="2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Cel: </a:t>
            </a:r>
            <a:r>
              <a:rPr lang="pl-PL" sz="2400" b="1" dirty="0" err="1">
                <a:solidFill>
                  <a:schemeClr val="dk1"/>
                </a:solidFill>
              </a:rPr>
              <a:t>C</a:t>
            </a:r>
            <a:r>
              <a:rPr lang="pl-PL" sz="2400" b="1" kern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yberbezpieczeństwo</a:t>
            </a:r>
            <a:r>
              <a:rPr lang="pl-PL" sz="2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danych AI do badań naukowych </a:t>
            </a:r>
            <a:endParaRPr lang="pl-PL" sz="2400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pl-PL" sz="2400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pl-PL" sz="2400" dirty="0">
                <a:solidFill>
                  <a:schemeClr val="dk1"/>
                </a:solidFill>
              </a:rPr>
              <a:t>-&gt; Z</a:t>
            </a:r>
            <a:r>
              <a:rPr lang="pl-PL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biory danych zabezpieczane </a:t>
            </a:r>
            <a:r>
              <a:rPr lang="pl-PL" sz="2400" kern="12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przed (ukrytą) </a:t>
            </a:r>
            <a:r>
              <a:rPr lang="pl-PL" sz="24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manipulacją AI </a:t>
            </a:r>
          </a:p>
        </p:txBody>
      </p:sp>
    </p:spTree>
    <p:extLst>
      <p:ext uri="{BB962C8B-B14F-4D97-AF65-F5344CB8AC3E}">
        <p14:creationId xmlns:p14="http://schemas.microsoft.com/office/powerpoint/2010/main" val="920032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C54089-B2DD-4FCC-9152-4550BB74E7DC}"/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5df3a10b-8748-402e-bef4-aee373db4dbb"/>
    <ds:schemaRef ds:uri="9affde3b-50dd-4e74-9e2c-6b9654ae514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833</Words>
  <Application>Microsoft Office PowerPoint</Application>
  <PresentationFormat>Panoramiczny</PresentationFormat>
  <Paragraphs>155</Paragraphs>
  <Slides>10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95</cp:revision>
  <dcterms:created xsi:type="dcterms:W3CDTF">2017-01-27T12:50:17Z</dcterms:created>
  <dcterms:modified xsi:type="dcterms:W3CDTF">2024-06-06T17:40:44Z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