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56" r:id="rId5"/>
    <p:sldId id="259" r:id="rId6"/>
    <p:sldId id="260" r:id="rId7"/>
    <p:sldId id="261" r:id="rId8"/>
    <p:sldId id="264" r:id="rId9"/>
    <p:sldId id="269" r:id="rId10"/>
    <p:sldId id="266" r:id="rId11"/>
    <p:sldId id="267" r:id="rId12"/>
    <p:sldId id="272" r:id="rId13"/>
    <p:sldId id="258" r:id="rId1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4E359C4-DA2A-3BAD-1984-4FAB1CAB01AF}" name="Gałązka Anna" initials="GA" userId="S::Anna.Galazka@cyfra.gov.pl::1e12c8de-6583-4cdd-96dc-5494bb5d414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 autoAdjust="0"/>
    <p:restoredTop sz="94286" autoAdjust="0"/>
  </p:normalViewPr>
  <p:slideViewPr>
    <p:cSldViewPr snapToGrid="0">
      <p:cViewPr varScale="1">
        <p:scale>
          <a:sx n="78" d="100"/>
          <a:sy n="78" d="100"/>
        </p:scale>
        <p:origin x="87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ogółem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B0F0"/>
              </a:solidFill>
            </a:ln>
            <a:effectLst/>
          </c:spPr>
          <c:invertIfNegative val="0"/>
          <c:cat>
            <c:strRef>
              <c:f>Arkusz1!$A$2:$A$3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Arkusz1!$B$2:$B$3</c:f>
              <c:numCache>
                <c:formatCode>_("zł"* #,##0.00_);_("zł"* \(#,##0.00\);_("zł"* "-"??_);_(@_)</c:formatCode>
                <c:ptCount val="2"/>
                <c:pt idx="0">
                  <c:v>4994130.1100000003</c:v>
                </c:pt>
                <c:pt idx="1">
                  <c:v>4429413.1100000003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30-4DBF-B9F7-4ADD675D5359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w tym środki UE</c:v>
                </c:pt>
              </c:strCache>
            </c:strRef>
          </c:tx>
          <c:spPr>
            <a:solidFill>
              <a:srgbClr val="FF33CC"/>
            </a:solidFill>
            <a:ln>
              <a:noFill/>
            </a:ln>
            <a:effectLst/>
          </c:spPr>
          <c:invertIfNegative val="0"/>
          <c:cat>
            <c:strRef>
              <c:f>Arkusz1!$A$2:$A$3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Arkusz1!$C$2:$C$3</c:f>
              <c:numCache>
                <c:formatCode>_("zł"* #,##0.00_);_("zł"* \(#,##0.00\);_("zł"* "-"??_);_(@_)</c:formatCode>
                <c:ptCount val="2"/>
                <c:pt idx="0">
                  <c:v>3751425.54</c:v>
                </c:pt>
                <c:pt idx="1">
                  <c:v>3382419.32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930-4DBF-B9F7-4ADD675D53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9"/>
        <c:axId val="534276472"/>
        <c:axId val="534275688"/>
      </c:barChart>
      <c:catAx>
        <c:axId val="534276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34275688"/>
        <c:crosses val="autoZero"/>
        <c:auto val="1"/>
        <c:lblAlgn val="ctr"/>
        <c:lblOffset val="100"/>
        <c:noMultiLvlLbl val="0"/>
      </c:catAx>
      <c:valAx>
        <c:axId val="53427568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0"/>
        <c:majorTickMark val="none"/>
        <c:minorTickMark val="none"/>
        <c:tickLblPos val="nextTo"/>
        <c:crossAx val="534276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rgbClr val="00B0F0">
          <a:alpha val="91000"/>
        </a:srgbClr>
      </a:solidFill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0.2575</cdr:x>
      <cdr:y>0.61503</cdr:y>
    </cdr:from>
    <cdr:to>
      <cdr:x>0.3775</cdr:x>
      <cdr:y>0.70255</cdr:y>
    </cdr:to>
    <cdr:sp macro="" textlink="">
      <cdr:nvSpPr>
        <cdr:cNvPr id="2" name="pole tekstowe 1">
          <a:extLst xmlns:a="http://schemas.openxmlformats.org/drawingml/2006/main">
            <a:ext uri="{FF2B5EF4-FFF2-40B4-BE49-F238E27FC236}">
              <a16:creationId xmlns:a16="http://schemas.microsoft.com/office/drawing/2014/main" id="{5A1A4878-6FD7-3272-3793-DC4DC791A245}"/>
            </a:ext>
          </a:extLst>
        </cdr:cNvPr>
        <cdr:cNvSpPr txBox="1"/>
      </cdr:nvSpPr>
      <cdr:spPr>
        <a:xfrm xmlns:a="http://schemas.openxmlformats.org/drawingml/2006/main">
          <a:off x="2092960" y="1999227"/>
          <a:ext cx="975360" cy="2844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0.40617</cdr:x>
      <cdr:y>0</cdr:y>
    </cdr:from>
    <cdr:to>
      <cdr:x>0.51867</cdr:x>
      <cdr:y>0.2813</cdr:y>
    </cdr:to>
    <cdr:sp macro="" textlink="">
      <cdr:nvSpPr>
        <cdr:cNvPr id="3" name="pole tekstowe 2">
          <a:extLst xmlns:a="http://schemas.openxmlformats.org/drawingml/2006/main">
            <a:ext uri="{FF2B5EF4-FFF2-40B4-BE49-F238E27FC236}">
              <a16:creationId xmlns:a16="http://schemas.microsoft.com/office/drawing/2014/main" id="{14087E01-73FE-CF33-810F-FF44D4DA0CE3}"/>
            </a:ext>
          </a:extLst>
        </cdr:cNvPr>
        <cdr:cNvSpPr txBox="1"/>
      </cdr:nvSpPr>
      <cdr:spPr>
        <a:xfrm xmlns:a="http://schemas.openxmlformats.org/drawingml/2006/main">
          <a:off x="4155012" y="-3092521"/>
          <a:ext cx="1150858" cy="10065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0.255</cdr:x>
      <cdr:y>0.43375</cdr:y>
    </cdr:from>
    <cdr:to>
      <cdr:x>0.3675</cdr:x>
      <cdr:y>0.71505</cdr:y>
    </cdr:to>
    <cdr:sp macro="" textlink="">
      <cdr:nvSpPr>
        <cdr:cNvPr id="4" name="pole tekstowe 3">
          <a:extLst xmlns:a="http://schemas.openxmlformats.org/drawingml/2006/main">
            <a:ext uri="{FF2B5EF4-FFF2-40B4-BE49-F238E27FC236}">
              <a16:creationId xmlns:a16="http://schemas.microsoft.com/office/drawing/2014/main" id="{F1FD6126-0567-C49C-DD9B-F59ADD1D9EA1}"/>
            </a:ext>
          </a:extLst>
        </cdr:cNvPr>
        <cdr:cNvSpPr txBox="1"/>
      </cdr:nvSpPr>
      <cdr:spPr>
        <a:xfrm xmlns:a="http://schemas.openxmlformats.org/drawingml/2006/main">
          <a:off x="2072640" y="140994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0.54</cdr:x>
      <cdr:y>0.46375</cdr:y>
    </cdr:from>
    <cdr:to>
      <cdr:x>0.64875</cdr:x>
      <cdr:y>0.53625</cdr:y>
    </cdr:to>
    <cdr:sp macro="" textlink="">
      <cdr:nvSpPr>
        <cdr:cNvPr id="7" name="pole tekstowe 1">
          <a:extLst xmlns:a="http://schemas.openxmlformats.org/drawingml/2006/main">
            <a:ext uri="{FF2B5EF4-FFF2-40B4-BE49-F238E27FC236}">
              <a16:creationId xmlns:a16="http://schemas.microsoft.com/office/drawing/2014/main" id="{7ADEBE41-18D2-8199-E2A7-64EBD60970FD}"/>
            </a:ext>
          </a:extLst>
        </cdr:cNvPr>
        <cdr:cNvSpPr txBox="1"/>
      </cdr:nvSpPr>
      <cdr:spPr>
        <a:xfrm xmlns:a="http://schemas.openxmlformats.org/drawingml/2006/main">
          <a:off x="4389120" y="1507463"/>
          <a:ext cx="883920" cy="2356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0.65</cdr:x>
      <cdr:y>0.46375</cdr:y>
    </cdr:from>
    <cdr:to>
      <cdr:x>0.75875</cdr:x>
      <cdr:y>0.53625</cdr:y>
    </cdr:to>
    <cdr:sp macro="" textlink="">
      <cdr:nvSpPr>
        <cdr:cNvPr id="8" name="pole tekstowe 1">
          <a:extLst xmlns:a="http://schemas.openxmlformats.org/drawingml/2006/main">
            <a:ext uri="{FF2B5EF4-FFF2-40B4-BE49-F238E27FC236}">
              <a16:creationId xmlns:a16="http://schemas.microsoft.com/office/drawing/2014/main" id="{2125D4FF-72D2-5F2F-FF45-6D44A0312F51}"/>
            </a:ext>
          </a:extLst>
        </cdr:cNvPr>
        <cdr:cNvSpPr txBox="1"/>
      </cdr:nvSpPr>
      <cdr:spPr>
        <a:xfrm xmlns:a="http://schemas.openxmlformats.org/drawingml/2006/main">
          <a:off x="5283200" y="1507463"/>
          <a:ext cx="883920" cy="2356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pl-PL" dirty="0"/>
        </a:p>
      </cdr:txBody>
    </cdr:sp>
  </cdr:relSizeAnchor>
  <cdr:relSizeAnchor xmlns:cdr="http://schemas.openxmlformats.org/drawingml/2006/chartDrawing">
    <cdr:from>
      <cdr:x>0.54804</cdr:x>
      <cdr:y>0.5181</cdr:y>
    </cdr:from>
    <cdr:to>
      <cdr:x>0.63445</cdr:x>
      <cdr:y>0.66412</cdr:y>
    </cdr:to>
    <cdr:sp macro="" textlink="">
      <cdr:nvSpPr>
        <cdr:cNvPr id="5" name="pole tekstowe 4">
          <a:extLst xmlns:a="http://schemas.openxmlformats.org/drawingml/2006/main">
            <a:ext uri="{FF2B5EF4-FFF2-40B4-BE49-F238E27FC236}">
              <a16:creationId xmlns:a16="http://schemas.microsoft.com/office/drawing/2014/main" id="{874BC426-2FAC-431C-826E-B35866F1BF7F}"/>
            </a:ext>
          </a:extLst>
        </cdr:cNvPr>
        <cdr:cNvSpPr txBox="1"/>
      </cdr:nvSpPr>
      <cdr:spPr>
        <a:xfrm xmlns:a="http://schemas.openxmlformats.org/drawingml/2006/main">
          <a:off x="5606414" y="1853948"/>
          <a:ext cx="883920" cy="5225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26098E-0AC1-402E-8720-08556F231137}" type="datetimeFigureOut">
              <a:rPr lang="pl-PL" smtClean="0"/>
              <a:t>06.06.2024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3043D8-765F-43A1-8730-EDE4715EC1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1868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3043D8-765F-43A1-8730-EDE4715EC1D6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1409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3043D8-765F-43A1-8730-EDE4715EC1D6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4277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06.06.2024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06.06.2024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06.06.2024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06.06.2024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06.06.2024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06.06.2024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06.06.2024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06.06.2024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06.06.2024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06.06.2024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06.06.2024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06.06.2024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755648" y="2146228"/>
            <a:ext cx="10789807" cy="23083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pl-PL" sz="4800" b="1" dirty="0" err="1">
                <a:solidFill>
                  <a:schemeClr val="bg1"/>
                </a:solidFill>
              </a:rPr>
              <a:t>openSpace</a:t>
            </a:r>
            <a:r>
              <a:rPr lang="pl-PL" sz="4800" b="1" dirty="0">
                <a:solidFill>
                  <a:schemeClr val="bg1"/>
                </a:solidFill>
              </a:rPr>
              <a:t>- repozytorium otwartych danych wysokiej wartości z obserwacji Ziemi i kosmosu</a:t>
            </a:r>
            <a:endParaRPr lang="pl-PL" sz="4800" b="1" dirty="0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ole tekstowe 4"/>
          <p:cNvSpPr txBox="1"/>
          <p:nvPr/>
        </p:nvSpPr>
        <p:spPr>
          <a:xfrm>
            <a:off x="388606" y="1240142"/>
            <a:ext cx="8427822" cy="1128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Wnioskodawca: Minister Nauki i Szkolnictwa Wyższego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Beneficjent: Centrum Badań Kosmicznych Polskiej Akademii Nauk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Partnerzy: -</a:t>
            </a:r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0" y="4266114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CEL PROJEKTU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681355" y="5034767"/>
            <a:ext cx="1082929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i="1" dirty="0">
                <a:solidFill>
                  <a:srgbClr val="0070C0"/>
                </a:solidFill>
              </a:rPr>
              <a:t>Projekt „</a:t>
            </a:r>
            <a:r>
              <a:rPr lang="pl-PL" sz="1600" i="1" dirty="0" err="1">
                <a:solidFill>
                  <a:srgbClr val="0070C0"/>
                </a:solidFill>
              </a:rPr>
              <a:t>openSpace</a:t>
            </a:r>
            <a:r>
              <a:rPr lang="pl-PL" sz="1600" i="1" dirty="0">
                <a:solidFill>
                  <a:srgbClr val="0070C0"/>
                </a:solidFill>
              </a:rPr>
              <a:t>” miał na celu cyfrowe udostępnienie zasobów informacyjnych wysokiej wartości dotyczących obserwacji Ziemi i kosmosu w odpowiedni sposób: poprzez ich digitalizację, oznaczenie, czyszczenie, podniesienie i oznaczenie jakości, opis wystandaryzowanymi metadanymi a także udostępnienie w Internecie w otwartych formatach dostosowanych do przetwarzania maszynowego. Główny cel: budowa repozytorium pozwalającego na powszechny i prosty dostęp do zasobów danych oraz digitalizacja unikalnych zasobów danych rejestrowanych od 62 lat.</a:t>
            </a:r>
          </a:p>
          <a:p>
            <a:endParaRPr lang="pl-PL" dirty="0"/>
          </a:p>
        </p:txBody>
      </p:sp>
      <p:sp>
        <p:nvSpPr>
          <p:cNvPr id="8" name="Podtytuł 2"/>
          <p:cNvSpPr txBox="1">
            <a:spLocks/>
          </p:cNvSpPr>
          <p:nvPr/>
        </p:nvSpPr>
        <p:spPr>
          <a:xfrm>
            <a:off x="1983605" y="225390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OKRES REALIZACJI PROJEKTU</a:t>
            </a:r>
            <a:endParaRPr lang="pl-PL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1978405"/>
              </p:ext>
            </p:extLst>
          </p:nvPr>
        </p:nvGraphicFramePr>
        <p:xfrm>
          <a:off x="784533" y="2991468"/>
          <a:ext cx="10946674" cy="1027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3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00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930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6173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Planowany: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1" dirty="0">
                          <a:solidFill>
                            <a:srgbClr val="0070C0"/>
                          </a:solidFill>
                        </a:rPr>
                        <a:t>01.05.2020</a:t>
                      </a:r>
                      <a:endParaRPr lang="pl-PL" sz="14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1" dirty="0">
                          <a:solidFill>
                            <a:srgbClr val="0070C0"/>
                          </a:solidFill>
                        </a:rPr>
                        <a:t>30.04.2023</a:t>
                      </a:r>
                      <a:endParaRPr lang="pl-PL" sz="14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959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Faktyczny: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1" dirty="0">
                          <a:solidFill>
                            <a:srgbClr val="0070C0"/>
                          </a:solidFill>
                        </a:rPr>
                        <a:t>01.05.2020</a:t>
                      </a:r>
                      <a:endParaRPr lang="pl-PL" sz="14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1" dirty="0">
                          <a:solidFill>
                            <a:srgbClr val="0070C0"/>
                          </a:solidFill>
                        </a:rPr>
                        <a:t>30.11.2023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2"/>
          <p:cNvSpPr txBox="1">
            <a:spLocks/>
          </p:cNvSpPr>
          <p:nvPr/>
        </p:nvSpPr>
        <p:spPr>
          <a:xfrm>
            <a:off x="479515" y="1278387"/>
            <a:ext cx="10972801" cy="7505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pl-PL" sz="2600" b="1" dirty="0">
                <a:solidFill>
                  <a:srgbClr val="002060"/>
                </a:solidFill>
                <a:cs typeface="Times New Roman" pitchFamily="18" charset="0"/>
              </a:rPr>
              <a:t>Źródło finansowania: </a:t>
            </a:r>
            <a:r>
              <a:rPr lang="pl-PL" sz="1800" dirty="0">
                <a:cs typeface="Times New Roman" pitchFamily="18" charset="0"/>
              </a:rPr>
              <a:t>POPC podziałanie 2.3.1 „Cyfrowe udostępnienie informacji sektora publicznego ze źródeł administracyjnych i zasobów nauki (typ II projektu: cyfrowe udostępnienie zasobów nauki), budżet państwa- część 27</a:t>
            </a:r>
          </a:p>
        </p:txBody>
      </p:sp>
      <p:sp>
        <p:nvSpPr>
          <p:cNvPr id="11" name="Podtytuł 2"/>
          <p:cNvSpPr txBox="1">
            <a:spLocks/>
          </p:cNvSpPr>
          <p:nvPr/>
        </p:nvSpPr>
        <p:spPr>
          <a:xfrm>
            <a:off x="0" y="2137137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KOSZT REALIZACJI PROJEKTU</a:t>
            </a:r>
            <a:endParaRPr lang="pl-PL" sz="4000" dirty="0"/>
          </a:p>
        </p:txBody>
      </p:sp>
      <p:graphicFrame>
        <p:nvGraphicFramePr>
          <p:cNvPr id="3" name="Wykres 2">
            <a:extLst>
              <a:ext uri="{FF2B5EF4-FFF2-40B4-BE49-F238E27FC236}">
                <a16:creationId xmlns:a16="http://schemas.microsoft.com/office/drawing/2014/main" id="{9755B4E3-CD8C-0B6C-07DE-89379E6495D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21794159"/>
              </p:ext>
            </p:extLst>
          </p:nvPr>
        </p:nvGraphicFramePr>
        <p:xfrm>
          <a:off x="850991" y="2887733"/>
          <a:ext cx="10229850" cy="357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3">
            <a:extLst>
              <a:ext uri="{FF2B5EF4-FFF2-40B4-BE49-F238E27FC236}">
                <a16:creationId xmlns:a16="http://schemas.microsoft.com/office/drawing/2014/main" id="{C6CB8493-0E53-4E26-B347-6F7FDAD7C6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0755" y="3298195"/>
            <a:ext cx="1275871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9 983 530,70 </a:t>
            </a:r>
            <a:endParaRPr kumimoji="0" lang="pl-PL" altLang="pl-PL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3A8D13D-2B3B-4AC4-9E5C-B4083F8451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4124" y="3864926"/>
            <a:ext cx="1254035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8 449 062,03 zł</a:t>
            </a:r>
            <a:r>
              <a:rPr kumimoji="0" lang="pl-PL" altLang="pl-PL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pl-PL" altLang="pl-PL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CEF9E426-B7B2-4CFD-A4BB-2155E9E2F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5746" y="4126536"/>
            <a:ext cx="1506583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altLang="pl-PL" sz="1100" dirty="0">
                <a:latin typeface="Arial Unicode MS"/>
              </a:rPr>
              <a:t>8 373 375, 19</a:t>
            </a:r>
            <a:r>
              <a:rPr kumimoji="0" lang="pl-PL" altLang="pl-PL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pl-PL" altLang="pl-PL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11">
            <a:extLst>
              <a:ext uri="{FF2B5EF4-FFF2-40B4-BE49-F238E27FC236}">
                <a16:creationId xmlns:a16="http://schemas.microsoft.com/office/drawing/2014/main" id="{C5E7511A-EEFD-4C5A-9E39-05CBA998B9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8913" y="3545070"/>
            <a:ext cx="128016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9 894 098,07</a:t>
            </a:r>
            <a:r>
              <a:rPr kumimoji="0" lang="pl-PL" altLang="pl-PL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pl-PL" altLang="pl-PL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248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odtytuł 2">
            <a:extLst>
              <a:ext uri="{FF2B5EF4-FFF2-40B4-BE49-F238E27FC236}">
                <a16:creationId xmlns:a16="http://schemas.microsoft.com/office/drawing/2014/main" id="{3EED5720-F016-8737-051F-6DBDA5B2A2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41161" y="1355575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B533A34F-AD33-60D0-AD7A-DE4DA6FB80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4000402"/>
              </p:ext>
            </p:extLst>
          </p:nvPr>
        </p:nvGraphicFramePr>
        <p:xfrm>
          <a:off x="613906" y="2106171"/>
          <a:ext cx="10783008" cy="40663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224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4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9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10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r>
                        <a:rPr lang="pl-PL" sz="14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openSPACE</a:t>
                      </a:r>
                      <a:r>
                        <a:rPr lang="pl-P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repozytorium otwartych danych dot. obserwacji Ziemi i kosmosu z API</a:t>
                      </a:r>
                      <a:endParaRPr lang="pl-PL" sz="14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2023-01-30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2023-10-30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4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34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Zestandaryzowane słowniki metadanych dla uniwersalnego opisu danych</a:t>
                      </a:r>
                    </a:p>
                    <a:p>
                      <a:pPr marL="0" algn="l" defTabSz="914400" rtl="0" eaLnBrk="1" latinLnBrk="0" hangingPunct="1"/>
                      <a:r>
                        <a:rPr lang="pl-P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połączonych (</a:t>
                      </a:r>
                      <a:r>
                        <a:rPr lang="pl-PL" sz="14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linked</a:t>
                      </a:r>
                      <a:r>
                        <a:rPr lang="pl-P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data) nt. obserwacji Ziemi i kosmosu w Polsce</a:t>
                      </a:r>
                    </a:p>
                    <a:p>
                      <a:pPr marL="0" algn="l" defTabSz="914400" rtl="0" eaLnBrk="1" latinLnBrk="0" hangingPunct="1"/>
                      <a:endParaRPr lang="pl-PL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2022-12-31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2023-11-30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4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86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e-usługa: Udostępnienie przez </a:t>
                      </a:r>
                      <a:r>
                        <a:rPr lang="pl-PL" sz="14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internet</a:t>
                      </a:r>
                      <a:r>
                        <a:rPr lang="pl-P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zasobów danych naukowych CBK do-tyczących obserwacji Ziemi i kosmosu (poziom dojrzałości – dwustronna interakcja)	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2023-10-30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2023-11-30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4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3196032"/>
                  </a:ext>
                </a:extLst>
              </a:tr>
              <a:tr h="1392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Dane pomiarowe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2022-12-31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2023-11-30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4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3467227"/>
                  </a:ext>
                </a:extLst>
              </a:tr>
              <a:tr h="1392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Dziedzinowe zbiory otwartych danych naukowych CBK PAN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2022-12-31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2023-11-30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4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84386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160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1775522" y="1324525"/>
            <a:ext cx="8640961" cy="750596"/>
          </a:xfrm>
        </p:spPr>
        <p:txBody>
          <a:bodyPr>
            <a:noAutofit/>
          </a:bodyPr>
          <a:lstStyle/>
          <a:p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– interoperacyjność</a:t>
            </a:r>
          </a:p>
          <a:p>
            <a:pPr>
              <a:spcBef>
                <a:spcPts val="0"/>
              </a:spcBef>
            </a:pP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(widok kooperacji aplikacji)</a:t>
            </a:r>
            <a:endParaRPr lang="pl-PL" dirty="0"/>
          </a:p>
        </p:txBody>
      </p:sp>
      <p:sp>
        <p:nvSpPr>
          <p:cNvPr id="62" name="Prostokąt 61"/>
          <p:cNvSpPr/>
          <p:nvPr/>
        </p:nvSpPr>
        <p:spPr>
          <a:xfrm>
            <a:off x="7059944" y="4407091"/>
            <a:ext cx="2042748" cy="951435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i="1" dirty="0">
                <a:solidFill>
                  <a:schemeClr val="bg1"/>
                </a:solidFill>
              </a:rPr>
              <a:t>Informatyczne systemy eksplorujące kosmiczne otoczenie Ziemi</a:t>
            </a:r>
            <a:endParaRPr lang="pl-PL" sz="1100" dirty="0">
              <a:solidFill>
                <a:schemeClr val="bg1"/>
              </a:solidFill>
            </a:endParaRPr>
          </a:p>
          <a:p>
            <a:pPr algn="ctr"/>
            <a:endParaRPr lang="pl-PL" sz="1100" dirty="0">
              <a:solidFill>
                <a:schemeClr val="bg1"/>
              </a:solidFill>
            </a:endParaRPr>
          </a:p>
        </p:txBody>
      </p:sp>
      <p:sp>
        <p:nvSpPr>
          <p:cNvPr id="81" name="Prostokąt 80"/>
          <p:cNvSpPr/>
          <p:nvPr/>
        </p:nvSpPr>
        <p:spPr>
          <a:xfrm>
            <a:off x="2118167" y="4192928"/>
            <a:ext cx="1952003" cy="951437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Baza danych </a:t>
            </a:r>
            <a:r>
              <a:rPr lang="pl-PL" sz="1000" i="1" dirty="0" err="1">
                <a:solidFill>
                  <a:schemeClr val="bg1"/>
                </a:solidFill>
              </a:rPr>
              <a:t>openSpace</a:t>
            </a:r>
            <a:endParaRPr lang="pl-PL" sz="1000" dirty="0">
              <a:solidFill>
                <a:schemeClr val="bg1"/>
              </a:solidFill>
            </a:endParaRPr>
          </a:p>
          <a:p>
            <a:pPr algn="ctr"/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84" name="pole tekstowe 83"/>
          <p:cNvSpPr txBox="1"/>
          <p:nvPr/>
        </p:nvSpPr>
        <p:spPr>
          <a:xfrm>
            <a:off x="9675881" y="3260639"/>
            <a:ext cx="1777437" cy="1441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Oznaczenia powiązanych 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systemów: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planowany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modyfikowany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istniejący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dot. systemów własnych oraz innych jednostek</a:t>
            </a: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85" name="Prostokąt 84"/>
          <p:cNvSpPr/>
          <p:nvPr/>
        </p:nvSpPr>
        <p:spPr>
          <a:xfrm>
            <a:off x="9797131" y="3698783"/>
            <a:ext cx="144016" cy="144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6" name="Prostokąt 85"/>
          <p:cNvSpPr/>
          <p:nvPr/>
        </p:nvSpPr>
        <p:spPr>
          <a:xfrm>
            <a:off x="9797131" y="3887839"/>
            <a:ext cx="144016" cy="144000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7" name="Prostokąt 86"/>
          <p:cNvSpPr/>
          <p:nvPr/>
        </p:nvSpPr>
        <p:spPr>
          <a:xfrm>
            <a:off x="9797131" y="4075039"/>
            <a:ext cx="144016" cy="144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Prostokąt 16">
            <a:extLst>
              <a:ext uri="{FF2B5EF4-FFF2-40B4-BE49-F238E27FC236}">
                <a16:creationId xmlns:a16="http://schemas.microsoft.com/office/drawing/2014/main" id="{9FECB128-D0F5-45BD-B04C-09F4397EB542}"/>
              </a:ext>
            </a:extLst>
          </p:cNvPr>
          <p:cNvSpPr/>
          <p:nvPr/>
        </p:nvSpPr>
        <p:spPr>
          <a:xfrm>
            <a:off x="7152544" y="2982691"/>
            <a:ext cx="2042748" cy="951435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>
                <a:solidFill>
                  <a:schemeClr val="bg1"/>
                </a:solidFill>
              </a:rPr>
              <a:t>KRONIK</a:t>
            </a:r>
            <a:r>
              <a:rPr lang="pl-PL" sz="1000" b="1" dirty="0"/>
              <a:t>@ integracja z </a:t>
            </a:r>
            <a:r>
              <a:rPr lang="pl-PL" sz="1000" b="1" dirty="0" err="1"/>
              <a:t>openSpace</a:t>
            </a:r>
            <a:r>
              <a:rPr lang="pl-PL" sz="1000" b="1" dirty="0"/>
              <a:t> przez interfejsy obu platform  </a:t>
            </a:r>
            <a:endParaRPr lang="pl-PL" sz="1000" dirty="0">
              <a:solidFill>
                <a:schemeClr val="bg1"/>
              </a:solidFill>
            </a:endParaRPr>
          </a:p>
        </p:txBody>
      </p:sp>
      <p:cxnSp>
        <p:nvCxnSpPr>
          <p:cNvPr id="12" name="Łącznik: łamany 11">
            <a:extLst>
              <a:ext uri="{FF2B5EF4-FFF2-40B4-BE49-F238E27FC236}">
                <a16:creationId xmlns:a16="http://schemas.microsoft.com/office/drawing/2014/main" id="{0EF4FEB9-3A55-460A-B82A-B7439D55253A}"/>
              </a:ext>
            </a:extLst>
          </p:cNvPr>
          <p:cNvCxnSpPr>
            <a:cxnSpLocks/>
          </p:cNvCxnSpPr>
          <p:nvPr/>
        </p:nvCxnSpPr>
        <p:spPr>
          <a:xfrm flipV="1">
            <a:off x="6422121" y="3344916"/>
            <a:ext cx="730423" cy="61492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: łamany 10">
            <a:extLst>
              <a:ext uri="{FF2B5EF4-FFF2-40B4-BE49-F238E27FC236}">
                <a16:creationId xmlns:a16="http://schemas.microsoft.com/office/drawing/2014/main" id="{CA601634-279B-6400-258E-1522252B7AF7}"/>
              </a:ext>
            </a:extLst>
          </p:cNvPr>
          <p:cNvCxnSpPr>
            <a:cxnSpLocks/>
          </p:cNvCxnSpPr>
          <p:nvPr/>
        </p:nvCxnSpPr>
        <p:spPr>
          <a:xfrm>
            <a:off x="6417272" y="4717718"/>
            <a:ext cx="654299" cy="28388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: łamany 13">
            <a:extLst>
              <a:ext uri="{FF2B5EF4-FFF2-40B4-BE49-F238E27FC236}">
                <a16:creationId xmlns:a16="http://schemas.microsoft.com/office/drawing/2014/main" id="{F4BD6833-4791-C1CF-C963-0C60D631BF40}"/>
              </a:ext>
            </a:extLst>
          </p:cNvPr>
          <p:cNvCxnSpPr>
            <a:cxnSpLocks/>
          </p:cNvCxnSpPr>
          <p:nvPr/>
        </p:nvCxnSpPr>
        <p:spPr>
          <a:xfrm>
            <a:off x="4082609" y="4400714"/>
            <a:ext cx="502822" cy="46893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rostokąt 19">
            <a:extLst>
              <a:ext uri="{FF2B5EF4-FFF2-40B4-BE49-F238E27FC236}">
                <a16:creationId xmlns:a16="http://schemas.microsoft.com/office/drawing/2014/main" id="{3A35F815-FD50-EA5C-2A12-D82B5DB3264B}"/>
              </a:ext>
            </a:extLst>
          </p:cNvPr>
          <p:cNvSpPr/>
          <p:nvPr/>
        </p:nvSpPr>
        <p:spPr>
          <a:xfrm>
            <a:off x="4607316" y="3887839"/>
            <a:ext cx="1809956" cy="1111181"/>
          </a:xfrm>
          <a:prstGeom prst="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100" b="1" dirty="0" err="1">
                <a:solidFill>
                  <a:schemeClr val="tx1"/>
                </a:solidFill>
              </a:rPr>
              <a:t>openSPACE</a:t>
            </a:r>
            <a:r>
              <a:rPr lang="pl-PL" sz="1100" b="1" dirty="0">
                <a:solidFill>
                  <a:schemeClr val="tx1"/>
                </a:solidFill>
              </a:rPr>
              <a:t> </a:t>
            </a:r>
          </a:p>
          <a:p>
            <a:endParaRPr lang="pl-PL" sz="1100" b="1" dirty="0">
              <a:solidFill>
                <a:schemeClr val="tx1"/>
              </a:solidFill>
            </a:endParaRPr>
          </a:p>
          <a:p>
            <a:r>
              <a:rPr lang="pl-PL" sz="1100" b="1" dirty="0">
                <a:solidFill>
                  <a:schemeClr val="tx1"/>
                </a:solidFill>
              </a:rPr>
              <a:t>- repozytorium otwartych danych dot. Obserwacji </a:t>
            </a:r>
            <a:r>
              <a:rPr lang="pl-PL" sz="1100" b="1" dirty="0" err="1">
                <a:solidFill>
                  <a:schemeClr val="tx1"/>
                </a:solidFill>
              </a:rPr>
              <a:t>Ziemi</a:t>
            </a:r>
            <a:r>
              <a:rPr lang="pl-PL" sz="1100" dirty="0" err="1"/>
              <a:t>z</a:t>
            </a:r>
            <a:r>
              <a:rPr lang="pl-PL" sz="1100" dirty="0"/>
              <a:t> API.</a:t>
            </a:r>
            <a:endParaRPr lang="pl-PL" sz="1100" b="1" i="1" dirty="0">
              <a:solidFill>
                <a:schemeClr val="tx2"/>
              </a:solidFill>
            </a:endParaRPr>
          </a:p>
        </p:txBody>
      </p:sp>
      <p:sp>
        <p:nvSpPr>
          <p:cNvPr id="21" name="Prostokąt 20">
            <a:extLst>
              <a:ext uri="{FF2B5EF4-FFF2-40B4-BE49-F238E27FC236}">
                <a16:creationId xmlns:a16="http://schemas.microsoft.com/office/drawing/2014/main" id="{E28CB975-60B6-BD67-7F24-A26B6163AAF8}"/>
              </a:ext>
            </a:extLst>
          </p:cNvPr>
          <p:cNvSpPr/>
          <p:nvPr/>
        </p:nvSpPr>
        <p:spPr>
          <a:xfrm>
            <a:off x="2118167" y="4218641"/>
            <a:ext cx="1952003" cy="951437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i="1" dirty="0">
                <a:solidFill>
                  <a:schemeClr val="bg1"/>
                </a:solidFill>
              </a:rPr>
              <a:t>Baza danych </a:t>
            </a:r>
            <a:r>
              <a:rPr lang="pl-PL" sz="1100" i="1" dirty="0" err="1">
                <a:solidFill>
                  <a:schemeClr val="bg1"/>
                </a:solidFill>
              </a:rPr>
              <a:t>openSpace</a:t>
            </a:r>
            <a:endParaRPr lang="pl-PL" sz="1100" dirty="0">
              <a:solidFill>
                <a:schemeClr val="bg1"/>
              </a:solidFill>
            </a:endParaRPr>
          </a:p>
          <a:p>
            <a:pPr algn="ctr"/>
            <a:endParaRPr lang="pl-PL" sz="1100" dirty="0">
              <a:solidFill>
                <a:schemeClr val="bg1"/>
              </a:solidFill>
            </a:endParaRPr>
          </a:p>
        </p:txBody>
      </p:sp>
      <p:sp>
        <p:nvSpPr>
          <p:cNvPr id="22" name="Prostokąt 21">
            <a:extLst>
              <a:ext uri="{FF2B5EF4-FFF2-40B4-BE49-F238E27FC236}">
                <a16:creationId xmlns:a16="http://schemas.microsoft.com/office/drawing/2014/main" id="{F6F0B234-A810-90F3-3D35-6B60FA9CA103}"/>
              </a:ext>
            </a:extLst>
          </p:cNvPr>
          <p:cNvSpPr/>
          <p:nvPr/>
        </p:nvSpPr>
        <p:spPr>
          <a:xfrm>
            <a:off x="7152544" y="3008404"/>
            <a:ext cx="2042748" cy="951435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dirty="0">
                <a:solidFill>
                  <a:schemeClr val="bg1"/>
                </a:solidFill>
              </a:rPr>
              <a:t>KRONIK</a:t>
            </a:r>
            <a:r>
              <a:rPr lang="pl-PL" sz="1100" b="1" dirty="0"/>
              <a:t>@ integracja z </a:t>
            </a:r>
            <a:r>
              <a:rPr lang="pl-PL" sz="1100" b="1" dirty="0" err="1"/>
              <a:t>openSpace</a:t>
            </a:r>
            <a:r>
              <a:rPr lang="pl-PL" sz="1100" b="1" dirty="0"/>
              <a:t> przez interfejsy obu platform  </a:t>
            </a:r>
            <a:endParaRPr lang="pl-PL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167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75522" y="1249652"/>
            <a:ext cx="8509677" cy="370142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WSKAŹNIKI EFEKTYWNOŚCI PROJEKTU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451C877A-563B-B165-0BCA-0BAED90CED92}"/>
              </a:ext>
            </a:extLst>
          </p:cNvPr>
          <p:cNvSpPr txBox="1"/>
          <p:nvPr/>
        </p:nvSpPr>
        <p:spPr>
          <a:xfrm>
            <a:off x="322933" y="5997003"/>
            <a:ext cx="106368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0" i="1" dirty="0"/>
              <a:t>* Zastosowane specyficznych technik digitalizacji oraz obróbki danych znacznie zmniejszyły rozmiar danych</a:t>
            </a:r>
          </a:p>
          <a:p>
            <a:endParaRPr lang="pl-PL" sz="1600" i="1" dirty="0"/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38244E0E-8E1B-4801-E14F-5A1F75627F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692945"/>
              </p:ext>
            </p:extLst>
          </p:nvPr>
        </p:nvGraphicFramePr>
        <p:xfrm>
          <a:off x="416689" y="2026659"/>
          <a:ext cx="11365782" cy="37658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09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59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9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95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19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73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wskaźnika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Jednostka miary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wskaźnika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Planowana wartość</a:t>
                      </a:r>
                      <a:r>
                        <a:rPr lang="pl-PL" sz="1400" b="1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docelowa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Wartość osiągnięta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8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podmiotów, które udostępniły on-line informacje sektora publicznego sektora </a:t>
                      </a:r>
                      <a:endParaRPr lang="pl-PL" sz="1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2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</a:t>
                      </a:r>
                      <a:r>
                        <a:rPr lang="pl-PL" sz="14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zdigitalizowanych</a:t>
                      </a:r>
                      <a:r>
                        <a:rPr lang="pl-PL" sz="1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dokumentów zawierających informacje sektora publicznego</a:t>
                      </a:r>
                      <a:endParaRPr lang="pl-PL" sz="140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950 000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987 953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udostępnionych on-line dokumentów zawierających informacje sektora publicznego </a:t>
                      </a:r>
                      <a:endParaRPr lang="pl-PL" sz="140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2 470 220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4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2 496 983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8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utworzonych API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i="0" dirty="0">
                          <a:solidFill>
                            <a:schemeClr val="tx1"/>
                          </a:solidFill>
                          <a:latin typeface="+mn-lt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8121109"/>
                  </a:ext>
                </a:extLst>
              </a:tr>
              <a:tr h="22753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baz danych udostępnionych on-line poprzez API 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i="0" dirty="0">
                          <a:solidFill>
                            <a:schemeClr val="tx1"/>
                          </a:solidFill>
                          <a:latin typeface="+mn-lt"/>
                        </a:rPr>
                        <a:t>Szt.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i="0" dirty="0">
                          <a:solidFill>
                            <a:schemeClr val="tx1"/>
                          </a:solidFill>
                          <a:latin typeface="+mn-lt"/>
                        </a:rPr>
                        <a:t>produktu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63176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pobrań/odtworzeni dokumentów zawierających informacje sektora publicznego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i="0" dirty="0">
                          <a:solidFill>
                            <a:schemeClr val="tx1"/>
                          </a:solidFill>
                          <a:latin typeface="+mn-lt"/>
                        </a:rPr>
                        <a:t>Szt.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i="0" dirty="0">
                          <a:solidFill>
                            <a:schemeClr val="tx1"/>
                          </a:solidFill>
                          <a:latin typeface="+mn-lt"/>
                        </a:rPr>
                        <a:t>rezultatu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1 000 000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59223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Rozmiar </a:t>
                      </a:r>
                      <a:r>
                        <a:rPr lang="pl-PL" sz="14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zdigitalizowanej</a:t>
                      </a:r>
                      <a:r>
                        <a:rPr lang="pl-PL" sz="1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informacji sektora publicznego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i="0" dirty="0">
                          <a:solidFill>
                            <a:schemeClr val="tx1"/>
                          </a:solidFill>
                          <a:latin typeface="+mn-lt"/>
                        </a:rPr>
                        <a:t>TB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i="0" dirty="0">
                          <a:solidFill>
                            <a:schemeClr val="tx1"/>
                          </a:solidFill>
                          <a:latin typeface="+mn-lt"/>
                        </a:rPr>
                        <a:t>projektu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1,64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1,72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3031108"/>
                  </a:ext>
                </a:extLst>
              </a:tr>
              <a:tr h="18567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Rozmiar udostępnionych on-line informacji sektora publicznego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i="0" dirty="0">
                          <a:solidFill>
                            <a:schemeClr val="tx1"/>
                          </a:solidFill>
                          <a:latin typeface="+mn-lt"/>
                        </a:rPr>
                        <a:t>TB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i="0" dirty="0">
                          <a:solidFill>
                            <a:schemeClr val="tx1"/>
                          </a:solidFill>
                          <a:latin typeface="+mn-lt"/>
                        </a:rPr>
                        <a:t>projektu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3,3 *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23763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wygenerowanych kluczy API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i="0" dirty="0">
                          <a:solidFill>
                            <a:schemeClr val="tx1"/>
                          </a:solidFill>
                          <a:latin typeface="+mn-lt"/>
                        </a:rPr>
                        <a:t>Szt.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i="0" dirty="0">
                          <a:solidFill>
                            <a:schemeClr val="tx1"/>
                          </a:solidFill>
                          <a:latin typeface="+mn-lt"/>
                        </a:rPr>
                        <a:t>rezultatu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95982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969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2"/>
          <p:cNvSpPr txBox="1">
            <a:spLocks/>
          </p:cNvSpPr>
          <p:nvPr/>
        </p:nvSpPr>
        <p:spPr>
          <a:xfrm>
            <a:off x="1971788" y="1245299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REALIZACJA ZALECEŃ KRMC</a:t>
            </a:r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415736"/>
              </p:ext>
            </p:extLst>
          </p:nvPr>
        </p:nvGraphicFramePr>
        <p:xfrm>
          <a:off x="695400" y="2114716"/>
          <a:ext cx="10801199" cy="4078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9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13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706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9088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Zalecenie KRMC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Poziom wykonania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Wyjaśnienia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5249">
                <a:tc>
                  <a:txBody>
                    <a:bodyPr/>
                    <a:lstStyle/>
                    <a:p>
                      <a:pPr algn="l"/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Opracowanie modelu kooperacji zawierającego przepływy danych z istniejących systemów</a:t>
                      </a:r>
                    </a:p>
                    <a:p>
                      <a:pPr algn="l"/>
                      <a:endParaRPr lang="pl-PL" sz="1400" i="1" dirty="0">
                        <a:solidFill>
                          <a:srgbClr val="0070C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Wykonane w całości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Zakupiono Dropbox do gromadzenia danych rozproszonych, o niejednorodnych formatach. Dysponenci danych zamieszczają dane i przekształcają je zgodnie z wyznaczonym formatem JSON.  Dane zamieszane są z urządzeń, instrumentów i dane analogowe, w tym z archiwum zakładowego CBK PAN.</a:t>
                      </a:r>
                      <a:endParaRPr lang="pl-PL" sz="1200" i="1" dirty="0">
                        <a:solidFill>
                          <a:srgbClr val="0070C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7624">
                <a:tc>
                  <a:txBody>
                    <a:bodyPr/>
                    <a:lstStyle/>
                    <a:p>
                      <a:pPr algn="l"/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Określenie jakie typy danych i jakie wolumeny początkowe tych danych będą przechowywane, oraz jaki jest zakładany przyrost roczny</a:t>
                      </a:r>
                      <a:endParaRPr lang="pl-PL" sz="1400" i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Wykonane</a:t>
                      </a:r>
                      <a:r>
                        <a:rPr lang="pl-PL" sz="1400" dirty="0">
                          <a:solidFill>
                            <a:schemeClr val="tx1"/>
                          </a:solidFill>
                        </a:rPr>
                        <a:t> w całości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Dane z rejestratorów naziemnych będące w dyspozycji CBK PAN (dane cyfrowe). </a:t>
                      </a:r>
                      <a:r>
                        <a:rPr lang="pl-PL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Ucyfrowione</a:t>
                      </a: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analogowe zbiory danych, w tym archiwalne dane pomiarowe oraz </a:t>
                      </a:r>
                      <a:r>
                        <a:rPr lang="pl-PL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zdigitalizowana</a:t>
                      </a: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dokumentacja (m.in. patenty, publikacje, raporty roczne, </a:t>
                      </a:r>
                      <a:r>
                        <a:rPr lang="pl-PL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artificial</a:t>
                      </a: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satellites</a:t>
                      </a: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 Roczny przyrost od 500 do 1000 sztuk. </a:t>
                      </a:r>
                      <a:endParaRPr lang="pl-PL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6627">
                <a:tc>
                  <a:txBody>
                    <a:bodyPr/>
                    <a:lstStyle/>
                    <a:p>
                      <a:pPr algn="l"/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Określenie sposobu pozyskiwania danych</a:t>
                      </a:r>
                      <a:endParaRPr lang="pl-PL" sz="140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Wykonane</a:t>
                      </a:r>
                      <a:r>
                        <a:rPr lang="pl-PL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w całości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Dane pozyskiwane od gestorów danych: dane z przyrządów, dane pomiarowe oraz dane związane z działalnością naukową CBK PAN.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9444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2"/>
          <p:cNvSpPr txBox="1">
            <a:spLocks/>
          </p:cNvSpPr>
          <p:nvPr/>
        </p:nvSpPr>
        <p:spPr>
          <a:xfrm>
            <a:off x="1758302" y="1138086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TRWAŁOŚĆ PROJEKTU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462602" y="1740663"/>
            <a:ext cx="11101075" cy="1405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Okres trwałości: 5 lat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Źródło finansowania utrzymania produktów projektu: </a:t>
            </a:r>
            <a:r>
              <a:rPr lang="pl-PL" dirty="0"/>
              <a:t>subwencja otrzymywana z Ministerstwa Nauki i Szkolnictwa Wyższego na utrzymanie Instytutu ( w bieżącej działalności statutowej)</a:t>
            </a:r>
          </a:p>
          <a:p>
            <a:pPr marL="285750" indent="-285750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Najważniejsze ryzyka: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5620154"/>
              </p:ext>
            </p:extLst>
          </p:nvPr>
        </p:nvGraphicFramePr>
        <p:xfrm>
          <a:off x="379500" y="3224834"/>
          <a:ext cx="11267280" cy="3513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0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7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53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445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9352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Nazwa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Siła oddziaływania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Prawdopodobieństwo wystąpienia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Reakcja na ryzyko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711">
                <a:tc>
                  <a:txBody>
                    <a:bodyPr/>
                    <a:lstStyle/>
                    <a:p>
                      <a:r>
                        <a:rPr lang="pl-PL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Niska motywacja naukowców do uzupełniania danych w repozytorium (aktualizacji o nowe zbiory danych)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Mała 	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Średnie 	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Przeprowadzenie szkoleń budujących świadomość bezpośrednich i pośrednich korzyści z dzielenia się danymi przez naukowców, tak aby byli oni zmotywowani wewnętrznie do promocji swojej działalności przez dzielenie się swoimi danymi poprzez umieszczanie ich w repozytorium. </a:t>
                      </a:r>
                      <a:endParaRPr lang="pl-PL" sz="14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Utrata integralności i stabilności repozytorium 	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Duża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Niskie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Prowadzenie monitoringu usług repozytorium i reagowanie stosowanie do potrzeb oraz utrzymywanie kopii bezpieczeństwa modułów repozytorium. 	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Brak wiedzy interesariuszy o możliwości korzystania z </a:t>
                      </a:r>
                    </a:p>
                    <a:p>
                      <a:r>
                        <a:rPr lang="pl-PL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nowo otwartych zbiorów danych CB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Średnia 	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Znikome 	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 ramach projektu przeprowadzona zostanie kompania informacyjna dla interesariuszy otwartych danych, mająca na celu szerokie dotarcie do odbiorców branżowych oraz szerokiego grona potencjalnie zainteresowanych danymi.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3446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7632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2">
            <a:extLst>
              <a:ext uri="{FF2B5EF4-FFF2-40B4-BE49-F238E27FC236}">
                <a16:creationId xmlns:a16="http://schemas.microsoft.com/office/drawing/2014/main" id="{4DA2E594-68CB-B068-7BE4-BD4A37F5E3EB}"/>
              </a:ext>
            </a:extLst>
          </p:cNvPr>
          <p:cNvSpPr txBox="1">
            <a:spLocks/>
          </p:cNvSpPr>
          <p:nvPr/>
        </p:nvSpPr>
        <p:spPr>
          <a:xfrm>
            <a:off x="1841161" y="1644975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KLUCZOWE WNIOSKI SYSTEMOWE</a:t>
            </a:r>
            <a:endParaRPr lang="pl-PL" sz="2400" dirty="0"/>
          </a:p>
        </p:txBody>
      </p:sp>
      <p:sp>
        <p:nvSpPr>
          <p:cNvPr id="3" name="pole tekstowe 4">
            <a:extLst>
              <a:ext uri="{FF2B5EF4-FFF2-40B4-BE49-F238E27FC236}">
                <a16:creationId xmlns:a16="http://schemas.microsoft.com/office/drawing/2014/main" id="{5920DE85-0C1B-C60F-F5E1-A7094DDAC80D}"/>
              </a:ext>
            </a:extLst>
          </p:cNvPr>
          <p:cNvSpPr txBox="1"/>
          <p:nvPr/>
        </p:nvSpPr>
        <p:spPr>
          <a:xfrm>
            <a:off x="1350335" y="2938936"/>
            <a:ext cx="1023447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l-PL" sz="2400" b="1" dirty="0">
                <a:solidFill>
                  <a:schemeClr val="dk1"/>
                </a:solidFill>
              </a:rPr>
              <a:t>Cel: Wzrost efektywności prowadzenia badań naukowych w Polsce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pl-PL" sz="2400" dirty="0">
              <a:solidFill>
                <a:schemeClr val="dk1"/>
              </a:solidFill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l-PL" sz="2400" dirty="0">
                <a:solidFill>
                  <a:schemeClr val="dk1"/>
                </a:solidFill>
              </a:rPr>
              <a:t>-&gt; Standardy</a:t>
            </a:r>
            <a:r>
              <a:rPr lang="pl-PL" sz="2400" kern="12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gromadzenia i wymiany danych sektora nauki przez WEB i API</a:t>
            </a:r>
          </a:p>
          <a:p>
            <a:pPr>
              <a:defRPr/>
            </a:pPr>
            <a:endParaRPr lang="pl-PL" sz="2400" dirty="0">
              <a:solidFill>
                <a:schemeClr val="dk1"/>
              </a:solidFill>
            </a:endParaRPr>
          </a:p>
          <a:p>
            <a:pPr>
              <a:defRPr/>
            </a:pPr>
            <a:endParaRPr lang="pl-PL" sz="2400" dirty="0">
              <a:solidFill>
                <a:schemeClr val="dk1"/>
              </a:solidFill>
            </a:endParaRPr>
          </a:p>
          <a:p>
            <a:pPr>
              <a:defRPr/>
            </a:pPr>
            <a:r>
              <a:rPr lang="pl-PL" sz="2400" b="1" kern="12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Cel: </a:t>
            </a:r>
            <a:r>
              <a:rPr lang="pl-PL" sz="2400" b="1" dirty="0" err="1">
                <a:solidFill>
                  <a:schemeClr val="dk1"/>
                </a:solidFill>
              </a:rPr>
              <a:t>C</a:t>
            </a:r>
            <a:r>
              <a:rPr lang="pl-PL" sz="2400" b="1" kern="1200" dirty="0" err="1">
                <a:solidFill>
                  <a:schemeClr val="dk1"/>
                </a:solidFill>
                <a:latin typeface="+mn-lt"/>
                <a:ea typeface="+mn-ea"/>
                <a:cs typeface="+mn-cs"/>
              </a:rPr>
              <a:t>yberbezpieczeństwo</a:t>
            </a:r>
            <a:r>
              <a:rPr lang="pl-PL" sz="2400" b="1" kern="12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danych AI do badań naukowych </a:t>
            </a:r>
            <a:endParaRPr lang="pl-PL" sz="2400" kern="1200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  <a:p>
            <a:pPr>
              <a:defRPr/>
            </a:pPr>
            <a:endParaRPr lang="pl-PL" sz="2400" dirty="0">
              <a:solidFill>
                <a:schemeClr val="dk1"/>
              </a:solidFill>
            </a:endParaRPr>
          </a:p>
          <a:p>
            <a:pPr>
              <a:defRPr/>
            </a:pPr>
            <a:r>
              <a:rPr lang="pl-PL" sz="2400" dirty="0">
                <a:solidFill>
                  <a:schemeClr val="dk1"/>
                </a:solidFill>
              </a:rPr>
              <a:t>-&gt; Z</a:t>
            </a:r>
            <a:r>
              <a:rPr lang="pl-PL" sz="2400" kern="12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biory danych zabezpieczane </a:t>
            </a:r>
            <a:r>
              <a:rPr lang="pl-PL" sz="2400" kern="1200">
                <a:solidFill>
                  <a:schemeClr val="dk1"/>
                </a:solidFill>
                <a:latin typeface="+mn-lt"/>
                <a:ea typeface="+mn-ea"/>
                <a:cs typeface="+mn-cs"/>
              </a:rPr>
              <a:t>przed (ukrytą) </a:t>
            </a:r>
            <a:r>
              <a:rPr lang="pl-PL" sz="2400" kern="12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manipulacją AI </a:t>
            </a:r>
          </a:p>
        </p:txBody>
      </p:sp>
    </p:spTree>
    <p:extLst>
      <p:ext uri="{BB962C8B-B14F-4D97-AF65-F5344CB8AC3E}">
        <p14:creationId xmlns:p14="http://schemas.microsoft.com/office/powerpoint/2010/main" val="92003270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F681FF63D7B3147AFAC68B2E93E2C6A" ma:contentTypeVersion="10" ma:contentTypeDescription="Utwórz nowy dokument." ma:contentTypeScope="" ma:versionID="5f62a8bc21563c9dc9c82aa8dc062a1d">
  <xsd:schema xmlns:xsd="http://www.w3.org/2001/XMLSchema" xmlns:xs="http://www.w3.org/2001/XMLSchema" xmlns:p="http://schemas.microsoft.com/office/2006/metadata/properties" xmlns:ns2="a9a9e3d6-963b-4985-a8a7-a3d2f87a534a" xmlns:ns3="d176cc68-f091-4a7f-ad9e-67747a5f64ff" targetNamespace="http://schemas.microsoft.com/office/2006/metadata/properties" ma:root="true" ma:fieldsID="12c0ae6479fc7b07ce150ff5b749cc8f" ns2:_="" ns3:_="">
    <xsd:import namespace="a9a9e3d6-963b-4985-a8a7-a3d2f87a534a"/>
    <xsd:import namespace="d176cc68-f091-4a7f-ad9e-67747a5f64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a9e3d6-963b-4985-a8a7-a3d2f87a53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76cc68-f091-4a7f-ad9e-67747a5f64f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CC54089-B2DD-4FCC-9152-4550BB74E7DC}"/>
</file>

<file path=customXml/itemProps3.xml><?xml version="1.0" encoding="utf-8"?>
<ds:datastoreItem xmlns:ds="http://schemas.openxmlformats.org/officeDocument/2006/customXml" ds:itemID="{96E28105-763F-4193-B043-C170AA0A0327}">
  <ds:schemaRefs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elements/1.1/"/>
    <ds:schemaRef ds:uri="http://purl.org/dc/dcmitype/"/>
    <ds:schemaRef ds:uri="http://schemas.microsoft.com/office/infopath/2007/PartnerControls"/>
    <ds:schemaRef ds:uri="5df3a10b-8748-402e-bef4-aee373db4dbb"/>
    <ds:schemaRef ds:uri="9affde3b-50dd-4e74-9e2c-6b9654ae514a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2544</TotalTime>
  <Words>833</Words>
  <Application>Microsoft Office PowerPoint</Application>
  <PresentationFormat>Panoramiczny</PresentationFormat>
  <Paragraphs>155</Paragraphs>
  <Slides>10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6" baseType="lpstr">
      <vt:lpstr>Arial</vt:lpstr>
      <vt:lpstr>Arial Unicode MS</vt:lpstr>
      <vt:lpstr>Calibri</vt:lpstr>
      <vt:lpstr>Calibri Light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Gałązka Anna</cp:lastModifiedBy>
  <cp:revision>95</cp:revision>
  <dcterms:created xsi:type="dcterms:W3CDTF">2017-01-27T12:50:17Z</dcterms:created>
  <dcterms:modified xsi:type="dcterms:W3CDTF">2024-06-06T17:40:44Z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0x010100BF681FF63D7B3147AFAC68B2E93E2C6A</vt:lpwstr>
  </property>
</Properties>
</file>