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413" r:id="rId4"/>
    <p:sldId id="412" r:id="rId5"/>
    <p:sldId id="415" r:id="rId6"/>
    <p:sldId id="414" r:id="rId7"/>
    <p:sldId id="398" r:id="rId8"/>
    <p:sldId id="399" r:id="rId9"/>
    <p:sldId id="397" r:id="rId10"/>
    <p:sldId id="406" r:id="rId11"/>
    <p:sldId id="407" r:id="rId12"/>
    <p:sldId id="408" r:id="rId13"/>
    <p:sldId id="409" r:id="rId14"/>
    <p:sldId id="410" r:id="rId15"/>
    <p:sldId id="402" r:id="rId16"/>
    <p:sldId id="39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616" autoAdjust="0"/>
  </p:normalViewPr>
  <p:slideViewPr>
    <p:cSldViewPr>
      <p:cViewPr>
        <p:scale>
          <a:sx n="75" d="100"/>
          <a:sy n="75" d="100"/>
        </p:scale>
        <p:origin x="-101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E8767-522B-4B94-8745-9311B7D280D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EAB5A2-D519-46F1-AF05-04BCE7EDA4FF}">
      <dgm:prSet phldrT="[Tekst]"/>
      <dgm:spPr/>
      <dgm:t>
        <a:bodyPr/>
        <a:lstStyle/>
        <a:p>
          <a:r>
            <a:rPr lang="pl-PL" dirty="0" smtClean="0"/>
            <a:t>ORG</a:t>
          </a:r>
          <a:br>
            <a:rPr lang="pl-PL" dirty="0" smtClean="0"/>
          </a:br>
          <a:r>
            <a:rPr lang="pl-PL" dirty="0" smtClean="0"/>
            <a:t>SPOŁ</a:t>
          </a:r>
          <a:endParaRPr lang="pl-PL" dirty="0"/>
        </a:p>
      </dgm:t>
    </dgm:pt>
    <dgm:pt modelId="{FB53CC2E-87A5-4F63-B7E3-EBCFDD0F1DC8}" type="parTrans" cxnId="{FEBFF562-B143-474B-BCB4-408804A9E3A9}">
      <dgm:prSet/>
      <dgm:spPr/>
      <dgm:t>
        <a:bodyPr/>
        <a:lstStyle/>
        <a:p>
          <a:endParaRPr lang="pl-PL"/>
        </a:p>
      </dgm:t>
    </dgm:pt>
    <dgm:pt modelId="{8744D189-8591-49FB-99F7-36AD45627DF7}" type="sibTrans" cxnId="{FEBFF562-B143-474B-BCB4-408804A9E3A9}">
      <dgm:prSet/>
      <dgm:spPr/>
      <dgm:t>
        <a:bodyPr/>
        <a:lstStyle/>
        <a:p>
          <a:endParaRPr lang="pl-PL"/>
        </a:p>
      </dgm:t>
    </dgm:pt>
    <dgm:pt modelId="{19600507-4A8C-49E6-A1CB-6500C15A37F5}">
      <dgm:prSet phldrT="[Tekst]"/>
      <dgm:spPr>
        <a:noFill/>
        <a:ln>
          <a:noFill/>
        </a:ln>
      </dgm:spPr>
      <dgm:t>
        <a:bodyPr/>
        <a:lstStyle/>
        <a:p>
          <a:r>
            <a:rPr lang="pl-PL" dirty="0" smtClean="0"/>
            <a:t>Sąd</a:t>
          </a:r>
          <a:endParaRPr lang="pl-PL" dirty="0"/>
        </a:p>
      </dgm:t>
    </dgm:pt>
    <dgm:pt modelId="{3C05A587-9BA0-44A9-8E36-FD8C08F70853}" type="parTrans" cxnId="{C016040C-F1A1-4C3F-9AAA-AF5879F5E4F6}">
      <dgm:prSet/>
      <dgm:spPr/>
      <dgm:t>
        <a:bodyPr/>
        <a:lstStyle/>
        <a:p>
          <a:endParaRPr lang="pl-PL"/>
        </a:p>
      </dgm:t>
    </dgm:pt>
    <dgm:pt modelId="{48212B7A-6999-4043-93F0-2D064A1C2642}" type="sibTrans" cxnId="{C016040C-F1A1-4C3F-9AAA-AF5879F5E4F6}">
      <dgm:prSet/>
      <dgm:spPr/>
      <dgm:t>
        <a:bodyPr/>
        <a:lstStyle/>
        <a:p>
          <a:endParaRPr lang="pl-PL"/>
        </a:p>
      </dgm:t>
    </dgm:pt>
    <dgm:pt modelId="{8AFEFEBA-78F2-4FCC-9541-5BED4D7B06E7}">
      <dgm:prSet phldrT="[Tekst]"/>
      <dgm:spPr/>
      <dgm:t>
        <a:bodyPr/>
        <a:lstStyle/>
        <a:p>
          <a:r>
            <a:rPr lang="pl-PL" dirty="0" smtClean="0"/>
            <a:t>Organizacje pozarządowe</a:t>
          </a:r>
          <a:endParaRPr lang="pl-PL" dirty="0"/>
        </a:p>
      </dgm:t>
    </dgm:pt>
    <dgm:pt modelId="{9F6CBB04-1C9E-485E-A1AF-90A785FBEBE4}" type="parTrans" cxnId="{D7458150-179C-4DC5-BCC9-EBE1A2A3A501}">
      <dgm:prSet/>
      <dgm:spPr/>
      <dgm:t>
        <a:bodyPr/>
        <a:lstStyle/>
        <a:p>
          <a:endParaRPr lang="pl-PL"/>
        </a:p>
      </dgm:t>
    </dgm:pt>
    <dgm:pt modelId="{D7C63F65-E2F8-4137-88B8-7AEA4A6BE82A}" type="sibTrans" cxnId="{D7458150-179C-4DC5-BCC9-EBE1A2A3A501}">
      <dgm:prSet/>
      <dgm:spPr/>
      <dgm:t>
        <a:bodyPr/>
        <a:lstStyle/>
        <a:p>
          <a:endParaRPr lang="pl-PL"/>
        </a:p>
      </dgm:t>
    </dgm:pt>
    <dgm:pt modelId="{6E903F81-2A86-4031-9675-DA9E85AE19C7}">
      <dgm:prSet/>
      <dgm:spPr/>
      <dgm:t>
        <a:bodyPr/>
        <a:lstStyle/>
        <a:p>
          <a:r>
            <a:rPr lang="pl-PL" dirty="0" smtClean="0"/>
            <a:t>Samorząd</a:t>
          </a:r>
          <a:endParaRPr lang="pl-PL" dirty="0"/>
        </a:p>
      </dgm:t>
    </dgm:pt>
    <dgm:pt modelId="{29AC3722-B6A8-46B5-A466-D912BE26105B}" type="parTrans" cxnId="{8C3D0771-C158-4D9A-BFAB-E17FF8E80F62}">
      <dgm:prSet/>
      <dgm:spPr/>
      <dgm:t>
        <a:bodyPr/>
        <a:lstStyle/>
        <a:p>
          <a:endParaRPr lang="pl-PL"/>
        </a:p>
      </dgm:t>
    </dgm:pt>
    <dgm:pt modelId="{C98EB80E-B239-4CDF-B884-DC56F558080A}" type="sibTrans" cxnId="{8C3D0771-C158-4D9A-BFAB-E17FF8E80F62}">
      <dgm:prSet/>
      <dgm:spPr/>
      <dgm:t>
        <a:bodyPr/>
        <a:lstStyle/>
        <a:p>
          <a:endParaRPr lang="pl-PL"/>
        </a:p>
      </dgm:t>
    </dgm:pt>
    <dgm:pt modelId="{EEDEBE09-5986-440B-9EEB-840CA35588C7}">
      <dgm:prSet/>
      <dgm:spPr/>
      <dgm:t>
        <a:bodyPr/>
        <a:lstStyle/>
        <a:p>
          <a:r>
            <a:rPr lang="pl-PL" dirty="0" smtClean="0"/>
            <a:t>Społeczność lokalna</a:t>
          </a:r>
          <a:endParaRPr lang="pl-PL" dirty="0"/>
        </a:p>
      </dgm:t>
    </dgm:pt>
    <dgm:pt modelId="{83E82A90-291C-4253-BD16-C67EAAFB9768}" type="parTrans" cxnId="{60B6E8DF-475E-4D38-8791-05C9D91F320C}">
      <dgm:prSet/>
      <dgm:spPr/>
      <dgm:t>
        <a:bodyPr/>
        <a:lstStyle/>
        <a:p>
          <a:endParaRPr lang="pl-PL"/>
        </a:p>
      </dgm:t>
    </dgm:pt>
    <dgm:pt modelId="{9127F72F-8589-430C-8231-8ECFB8590836}" type="sibTrans" cxnId="{60B6E8DF-475E-4D38-8791-05C9D91F320C}">
      <dgm:prSet/>
      <dgm:spPr/>
      <dgm:t>
        <a:bodyPr/>
        <a:lstStyle/>
        <a:p>
          <a:endParaRPr lang="pl-PL"/>
        </a:p>
      </dgm:t>
    </dgm:pt>
    <dgm:pt modelId="{256E253B-ACFC-4BEE-9444-D43A3623E1B2}">
      <dgm:prSet/>
      <dgm:spPr/>
      <dgm:t>
        <a:bodyPr/>
        <a:lstStyle/>
        <a:p>
          <a:r>
            <a:rPr lang="pl-PL" dirty="0" smtClean="0"/>
            <a:t>Organy ścigania</a:t>
          </a:r>
          <a:endParaRPr lang="pl-PL" dirty="0"/>
        </a:p>
      </dgm:t>
    </dgm:pt>
    <dgm:pt modelId="{254E4B7D-F4D9-464F-81E5-D936AFBF73C7}" type="parTrans" cxnId="{36B92FE9-D6FE-4381-B5E7-83ECB87069A8}">
      <dgm:prSet/>
      <dgm:spPr/>
      <dgm:t>
        <a:bodyPr/>
        <a:lstStyle/>
        <a:p>
          <a:endParaRPr lang="pl-PL"/>
        </a:p>
      </dgm:t>
    </dgm:pt>
    <dgm:pt modelId="{ECA149F5-4BA1-4758-8BDD-EEE5DEA00034}" type="sibTrans" cxnId="{36B92FE9-D6FE-4381-B5E7-83ECB87069A8}">
      <dgm:prSet/>
      <dgm:spPr/>
      <dgm:t>
        <a:bodyPr/>
        <a:lstStyle/>
        <a:p>
          <a:endParaRPr lang="pl-PL"/>
        </a:p>
      </dgm:t>
    </dgm:pt>
    <dgm:pt modelId="{B0536D75-92E1-465E-9C39-8106E4E2F8EC}">
      <dgm:prSet/>
      <dgm:spPr/>
      <dgm:t>
        <a:bodyPr/>
        <a:lstStyle/>
        <a:p>
          <a:endParaRPr lang="pl-PL" dirty="0"/>
        </a:p>
      </dgm:t>
    </dgm:pt>
    <dgm:pt modelId="{E0C2D5F8-19D3-4518-B2ED-0BDF42F1243F}" type="parTrans" cxnId="{48A0BEC2-B71B-46D5-BC24-08CF78D3336D}">
      <dgm:prSet/>
      <dgm:spPr/>
      <dgm:t>
        <a:bodyPr/>
        <a:lstStyle/>
        <a:p>
          <a:endParaRPr lang="pl-PL"/>
        </a:p>
      </dgm:t>
    </dgm:pt>
    <dgm:pt modelId="{9400ED1E-BAD9-40DE-9C9B-B4AE8A476146}" type="sibTrans" cxnId="{48A0BEC2-B71B-46D5-BC24-08CF78D3336D}">
      <dgm:prSet/>
      <dgm:spPr/>
      <dgm:t>
        <a:bodyPr/>
        <a:lstStyle/>
        <a:p>
          <a:endParaRPr lang="pl-PL"/>
        </a:p>
      </dgm:t>
    </dgm:pt>
    <dgm:pt modelId="{E0DC54D1-AA0B-4519-8BA3-F2CC8BD4F989}">
      <dgm:prSet phldrT="[Tekst]"/>
      <dgm:spPr/>
      <dgm:t>
        <a:bodyPr/>
        <a:lstStyle/>
        <a:p>
          <a:r>
            <a:rPr lang="pl-PL" dirty="0" smtClean="0"/>
            <a:t>Pomoc społeczna</a:t>
          </a:r>
          <a:endParaRPr lang="pl-PL" dirty="0"/>
        </a:p>
      </dgm:t>
    </dgm:pt>
    <dgm:pt modelId="{4113D104-F0C5-4AE8-8903-F9F43B989EF1}" type="sibTrans" cxnId="{ACAA15FA-EB89-403F-ADD0-5BF49A0B0A00}">
      <dgm:prSet/>
      <dgm:spPr/>
      <dgm:t>
        <a:bodyPr/>
        <a:lstStyle/>
        <a:p>
          <a:endParaRPr lang="pl-PL"/>
        </a:p>
      </dgm:t>
    </dgm:pt>
    <dgm:pt modelId="{81E5E06D-C23A-4C95-A88A-084003E6E8DC}" type="parTrans" cxnId="{ACAA15FA-EB89-403F-ADD0-5BF49A0B0A00}">
      <dgm:prSet/>
      <dgm:spPr/>
      <dgm:t>
        <a:bodyPr/>
        <a:lstStyle/>
        <a:p>
          <a:endParaRPr lang="pl-PL"/>
        </a:p>
      </dgm:t>
    </dgm:pt>
    <dgm:pt modelId="{CB2FFBCD-1FEA-4912-BA68-AE512D8D2DC7}">
      <dgm:prSet/>
      <dgm:spPr/>
      <dgm:t>
        <a:bodyPr/>
        <a:lstStyle/>
        <a:p>
          <a:r>
            <a:rPr lang="pl-PL" dirty="0" smtClean="0"/>
            <a:t>Media</a:t>
          </a:r>
          <a:endParaRPr lang="pl-PL" dirty="0"/>
        </a:p>
      </dgm:t>
    </dgm:pt>
    <dgm:pt modelId="{0AF8CF08-D11D-49E3-973A-6D525899804D}" type="sibTrans" cxnId="{77F3E8F6-84B7-4D55-A6F5-4CE41B939B3C}">
      <dgm:prSet/>
      <dgm:spPr/>
      <dgm:t>
        <a:bodyPr/>
        <a:lstStyle/>
        <a:p>
          <a:endParaRPr lang="pl-PL"/>
        </a:p>
      </dgm:t>
    </dgm:pt>
    <dgm:pt modelId="{EB6E1F43-59FD-49FA-BB11-D24DF9EA6A90}" type="parTrans" cxnId="{77F3E8F6-84B7-4D55-A6F5-4CE41B939B3C}">
      <dgm:prSet/>
      <dgm:spPr/>
      <dgm:t>
        <a:bodyPr/>
        <a:lstStyle/>
        <a:p>
          <a:endParaRPr lang="pl-PL"/>
        </a:p>
      </dgm:t>
    </dgm:pt>
    <dgm:pt modelId="{8021D40A-F5FC-4A4B-9456-01F268559FA5}" type="pres">
      <dgm:prSet presAssocID="{FCFE8767-522B-4B94-8745-9311B7D280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74640F7-0A69-4664-AECE-F9E6873D9925}" type="pres">
      <dgm:prSet presAssocID="{F6EAB5A2-D519-46F1-AF05-04BCE7EDA4FF}" presName="singleCycle" presStyleCnt="0"/>
      <dgm:spPr/>
    </dgm:pt>
    <dgm:pt modelId="{63FCBBFD-9EAE-4E12-B196-A6EFEF3FA644}" type="pres">
      <dgm:prSet presAssocID="{F6EAB5A2-D519-46F1-AF05-04BCE7EDA4FF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pl-PL"/>
        </a:p>
      </dgm:t>
    </dgm:pt>
    <dgm:pt modelId="{D31D3C04-C75B-4992-B194-9F07BCA1FBFC}" type="pres">
      <dgm:prSet presAssocID="{3C05A587-9BA0-44A9-8E36-FD8C08F70853}" presName="Name56" presStyleLbl="parChTrans1D2" presStyleIdx="0" presStyleCnt="7"/>
      <dgm:spPr/>
      <dgm:t>
        <a:bodyPr/>
        <a:lstStyle/>
        <a:p>
          <a:endParaRPr lang="pl-PL"/>
        </a:p>
      </dgm:t>
    </dgm:pt>
    <dgm:pt modelId="{7713293B-B4F9-481A-BDEF-5AB80E5204C1}" type="pres">
      <dgm:prSet presAssocID="{19600507-4A8C-49E6-A1CB-6500C15A37F5}" presName="text0" presStyleLbl="node1" presStyleIdx="1" presStyleCnt="8" custScaleX="205801" custScaleY="1314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885289-9D35-42F9-9A17-53294DDD65D4}" type="pres">
      <dgm:prSet presAssocID="{83E82A90-291C-4253-BD16-C67EAAFB9768}" presName="Name56" presStyleLbl="parChTrans1D2" presStyleIdx="1" presStyleCnt="7"/>
      <dgm:spPr/>
      <dgm:t>
        <a:bodyPr/>
        <a:lstStyle/>
        <a:p>
          <a:endParaRPr lang="pl-PL"/>
        </a:p>
      </dgm:t>
    </dgm:pt>
    <dgm:pt modelId="{D9294304-DBB1-443D-97F9-B8FFD7A044DD}" type="pres">
      <dgm:prSet presAssocID="{EEDEBE09-5986-440B-9EEB-840CA35588C7}" presName="text0" presStyleLbl="node1" presStyleIdx="2" presStyleCnt="8" custScaleX="197864" custRadScaleRad="123278" custRadScaleInc="483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A6609F-C9A8-446B-86A4-BBADC69DF2A7}" type="pres">
      <dgm:prSet presAssocID="{81E5E06D-C23A-4C95-A88A-084003E6E8DC}" presName="Name56" presStyleLbl="parChTrans1D2" presStyleIdx="2" presStyleCnt="7"/>
      <dgm:spPr/>
      <dgm:t>
        <a:bodyPr/>
        <a:lstStyle/>
        <a:p>
          <a:endParaRPr lang="pl-PL"/>
        </a:p>
      </dgm:t>
    </dgm:pt>
    <dgm:pt modelId="{C7CBDC3C-4104-4101-8696-85F2BA121D0D}" type="pres">
      <dgm:prSet presAssocID="{E0DC54D1-AA0B-4519-8BA3-F2CC8BD4F989}" presName="text0" presStyleLbl="node1" presStyleIdx="3" presStyleCnt="8" custScaleX="197864" custRadScaleRad="112382" custRadScaleInc="-111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1D10FB-0C79-4C8C-AC33-ED400D8E91BF}" type="pres">
      <dgm:prSet presAssocID="{9F6CBB04-1C9E-485E-A1AF-90A785FBEBE4}" presName="Name56" presStyleLbl="parChTrans1D2" presStyleIdx="3" presStyleCnt="7"/>
      <dgm:spPr/>
      <dgm:t>
        <a:bodyPr/>
        <a:lstStyle/>
        <a:p>
          <a:endParaRPr lang="pl-PL"/>
        </a:p>
      </dgm:t>
    </dgm:pt>
    <dgm:pt modelId="{03E0290C-98F7-46C9-A436-8B36C4D8E600}" type="pres">
      <dgm:prSet presAssocID="{8AFEFEBA-78F2-4FCC-9541-5BED4D7B06E7}" presName="text0" presStyleLbl="node1" presStyleIdx="4" presStyleCnt="8" custScaleX="197864" custRadScaleRad="114690" custRadScaleInc="-508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E02C0C-D89F-4F69-83D2-9579E9450881}" type="pres">
      <dgm:prSet presAssocID="{29AC3722-B6A8-46B5-A466-D912BE26105B}" presName="Name56" presStyleLbl="parChTrans1D2" presStyleIdx="4" presStyleCnt="7"/>
      <dgm:spPr/>
      <dgm:t>
        <a:bodyPr/>
        <a:lstStyle/>
        <a:p>
          <a:endParaRPr lang="pl-PL"/>
        </a:p>
      </dgm:t>
    </dgm:pt>
    <dgm:pt modelId="{48061A0F-C188-453B-8C77-4C66EB8752AA}" type="pres">
      <dgm:prSet presAssocID="{6E903F81-2A86-4031-9675-DA9E85AE19C7}" presName="text0" presStyleLbl="node1" presStyleIdx="5" presStyleCnt="8" custScaleX="197864" custRadScaleRad="107781" custRadScaleInc="320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D64785-E7A3-432E-BADF-B800816109F3}" type="pres">
      <dgm:prSet presAssocID="{EB6E1F43-59FD-49FA-BB11-D24DF9EA6A90}" presName="Name56" presStyleLbl="parChTrans1D2" presStyleIdx="5" presStyleCnt="7"/>
      <dgm:spPr/>
      <dgm:t>
        <a:bodyPr/>
        <a:lstStyle/>
        <a:p>
          <a:endParaRPr lang="pl-PL"/>
        </a:p>
      </dgm:t>
    </dgm:pt>
    <dgm:pt modelId="{35DD1514-B817-4AF3-B5BE-191828D1B378}" type="pres">
      <dgm:prSet presAssocID="{CB2FFBCD-1FEA-4912-BA68-AE512D8D2DC7}" presName="text0" presStyleLbl="node1" presStyleIdx="6" presStyleCnt="8" custScaleX="197863" custRadScaleRad="120741" custRadScaleInc="65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EEAC72-AB93-4D33-B507-EC07B6B45921}" type="pres">
      <dgm:prSet presAssocID="{254E4B7D-F4D9-464F-81E5-D936AFBF73C7}" presName="Name56" presStyleLbl="parChTrans1D2" presStyleIdx="6" presStyleCnt="7"/>
      <dgm:spPr/>
      <dgm:t>
        <a:bodyPr/>
        <a:lstStyle/>
        <a:p>
          <a:endParaRPr lang="pl-PL"/>
        </a:p>
      </dgm:t>
    </dgm:pt>
    <dgm:pt modelId="{40F2C0E8-18CF-42E6-AAA7-B85932C1D13E}" type="pres">
      <dgm:prSet presAssocID="{256E253B-ACFC-4BEE-9444-D43A3623E1B2}" presName="text0" presStyleLbl="node1" presStyleIdx="7" presStyleCnt="8" custScaleX="197863" custRadScaleRad="130306" custRadScaleInc="-542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828E5E4-0059-416B-9151-1160525CAB88}" type="presOf" srcId="{3C05A587-9BA0-44A9-8E36-FD8C08F70853}" destId="{D31D3C04-C75B-4992-B194-9F07BCA1FBFC}" srcOrd="0" destOrd="0" presId="urn:microsoft.com/office/officeart/2008/layout/RadialCluster"/>
    <dgm:cxn modelId="{EFE234D2-3E31-4423-BAF2-0513661D17CC}" type="presOf" srcId="{FCFE8767-522B-4B94-8745-9311B7D280DE}" destId="{8021D40A-F5FC-4A4B-9456-01F268559FA5}" srcOrd="0" destOrd="0" presId="urn:microsoft.com/office/officeart/2008/layout/RadialCluster"/>
    <dgm:cxn modelId="{B6AD6E55-DE4E-4ACD-88B8-BB3FFA2FBE1B}" type="presOf" srcId="{9F6CBB04-1C9E-485E-A1AF-90A785FBEBE4}" destId="{221D10FB-0C79-4C8C-AC33-ED400D8E91BF}" srcOrd="0" destOrd="0" presId="urn:microsoft.com/office/officeart/2008/layout/RadialCluster"/>
    <dgm:cxn modelId="{B63F219D-1C30-4CFC-8917-4707C1CBB307}" type="presOf" srcId="{8AFEFEBA-78F2-4FCC-9541-5BED4D7B06E7}" destId="{03E0290C-98F7-46C9-A436-8B36C4D8E600}" srcOrd="0" destOrd="0" presId="urn:microsoft.com/office/officeart/2008/layout/RadialCluster"/>
    <dgm:cxn modelId="{48A0BEC2-B71B-46D5-BC24-08CF78D3336D}" srcId="{F6EAB5A2-D519-46F1-AF05-04BCE7EDA4FF}" destId="{B0536D75-92E1-465E-9C39-8106E4E2F8EC}" srcOrd="7" destOrd="0" parTransId="{E0C2D5F8-19D3-4518-B2ED-0BDF42F1243F}" sibTransId="{9400ED1E-BAD9-40DE-9C9B-B4AE8A476146}"/>
    <dgm:cxn modelId="{D7458150-179C-4DC5-BCC9-EBE1A2A3A501}" srcId="{F6EAB5A2-D519-46F1-AF05-04BCE7EDA4FF}" destId="{8AFEFEBA-78F2-4FCC-9541-5BED4D7B06E7}" srcOrd="3" destOrd="0" parTransId="{9F6CBB04-1C9E-485E-A1AF-90A785FBEBE4}" sibTransId="{D7C63F65-E2F8-4137-88B8-7AEA4A6BE82A}"/>
    <dgm:cxn modelId="{01B28459-C0AE-4C96-A1B0-B391833124A3}" type="presOf" srcId="{29AC3722-B6A8-46B5-A466-D912BE26105B}" destId="{CCE02C0C-D89F-4F69-83D2-9579E9450881}" srcOrd="0" destOrd="0" presId="urn:microsoft.com/office/officeart/2008/layout/RadialCluster"/>
    <dgm:cxn modelId="{77F3E8F6-84B7-4D55-A6F5-4CE41B939B3C}" srcId="{F6EAB5A2-D519-46F1-AF05-04BCE7EDA4FF}" destId="{CB2FFBCD-1FEA-4912-BA68-AE512D8D2DC7}" srcOrd="5" destOrd="0" parTransId="{EB6E1F43-59FD-49FA-BB11-D24DF9EA6A90}" sibTransId="{0AF8CF08-D11D-49E3-973A-6D525899804D}"/>
    <dgm:cxn modelId="{FEBFF562-B143-474B-BCB4-408804A9E3A9}" srcId="{FCFE8767-522B-4B94-8745-9311B7D280DE}" destId="{F6EAB5A2-D519-46F1-AF05-04BCE7EDA4FF}" srcOrd="0" destOrd="0" parTransId="{FB53CC2E-87A5-4F63-B7E3-EBCFDD0F1DC8}" sibTransId="{8744D189-8591-49FB-99F7-36AD45627DF7}"/>
    <dgm:cxn modelId="{36B92FE9-D6FE-4381-B5E7-83ECB87069A8}" srcId="{F6EAB5A2-D519-46F1-AF05-04BCE7EDA4FF}" destId="{256E253B-ACFC-4BEE-9444-D43A3623E1B2}" srcOrd="6" destOrd="0" parTransId="{254E4B7D-F4D9-464F-81E5-D936AFBF73C7}" sibTransId="{ECA149F5-4BA1-4758-8BDD-EEE5DEA00034}"/>
    <dgm:cxn modelId="{C016040C-F1A1-4C3F-9AAA-AF5879F5E4F6}" srcId="{F6EAB5A2-D519-46F1-AF05-04BCE7EDA4FF}" destId="{19600507-4A8C-49E6-A1CB-6500C15A37F5}" srcOrd="0" destOrd="0" parTransId="{3C05A587-9BA0-44A9-8E36-FD8C08F70853}" sibTransId="{48212B7A-6999-4043-93F0-2D064A1C2642}"/>
    <dgm:cxn modelId="{60B6E8DF-475E-4D38-8791-05C9D91F320C}" srcId="{F6EAB5A2-D519-46F1-AF05-04BCE7EDA4FF}" destId="{EEDEBE09-5986-440B-9EEB-840CA35588C7}" srcOrd="1" destOrd="0" parTransId="{83E82A90-291C-4253-BD16-C67EAAFB9768}" sibTransId="{9127F72F-8589-430C-8231-8ECFB8590836}"/>
    <dgm:cxn modelId="{E19371A9-D82B-4ECB-A171-EB62363B647D}" type="presOf" srcId="{E0DC54D1-AA0B-4519-8BA3-F2CC8BD4F989}" destId="{C7CBDC3C-4104-4101-8696-85F2BA121D0D}" srcOrd="0" destOrd="0" presId="urn:microsoft.com/office/officeart/2008/layout/RadialCluster"/>
    <dgm:cxn modelId="{E9500DAC-F385-4E05-936C-24E4B863EFE0}" type="presOf" srcId="{254E4B7D-F4D9-464F-81E5-D936AFBF73C7}" destId="{91EEAC72-AB93-4D33-B507-EC07B6B45921}" srcOrd="0" destOrd="0" presId="urn:microsoft.com/office/officeart/2008/layout/RadialCluster"/>
    <dgm:cxn modelId="{AE114BFB-6990-4E95-8E56-BCAB01A60FCC}" type="presOf" srcId="{EEDEBE09-5986-440B-9EEB-840CA35588C7}" destId="{D9294304-DBB1-443D-97F9-B8FFD7A044DD}" srcOrd="0" destOrd="0" presId="urn:microsoft.com/office/officeart/2008/layout/RadialCluster"/>
    <dgm:cxn modelId="{9D03DCA3-588B-4B5D-A1F9-466CB24B5F25}" type="presOf" srcId="{F6EAB5A2-D519-46F1-AF05-04BCE7EDA4FF}" destId="{63FCBBFD-9EAE-4E12-B196-A6EFEF3FA644}" srcOrd="0" destOrd="0" presId="urn:microsoft.com/office/officeart/2008/layout/RadialCluster"/>
    <dgm:cxn modelId="{ACAA15FA-EB89-403F-ADD0-5BF49A0B0A00}" srcId="{F6EAB5A2-D519-46F1-AF05-04BCE7EDA4FF}" destId="{E0DC54D1-AA0B-4519-8BA3-F2CC8BD4F989}" srcOrd="2" destOrd="0" parTransId="{81E5E06D-C23A-4C95-A88A-084003E6E8DC}" sibTransId="{4113D104-F0C5-4AE8-8903-F9F43B989EF1}"/>
    <dgm:cxn modelId="{FD0FAB3A-9EB0-45E3-BDB3-8F4D5A26CE64}" type="presOf" srcId="{EB6E1F43-59FD-49FA-BB11-D24DF9EA6A90}" destId="{22D64785-E7A3-432E-BADF-B800816109F3}" srcOrd="0" destOrd="0" presId="urn:microsoft.com/office/officeart/2008/layout/RadialCluster"/>
    <dgm:cxn modelId="{19FAA0C6-0040-4428-85AD-030810F077BA}" type="presOf" srcId="{CB2FFBCD-1FEA-4912-BA68-AE512D8D2DC7}" destId="{35DD1514-B817-4AF3-B5BE-191828D1B378}" srcOrd="0" destOrd="0" presId="urn:microsoft.com/office/officeart/2008/layout/RadialCluster"/>
    <dgm:cxn modelId="{6BB65FB3-B160-4ACE-BA83-1285D0A704F7}" type="presOf" srcId="{19600507-4A8C-49E6-A1CB-6500C15A37F5}" destId="{7713293B-B4F9-481A-BDEF-5AB80E5204C1}" srcOrd="0" destOrd="0" presId="urn:microsoft.com/office/officeart/2008/layout/RadialCluster"/>
    <dgm:cxn modelId="{5FD9E176-3C4E-4242-BEC9-5683DFCFA7BB}" type="presOf" srcId="{83E82A90-291C-4253-BD16-C67EAAFB9768}" destId="{3C885289-9D35-42F9-9A17-53294DDD65D4}" srcOrd="0" destOrd="0" presId="urn:microsoft.com/office/officeart/2008/layout/RadialCluster"/>
    <dgm:cxn modelId="{02FDE02F-0DBF-4528-B6D1-0CC0CE854A54}" type="presOf" srcId="{256E253B-ACFC-4BEE-9444-D43A3623E1B2}" destId="{40F2C0E8-18CF-42E6-AAA7-B85932C1D13E}" srcOrd="0" destOrd="0" presId="urn:microsoft.com/office/officeart/2008/layout/RadialCluster"/>
    <dgm:cxn modelId="{8E0FFFA2-1929-4A70-BB70-F5861458FB25}" type="presOf" srcId="{81E5E06D-C23A-4C95-A88A-084003E6E8DC}" destId="{97A6609F-C9A8-446B-86A4-BBADC69DF2A7}" srcOrd="0" destOrd="0" presId="urn:microsoft.com/office/officeart/2008/layout/RadialCluster"/>
    <dgm:cxn modelId="{292FDE6B-79E1-4D9C-90B2-B8D4FFD913CA}" type="presOf" srcId="{6E903F81-2A86-4031-9675-DA9E85AE19C7}" destId="{48061A0F-C188-453B-8C77-4C66EB8752AA}" srcOrd="0" destOrd="0" presId="urn:microsoft.com/office/officeart/2008/layout/RadialCluster"/>
    <dgm:cxn modelId="{8C3D0771-C158-4D9A-BFAB-E17FF8E80F62}" srcId="{F6EAB5A2-D519-46F1-AF05-04BCE7EDA4FF}" destId="{6E903F81-2A86-4031-9675-DA9E85AE19C7}" srcOrd="4" destOrd="0" parTransId="{29AC3722-B6A8-46B5-A466-D912BE26105B}" sibTransId="{C98EB80E-B239-4CDF-B884-DC56F558080A}"/>
    <dgm:cxn modelId="{E0A2B816-DCB9-4865-B755-04A90EE93766}" type="presParOf" srcId="{8021D40A-F5FC-4A4B-9456-01F268559FA5}" destId="{674640F7-0A69-4664-AECE-F9E6873D9925}" srcOrd="0" destOrd="0" presId="urn:microsoft.com/office/officeart/2008/layout/RadialCluster"/>
    <dgm:cxn modelId="{C74E33B1-435C-42CA-B66C-E7C251DA9633}" type="presParOf" srcId="{674640F7-0A69-4664-AECE-F9E6873D9925}" destId="{63FCBBFD-9EAE-4E12-B196-A6EFEF3FA644}" srcOrd="0" destOrd="0" presId="urn:microsoft.com/office/officeart/2008/layout/RadialCluster"/>
    <dgm:cxn modelId="{A1FFA33B-4244-4DCB-BE2B-2700186B01BE}" type="presParOf" srcId="{674640F7-0A69-4664-AECE-F9E6873D9925}" destId="{D31D3C04-C75B-4992-B194-9F07BCA1FBFC}" srcOrd="1" destOrd="0" presId="urn:microsoft.com/office/officeart/2008/layout/RadialCluster"/>
    <dgm:cxn modelId="{F82CD840-EF8E-4A31-9642-6AD1F6624A55}" type="presParOf" srcId="{674640F7-0A69-4664-AECE-F9E6873D9925}" destId="{7713293B-B4F9-481A-BDEF-5AB80E5204C1}" srcOrd="2" destOrd="0" presId="urn:microsoft.com/office/officeart/2008/layout/RadialCluster"/>
    <dgm:cxn modelId="{3E5BE715-9BA3-4B53-8731-1022B8C56EAD}" type="presParOf" srcId="{674640F7-0A69-4664-AECE-F9E6873D9925}" destId="{3C885289-9D35-42F9-9A17-53294DDD65D4}" srcOrd="3" destOrd="0" presId="urn:microsoft.com/office/officeart/2008/layout/RadialCluster"/>
    <dgm:cxn modelId="{C4FD6AF4-80DB-4C0B-ACDD-58E8D8BE9D45}" type="presParOf" srcId="{674640F7-0A69-4664-AECE-F9E6873D9925}" destId="{D9294304-DBB1-443D-97F9-B8FFD7A044DD}" srcOrd="4" destOrd="0" presId="urn:microsoft.com/office/officeart/2008/layout/RadialCluster"/>
    <dgm:cxn modelId="{FB37DFAF-7146-4CE8-95A3-2831981F2B18}" type="presParOf" srcId="{674640F7-0A69-4664-AECE-F9E6873D9925}" destId="{97A6609F-C9A8-446B-86A4-BBADC69DF2A7}" srcOrd="5" destOrd="0" presId="urn:microsoft.com/office/officeart/2008/layout/RadialCluster"/>
    <dgm:cxn modelId="{182E390B-8FD9-4969-9E32-B0D097B9A432}" type="presParOf" srcId="{674640F7-0A69-4664-AECE-F9E6873D9925}" destId="{C7CBDC3C-4104-4101-8696-85F2BA121D0D}" srcOrd="6" destOrd="0" presId="urn:microsoft.com/office/officeart/2008/layout/RadialCluster"/>
    <dgm:cxn modelId="{701F2C55-C154-43C2-971C-F103B29F1B9E}" type="presParOf" srcId="{674640F7-0A69-4664-AECE-F9E6873D9925}" destId="{221D10FB-0C79-4C8C-AC33-ED400D8E91BF}" srcOrd="7" destOrd="0" presId="urn:microsoft.com/office/officeart/2008/layout/RadialCluster"/>
    <dgm:cxn modelId="{1FDE20D2-5689-45F3-94A5-F27905BD23DC}" type="presParOf" srcId="{674640F7-0A69-4664-AECE-F9E6873D9925}" destId="{03E0290C-98F7-46C9-A436-8B36C4D8E600}" srcOrd="8" destOrd="0" presId="urn:microsoft.com/office/officeart/2008/layout/RadialCluster"/>
    <dgm:cxn modelId="{E36A9FD5-9C5A-4152-BD6E-379417C57842}" type="presParOf" srcId="{674640F7-0A69-4664-AECE-F9E6873D9925}" destId="{CCE02C0C-D89F-4F69-83D2-9579E9450881}" srcOrd="9" destOrd="0" presId="urn:microsoft.com/office/officeart/2008/layout/RadialCluster"/>
    <dgm:cxn modelId="{1BA6BF1E-8026-4C9D-B6A9-CE44208BD77C}" type="presParOf" srcId="{674640F7-0A69-4664-AECE-F9E6873D9925}" destId="{48061A0F-C188-453B-8C77-4C66EB8752AA}" srcOrd="10" destOrd="0" presId="urn:microsoft.com/office/officeart/2008/layout/RadialCluster"/>
    <dgm:cxn modelId="{79170700-9B23-42E6-BC5B-A2E8AAFC2868}" type="presParOf" srcId="{674640F7-0A69-4664-AECE-F9E6873D9925}" destId="{22D64785-E7A3-432E-BADF-B800816109F3}" srcOrd="11" destOrd="0" presId="urn:microsoft.com/office/officeart/2008/layout/RadialCluster"/>
    <dgm:cxn modelId="{94A5B20C-DAD8-4FDE-B4A2-89756367E5F2}" type="presParOf" srcId="{674640F7-0A69-4664-AECE-F9E6873D9925}" destId="{35DD1514-B817-4AF3-B5BE-191828D1B378}" srcOrd="12" destOrd="0" presId="urn:microsoft.com/office/officeart/2008/layout/RadialCluster"/>
    <dgm:cxn modelId="{B070A3A9-0EA0-4F91-B76F-FD80B6FA3788}" type="presParOf" srcId="{674640F7-0A69-4664-AECE-F9E6873D9925}" destId="{91EEAC72-AB93-4D33-B507-EC07B6B45921}" srcOrd="13" destOrd="0" presId="urn:microsoft.com/office/officeart/2008/layout/RadialCluster"/>
    <dgm:cxn modelId="{A68D0825-9691-4DBD-BD90-88A3245B6932}" type="presParOf" srcId="{674640F7-0A69-4664-AECE-F9E6873D9925}" destId="{40F2C0E8-18CF-42E6-AAA7-B85932C1D13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CBBFD-9EAE-4E12-B196-A6EFEF3FA644}">
      <dsp:nvSpPr>
        <dsp:cNvPr id="0" name=""/>
        <dsp:cNvSpPr/>
      </dsp:nvSpPr>
      <dsp:spPr>
        <a:xfrm>
          <a:off x="3435903" y="1747333"/>
          <a:ext cx="1357788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ORG</a:t>
          </a:r>
          <a:br>
            <a:rPr lang="pl-PL" sz="3400" kern="1200" dirty="0" smtClean="0"/>
          </a:br>
          <a:r>
            <a:rPr lang="pl-PL" sz="3400" kern="1200" dirty="0" smtClean="0"/>
            <a:t>SPOŁ</a:t>
          </a:r>
          <a:endParaRPr lang="pl-PL" sz="3400" kern="1200" dirty="0"/>
        </a:p>
      </dsp:txBody>
      <dsp:txXfrm>
        <a:off x="3502185" y="1813615"/>
        <a:ext cx="1225224" cy="1225224"/>
      </dsp:txXfrm>
    </dsp:sp>
    <dsp:sp modelId="{D31D3C04-C75B-4992-B194-9F07BCA1FBFC}">
      <dsp:nvSpPr>
        <dsp:cNvPr id="0" name=""/>
        <dsp:cNvSpPr/>
      </dsp:nvSpPr>
      <dsp:spPr>
        <a:xfrm rot="16200000">
          <a:off x="3826041" y="1458577"/>
          <a:ext cx="577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5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3293B-B4F9-481A-BDEF-5AB80E5204C1}">
      <dsp:nvSpPr>
        <dsp:cNvPr id="0" name=""/>
        <dsp:cNvSpPr/>
      </dsp:nvSpPr>
      <dsp:spPr>
        <a:xfrm>
          <a:off x="3178692" y="-25648"/>
          <a:ext cx="1872209" cy="119547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Sąd</a:t>
          </a:r>
          <a:endParaRPr lang="pl-PL" sz="3500" kern="1200" dirty="0"/>
        </a:p>
      </dsp:txBody>
      <dsp:txXfrm>
        <a:off x="3237050" y="32710"/>
        <a:ext cx="1755493" cy="1078754"/>
      </dsp:txXfrm>
    </dsp:sp>
    <dsp:sp modelId="{3C885289-9D35-42F9-9A17-53294DDD65D4}">
      <dsp:nvSpPr>
        <dsp:cNvPr id="0" name=""/>
        <dsp:cNvSpPr/>
      </dsp:nvSpPr>
      <dsp:spPr>
        <a:xfrm rot="20032195">
          <a:off x="4766755" y="1977126"/>
          <a:ext cx="5271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71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94304-DBB1-443D-97F9-B8FFD7A044DD}">
      <dsp:nvSpPr>
        <dsp:cNvPr id="0" name=""/>
        <dsp:cNvSpPr/>
      </dsp:nvSpPr>
      <dsp:spPr>
        <a:xfrm>
          <a:off x="5266932" y="964700"/>
          <a:ext cx="1800005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Społeczność lokalna</a:t>
          </a:r>
          <a:endParaRPr lang="pl-PL" sz="2400" kern="1200" dirty="0"/>
        </a:p>
      </dsp:txBody>
      <dsp:txXfrm>
        <a:off x="5311341" y="1009109"/>
        <a:ext cx="1711187" cy="820900"/>
      </dsp:txXfrm>
    </dsp:sp>
    <dsp:sp modelId="{97A6609F-C9A8-446B-86A4-BBADC69DF2A7}">
      <dsp:nvSpPr>
        <dsp:cNvPr id="0" name=""/>
        <dsp:cNvSpPr/>
      </dsp:nvSpPr>
      <dsp:spPr>
        <a:xfrm rot="599415">
          <a:off x="4790049" y="2587496"/>
          <a:ext cx="4805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05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BDC3C-4104-4101-8696-85F2BA121D0D}">
      <dsp:nvSpPr>
        <dsp:cNvPr id="0" name=""/>
        <dsp:cNvSpPr/>
      </dsp:nvSpPr>
      <dsp:spPr>
        <a:xfrm>
          <a:off x="5266921" y="2332854"/>
          <a:ext cx="1800005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Pomoc społeczna</a:t>
          </a:r>
          <a:endParaRPr lang="pl-PL" sz="2400" kern="1200" dirty="0"/>
        </a:p>
      </dsp:txBody>
      <dsp:txXfrm>
        <a:off x="5311330" y="2377263"/>
        <a:ext cx="1711187" cy="820900"/>
      </dsp:txXfrm>
    </dsp:sp>
    <dsp:sp modelId="{221D10FB-0C79-4C8C-AC33-ED400D8E91BF}">
      <dsp:nvSpPr>
        <dsp:cNvPr id="0" name=""/>
        <dsp:cNvSpPr/>
      </dsp:nvSpPr>
      <dsp:spPr>
        <a:xfrm rot="3072909">
          <a:off x="4534806" y="3367059"/>
          <a:ext cx="672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0290C-98F7-46C9-A436-8B36C4D8E600}">
      <dsp:nvSpPr>
        <dsp:cNvPr id="0" name=""/>
        <dsp:cNvSpPr/>
      </dsp:nvSpPr>
      <dsp:spPr>
        <a:xfrm>
          <a:off x="4546839" y="3628995"/>
          <a:ext cx="1800005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Organizacje pozarządowe</a:t>
          </a:r>
          <a:endParaRPr lang="pl-PL" sz="2200" kern="1200" dirty="0"/>
        </a:p>
      </dsp:txBody>
      <dsp:txXfrm>
        <a:off x="4591248" y="3673404"/>
        <a:ext cx="1711187" cy="820900"/>
      </dsp:txXfrm>
    </dsp:sp>
    <dsp:sp modelId="{CCE02C0C-D89F-4F69-83D2-9579E9450881}">
      <dsp:nvSpPr>
        <dsp:cNvPr id="0" name=""/>
        <dsp:cNvSpPr/>
      </dsp:nvSpPr>
      <dsp:spPr>
        <a:xfrm rot="7437343">
          <a:off x="3165472" y="3367057"/>
          <a:ext cx="631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5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61A0F-C188-453B-8C77-4C66EB8752AA}">
      <dsp:nvSpPr>
        <dsp:cNvPr id="0" name=""/>
        <dsp:cNvSpPr/>
      </dsp:nvSpPr>
      <dsp:spPr>
        <a:xfrm>
          <a:off x="2098577" y="3628991"/>
          <a:ext cx="1800005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Samorząd</a:t>
          </a:r>
          <a:endParaRPr lang="pl-PL" sz="2900" kern="1200" dirty="0"/>
        </a:p>
      </dsp:txBody>
      <dsp:txXfrm>
        <a:off x="2142986" y="3673400"/>
        <a:ext cx="1711187" cy="820900"/>
      </dsp:txXfrm>
    </dsp:sp>
    <dsp:sp modelId="{22D64785-E7A3-432E-BADF-B800816109F3}">
      <dsp:nvSpPr>
        <dsp:cNvPr id="0" name=""/>
        <dsp:cNvSpPr/>
      </dsp:nvSpPr>
      <dsp:spPr>
        <a:xfrm rot="10130091">
          <a:off x="2812502" y="2621157"/>
          <a:ext cx="6293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3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D1514-B817-4AF3-B5BE-191828D1B378}">
      <dsp:nvSpPr>
        <dsp:cNvPr id="0" name=""/>
        <dsp:cNvSpPr/>
      </dsp:nvSpPr>
      <dsp:spPr>
        <a:xfrm>
          <a:off x="1018461" y="2404867"/>
          <a:ext cx="1799996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Media</a:t>
          </a:r>
          <a:endParaRPr lang="pl-PL" sz="3500" kern="1200" dirty="0"/>
        </a:p>
      </dsp:txBody>
      <dsp:txXfrm>
        <a:off x="1062870" y="2449276"/>
        <a:ext cx="1711178" cy="820900"/>
      </dsp:txXfrm>
    </dsp:sp>
    <dsp:sp modelId="{91EEAC72-AB93-4D33-B507-EC07B6B45921}">
      <dsp:nvSpPr>
        <dsp:cNvPr id="0" name=""/>
        <dsp:cNvSpPr/>
      </dsp:nvSpPr>
      <dsp:spPr>
        <a:xfrm rot="12277425">
          <a:off x="2787562" y="1973563"/>
          <a:ext cx="6792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2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2C0E8-18CF-42E6-AAA7-B85932C1D13E}">
      <dsp:nvSpPr>
        <dsp:cNvPr id="0" name=""/>
        <dsp:cNvSpPr/>
      </dsp:nvSpPr>
      <dsp:spPr>
        <a:xfrm>
          <a:off x="1018448" y="964700"/>
          <a:ext cx="1799996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Organy ścigania</a:t>
          </a:r>
          <a:endParaRPr lang="pl-PL" sz="2400" kern="1200" dirty="0"/>
        </a:p>
      </dsp:txBody>
      <dsp:txXfrm>
        <a:off x="1062857" y="1009109"/>
        <a:ext cx="1711178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6C55-88C7-49A0-AF7A-1A1E1873B9FE}" type="datetimeFigureOut">
              <a:rPr lang="pl-PL" smtClean="0"/>
              <a:pPr/>
              <a:t>2015-01-19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0901C-35A9-498D-92B4-BA7A28BE32F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0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lege.pl/obowiazki-podczas-okresu-proby/k1/a7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lege.pl/okres-proby-przy-warunkowym-umorzeniu-postepowania-obowiazki-sprawcy/k1/a73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slege.pl/dozor-fakultatywny-lub-obligatoryjny/k1/a7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F2F57-E80F-453D-B636-24160EB26F8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F2F57-E80F-453D-B636-24160EB26F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4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Sąd dopuszcza do udziału w postępowaniu sądowym przedstawiciela organizacji społecznej, jeżeli leży to w interesie wymiaru sprawiedliwości (art. 90 k.p.k.).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r>
              <a:rPr lang="pl-P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bowiązki  podczas okresu próby"/>
              </a:rPr>
              <a:t>Art. 72. (kk) </a:t>
            </a:r>
            <a:r>
              <a:rPr lang="pl-PL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bowiązki  podczas okresu próby"/>
              </a:rPr>
              <a:t>Obowiązki podczas okresu próby</a:t>
            </a:r>
            <a:endParaRPr lang="pl-PL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1. Zawieszając wykonanie kary, sąd może zobowiązać skazanego do: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poddania się leczeniu, w szczególności odwykowemu lub rehabilitacyjnemu, albo oddziaływaniom terapeutycznym,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6a) uczestnictwa w oddziaływaniach korekcyjno-edukacyjnych,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8) innego stosownego postępowania w okresie próby, jeżeli może to zapobiec popełnieniu ponownie przestępstwa.</a:t>
            </a:r>
            <a:endParaRPr lang="pl-PL" dirty="0" smtClean="0"/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F2F57-E80F-453D-B636-24160EB26F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6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Wykonywanie dozoru, warunkowego umorzenia postępowania i warunkowego zawieszenia wykonania kary</a:t>
            </a:r>
          </a:p>
          <a:p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170. (KKW) § 1.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Sprawowanie dozoru powierza się kuratorowi sądowemu tego sądu rejonowego, w okręgu którego środek ten jest lub ma być wykonywany.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2.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Sprawowanie dozoru może być powierzone także stowarzyszeniu, organizacji lub instytucji, do których działalności należy troska o wychowanie, zapobieganie demoralizacji lub pomoc skazanym, albo osobie godnej zaufania; powierzenie dozoru następuje na ich wniosek lub za ich zgodą.</a:t>
            </a:r>
          </a:p>
          <a:p>
            <a:r>
              <a:rPr lang="pl-P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kres próby przy warunkowym umorzeniu postępowania, obowiązki sprawcy"/>
              </a:rPr>
              <a:t>Art. 67. (KK) </a:t>
            </a:r>
            <a:r>
              <a:rPr lang="pl-PL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kres próby przy warunkowym umorzeniu postępowania, obowiązki sprawcy"/>
              </a:rPr>
              <a:t>Okres próby przy warunkowym umorzeniu postępowania, obowiązki sprawcy</a:t>
            </a:r>
            <a:endParaRPr lang="pl-PL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2. Umarzając warunkowo postępowanie karne, sąd może w okresie próby oddać sprawcę pod dozór kuratora lub osoby godnej zaufania, stowarzyszenia, instytucji albo organizacji społecznej, do której działalności należy troska o wychowanie, zapobieganie demoralizacji lub pomoc skazanym.</a:t>
            </a:r>
          </a:p>
          <a:p>
            <a:r>
              <a:rPr lang="pl-P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ozór fakultatywny lub obligatoryjny"/>
              </a:rPr>
              <a:t>Art. 73. (KK) </a:t>
            </a:r>
            <a:r>
              <a:rPr lang="pl-PL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ozór fakultatywny lub obligatoryjny"/>
              </a:rPr>
              <a:t>Dozór fakultatywny lub obligatoryjny</a:t>
            </a:r>
            <a:endParaRPr lang="pl-PL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1. Zawieszając wykonanie kary pozbawienia wolności, sąd może w okresie próby oddać skazanego pod dozór kuratora lub osoby godnej zaufania, stowarzyszenia, instytucji albo organizacji społecznej, do której działalności należy troska o wychowanie, zapobieganie demoralizacji lub pomoc skazanym.</a:t>
            </a:r>
          </a:p>
          <a:p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F2F57-E80F-453D-B636-24160EB26F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3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4C8DA895-279E-4349-B854-A069E4CAA110}" type="datetime1">
              <a:rPr lang="pl-PL" smtClean="0"/>
              <a:t>2015-01-19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DB53-68EE-4090-A6DD-4A8815476E51}" type="datetime1">
              <a:rPr lang="pl-PL" smtClean="0"/>
              <a:t>2015-01-19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39C-EB39-4314-B3E2-936686E569A3}" type="datetime1">
              <a:rPr lang="pl-PL" smtClean="0"/>
              <a:t>2015-01-19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8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39"/>
          <p:cNvSpPr txBox="1">
            <a:spLocks/>
          </p:cNvSpPr>
          <p:nvPr userDrawn="1"/>
        </p:nvSpPr>
        <p:spPr>
          <a:xfrm>
            <a:off x="1198240" y="374813"/>
            <a:ext cx="7046168" cy="5339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mtClean="0">
                <a:solidFill>
                  <a:prstClr val="black"/>
                </a:solidFill>
              </a:rPr>
              <a:t>Centrum Sprawiedliwości Naprawczej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83541"/>
            <a:ext cx="1382856" cy="615491"/>
          </a:xfrm>
          <a:prstGeom prst="rect">
            <a:avLst/>
          </a:prstGeom>
        </p:spPr>
      </p:pic>
      <p:graphicFrame>
        <p:nvGraphicFramePr>
          <p:cNvPr id="9" name="Obiekt 8"/>
          <p:cNvGraphicFramePr>
            <a:graphicFrameLocks noChangeAspect="1"/>
          </p:cNvGraphicFramePr>
          <p:nvPr userDrawn="1">
            <p:extLst/>
          </p:nvPr>
        </p:nvGraphicFramePr>
        <p:xfrm>
          <a:off x="8029148" y="272420"/>
          <a:ext cx="719316" cy="71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1428949" imgH="1428949" progId="">
                  <p:embed/>
                </p:oleObj>
              </mc:Choice>
              <mc:Fallback>
                <p:oleObj r:id="rId4" imgW="1428949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148" y="272420"/>
                        <a:ext cx="719316" cy="719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08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3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39"/>
          <p:cNvSpPr>
            <a:spLocks noGrp="1"/>
          </p:cNvSpPr>
          <p:nvPr>
            <p:ph type="title" hasCustomPrompt="1"/>
          </p:nvPr>
        </p:nvSpPr>
        <p:spPr>
          <a:xfrm>
            <a:off x="1198240" y="374813"/>
            <a:ext cx="7046168" cy="533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pPr algn="ctr"/>
            <a:r>
              <a:rPr lang="pl-PL" dirty="0" smtClean="0"/>
              <a:t>Centrum Sprawiedliwości Naprawczej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83541"/>
            <a:ext cx="1382856" cy="615491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 userDrawn="1">
            <p:extLst/>
          </p:nvPr>
        </p:nvGraphicFramePr>
        <p:xfrm>
          <a:off x="8029148" y="272420"/>
          <a:ext cx="719316" cy="71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1428949" imgH="1428949" progId="">
                  <p:embed/>
                </p:oleObj>
              </mc:Choice>
              <mc:Fallback>
                <p:oleObj r:id="rId4" imgW="1428949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148" y="272420"/>
                        <a:ext cx="719316" cy="719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61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39"/>
          <p:cNvSpPr>
            <a:spLocks noGrp="1"/>
          </p:cNvSpPr>
          <p:nvPr>
            <p:ph type="title" hasCustomPrompt="1"/>
          </p:nvPr>
        </p:nvSpPr>
        <p:spPr>
          <a:xfrm>
            <a:off x="1198240" y="374813"/>
            <a:ext cx="7046168" cy="533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pPr algn="ctr"/>
            <a:r>
              <a:rPr lang="pl-PL" dirty="0" smtClean="0"/>
              <a:t>Centrum Sprawiedliwości Naprawczej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83541"/>
            <a:ext cx="1382856" cy="615491"/>
          </a:xfrm>
          <a:prstGeom prst="rect">
            <a:avLst/>
          </a:prstGeom>
        </p:spPr>
      </p:pic>
      <p:graphicFrame>
        <p:nvGraphicFramePr>
          <p:cNvPr id="7" name="Obiekt 6"/>
          <p:cNvGraphicFramePr>
            <a:graphicFrameLocks noChangeAspect="1"/>
          </p:cNvGraphicFramePr>
          <p:nvPr userDrawn="1">
            <p:extLst/>
          </p:nvPr>
        </p:nvGraphicFramePr>
        <p:xfrm>
          <a:off x="8029148" y="272420"/>
          <a:ext cx="719316" cy="71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1428949" imgH="1428949" progId="">
                  <p:embed/>
                </p:oleObj>
              </mc:Choice>
              <mc:Fallback>
                <p:oleObj r:id="rId4" imgW="1428949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148" y="272420"/>
                        <a:ext cx="719316" cy="719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5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2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7506ECF2-B587-47FF-9E68-4CCA77822C2A}" type="datetime1">
              <a:rPr lang="pl-PL" smtClean="0"/>
              <a:t>2015-01-19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pl-PL" dirty="0" smtClean="0"/>
              <a:t>Fundacja Court Watch Polska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6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74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39"/>
          <p:cNvSpPr>
            <a:spLocks noGrp="1"/>
          </p:cNvSpPr>
          <p:nvPr>
            <p:ph type="title" hasCustomPrompt="1"/>
          </p:nvPr>
        </p:nvSpPr>
        <p:spPr>
          <a:xfrm>
            <a:off x="1198240" y="374813"/>
            <a:ext cx="7046168" cy="5339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pPr algn="ctr"/>
            <a:r>
              <a:rPr lang="pl-PL" dirty="0" smtClean="0"/>
              <a:t>Centrum Sprawiedliwości Naprawczej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83541"/>
            <a:ext cx="1382856" cy="615491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 userDrawn="1">
            <p:extLst/>
          </p:nvPr>
        </p:nvGraphicFramePr>
        <p:xfrm>
          <a:off x="8029148" y="272420"/>
          <a:ext cx="719316" cy="71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1428949" imgH="1428949" progId="">
                  <p:embed/>
                </p:oleObj>
              </mc:Choice>
              <mc:Fallback>
                <p:oleObj r:id="rId4" imgW="1428949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148" y="272420"/>
                        <a:ext cx="719316" cy="719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31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7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AB4A-A774-42C7-8D23-F507D8299178}" type="datetime1">
              <a:rPr lang="pl-PL" smtClean="0"/>
              <a:t>2015-01-19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AB59-2816-457B-8C5C-74B31706484D}" type="datetime1">
              <a:rPr lang="pl-PL" smtClean="0"/>
              <a:t>2015-01-19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8398-7BA1-4E2C-AE56-AC29C6F229A6}" type="datetime1">
              <a:rPr lang="pl-PL" smtClean="0"/>
              <a:t>2015-01-19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A097-5681-4C67-9F3E-4576AD579C54}" type="datetime1">
              <a:rPr lang="pl-PL" smtClean="0"/>
              <a:t>2015-01-19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378-333F-4F6F-A353-791E0D0306D4}" type="datetime1">
              <a:rPr lang="pl-PL" smtClean="0"/>
              <a:t>2015-01-19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EAF-FA9F-4F30-8E18-9EE2EA12B76C}" type="datetime1">
              <a:rPr lang="pl-PL" smtClean="0"/>
              <a:t>2015-01-19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BFE9-2FFB-490B-8392-1A1CBFD6FEA2}" type="datetime1">
              <a:rPr lang="pl-PL" smtClean="0"/>
              <a:t>2015-01-19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Fundacja Court Watch Polska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D034-D562-477E-87EB-BAAB099AEC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BF94-30AA-4BAC-BBCE-F362171263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9860-1AA9-47B1-97E9-A50CFD9E31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b.pilitowski@courtwatch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err="1" smtClean="0"/>
              <a:t>community</a:t>
            </a:r>
            <a:r>
              <a:rPr lang="pl-PL" i="1" dirty="0" smtClean="0"/>
              <a:t> </a:t>
            </a:r>
            <a:r>
              <a:rPr lang="pl-PL" i="1" dirty="0" err="1" smtClean="0"/>
              <a:t>court</a:t>
            </a:r>
            <a:r>
              <a:rPr lang="pl-PL" i="1" dirty="0" smtClean="0"/>
              <a:t> </a:t>
            </a:r>
            <a:r>
              <a:rPr lang="pl-PL" dirty="0" smtClean="0"/>
              <a:t>(centrum sprawiedliwości naprawczej) </a:t>
            </a:r>
            <a:r>
              <a:rPr lang="pl-PL" sz="27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doświadczenia </a:t>
            </a:r>
            <a:r>
              <a:rPr lang="pl-PL" sz="27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usa</a:t>
            </a:r>
            <a:r>
              <a:rPr lang="pl-PL" sz="27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w rozwiązywaniu problemu drobnej przestępczości</a:t>
            </a:r>
            <a:endParaRPr lang="pl-PL" sz="27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296144"/>
          </a:xfrm>
        </p:spPr>
        <p:txBody>
          <a:bodyPr>
            <a:normAutofit fontScale="92500" lnSpcReduction="20000"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Bartosz Pilitowski</a:t>
            </a:r>
          </a:p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Posiedzenie Rady Społecznej ds. Strategii Modernizacji Przestrzeni Sprawiedliwości przy Ministrze Sprawiedliwości Warszawa -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19.01.2015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29565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 rot="10800000">
            <a:off x="5940152" y="1782127"/>
            <a:ext cx="3203848" cy="40107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3" name="Prostokąt 12"/>
          <p:cNvSpPr/>
          <p:nvPr/>
        </p:nvSpPr>
        <p:spPr>
          <a:xfrm>
            <a:off x="251523" y="3564326"/>
            <a:ext cx="3312366" cy="9498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Prostokąt 13"/>
          <p:cNvSpPr/>
          <p:nvPr/>
        </p:nvSpPr>
        <p:spPr>
          <a:xfrm>
            <a:off x="258969" y="4627552"/>
            <a:ext cx="3826979" cy="11652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5" name="Prostokąt 14"/>
          <p:cNvSpPr/>
          <p:nvPr/>
        </p:nvSpPr>
        <p:spPr>
          <a:xfrm>
            <a:off x="262502" y="1782128"/>
            <a:ext cx="2678709" cy="166169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6" name="Prostokąt zaokrąglony 15"/>
          <p:cNvSpPr/>
          <p:nvPr/>
        </p:nvSpPr>
        <p:spPr>
          <a:xfrm>
            <a:off x="629564" y="1836134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POLICJA</a:t>
            </a:r>
            <a:endParaRPr lang="en-GB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1263836" y="3625259"/>
            <a:ext cx="1876035" cy="817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SĄD</a:t>
            </a:r>
            <a:endParaRPr lang="en-GB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1803896" y="4720627"/>
            <a:ext cx="1890210" cy="79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KURATOR</a:t>
            </a:r>
            <a:endParaRPr lang="en-GB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723776" y="2552555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PROKURATURA</a:t>
            </a:r>
            <a:endParaRPr lang="en-GB" dirty="0"/>
          </a:p>
        </p:txBody>
      </p:sp>
      <p:sp>
        <p:nvSpPr>
          <p:cNvPr id="22" name="Schemat blokowy: łącznik 21"/>
          <p:cNvSpPr/>
          <p:nvPr/>
        </p:nvSpPr>
        <p:spPr>
          <a:xfrm>
            <a:off x="3815919" y="2808246"/>
            <a:ext cx="2149630" cy="214963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 smtClean="0"/>
              <a:t>CENTRUM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dirty="0" smtClean="0"/>
              <a:t>SPRAWIEDLIWOŚCI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dirty="0" smtClean="0"/>
              <a:t>NAPRAWCZEJ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531263" y="1073932"/>
            <a:ext cx="607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STWORZENIE INSTYTUCJONALNEGO POMOSTU</a:t>
            </a:r>
            <a:endParaRPr lang="en-GB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Centrum Sprawiedliwości Naprawczej</a:t>
            </a:r>
            <a:endParaRPr lang="en-GB" sz="3200" b="1" dirty="0">
              <a:latin typeface="Corbel" panose="020B0503020204020204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338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4427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0382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62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11754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10800000">
            <a:off x="5940152" y="1782127"/>
            <a:ext cx="3203848" cy="40107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0" name="Prostokąt zaokrąglony 9"/>
          <p:cNvSpPr/>
          <p:nvPr/>
        </p:nvSpPr>
        <p:spPr>
          <a:xfrm>
            <a:off x="305526" y="1836134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POLICJA</a:t>
            </a:r>
            <a:endParaRPr lang="en-GB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05526" y="3625259"/>
            <a:ext cx="1876035" cy="817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SĄD</a:t>
            </a:r>
            <a:endParaRPr lang="en-GB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05526" y="4720627"/>
            <a:ext cx="1890210" cy="79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KURATOR</a:t>
            </a:r>
            <a:endParaRPr lang="en-GB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05526" y="2552555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PROKURATURA</a:t>
            </a:r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76056" y="1844824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 post. przygotowawczym: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Diagnozowanie sprawców (przeprowadzanie wywiadów)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Udzielanie informacji stronom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Prowadzenie </a:t>
            </a:r>
            <a:r>
              <a:rPr lang="pl-PL" sz="2000" b="1" dirty="0" smtClean="0"/>
              <a:t>mediacji</a:t>
            </a:r>
          </a:p>
          <a:p>
            <a:endParaRPr lang="pl-PL" sz="2000" dirty="0" smtClean="0"/>
          </a:p>
          <a:p>
            <a:r>
              <a:rPr lang="pl-PL" sz="2000" dirty="0" smtClean="0"/>
              <a:t>Niezależnie: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Przekazywanie informacji zwrotnej – prognoz i analiz kryminologicznych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Strzałka w lewo i prawo 5"/>
          <p:cNvSpPr/>
          <p:nvPr/>
        </p:nvSpPr>
        <p:spPr>
          <a:xfrm rot="1800000">
            <a:off x="2225060" y="2776916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1683055" y="1073932"/>
            <a:ext cx="576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MOŻLIWY ZAKRES DZIAŁANIA CENTRUM S.N.</a:t>
            </a:r>
            <a:endParaRPr lang="en-GB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chemat blokowy: łącznik 6"/>
          <p:cNvSpPr/>
          <p:nvPr/>
        </p:nvSpPr>
        <p:spPr>
          <a:xfrm>
            <a:off x="2736863" y="2808246"/>
            <a:ext cx="2149630" cy="214963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 smtClean="0"/>
              <a:t>CENTRUM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dirty="0" smtClean="0"/>
              <a:t>SPRAWIEDLIWOŚCI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dirty="0" smtClean="0"/>
              <a:t>NAPRAWCZEJ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Centrum Sprawiedliwości Naprawczej</a:t>
            </a:r>
            <a:endParaRPr lang="en-GB" sz="3200" b="1" dirty="0">
              <a:latin typeface="Corbel" panose="020B0503020204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305526" y="3625259"/>
            <a:ext cx="1876035" cy="817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SĄD</a:t>
            </a:r>
            <a:endParaRPr lang="en-GB" dirty="0"/>
          </a:p>
        </p:txBody>
      </p:sp>
      <p:sp>
        <p:nvSpPr>
          <p:cNvPr id="9" name="Prostokąt 8"/>
          <p:cNvSpPr/>
          <p:nvPr/>
        </p:nvSpPr>
        <p:spPr>
          <a:xfrm rot="10800000">
            <a:off x="5940152" y="1782127"/>
            <a:ext cx="3203848" cy="40107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4" name="pole tekstowe 3"/>
          <p:cNvSpPr txBox="1"/>
          <p:nvPr/>
        </p:nvSpPr>
        <p:spPr>
          <a:xfrm>
            <a:off x="5076056" y="1844824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 postępowaniu sądowym: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Diagnozowanie sprawców (przeprowadzanie wywiadów)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Udzielanie informacji stronom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Prowadzenie </a:t>
            </a:r>
            <a:r>
              <a:rPr lang="pl-PL" sz="2000" b="1" dirty="0" smtClean="0"/>
              <a:t>mediacji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Udział w post. jako </a:t>
            </a:r>
            <a:r>
              <a:rPr lang="pl-PL" sz="2000" b="1" dirty="0" smtClean="0"/>
              <a:t>strona społeczna</a:t>
            </a:r>
            <a:r>
              <a:rPr lang="pl-PL" sz="2000" dirty="0" smtClean="0"/>
              <a:t> i prezentowanie propozycji planu naprawczego (w tym kar, środków karnych, warunków probacji maksymalizujących naprawczy efekt wyroku)</a:t>
            </a:r>
          </a:p>
        </p:txBody>
      </p:sp>
      <p:sp>
        <p:nvSpPr>
          <p:cNvPr id="6" name="Strzałka w lewo i prawo 5"/>
          <p:cNvSpPr/>
          <p:nvPr/>
        </p:nvSpPr>
        <p:spPr>
          <a:xfrm>
            <a:off x="2123728" y="3861048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1683055" y="1073932"/>
            <a:ext cx="576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MOŻLIWY ZAKRES DZIAŁANIA CENTRUM S.N.</a:t>
            </a:r>
            <a:endParaRPr lang="en-GB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chemat blokowy: łącznik 7"/>
          <p:cNvSpPr/>
          <p:nvPr/>
        </p:nvSpPr>
        <p:spPr>
          <a:xfrm>
            <a:off x="2736863" y="2808246"/>
            <a:ext cx="2149630" cy="214963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 smtClean="0"/>
              <a:t>CENTRUM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dirty="0" smtClean="0"/>
              <a:t>SPRAWIEDLIWOŚCI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dirty="0" smtClean="0"/>
              <a:t>NAPRAWCZEJ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05526" y="1836134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POLICJA</a:t>
            </a:r>
            <a:endParaRPr lang="en-GB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05526" y="4720627"/>
            <a:ext cx="1890210" cy="79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KURATOR</a:t>
            </a:r>
            <a:endParaRPr lang="en-GB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305526" y="2552555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PROKURATURA</a:t>
            </a:r>
            <a:endParaRPr lang="en-GB" dirty="0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Centrum Sprawiedliwości Naprawczej</a:t>
            </a:r>
            <a:endParaRPr lang="en-GB" sz="3200" b="1" dirty="0">
              <a:latin typeface="Corbel" panose="020B0503020204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10800000">
            <a:off x="5940152" y="1782127"/>
            <a:ext cx="3203848" cy="40107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0" name="Prostokąt zaokrąglony 9"/>
          <p:cNvSpPr/>
          <p:nvPr/>
        </p:nvSpPr>
        <p:spPr>
          <a:xfrm>
            <a:off x="305526" y="1836134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POLICJA</a:t>
            </a:r>
            <a:endParaRPr lang="en-GB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05526" y="3625259"/>
            <a:ext cx="1876035" cy="817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SĄD</a:t>
            </a:r>
            <a:endParaRPr lang="en-GB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05526" y="4720627"/>
            <a:ext cx="1890210" cy="79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KURATOR</a:t>
            </a:r>
            <a:endParaRPr lang="en-GB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05526" y="2552555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/>
              <a:t>PROKURATURA</a:t>
            </a:r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76056" y="1844824"/>
            <a:ext cx="381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 postępowaniu wykonawczym: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Przyjmowanie do wykonania </a:t>
            </a:r>
            <a:r>
              <a:rPr lang="pl-PL" sz="2000" b="1" dirty="0" smtClean="0"/>
              <a:t>kar ograniczenia wolności </a:t>
            </a:r>
            <a:br>
              <a:rPr lang="pl-PL" sz="2000" b="1" dirty="0" smtClean="0"/>
            </a:br>
            <a:r>
              <a:rPr lang="pl-PL" sz="2000" b="1" dirty="0" smtClean="0"/>
              <a:t>i prac społecznie użytecznych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Kierowanie do placówek </a:t>
            </a:r>
            <a:br>
              <a:rPr lang="pl-PL" sz="2000" dirty="0" smtClean="0"/>
            </a:br>
            <a:r>
              <a:rPr lang="pl-PL" sz="2000" dirty="0" smtClean="0"/>
              <a:t>i nadzór nad wykonaniem prac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Pozyskiwanie nowych placówek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Wykonywanie dozoru </a:t>
            </a:r>
            <a:r>
              <a:rPr lang="pl-PL" sz="2000" dirty="0" smtClean="0"/>
              <a:t>warunkowego umorzenia postępowania i warunkowego zawieszenia wykonania kary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Oddziaływanie wychowawcze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Udzielenie właściwej pomocy</a:t>
            </a:r>
            <a:br>
              <a:rPr lang="pl-PL" sz="2000" dirty="0" smtClean="0"/>
            </a:br>
            <a:r>
              <a:rPr lang="pl-PL" sz="2000" dirty="0" smtClean="0"/>
              <a:t>lub kierowanie do placówek pomocowych</a:t>
            </a:r>
            <a:r>
              <a:rPr lang="pl-PL" sz="2000" dirty="0"/>
              <a:t> </a:t>
            </a:r>
            <a:r>
              <a:rPr lang="pl-PL" sz="2000" dirty="0" smtClean="0"/>
              <a:t>i terapeutycznych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Strzałka w lewo i prawo 5"/>
          <p:cNvSpPr/>
          <p:nvPr/>
        </p:nvSpPr>
        <p:spPr>
          <a:xfrm rot="19800000">
            <a:off x="2225061" y="4505109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1683055" y="1073932"/>
            <a:ext cx="576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MOŻLIWY ZAKRES DZIAŁANIA CENTRUM S.N.</a:t>
            </a:r>
            <a:endParaRPr lang="en-GB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chemat blokowy: łącznik 6"/>
          <p:cNvSpPr/>
          <p:nvPr/>
        </p:nvSpPr>
        <p:spPr>
          <a:xfrm>
            <a:off x="2736863" y="2808246"/>
            <a:ext cx="2149630" cy="214963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 smtClean="0"/>
              <a:t>CENTRUM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dirty="0" smtClean="0"/>
              <a:t>SPRAWIEDLIWOŚCI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dirty="0" smtClean="0"/>
              <a:t>NAPRAWCZEJ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Centrum Sprawiedliwości Naprawczej</a:t>
            </a:r>
            <a:endParaRPr lang="en-GB" sz="3200" b="1" dirty="0">
              <a:latin typeface="Corbel" panose="020B0503020204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</a:t>
            </a:r>
            <a:r>
              <a:rPr lang="pl-PL" i="1" dirty="0" smtClean="0"/>
              <a:t> </a:t>
            </a:r>
            <a:r>
              <a:rPr lang="pl-PL" i="1" dirty="0" err="1" smtClean="0"/>
              <a:t>Community</a:t>
            </a:r>
            <a:r>
              <a:rPr lang="pl-PL" i="1" dirty="0" smtClean="0"/>
              <a:t> Court</a:t>
            </a:r>
            <a:br>
              <a:rPr lang="pl-PL" i="1" dirty="0" smtClean="0"/>
            </a:br>
            <a:r>
              <a:rPr lang="pl-PL" i="1" dirty="0" smtClean="0"/>
              <a:t>vel. Centrum Sprawiedliwości Naprawczej</a:t>
            </a:r>
            <a:endParaRPr lang="en-GB" i="1" dirty="0"/>
          </a:p>
        </p:txBody>
      </p:sp>
      <p:graphicFrame>
        <p:nvGraphicFramePr>
          <p:cNvPr id="4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3635895" y="1556792"/>
            <a:ext cx="1872209" cy="1195470"/>
            <a:chOff x="3178692" y="-25648"/>
            <a:chExt cx="1872209" cy="1195470"/>
          </a:xfrm>
        </p:grpSpPr>
        <p:sp>
          <p:nvSpPr>
            <p:cNvPr id="6" name="Prostokąt zaokrąglony 5"/>
            <p:cNvSpPr/>
            <p:nvPr/>
          </p:nvSpPr>
          <p:spPr>
            <a:xfrm>
              <a:off x="3178692" y="-25648"/>
              <a:ext cx="1872209" cy="11954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3237050" y="32710"/>
              <a:ext cx="1755493" cy="107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500" kern="1200" dirty="0" smtClean="0"/>
                <a:t>Sąd</a:t>
              </a:r>
              <a:endParaRPr lang="pl-PL" sz="3500" kern="1200" dirty="0"/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CBBFD-9EAE-4E12-B196-A6EFEF3FA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D3C04-C75B-4992-B194-9F07BCA1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3293B-B4F9-481A-BDEF-5AB80E520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85289-9D35-42F9-9A17-53294DDD6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294304-DBB1-443D-97F9-B8FFD7A04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6609F-C9A8-446B-86A4-BBADC69DF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BDC3C-4104-4101-8696-85F2BA121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D10FB-0C79-4C8C-AC33-ED400D8E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0290C-98F7-46C9-A436-8B36C4D8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02C0C-D89F-4F69-83D2-9579E9450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061A0F-C188-453B-8C77-4C66EB87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64785-E7A3-432E-BADF-B80081610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D1514-B817-4AF3-B5BE-191828D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EAC72-AB93-4D33-B507-EC07B6B45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2C0E8-18CF-42E6-AAA7-B85932C1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Dziękuję za uwagę!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600" dirty="0" smtClean="0"/>
              <a:t>Bartosz Pilitowski, </a:t>
            </a:r>
            <a:r>
              <a:rPr lang="pl-PL" sz="2600" dirty="0" smtClean="0">
                <a:hlinkClick r:id="rId2"/>
              </a:rPr>
              <a:t>b.pilitowski@courtwatch.pl</a:t>
            </a:r>
            <a:r>
              <a:rPr lang="pl-PL" sz="2600" dirty="0" smtClean="0"/>
              <a:t> </a:t>
            </a:r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r>
              <a:rPr lang="pl-PL" sz="2600" dirty="0" smtClean="0"/>
              <a:t>www.</a:t>
            </a:r>
            <a:r>
              <a:rPr lang="pl-PL" sz="2600" b="1" dirty="0" smtClean="0"/>
              <a:t>sprawiedliwosc</a:t>
            </a:r>
            <a:r>
              <a:rPr lang="pl-PL" sz="2600" dirty="0" smtClean="0"/>
              <a:t>naprawcza.pl</a:t>
            </a:r>
            <a:endParaRPr lang="pl-PL" sz="2600" dirty="0"/>
          </a:p>
          <a:p>
            <a:pPr algn="ctr">
              <a:buNone/>
            </a:pPr>
            <a:endParaRPr lang="pl-PL" sz="2600" dirty="0" smtClean="0"/>
          </a:p>
          <a:p>
            <a:pPr algn="ctr">
              <a:buNone/>
            </a:pPr>
            <a:r>
              <a:rPr lang="pl-PL" sz="2600" dirty="0" err="1" smtClean="0"/>
              <a:t>www.courtwatch.pl</a:t>
            </a:r>
            <a:r>
              <a:rPr lang="pl-PL" sz="2600" dirty="0" smtClean="0"/>
              <a:t> 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6E87-5A20-4649-AA1E-CB1E74E249A8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3074" name="Obraz 0" descr="prezentacja backgrnd.tif"/>
          <p:cNvPicPr>
            <a:picLocks noChangeAspect="1" noChangeArrowheads="1"/>
          </p:cNvPicPr>
          <p:nvPr/>
        </p:nvPicPr>
        <p:blipFill>
          <a:blip r:embed="rId3" cstate="print"/>
          <a:srcRect l="3966" t="79341" r="64462" b="2637"/>
          <a:stretch>
            <a:fillRect/>
          </a:stretch>
        </p:blipFill>
        <p:spPr bwMode="auto">
          <a:xfrm>
            <a:off x="2627784" y="1700808"/>
            <a:ext cx="38576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3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Kontekst 1: Strategia</a:t>
            </a:r>
            <a:endParaRPr lang="en-GB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err="1" smtClean="0"/>
              <a:t>Community</a:t>
            </a:r>
            <a:r>
              <a:rPr lang="pl-PL" i="1" dirty="0" smtClean="0"/>
              <a:t> Court </a:t>
            </a:r>
            <a:r>
              <a:rPr lang="pl-PL" dirty="0" smtClean="0"/>
              <a:t>jest wymieniony jako jedna z dobrych praktyk w:</a:t>
            </a:r>
            <a:endParaRPr lang="pl-PL" i="1" dirty="0" smtClean="0"/>
          </a:p>
          <a:p>
            <a:pPr marL="0" indent="0">
              <a:buNone/>
            </a:pPr>
            <a:r>
              <a:rPr lang="pl-PL" b="1" i="1" dirty="0" smtClean="0"/>
              <a:t>	Strategii Modernizacji Przestrzeni 	Sprawiedliwości na lata 2014-2020</a:t>
            </a:r>
          </a:p>
          <a:p>
            <a:pPr lvl="2"/>
            <a:r>
              <a:rPr lang="pl-PL" dirty="0" smtClean="0"/>
              <a:t>podpisanej przez Ministra Sprawiedliwości</a:t>
            </a:r>
            <a:br>
              <a:rPr lang="pl-PL" dirty="0" smtClean="0"/>
            </a:br>
            <a:r>
              <a:rPr lang="pl-PL" dirty="0" smtClean="0"/>
              <a:t>i Prokuratora Generalnego w lutym 2014 r.</a:t>
            </a:r>
          </a:p>
        </p:txBody>
      </p:sp>
    </p:spTree>
    <p:extLst>
      <p:ext uri="{BB962C8B-B14F-4D97-AF65-F5344CB8AC3E}">
        <p14:creationId xmlns:p14="http://schemas.microsoft.com/office/powerpoint/2010/main" val="5496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8951" t="11120" r="20751" b="7521"/>
          <a:stretch/>
        </p:blipFill>
        <p:spPr>
          <a:xfrm>
            <a:off x="252029" y="-16946"/>
            <a:ext cx="8712968" cy="7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Kontekst 2: Nowelizacja KK</a:t>
            </a:r>
            <a:endParaRPr lang="en-GB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Wchodząca w życie 1 lipca 2015 r. nowelizacja KK promuje kary wolnościowe, m.in. karę ograniczenia wolności (prace społeczne</a:t>
            </a:r>
            <a:r>
              <a:rPr lang="pl-PL" dirty="0" smtClean="0"/>
              <a:t>)</a:t>
            </a:r>
          </a:p>
          <a:p>
            <a:r>
              <a:rPr lang="pl-PL" dirty="0" smtClean="0"/>
              <a:t>Kto będzie je efektywnie organizował skoro:</a:t>
            </a:r>
          </a:p>
          <a:p>
            <a:pPr lvl="1"/>
            <a:r>
              <a:rPr lang="pl-PL" dirty="0" smtClean="0"/>
              <a:t>mamy najbardziej obciążonych kuratorów w UE</a:t>
            </a:r>
          </a:p>
          <a:p>
            <a:pPr lvl="1"/>
            <a:r>
              <a:rPr lang="pl-PL" dirty="0" smtClean="0"/>
              <a:t>przyjmowanie skazanych jest nieodpłatne </a:t>
            </a:r>
            <a:br>
              <a:rPr lang="pl-PL" dirty="0" smtClean="0"/>
            </a:br>
            <a:r>
              <a:rPr lang="pl-PL" dirty="0" smtClean="0"/>
              <a:t>i obciążone obowiązkami biurokratycznymi</a:t>
            </a:r>
          </a:p>
          <a:p>
            <a:pPr lvl="1"/>
            <a:r>
              <a:rPr lang="pl-PL" dirty="0" smtClean="0"/>
              <a:t>już dziś efektywność wykonania prac nie przekracza 40%</a:t>
            </a:r>
          </a:p>
          <a:p>
            <a:pPr lvl="1"/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5256213" cy="4525962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„</a:t>
            </a:r>
            <a:r>
              <a:rPr lang="pl-PL" sz="2800" dirty="0" err="1"/>
              <a:t>J</a:t>
            </a:r>
            <a:r>
              <a:rPr lang="pl-PL" sz="2800" dirty="0" err="1" smtClean="0"/>
              <a:t>ustice</a:t>
            </a:r>
            <a:r>
              <a:rPr lang="pl-PL" sz="2800" dirty="0" smtClean="0"/>
              <a:t> </a:t>
            </a:r>
            <a:r>
              <a:rPr lang="pl-PL" sz="2800" dirty="0" err="1" smtClean="0"/>
              <a:t>needs</a:t>
            </a:r>
            <a:r>
              <a:rPr lang="pl-PL" sz="2800" dirty="0" smtClean="0"/>
              <a:t> not </a:t>
            </a:r>
            <a:r>
              <a:rPr lang="pl-PL" sz="2800" dirty="0" err="1" smtClean="0"/>
              <a:t>only</a:t>
            </a:r>
            <a:r>
              <a:rPr lang="pl-PL" sz="2800" dirty="0" smtClean="0"/>
              <a:t> to be </a:t>
            </a:r>
            <a:r>
              <a:rPr lang="pl-PL" sz="2800" dirty="0" err="1" smtClean="0"/>
              <a:t>done</a:t>
            </a:r>
            <a:r>
              <a:rPr lang="pl-PL" sz="2800" dirty="0" smtClean="0"/>
              <a:t>, but </a:t>
            </a:r>
            <a:r>
              <a:rPr lang="pl-PL" sz="2800" dirty="0" err="1" smtClean="0"/>
              <a:t>it</a:t>
            </a:r>
            <a:r>
              <a:rPr lang="pl-PL" sz="2800" dirty="0" smtClean="0"/>
              <a:t> </a:t>
            </a:r>
            <a:r>
              <a:rPr lang="pl-PL" sz="2800" dirty="0" err="1" smtClean="0"/>
              <a:t>needs</a:t>
            </a:r>
            <a:r>
              <a:rPr lang="pl-PL" sz="2800" dirty="0" smtClean="0"/>
              <a:t> to be </a:t>
            </a:r>
            <a:r>
              <a:rPr lang="pl-PL" sz="2800" b="1" dirty="0" err="1" smtClean="0"/>
              <a:t>seen</a:t>
            </a:r>
            <a:r>
              <a:rPr lang="pl-PL" sz="2800" dirty="0" smtClean="0"/>
              <a:t> to be </a:t>
            </a:r>
            <a:r>
              <a:rPr lang="pl-PL" sz="2800" dirty="0" err="1" smtClean="0"/>
              <a:t>done</a:t>
            </a:r>
            <a:r>
              <a:rPr lang="pl-PL" sz="2800" dirty="0" smtClean="0"/>
              <a:t>”.</a:t>
            </a:r>
          </a:p>
          <a:p>
            <a:r>
              <a:rPr lang="pl-PL" sz="2800" dirty="0" smtClean="0"/>
              <a:t>Sprawcy wielu wykroczeń </a:t>
            </a:r>
            <a:r>
              <a:rPr lang="pl-PL" sz="2800" b="1" dirty="0" smtClean="0"/>
              <a:t>natychmiast</a:t>
            </a:r>
            <a:r>
              <a:rPr lang="pl-PL" sz="2800" dirty="0" smtClean="0"/>
              <a:t> (tego samego lub następnego dnia)  wykonują karę.</a:t>
            </a:r>
          </a:p>
          <a:p>
            <a:r>
              <a:rPr lang="pl-PL" sz="2800" dirty="0" smtClean="0"/>
              <a:t>Nieuniknionej karze towarzyszy </a:t>
            </a:r>
            <a:r>
              <a:rPr lang="pl-PL" sz="2800" b="1" dirty="0" smtClean="0"/>
              <a:t>pomoc</a:t>
            </a:r>
            <a:r>
              <a:rPr lang="pl-PL" sz="2800" dirty="0" smtClean="0"/>
              <a:t>, np. skierowanie na szkolenie lub terapię.</a:t>
            </a:r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1" y="3861048"/>
            <a:ext cx="3700405" cy="2145932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Zasady </a:t>
            </a:r>
            <a:r>
              <a:rPr lang="pl-PL" sz="3200" b="1" i="1" dirty="0" err="1" smtClean="0">
                <a:latin typeface="Corbel" panose="020B0503020204020204" pitchFamily="34" charset="0"/>
              </a:rPr>
              <a:t>Community</a:t>
            </a:r>
            <a:r>
              <a:rPr lang="pl-PL" sz="3200" b="1" i="1" dirty="0" smtClean="0">
                <a:latin typeface="Corbel" panose="020B0503020204020204" pitchFamily="34" charset="0"/>
              </a:rPr>
              <a:t> Court</a:t>
            </a:r>
            <a:endParaRPr lang="en-GB" sz="3200" b="1" dirty="0">
              <a:latin typeface="Corbel" panose="020B0503020204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  <p:pic>
        <p:nvPicPr>
          <p:cNvPr id="5124" name="Picture 4" descr="http://img.welt.de/img/vermischtes/crop129562645/8710718590-ci3x2l-w580-aoriginal-h386-l0/Shia-LaBeouf-is-arraigned-in-Midtown-Community-Court-in-New-Y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91" y="1124744"/>
            <a:ext cx="3685125" cy="24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3139819" cy="209386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8" y="1177668"/>
            <a:ext cx="3139819" cy="2354864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3568" y="1168152"/>
            <a:ext cx="5616624" cy="499715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Sąd działa w „symbiozie” z organizacją pozarządową</a:t>
            </a:r>
          </a:p>
          <a:p>
            <a:r>
              <a:rPr lang="pl-PL" dirty="0" smtClean="0"/>
              <a:t>Organizacja zapewnia kontakt sądu z otoczeniem społeczno-instytucjonalnym</a:t>
            </a:r>
          </a:p>
          <a:p>
            <a:pPr lvl="1"/>
            <a:r>
              <a:rPr lang="pl-PL" dirty="0" smtClean="0"/>
              <a:t>samorządem</a:t>
            </a:r>
          </a:p>
          <a:p>
            <a:pPr lvl="1"/>
            <a:r>
              <a:rPr lang="pl-PL" dirty="0" smtClean="0"/>
              <a:t>pomocą społeczną</a:t>
            </a:r>
          </a:p>
          <a:p>
            <a:pPr lvl="1"/>
            <a:r>
              <a:rPr lang="pl-PL" dirty="0" smtClean="0"/>
              <a:t>organizacjami pozarządowymi</a:t>
            </a:r>
          </a:p>
          <a:p>
            <a:pPr lvl="1"/>
            <a:r>
              <a:rPr lang="pl-PL" dirty="0" smtClean="0"/>
              <a:t>grupami mieszkańców</a:t>
            </a:r>
          </a:p>
          <a:p>
            <a:r>
              <a:rPr lang="pl-PL" dirty="0" smtClean="0"/>
              <a:t>Organizacja wspiera sąd m.in. poprzez przeprowadzanie wywiadów z oskarżonymi, opracowywanie planów naprawczych i koordynację prac społecznie użytecznych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Organizacja </a:t>
            </a:r>
            <a:r>
              <a:rPr lang="pl-PL" sz="3200" b="1" i="1" dirty="0" err="1" smtClean="0">
                <a:latin typeface="Corbel" panose="020B0503020204020204" pitchFamily="34" charset="0"/>
              </a:rPr>
              <a:t>Community</a:t>
            </a:r>
            <a:r>
              <a:rPr lang="pl-PL" sz="3200" b="1" i="1" dirty="0" smtClean="0">
                <a:latin typeface="Corbel" panose="020B0503020204020204" pitchFamily="34" charset="0"/>
              </a:rPr>
              <a:t> Court</a:t>
            </a:r>
            <a:endParaRPr lang="en-GB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http://www.courtinnovation.org/sites/default/files/images/mcc_300_community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268760"/>
            <a:ext cx="334803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http://www.courtinnovation.org/sites/default/files/images/041007MIDTOW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765800" y="4385963"/>
            <a:ext cx="334803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5256213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75</a:t>
            </a:r>
            <a:r>
              <a:rPr lang="pl-PL" sz="2400" dirty="0" smtClean="0"/>
              <a:t>% wykonywalność kar społecznie użytecznych;</a:t>
            </a:r>
          </a:p>
          <a:p>
            <a:pPr eaLnBrk="1" hangingPunct="1"/>
            <a:r>
              <a:rPr lang="pl-PL" sz="2400" dirty="0" smtClean="0"/>
              <a:t>37,000 godz. prac społecznych warte 270,000 dolarów rocznie;</a:t>
            </a:r>
          </a:p>
          <a:p>
            <a:pPr eaLnBrk="1" hangingPunct="1"/>
            <a:r>
              <a:rPr lang="pl-PL" sz="2400" dirty="0" smtClean="0"/>
              <a:t>32% spadek orzekanych kar więzienia;</a:t>
            </a:r>
          </a:p>
          <a:p>
            <a:pPr eaLnBrk="1" hangingPunct="1"/>
            <a:r>
              <a:rPr lang="pl-PL" sz="2400" dirty="0" smtClean="0"/>
              <a:t>Oszczędność 1,2 mln USD rocznie </a:t>
            </a:r>
          </a:p>
          <a:p>
            <a:pPr eaLnBrk="1" hangingPunct="1"/>
            <a:r>
              <a:rPr lang="pl-PL" sz="2400" dirty="0" smtClean="0"/>
              <a:t>64% respondentów zadeklarowało, że jest </a:t>
            </a:r>
            <a:r>
              <a:rPr lang="pl-PL" sz="2400" b="1" dirty="0" smtClean="0"/>
              <a:t>gotowe płacić wyższe podatki </a:t>
            </a:r>
            <a:r>
              <a:rPr lang="pl-PL" sz="2400" dirty="0" smtClean="0"/>
              <a:t>na utrzymanie Midtown Community </a:t>
            </a:r>
            <a:r>
              <a:rPr lang="pl-PL" sz="2400" dirty="0" err="1" smtClean="0"/>
              <a:t>Court</a:t>
            </a:r>
            <a:endParaRPr lang="pl-PL" sz="2400" dirty="0" smtClean="0"/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Midtown </a:t>
            </a:r>
            <a:r>
              <a:rPr lang="pl-PL" sz="3200" b="1" dirty="0" err="1" smtClean="0">
                <a:latin typeface="Corbel" panose="020B0503020204020204" pitchFamily="34" charset="0"/>
              </a:rPr>
              <a:t>Community</a:t>
            </a:r>
            <a:r>
              <a:rPr lang="pl-PL" sz="3200" b="1" dirty="0" smtClean="0">
                <a:latin typeface="Corbel" panose="020B0503020204020204" pitchFamily="34" charset="0"/>
              </a:rPr>
              <a:t> Court - Efekty</a:t>
            </a:r>
            <a:endParaRPr lang="en-GB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Projekt: Pilotażowe </a:t>
            </a:r>
            <a:r>
              <a:rPr lang="pl-PL" dirty="0"/>
              <a:t>wdrożenie modelu „</a:t>
            </a:r>
            <a:r>
              <a:rPr lang="pl-PL" dirty="0" err="1"/>
              <a:t>Community</a:t>
            </a:r>
            <a:r>
              <a:rPr lang="pl-PL" dirty="0"/>
              <a:t> Court” w Polsce jako instytucjonalnego pomostu pomiędzy wymiarem sprawiedliwości, organami samorządowymi i organizacjami społecznymi ułatwiającego realizację sprawiedliwości naprawczej w praktyce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22" y="5841927"/>
            <a:ext cx="862150" cy="8974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09" y="5805264"/>
            <a:ext cx="451211" cy="8618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58" y="5932936"/>
            <a:ext cx="1033901" cy="7341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13" y="5805264"/>
            <a:ext cx="861815" cy="8618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5" y="5914195"/>
            <a:ext cx="1186811" cy="7528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Centrum Sprawiedliwości Naprawczej</a:t>
            </a:r>
          </a:p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- polska wersja </a:t>
            </a:r>
            <a:r>
              <a:rPr lang="pl-PL" sz="3200" b="1" i="1" dirty="0" err="1" smtClean="0">
                <a:latin typeface="Corbel" panose="020B0503020204020204" pitchFamily="34" charset="0"/>
              </a:rPr>
              <a:t>Community</a:t>
            </a:r>
            <a:r>
              <a:rPr lang="pl-PL" sz="3200" b="1" i="1" dirty="0" smtClean="0">
                <a:latin typeface="Corbel" panose="020B0503020204020204" pitchFamily="34" charset="0"/>
              </a:rPr>
              <a:t> Court</a:t>
            </a:r>
            <a:endParaRPr lang="en-GB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g.timesunion.com/opinion/files/2012/03/0309_WVGOP.jpg#%202048x15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5" b="-7925"/>
          <a:stretch/>
        </p:blipFill>
        <p:spPr bwMode="auto">
          <a:xfrm>
            <a:off x="1661793" y="1116000"/>
            <a:ext cx="7133441" cy="62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ostokąt 20"/>
          <p:cNvSpPr/>
          <p:nvPr/>
        </p:nvSpPr>
        <p:spPr>
          <a:xfrm rot="10800000">
            <a:off x="5940152" y="1782127"/>
            <a:ext cx="3203848" cy="40107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6305382" y="2108573"/>
            <a:ext cx="1752600" cy="859367"/>
          </a:xfrm>
          <a:prstGeom prst="ellipse">
            <a:avLst/>
          </a:prstGeom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500" i="1" dirty="0">
                <a:solidFill>
                  <a:prstClr val="white"/>
                </a:solidFill>
              </a:rPr>
              <a:t>poszkodowanych</a:t>
            </a:r>
            <a:endParaRPr lang="en-GB" sz="1500" i="1" dirty="0">
              <a:solidFill>
                <a:prstClr val="white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6305382" y="4567859"/>
            <a:ext cx="1752600" cy="859367"/>
          </a:xfrm>
          <a:prstGeom prst="ellipse">
            <a:avLst/>
          </a:prstGeom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500" i="1" dirty="0">
                <a:solidFill>
                  <a:prstClr val="white"/>
                </a:solidFill>
              </a:rPr>
              <a:t>społeczności lokalnej</a:t>
            </a:r>
            <a:endParaRPr lang="en-GB" sz="1500" i="1" dirty="0">
              <a:solidFill>
                <a:prstClr val="white"/>
              </a:solidFill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6977862" y="3338216"/>
            <a:ext cx="1752600" cy="859367"/>
          </a:xfrm>
          <a:prstGeom prst="ellipse">
            <a:avLst/>
          </a:prstGeom>
          <a:effectLst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500" i="1" dirty="0">
                <a:solidFill>
                  <a:prstClr val="white"/>
                </a:solidFill>
              </a:rPr>
              <a:t>sprawców</a:t>
            </a:r>
            <a:endParaRPr lang="en-GB" sz="1500" i="1" dirty="0">
              <a:solidFill>
                <a:prstClr val="white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 rot="5400000">
            <a:off x="7265141" y="3672547"/>
            <a:ext cx="32667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>
                <a:ln w="0"/>
                <a:solidFill>
                  <a:srgbClr val="0563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WYMIARY SPRAWIEDLIWOŚCI NAPRAWCZEJ</a:t>
            </a:r>
            <a:endParaRPr lang="en-GB" sz="1350" dirty="0">
              <a:ln w="0"/>
              <a:solidFill>
                <a:srgbClr val="0563C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51523" y="3564326"/>
            <a:ext cx="3312366" cy="9498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58969" y="4627552"/>
            <a:ext cx="3826979" cy="11652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62502" y="1782128"/>
            <a:ext cx="2678709" cy="166169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629564" y="1836134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POLICJA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1263836" y="3625259"/>
            <a:ext cx="1876035" cy="817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SĄD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1803896" y="4720627"/>
            <a:ext cx="1890210" cy="79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KURATOR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723776" y="2552555"/>
            <a:ext cx="1876035" cy="81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PROKURATURA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-1723951" y="3460055"/>
            <a:ext cx="40119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350" dirty="0">
                <a:ln w="0"/>
                <a:solidFill>
                  <a:srgbClr val="0563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ETAPY POSTĘPOWANIA </a:t>
            </a:r>
            <a:r>
              <a:rPr lang="pl-PL" sz="1350" dirty="0" smtClean="0">
                <a:ln w="0"/>
                <a:solidFill>
                  <a:srgbClr val="0563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KARNEGO</a:t>
            </a:r>
            <a:endParaRPr lang="pl-PL" sz="1350" dirty="0">
              <a:ln w="0"/>
              <a:solidFill>
                <a:srgbClr val="0563C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1350" dirty="0">
                <a:ln w="0"/>
                <a:solidFill>
                  <a:srgbClr val="0563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WYKONAWCZY         SĄDOWY          PRZYGOTOWAWCZY</a:t>
            </a:r>
            <a:endParaRPr lang="en-GB" sz="1350" dirty="0">
              <a:ln w="0"/>
              <a:solidFill>
                <a:srgbClr val="0563C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167772" y="2214179"/>
            <a:ext cx="1752600" cy="85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MEDIACJA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167772" y="4673465"/>
            <a:ext cx="1752600" cy="85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PRACE</a:t>
            </a:r>
            <a:r>
              <a:rPr lang="pl-PL" sz="1500" dirty="0">
                <a:solidFill>
                  <a:prstClr val="white"/>
                </a:solidFill>
              </a:rPr>
              <a:t> </a:t>
            </a:r>
            <a:r>
              <a:rPr lang="pl-PL" dirty="0">
                <a:solidFill>
                  <a:prstClr val="white"/>
                </a:solidFill>
              </a:rPr>
              <a:t>SPOŁECZNE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840252" y="3443822"/>
            <a:ext cx="1752600" cy="85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TERAPIA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Schemat blokowy: łącznik 21"/>
          <p:cNvSpPr/>
          <p:nvPr/>
        </p:nvSpPr>
        <p:spPr>
          <a:xfrm>
            <a:off x="3815919" y="2808246"/>
            <a:ext cx="2149630" cy="214963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CENTRUM</a:t>
            </a:r>
            <a:r>
              <a:rPr lang="pl-PL" sz="1500" dirty="0" smtClean="0">
                <a:solidFill>
                  <a:prstClr val="white"/>
                </a:solidFill>
              </a:rPr>
              <a:t/>
            </a:r>
            <a:br>
              <a:rPr lang="pl-PL" sz="1500" dirty="0" smtClean="0">
                <a:solidFill>
                  <a:prstClr val="white"/>
                </a:solidFill>
              </a:rPr>
            </a:br>
            <a:r>
              <a:rPr lang="pl-PL" dirty="0" smtClean="0">
                <a:solidFill>
                  <a:prstClr val="white"/>
                </a:solidFill>
              </a:rPr>
              <a:t>SPRAWIEDLIWOŚCI</a:t>
            </a:r>
            <a:r>
              <a:rPr lang="pl-PL" sz="1500" dirty="0">
                <a:solidFill>
                  <a:prstClr val="white"/>
                </a:solidFill>
              </a:rPr>
              <a:t/>
            </a:r>
            <a:br>
              <a:rPr lang="pl-PL" sz="1500" dirty="0">
                <a:solidFill>
                  <a:prstClr val="white"/>
                </a:solidFill>
              </a:rPr>
            </a:br>
            <a:r>
              <a:rPr lang="pl-PL" dirty="0" smtClean="0">
                <a:solidFill>
                  <a:prstClr val="white"/>
                </a:solidFill>
              </a:rPr>
              <a:t>NAPRAWCZEJ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531263" y="1073932"/>
            <a:ext cx="607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rgbClr val="0563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STWORZENIE INSTYTUCJONALNEGO POMOSTU</a:t>
            </a:r>
            <a:endParaRPr lang="en-GB" sz="2200" dirty="0">
              <a:ln w="0"/>
              <a:solidFill>
                <a:srgbClr val="0563C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Strzałka w lewo i prawo 24"/>
          <p:cNvSpPr/>
          <p:nvPr/>
        </p:nvSpPr>
        <p:spPr>
          <a:xfrm rot="1800000">
            <a:off x="3419044" y="2922040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Strzałka w lewo i prawo 27"/>
          <p:cNvSpPr/>
          <p:nvPr/>
        </p:nvSpPr>
        <p:spPr>
          <a:xfrm>
            <a:off x="3169725" y="3673829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Strzałka w lewo i prawo 28"/>
          <p:cNvSpPr/>
          <p:nvPr/>
        </p:nvSpPr>
        <p:spPr>
          <a:xfrm rot="19800000">
            <a:off x="3370904" y="4479658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Strzałka w lewo i prawo 37"/>
          <p:cNvSpPr/>
          <p:nvPr/>
        </p:nvSpPr>
        <p:spPr>
          <a:xfrm rot="1800000">
            <a:off x="5753453" y="4483536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Strzałka w lewo i prawo 38"/>
          <p:cNvSpPr/>
          <p:nvPr/>
        </p:nvSpPr>
        <p:spPr>
          <a:xfrm>
            <a:off x="5960412" y="3667742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Strzałka w lewo i prawo 39"/>
          <p:cNvSpPr/>
          <p:nvPr/>
        </p:nvSpPr>
        <p:spPr>
          <a:xfrm rot="19800000">
            <a:off x="5666561" y="2870282"/>
            <a:ext cx="63719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latin typeface="Corbel" panose="020B0503020204020204" pitchFamily="34" charset="0"/>
              </a:rPr>
              <a:t>Centrum Sprawiedliwości Naprawczej</a:t>
            </a:r>
            <a:endParaRPr lang="en-GB" sz="3200" b="1" dirty="0">
              <a:latin typeface="Corbel" panose="020B0503020204020204" pitchFamily="34" charset="0"/>
            </a:endParaRP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" y="5733256"/>
            <a:ext cx="252702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2" grpId="0" animBg="1"/>
      <p:bldP spid="25" grpId="0" animBg="1"/>
      <p:bldP spid="28" grpId="0" animBg="1"/>
      <p:bldP spid="29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ED7D31"/>
      </a:accent2>
      <a:accent3>
        <a:srgbClr val="5B9BD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511</Words>
  <Application>Microsoft Office PowerPoint</Application>
  <PresentationFormat>Pokaz na ekranie (4:3)</PresentationFormat>
  <Paragraphs>133</Paragraphs>
  <Slides>15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Motyw pakietu Office</vt:lpstr>
      <vt:lpstr>1_Motyw pakietu Office</vt:lpstr>
      <vt:lpstr>community court (centrum sprawiedliwości naprawczej) doświadczenia usa w rozwiązywaniu problemu drobnej przestępczości</vt:lpstr>
      <vt:lpstr>Kontekst 1: Strategia</vt:lpstr>
      <vt:lpstr>Prezentacja programu PowerPoint</vt:lpstr>
      <vt:lpstr>Kontekst 2: Nowelizacja KK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Model Community Court vel. Centrum Sprawiedliwości Naprawczej</vt:lpstr>
      <vt:lpstr>Dziękuję za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obywatelskiego monitoringu Sądu Rejonowego w Białymstoku 2013-2014</dc:title>
  <dc:creator>Stanisław Burdziej</dc:creator>
  <cp:lastModifiedBy>Solon-Lipiński Marek  (GPM)</cp:lastModifiedBy>
  <cp:revision>69</cp:revision>
  <dcterms:created xsi:type="dcterms:W3CDTF">2015-01-06T16:13:06Z</dcterms:created>
  <dcterms:modified xsi:type="dcterms:W3CDTF">2015-01-19T10:02:28Z</dcterms:modified>
</cp:coreProperties>
</file>