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265" r:id="rId4"/>
    <p:sldId id="282" r:id="rId5"/>
    <p:sldId id="267" r:id="rId6"/>
    <p:sldId id="277" r:id="rId7"/>
    <p:sldId id="276" r:id="rId8"/>
    <p:sldId id="281" r:id="rId9"/>
    <p:sldId id="266" r:id="rId10"/>
    <p:sldId id="275" r:id="rId11"/>
    <p:sldId id="278" r:id="rId12"/>
    <p:sldId id="279" r:id="rId13"/>
    <p:sldId id="280" r:id="rId14"/>
    <p:sldId id="283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7F889635-8511-4C30-BBC6-5CF940439BD6}">
          <p14:sldIdLst>
            <p14:sldId id="256"/>
            <p14:sldId id="284"/>
            <p14:sldId id="265"/>
            <p14:sldId id="282"/>
            <p14:sldId id="267"/>
            <p14:sldId id="277"/>
            <p14:sldId id="276"/>
            <p14:sldId id="281"/>
            <p14:sldId id="266"/>
            <p14:sldId id="275"/>
            <p14:sldId id="278"/>
            <p14:sldId id="279"/>
            <p14:sldId id="280"/>
          </p14:sldIdLst>
        </p14:section>
        <p14:section name="Sekcja bez tytułu" id="{C6379E6B-AD00-4A78-8E5D-F03783918115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0EAE9F-10A0-2000-C0E0-7B617F41922F}" v="32" dt="2021-02-23T12:15:09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88943" autoAdjust="0"/>
  </p:normalViewPr>
  <p:slideViewPr>
    <p:cSldViewPr snapToGrid="0">
      <p:cViewPr varScale="1">
        <p:scale>
          <a:sx n="75" d="100"/>
          <a:sy n="75" d="100"/>
        </p:scale>
        <p:origin x="1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D00EAE9F-10A0-2000-C0E0-7B617F41922F}"/>
    <pc:docChg chg="addSld delSld modSld modSection">
      <pc:chgData name="Natalia Wasielewska" userId="S::natalia.wasielewska@firr.org.pl::6a950395-ff1e-4d60-860f-189474a20705" providerId="AD" clId="Web-{D00EAE9F-10A0-2000-C0E0-7B617F41922F}" dt="2021-02-23T12:15:08.809" v="22" actId="20577"/>
      <pc:docMkLst>
        <pc:docMk/>
      </pc:docMkLst>
      <pc:sldChg chg="addSp delSp modSp">
        <pc:chgData name="Natalia Wasielewska" userId="S::natalia.wasielewska@firr.org.pl::6a950395-ff1e-4d60-860f-189474a20705" providerId="AD" clId="Web-{D00EAE9F-10A0-2000-C0E0-7B617F41922F}" dt="2021-02-23T12:13:45.714" v="17" actId="14100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D00EAE9F-10A0-2000-C0E0-7B617F41922F}" dt="2021-02-23T12:13:45.714" v="17" actId="14100"/>
          <ac:spMkLst>
            <pc:docMk/>
            <pc:sldMk cId="944311207" sldId="256"/>
            <ac:spMk id="3" creationId="{701D27E3-320B-46FD-8C84-195DBB3F71F3}"/>
          </ac:spMkLst>
        </pc:spChg>
        <pc:spChg chg="add mod">
          <ac:chgData name="Natalia Wasielewska" userId="S::natalia.wasielewska@firr.org.pl::6a950395-ff1e-4d60-860f-189474a20705" providerId="AD" clId="Web-{D00EAE9F-10A0-2000-C0E0-7B617F41922F}" dt="2021-02-23T12:02:58.768" v="14" actId="20577"/>
          <ac:spMkLst>
            <pc:docMk/>
            <pc:sldMk cId="944311207" sldId="256"/>
            <ac:spMk id="5" creationId="{475F7B56-3D0F-4669-890C-F0ED0CEE5E14}"/>
          </ac:spMkLst>
        </pc:spChg>
        <pc:spChg chg="del">
          <ac:chgData name="Natalia Wasielewska" userId="S::natalia.wasielewska@firr.org.pl::6a950395-ff1e-4d60-860f-189474a20705" providerId="AD" clId="Web-{D00EAE9F-10A0-2000-C0E0-7B617F41922F}" dt="2021-02-23T11:58:50.468" v="5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D00EAE9F-10A0-2000-C0E0-7B617F41922F}" dt="2021-02-23T11:58:44.499" v="4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D00EAE9F-10A0-2000-C0E0-7B617F41922F}" dt="2021-02-23T12:03:02.971" v="15"/>
        <pc:sldMkLst>
          <pc:docMk/>
          <pc:sldMk cId="3296809794" sldId="257"/>
        </pc:sldMkLst>
      </pc:sldChg>
      <pc:sldChg chg="delSp modSp">
        <pc:chgData name="Natalia Wasielewska" userId="S::natalia.wasielewska@firr.org.pl::6a950395-ff1e-4d60-860f-189474a20705" providerId="AD" clId="Web-{D00EAE9F-10A0-2000-C0E0-7B617F41922F}" dt="2021-02-23T11:57:35.982" v="1" actId="14100"/>
        <pc:sldMkLst>
          <pc:docMk/>
          <pc:sldMk cId="1492380831" sldId="266"/>
        </pc:sldMkLst>
        <pc:spChg chg="mod">
          <ac:chgData name="Natalia Wasielewska" userId="S::natalia.wasielewska@firr.org.pl::6a950395-ff1e-4d60-860f-189474a20705" providerId="AD" clId="Web-{D00EAE9F-10A0-2000-C0E0-7B617F41922F}" dt="2021-02-23T11:57:35.982" v="1" actId="14100"/>
          <ac:spMkLst>
            <pc:docMk/>
            <pc:sldMk cId="1492380831" sldId="266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D00EAE9F-10A0-2000-C0E0-7B617F41922F}" dt="2021-02-23T11:57:31.123" v="0"/>
          <ac:picMkLst>
            <pc:docMk/>
            <pc:sldMk cId="1492380831" sldId="266"/>
            <ac:picMk id="1026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D00EAE9F-10A0-2000-C0E0-7B617F41922F}" dt="2021-02-23T11:57:47.154" v="2"/>
        <pc:sldMkLst>
          <pc:docMk/>
          <pc:sldMk cId="1675948991" sldId="274"/>
        </pc:sldMkLst>
      </pc:sldChg>
      <pc:sldChg chg="modSp add replId">
        <pc:chgData name="Natalia Wasielewska" userId="S::natalia.wasielewska@firr.org.pl::6a950395-ff1e-4d60-860f-189474a20705" providerId="AD" clId="Web-{D00EAE9F-10A0-2000-C0E0-7B617F41922F}" dt="2021-02-23T12:15:08.809" v="22" actId="20577"/>
        <pc:sldMkLst>
          <pc:docMk/>
          <pc:sldMk cId="4195347653" sldId="284"/>
        </pc:sldMkLst>
        <pc:spChg chg="mod">
          <ac:chgData name="Natalia Wasielewska" userId="S::natalia.wasielewska@firr.org.pl::6a950395-ff1e-4d60-860f-189474a20705" providerId="AD" clId="Web-{D00EAE9F-10A0-2000-C0E0-7B617F41922F}" dt="2021-02-23T12:15:08.809" v="22" actId="20577"/>
          <ac:spMkLst>
            <pc:docMk/>
            <pc:sldMk cId="4195347653" sldId="284"/>
            <ac:spMk id="1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4BC5A-F65D-4D5E-BFE8-8FEE8F37BEA7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F2578-977A-47A7-BD16-05C18B2FA7D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7918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Prezentacja: około 30 min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2578-977A-47A7-BD16-05C18B2FA7D7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3730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Burza mózgów: czas trwania</a:t>
            </a:r>
            <a:r>
              <a:rPr lang="pl-PL" baseline="0" dirty="0"/>
              <a:t> to 60 min – uczestnicy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opisują informacje w zakresie spełniania przez dany podmiot, w ramach prowadzonej działalności, minimalnych wymagań z art. 6 ustawy o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zapewnianiu dostępność </a:t>
            </a:r>
            <a:r>
              <a:rPr lang="pl-P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OzSP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każdy uczestnik mówi, jak to wygląda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jego jednostce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co należy zmienić.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2578-977A-47A7-BD16-05C18B2FA7D7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1079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Zakończenie modułu: około 13:00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F2578-977A-47A7-BD16-05C18B2FA7D7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9534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701D27E3-320B-46FD-8C84-195DBB3F7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2288"/>
            <a:ext cx="9144000" cy="197065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2800" dirty="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475F7B56-3D0F-4669-890C-F0ED0CEE5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latin typeface="Arial"/>
                <a:cs typeface="Arial"/>
              </a:rPr>
              <a:t>3.3. Z czego składa się raport ze stanu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zapewniania dostępności?</a:t>
            </a:r>
            <a:endParaRPr lang="en-US" dirty="0">
              <a:ea typeface="+mn-lt"/>
              <a:cs typeface="+mn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pl-PL" b="1" dirty="0">
                <a:latin typeface="Arial"/>
                <a:cs typeface="Arial"/>
              </a:rPr>
              <a:t>3.4. Formularz i termin składania raportu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ze stanu zapewniania dostępności.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48279" y="810166"/>
            <a:ext cx="983940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Formularz raportu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48279" y="1808852"/>
            <a:ext cx="10358275" cy="3443086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Szablon formularza raportu jest dostępny na stronie BIP ministerstwa właściwego ds. rozwoju regionalnego do końca stycznia 2021 r.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Wypełniony raport należy opublikować na stronie BIP danego podmiotu (urzędu, szkoły, domu kultury, spółki wodociągowej, zarządu dróg miejskich itp.) lub jego stronie internetowej oraz przekazać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właściwego wojewody.</a:t>
            </a:r>
          </a:p>
        </p:txBody>
      </p:sp>
    </p:spTree>
    <p:extLst>
      <p:ext uri="{BB962C8B-B14F-4D97-AF65-F5344CB8AC3E}">
        <p14:creationId xmlns:p14="http://schemas.microsoft.com/office/powerpoint/2010/main" val="2079467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37264" y="649374"/>
            <a:ext cx="983940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Terminy raportowania (1)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37264" y="1442225"/>
            <a:ext cx="10756859" cy="4958575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31 marca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danego roku sporządzony raport przekazywany jest do:</a:t>
            </a:r>
          </a:p>
          <a:p>
            <a:pPr marL="342900" lvl="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ministra właściwego do spraw rozwoju regionalnego (w przypadku podmiotów publicznych o ogólnokrajowym zasięgu działania art. 5 par. 2 pkt 4. ustawa z dnia 14 czerwca 1960 r.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– Kodeks Postępowania  Administracyjnego),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właściwego miejscowo wojewody (w przypadku pozostałych podmiotów).</a:t>
            </a:r>
          </a:p>
          <a:p>
            <a:pPr algn="l">
              <a:lnSpc>
                <a:spcPct val="16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30 czerwca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danego roku wojewoda na podstawie otrzymanych od jednostek raportów przygotowuje zbiorczy raport o stanie zapewnienia dostępności osobom ze szczególnymi potrzebami na terenie danego województwa i przekazuje go ministrowi właściwemu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do spraw rozwoju regionalnego.</a:t>
            </a:r>
          </a:p>
        </p:txBody>
      </p:sp>
    </p:spTree>
    <p:extLst>
      <p:ext uri="{BB962C8B-B14F-4D97-AF65-F5344CB8AC3E}">
        <p14:creationId xmlns:p14="http://schemas.microsoft.com/office/powerpoint/2010/main" val="1831789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13818" y="733503"/>
            <a:ext cx="983940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Terminy raportowania (2)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13817" y="1414610"/>
            <a:ext cx="10885813" cy="4681391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30 listopada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danego roku właściwe ministerstwo na podstawie zbiorczego raportu wojewody i raportów z poszczególnych jednostek samorządowych sporządza ogólny raport o stanie zapewniania dostępności osobom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 w kraju i przekazuje go do zaopiniowania Radzie Dostępności. </a:t>
            </a:r>
          </a:p>
          <a:p>
            <a:pPr algn="l"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 podstawie opinii minister właściwy do spraw rozwoju regionalnego przekazuje Radzie Ministrów raport o stanie zapewniania dostępności osobom ze szczególnymi potrzebami w kraju. </a:t>
            </a:r>
          </a:p>
        </p:txBody>
      </p:sp>
    </p:spTree>
    <p:extLst>
      <p:ext uri="{BB962C8B-B14F-4D97-AF65-F5344CB8AC3E}">
        <p14:creationId xmlns:p14="http://schemas.microsoft.com/office/powerpoint/2010/main" val="29182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02093" y="729915"/>
            <a:ext cx="983940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5. Co zawiera raport o dostępności kraju?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02093" y="1877813"/>
            <a:ext cx="10698245" cy="3725818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Analizę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stanu zapewniania dostępności osobom ze szczególnymi potrzebami przez jednostki publiczne.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Ocenę skuteczności działań,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które mają zapewniać dostępność osobom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Rekomendacje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poprawy zapewnienia dostępności przez podmioty publiczne.</a:t>
            </a:r>
          </a:p>
        </p:txBody>
      </p:sp>
    </p:spTree>
    <p:extLst>
      <p:ext uri="{BB962C8B-B14F-4D97-AF65-F5344CB8AC3E}">
        <p14:creationId xmlns:p14="http://schemas.microsoft.com/office/powerpoint/2010/main" val="3333059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356428" y="1217182"/>
            <a:ext cx="9144000" cy="2387600"/>
          </a:xfrm>
        </p:spPr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29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4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1136072" y="878216"/>
            <a:ext cx="79585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odtytuł 6"/>
          <p:cNvSpPr txBox="1">
            <a:spLocks/>
          </p:cNvSpPr>
          <p:nvPr/>
        </p:nvSpPr>
        <p:spPr>
          <a:xfrm>
            <a:off x="1062445" y="1690255"/>
            <a:ext cx="10249989" cy="39763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Co zawiera raport ze stanu zapewniania dostępności?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Ustawa o zapewnianiu dostępności osobom ze szczególnymi potrzebami – minimalne wymagania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Formularz raportu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Terminy raportowania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Co zawiera raport o dostępności kraju?</a:t>
            </a:r>
          </a:p>
        </p:txBody>
      </p:sp>
    </p:spTree>
    <p:extLst>
      <p:ext uri="{BB962C8B-B14F-4D97-AF65-F5344CB8AC3E}">
        <p14:creationId xmlns:p14="http://schemas.microsoft.com/office/powerpoint/2010/main" val="585667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80993" y="715338"/>
            <a:ext cx="983940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1. Co zawiera raport ze stanu zapewniania dostępności?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29301" y="1626410"/>
            <a:ext cx="11058607" cy="4203116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informacje w zakresie spełniania przez daną jednostkę minimalnych wymagań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 których mowa w art. 6 ustawy o zapewnianiu dostępności osobom ze szczególnymi potrzebami,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informacje o stanie zapewnienia dostępu alternatywnego oraz analizę uzasadniającą brak zapewnienia dostępności osobom ze szczególnymi potrzebami (zgodnie z art. 7 ustawy o zapewnianiu dostępności osobom ze szczególnymi potrzebami), 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informacje zbiorcze o stanie dostępności w jednostkach podległych oraz nadzorowanych.</a:t>
            </a:r>
          </a:p>
        </p:txBody>
      </p:sp>
    </p:spTree>
    <p:extLst>
      <p:ext uri="{BB962C8B-B14F-4D97-AF65-F5344CB8AC3E}">
        <p14:creationId xmlns:p14="http://schemas.microsoft.com/office/powerpoint/2010/main" val="3068880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755202" y="733272"/>
            <a:ext cx="10956152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Ustawa o zapewnianiu dostępności osobom ze szczególnymi potrzebami – minimalne wymagania (1)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755202" y="2031744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Dostępność architektoniczna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5202" y="2627948"/>
            <a:ext cx="10850643" cy="2824484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Zapewnienie możliwości poruszania się po piętrach i pomiędzy piętrami,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Umożliwienie dotarcia do wszystkich pomieszczeń w budynku (oprócz technicznych),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Umożliwienie nawigacji wewnątrz budynku (głównie osobom niewidomym i głuchym),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Umożliwienie wejścia do budynku z psem przewodnikiem,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Zapewnienie bezpiecznej ewakuacji z budynku.</a:t>
            </a: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117331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684863" y="346411"/>
            <a:ext cx="10956152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Ustawa o zapewnianiu dostępności osobom ze szczególnymi potrzebami – minimalne wymagania (2)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684863" y="1390601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Dostępność cyfrowa: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84863" y="1942349"/>
            <a:ext cx="10745137" cy="4774974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Strony podmiotowej BIP, 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Danych teleadresowych podmiotu oraz linku do strony podmiotowej BIP,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Narzędzi kontaktowych (np. formularzy, wideo tłumacza Polskiego Języka Migowego),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Dokumentów urzędowych, wzorów umów i innych wzorów dokumentów do zaciągania umów cywilno-prawnych,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Deklaracji dostępności,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Informacji dotyczących sytuacji kryzysowych,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Nawigacji,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Multimediów.</a:t>
            </a:r>
          </a:p>
        </p:txBody>
      </p:sp>
    </p:spTree>
    <p:extLst>
      <p:ext uri="{BB962C8B-B14F-4D97-AF65-F5344CB8AC3E}">
        <p14:creationId xmlns:p14="http://schemas.microsoft.com/office/powerpoint/2010/main" val="499905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755202" y="733272"/>
            <a:ext cx="10956152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Ustawa o zapewnianiu dostępności osobom ze szczególnymi potrzebami – minimalne wymagania (3)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755202" y="1908807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Dostępność informacyjno-komunikacyjna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5202" y="2418464"/>
            <a:ext cx="10746557" cy="3958890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Zapewnienie urządzeń ułatwiających słyszenie,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Sporządzenie opisu zadań i pracy jednostki w tekście łatwym do czytania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 zrozumienia (ETR), w formacie możliwym do odczytania dla czytnika ekranu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oraz w Polskim Języku Migowym,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Umożliwienie komunikacji z jednostką w formie wskazanej przez osobę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potrzebami,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Zapewnienie usługi tłumacza Polskiego Języka Migowego.</a:t>
            </a: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2919302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755202" y="733272"/>
            <a:ext cx="10956152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Ustawa o zapewnianiu dostępności osobom ze szczególnymi potrzebami – minimalne wymagania (4)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5202" y="2396073"/>
            <a:ext cx="10287936" cy="1982675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Które z minimalnych wymogów spełnia Państwa jednostka?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Których nie spełnia i dlaczego?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Co można zmienić w tej kwestii?</a:t>
            </a:r>
          </a:p>
        </p:txBody>
      </p:sp>
    </p:spTree>
    <p:extLst>
      <p:ext uri="{BB962C8B-B14F-4D97-AF65-F5344CB8AC3E}">
        <p14:creationId xmlns:p14="http://schemas.microsoft.com/office/powerpoint/2010/main" val="30172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8"/>
          <p:cNvSpPr txBox="1">
            <a:spLocks/>
          </p:cNvSpPr>
          <p:nvPr/>
        </p:nvSpPr>
        <p:spPr>
          <a:xfrm>
            <a:off x="755202" y="733272"/>
            <a:ext cx="10956152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Ustawa o zapewnianiu dostępności osobom ze szczególnymi potrzebami – minimalne wymagania (5)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55202" y="2001037"/>
            <a:ext cx="813717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Ważne!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5202" y="2656224"/>
            <a:ext cx="10623281" cy="315842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Począwszy od 2021 r. każdy podmiot publiczny jest zobowiązany przekazać co 4 lata, najpóźniej do dnia 31 marca danego roku, raport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 stanie zapewniania dostępności osobom ze szczególnymi potrzebami w danym podmiocie i opublikować go na swojej stronie podmiotowej Biuletynu Informacji Publicznej, a jeżeli nie ma takiej strony – na swojej stronie internetowej.</a:t>
            </a:r>
          </a:p>
        </p:txBody>
      </p:sp>
    </p:spTree>
    <p:extLst>
      <p:ext uri="{BB962C8B-B14F-4D97-AF65-F5344CB8AC3E}">
        <p14:creationId xmlns:p14="http://schemas.microsoft.com/office/powerpoint/2010/main" val="149238083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8266</TotalTime>
  <Words>885</Words>
  <Application>Microsoft Office PowerPoint</Application>
  <PresentationFormat>Panoramiczny</PresentationFormat>
  <Paragraphs>72</Paragraphs>
  <Slides>14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Spis treści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Ważne!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102</cp:revision>
  <dcterms:created xsi:type="dcterms:W3CDTF">2020-10-09T08:17:34Z</dcterms:created>
  <dcterms:modified xsi:type="dcterms:W3CDTF">2021-02-26T08:12:59Z</dcterms:modified>
</cp:coreProperties>
</file>