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4" r:id="rId2"/>
    <p:sldId id="256" r:id="rId3"/>
    <p:sldId id="259" r:id="rId4"/>
    <p:sldId id="258" r:id="rId5"/>
    <p:sldId id="261" r:id="rId6"/>
    <p:sldId id="262" r:id="rId7"/>
    <p:sldId id="264" r:id="rId8"/>
    <p:sldId id="266" r:id="rId9"/>
    <p:sldId id="278" r:id="rId10"/>
    <p:sldId id="273" r:id="rId11"/>
    <p:sldId id="269" r:id="rId12"/>
    <p:sldId id="279" r:id="rId13"/>
    <p:sldId id="280" r:id="rId14"/>
    <p:sldId id="281" r:id="rId15"/>
    <p:sldId id="277" r:id="rId16"/>
    <p:sldId id="275" r:id="rId17"/>
    <p:sldId id="276" r:id="rId18"/>
    <p:sldId id="283" r:id="rId19"/>
    <p:sldId id="282" r:id="rId2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9864D9-6E6F-457A-97A5-E8D9B43131FB}" v="382" dt="2020-10-12T21:12:42.458"/>
    <p1510:client id="{475F3B52-BCB3-4D65-953A-7D3ABFCA6F03}" v="39" dt="2020-10-12T18:46:58.683"/>
    <p1510:client id="{D218AE9F-1019-2000-A3BB-777D845F4B2B}" v="274" dt="2021-02-23T14:56:42.9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99" autoAdjust="0"/>
    <p:restoredTop sz="94660"/>
  </p:normalViewPr>
  <p:slideViewPr>
    <p:cSldViewPr snapToGrid="0">
      <p:cViewPr varScale="1">
        <p:scale>
          <a:sx n="75" d="100"/>
          <a:sy n="75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D218AE9F-1019-2000-A3BB-777D845F4B2B}"/>
    <pc:docChg chg="addSld delSld modSld sldOrd">
      <pc:chgData name="Natalia Wasielewska" userId="S::natalia.wasielewska@firr.org.pl::6a950395-ff1e-4d60-860f-189474a20705" providerId="AD" clId="Web-{D218AE9F-1019-2000-A3BB-777D845F4B2B}" dt="2021-02-23T14:56:41.344" v="144" actId="20577"/>
      <pc:docMkLst>
        <pc:docMk/>
      </pc:docMkLst>
      <pc:sldChg chg="modSp">
        <pc:chgData name="Natalia Wasielewska" userId="S::natalia.wasielewska@firr.org.pl::6a950395-ff1e-4d60-860f-189474a20705" providerId="AD" clId="Web-{D218AE9F-1019-2000-A3BB-777D845F4B2B}" dt="2021-02-23T14:56:41.344" v="144" actId="20577"/>
        <pc:sldMkLst>
          <pc:docMk/>
          <pc:sldMk cId="944311207" sldId="256"/>
        </pc:sldMkLst>
        <pc:spChg chg="mod">
          <ac:chgData name="Natalia Wasielewska" userId="S::natalia.wasielewska@firr.org.pl::6a950395-ff1e-4d60-860f-189474a20705" providerId="AD" clId="Web-{D218AE9F-1019-2000-A3BB-777D845F4B2B}" dt="2021-02-23T14:56:41.344" v="144" actId="20577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D218AE9F-1019-2000-A3BB-777D845F4B2B}" dt="2021-02-23T14:54:36.622" v="28"/>
        <pc:sldMkLst>
          <pc:docMk/>
          <pc:sldMk cId="3296809794" sldId="257"/>
        </pc:sldMkLst>
      </pc:sldChg>
      <pc:sldChg chg="delSp">
        <pc:chgData name="Natalia Wasielewska" userId="S::natalia.wasielewska@firr.org.pl::6a950395-ff1e-4d60-860f-189474a20705" providerId="AD" clId="Web-{D218AE9F-1019-2000-A3BB-777D845F4B2B}" dt="2021-02-23T14:53:12.073" v="13"/>
        <pc:sldMkLst>
          <pc:docMk/>
          <pc:sldMk cId="1459476691" sldId="258"/>
        </pc:sldMkLst>
        <pc:picChg chg="del">
          <ac:chgData name="Natalia Wasielewska" userId="S::natalia.wasielewska@firr.org.pl::6a950395-ff1e-4d60-860f-189474a20705" providerId="AD" clId="Web-{D218AE9F-1019-2000-A3BB-777D845F4B2B}" dt="2021-02-23T14:53:11.339" v="12"/>
          <ac:picMkLst>
            <pc:docMk/>
            <pc:sldMk cId="1459476691" sldId="258"/>
            <ac:picMk id="2" creationId="{5DDBA0AF-0D3C-4BF1-84A6-8C3EC6C5F038}"/>
          </ac:picMkLst>
        </pc:picChg>
        <pc:picChg chg="del">
          <ac:chgData name="Natalia Wasielewska" userId="S::natalia.wasielewska@firr.org.pl::6a950395-ff1e-4d60-860f-189474a20705" providerId="AD" clId="Web-{D218AE9F-1019-2000-A3BB-777D845F4B2B}" dt="2021-02-23T14:53:12.073" v="13"/>
          <ac:picMkLst>
            <pc:docMk/>
            <pc:sldMk cId="1459476691" sldId="258"/>
            <ac:picMk id="3" creationId="{F484814B-AF4A-4A9B-926D-F999B04EEB59}"/>
          </ac:picMkLst>
        </pc:picChg>
      </pc:sldChg>
      <pc:sldChg chg="delSp">
        <pc:chgData name="Natalia Wasielewska" userId="S::natalia.wasielewska@firr.org.pl::6a950395-ff1e-4d60-860f-189474a20705" providerId="AD" clId="Web-{D218AE9F-1019-2000-A3BB-777D845F4B2B}" dt="2021-02-23T14:53:15.589" v="14"/>
        <pc:sldMkLst>
          <pc:docMk/>
          <pc:sldMk cId="2019217948" sldId="259"/>
        </pc:sldMkLst>
        <pc:picChg chg="del">
          <ac:chgData name="Natalia Wasielewska" userId="S::natalia.wasielewska@firr.org.pl::6a950395-ff1e-4d60-860f-189474a20705" providerId="AD" clId="Web-{D218AE9F-1019-2000-A3BB-777D845F4B2B}" dt="2021-02-23T14:53:15.589" v="14"/>
          <ac:picMkLst>
            <pc:docMk/>
            <pc:sldMk cId="2019217948" sldId="259"/>
            <ac:picMk id="2" creationId="{8DC11FED-54B8-4E72-A87F-413B3D53618C}"/>
          </ac:picMkLst>
        </pc:picChg>
      </pc:sldChg>
      <pc:sldChg chg="delSp">
        <pc:chgData name="Natalia Wasielewska" userId="S::natalia.wasielewska@firr.org.pl::6a950395-ff1e-4d60-860f-189474a20705" providerId="AD" clId="Web-{D218AE9F-1019-2000-A3BB-777D845F4B2B}" dt="2021-02-23T14:53:08.839" v="11"/>
        <pc:sldMkLst>
          <pc:docMk/>
          <pc:sldMk cId="1987370517" sldId="261"/>
        </pc:sldMkLst>
        <pc:picChg chg="del">
          <ac:chgData name="Natalia Wasielewska" userId="S::natalia.wasielewska@firr.org.pl::6a950395-ff1e-4d60-860f-189474a20705" providerId="AD" clId="Web-{D218AE9F-1019-2000-A3BB-777D845F4B2B}" dt="2021-02-23T14:53:08.839" v="11"/>
          <ac:picMkLst>
            <pc:docMk/>
            <pc:sldMk cId="1987370517" sldId="261"/>
            <ac:picMk id="2" creationId="{3EF511C5-5ED7-4FFA-95E6-173A1EDB3ACF}"/>
          </ac:picMkLst>
        </pc:picChg>
      </pc:sldChg>
      <pc:sldChg chg="delSp">
        <pc:chgData name="Natalia Wasielewska" userId="S::natalia.wasielewska@firr.org.pl::6a950395-ff1e-4d60-860f-189474a20705" providerId="AD" clId="Web-{D218AE9F-1019-2000-A3BB-777D845F4B2B}" dt="2021-02-23T14:53:06.558" v="10"/>
        <pc:sldMkLst>
          <pc:docMk/>
          <pc:sldMk cId="3862640154" sldId="264"/>
        </pc:sldMkLst>
        <pc:picChg chg="del">
          <ac:chgData name="Natalia Wasielewska" userId="S::natalia.wasielewska@firr.org.pl::6a950395-ff1e-4d60-860f-189474a20705" providerId="AD" clId="Web-{D218AE9F-1019-2000-A3BB-777D845F4B2B}" dt="2021-02-23T14:53:06.558" v="10"/>
          <ac:picMkLst>
            <pc:docMk/>
            <pc:sldMk cId="3862640154" sldId="264"/>
            <ac:picMk id="14" creationId="{F48A3891-EDCF-4EF0-B8BD-8201413F8C91}"/>
          </ac:picMkLst>
        </pc:picChg>
      </pc:sldChg>
      <pc:sldChg chg="delSp delAnim">
        <pc:chgData name="Natalia Wasielewska" userId="S::natalia.wasielewska@firr.org.pl::6a950395-ff1e-4d60-860f-189474a20705" providerId="AD" clId="Web-{D218AE9F-1019-2000-A3BB-777D845F4B2B}" dt="2021-02-23T14:53:02.167" v="9"/>
        <pc:sldMkLst>
          <pc:docMk/>
          <pc:sldMk cId="3372725737" sldId="269"/>
        </pc:sldMkLst>
        <pc:picChg chg="del">
          <ac:chgData name="Natalia Wasielewska" userId="S::natalia.wasielewska@firr.org.pl::6a950395-ff1e-4d60-860f-189474a20705" providerId="AD" clId="Web-{D218AE9F-1019-2000-A3BB-777D845F4B2B}" dt="2021-02-23T14:53:02.167" v="9"/>
          <ac:picMkLst>
            <pc:docMk/>
            <pc:sldMk cId="3372725737" sldId="269"/>
            <ac:picMk id="2" creationId="{FEEAE979-4447-4A24-A03E-BC09D336E9C8}"/>
          </ac:picMkLst>
        </pc:picChg>
      </pc:sldChg>
      <pc:sldChg chg="del">
        <pc:chgData name="Natalia Wasielewska" userId="S::natalia.wasielewska@firr.org.pl::6a950395-ff1e-4d60-860f-189474a20705" providerId="AD" clId="Web-{D218AE9F-1019-2000-A3BB-777D845F4B2B}" dt="2021-02-23T14:52:50.292" v="5"/>
        <pc:sldMkLst>
          <pc:docMk/>
          <pc:sldMk cId="522048235" sldId="272"/>
        </pc:sldMkLst>
      </pc:sldChg>
      <pc:sldChg chg="delSp">
        <pc:chgData name="Natalia Wasielewska" userId="S::natalia.wasielewska@firr.org.pl::6a950395-ff1e-4d60-860f-189474a20705" providerId="AD" clId="Web-{D218AE9F-1019-2000-A3BB-777D845F4B2B}" dt="2021-02-23T14:52:21.291" v="0"/>
        <pc:sldMkLst>
          <pc:docMk/>
          <pc:sldMk cId="4216235081" sldId="276"/>
        </pc:sldMkLst>
        <pc:picChg chg="del">
          <ac:chgData name="Natalia Wasielewska" userId="S::natalia.wasielewska@firr.org.pl::6a950395-ff1e-4d60-860f-189474a20705" providerId="AD" clId="Web-{D218AE9F-1019-2000-A3BB-777D845F4B2B}" dt="2021-02-23T14:52:21.291" v="0"/>
          <ac:picMkLst>
            <pc:docMk/>
            <pc:sldMk cId="4216235081" sldId="276"/>
            <ac:picMk id="1026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218AE9F-1019-2000-A3BB-777D845F4B2B}" dt="2021-02-23T14:52:54.292" v="6"/>
        <pc:sldMkLst>
          <pc:docMk/>
          <pc:sldMk cId="1337211608" sldId="277"/>
        </pc:sldMkLst>
        <pc:picChg chg="del">
          <ac:chgData name="Natalia Wasielewska" userId="S::natalia.wasielewska@firr.org.pl::6a950395-ff1e-4d60-860f-189474a20705" providerId="AD" clId="Web-{D218AE9F-1019-2000-A3BB-777D845F4B2B}" dt="2021-02-23T14:52:54.292" v="6"/>
          <ac:picMkLst>
            <pc:docMk/>
            <pc:sldMk cId="1337211608" sldId="277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D218AE9F-1019-2000-A3BB-777D845F4B2B}" dt="2021-02-23T14:52:58.370" v="8"/>
        <pc:sldMkLst>
          <pc:docMk/>
          <pc:sldMk cId="2906625929" sldId="281"/>
        </pc:sldMkLst>
        <pc:picChg chg="del">
          <ac:chgData name="Natalia Wasielewska" userId="S::natalia.wasielewska@firr.org.pl::6a950395-ff1e-4d60-860f-189474a20705" providerId="AD" clId="Web-{D218AE9F-1019-2000-A3BB-777D845F4B2B}" dt="2021-02-23T14:52:57.526" v="7"/>
          <ac:picMkLst>
            <pc:docMk/>
            <pc:sldMk cId="2906625929" sldId="281"/>
            <ac:picMk id="8" creationId="{976AE834-A1CF-4891-88F0-69D995FC879C}"/>
          </ac:picMkLst>
        </pc:picChg>
        <pc:picChg chg="del">
          <ac:chgData name="Natalia Wasielewska" userId="S::natalia.wasielewska@firr.org.pl::6a950395-ff1e-4d60-860f-189474a20705" providerId="AD" clId="Web-{D218AE9F-1019-2000-A3BB-777D845F4B2B}" dt="2021-02-23T14:52:58.370" v="8"/>
          <ac:picMkLst>
            <pc:docMk/>
            <pc:sldMk cId="2906625929" sldId="281"/>
            <ac:picMk id="1028" creationId="{00000000-0000-0000-0000-000000000000}"/>
          </ac:picMkLst>
        </pc:picChg>
      </pc:sldChg>
      <pc:sldChg chg="modSp">
        <pc:chgData name="Natalia Wasielewska" userId="S::natalia.wasielewska@firr.org.pl::6a950395-ff1e-4d60-860f-189474a20705" providerId="AD" clId="Web-{D218AE9F-1019-2000-A3BB-777D845F4B2B}" dt="2021-02-23T14:56:35.015" v="143" actId="20577"/>
        <pc:sldMkLst>
          <pc:docMk/>
          <pc:sldMk cId="4288214761" sldId="283"/>
        </pc:sldMkLst>
        <pc:spChg chg="mod">
          <ac:chgData name="Natalia Wasielewska" userId="S::natalia.wasielewska@firr.org.pl::6a950395-ff1e-4d60-860f-189474a20705" providerId="AD" clId="Web-{D218AE9F-1019-2000-A3BB-777D845F4B2B}" dt="2021-02-23T14:55:46.952" v="123" actId="20577"/>
          <ac:spMkLst>
            <pc:docMk/>
            <pc:sldMk cId="4288214761" sldId="283"/>
            <ac:spMk id="2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D218AE9F-1019-2000-A3BB-777D845F4B2B}" dt="2021-02-23T14:56:35.015" v="143" actId="20577"/>
          <ac:spMkLst>
            <pc:docMk/>
            <pc:sldMk cId="4288214761" sldId="283"/>
            <ac:spMk id="3" creationId="{00000000-0000-0000-0000-000000000000}"/>
          </ac:spMkLst>
        </pc:spChg>
      </pc:sldChg>
      <pc:sldChg chg="addSp delSp modSp add ord replId">
        <pc:chgData name="Natalia Wasielewska" userId="S::natalia.wasielewska@firr.org.pl::6a950395-ff1e-4d60-860f-189474a20705" providerId="AD" clId="Web-{D218AE9F-1019-2000-A3BB-777D845F4B2B}" dt="2021-02-23T14:54:33.435" v="27" actId="20577"/>
        <pc:sldMkLst>
          <pc:docMk/>
          <pc:sldMk cId="2685023644" sldId="284"/>
        </pc:sldMkLst>
        <pc:spChg chg="add mod">
          <ac:chgData name="Natalia Wasielewska" userId="S::natalia.wasielewska@firr.org.pl::6a950395-ff1e-4d60-860f-189474a20705" providerId="AD" clId="Web-{D218AE9F-1019-2000-A3BB-777D845F4B2B}" dt="2021-02-23T14:54:21.747" v="25" actId="20577"/>
          <ac:spMkLst>
            <pc:docMk/>
            <pc:sldMk cId="2685023644" sldId="284"/>
            <ac:spMk id="3" creationId="{64622E23-530E-4F93-9B63-4F6C58D008CA}"/>
          </ac:spMkLst>
        </pc:spChg>
        <pc:spChg chg="add mod">
          <ac:chgData name="Natalia Wasielewska" userId="S::natalia.wasielewska@firr.org.pl::6a950395-ff1e-4d60-860f-189474a20705" providerId="AD" clId="Web-{D218AE9F-1019-2000-A3BB-777D845F4B2B}" dt="2021-02-23T14:54:33.435" v="27" actId="20577"/>
          <ac:spMkLst>
            <pc:docMk/>
            <pc:sldMk cId="2685023644" sldId="284"/>
            <ac:spMk id="5" creationId="{5EA9E4BD-5656-4AC2-BAA2-C568CD2454B1}"/>
          </ac:spMkLst>
        </pc:spChg>
        <pc:spChg chg="del">
          <ac:chgData name="Natalia Wasielewska" userId="S::natalia.wasielewska@firr.org.pl::6a950395-ff1e-4d60-860f-189474a20705" providerId="AD" clId="Web-{D218AE9F-1019-2000-A3BB-777D845F4B2B}" dt="2021-02-23T14:53:59.574" v="20"/>
          <ac:spMkLst>
            <pc:docMk/>
            <pc:sldMk cId="2685023644" sldId="284"/>
            <ac:spMk id="11" creationId="{00000000-0000-0000-0000-000000000000}"/>
          </ac:spMkLst>
        </pc:spChg>
        <pc:spChg chg="del mod">
          <ac:chgData name="Natalia Wasielewska" userId="S::natalia.wasielewska@firr.org.pl::6a950395-ff1e-4d60-860f-189474a20705" providerId="AD" clId="Web-{D218AE9F-1019-2000-A3BB-777D845F4B2B}" dt="2021-02-23T14:53:52.965" v="19"/>
          <ac:spMkLst>
            <pc:docMk/>
            <pc:sldMk cId="2685023644" sldId="284"/>
            <ac:spMk id="1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2C013-47F9-4BC4-A334-CAC5BB4B50DA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4F12D-6926-452C-88A0-8F9090477D2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436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Czas trwania prezentacji 60 min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4F12D-6926-452C-88A0-8F9090477D2E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0698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4F12D-6926-452C-88A0-8F9090477D2E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1090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Link</a:t>
            </a:r>
            <a:r>
              <a:rPr lang="pl-PL" baseline="0" dirty="0"/>
              <a:t> do </a:t>
            </a:r>
            <a:r>
              <a:rPr lang="pl-PL" baseline="0" dirty="0" err="1"/>
              <a:t>MFiPR</a:t>
            </a:r>
            <a:r>
              <a:rPr lang="pl-PL" baseline="0"/>
              <a:t> https://www.gov.pl/web/fundusze-regiony/koordynator-dostepnosci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4F12D-6926-452C-88A0-8F9090477D2E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5376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4F12D-6926-452C-88A0-8F9090477D2E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9819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Wyświetlić załącznik 3.1. </a:t>
            </a:r>
            <a:r>
              <a:rPr lang="pl-PL" baseline="0" dirty="0"/>
              <a:t>Zakres obowiązków koordynatora. Dyskusja: „Jak to wygląda w Państwa urzędzie?”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4F12D-6926-452C-88A0-8F9090477D2E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294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Godzina zakończenia ok. 9:30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4F12D-6926-452C-88A0-8F9090477D2E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59367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unduszeeuropejskie.gov.pl/media/86832/Poradnik_wdrazanie.pdf" TargetMode="External"/><Relationship Id="rId2" Type="http://schemas.openxmlformats.org/officeDocument/2006/relationships/hyperlink" Target="https://www.funduszeeuropejskie.gov.pl/strony/o-funduszach/fundusze-europejskie-bez-barier/dostepnosc-plus/ustawa-o-dostepnosci/#Prawa%20i%20obowi%C4%85zki%20w%20rok%20od%20wej%C5%9Bcia%20w%20%C5%BCycie%20ustawy%20%E2%80%9Eo%20zapewnianiu%20dost%C4%99pno%C5%9Bci%E2%80%9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unduszeeuropejskie.gov.pl/media/96903/Poradnik_dostosowanie_instytucji_i_uslug.pdf" TargetMode="External"/><Relationship Id="rId5" Type="http://schemas.openxmlformats.org/officeDocument/2006/relationships/hyperlink" Target="https://www.funduszeeuropejskie.gov.pl/media/96814/NiezbednikPDF_v10.pdf" TargetMode="External"/><Relationship Id="rId4" Type="http://schemas.openxmlformats.org/officeDocument/2006/relationships/hyperlink" Target="https://www.funduszeeuropejskie.gov.pl/strony/o-funduszach/fundusze-europejskie-bez-barier/dostepnosc-plus/dobre-praktyki/#Dobre%20praktyki%20z%20zakresu%20dost%C4%99pno%C5%9Bci%20cyfrowej:%20Zalecenia%20WCAG2.1%20dla%20redaktora%20stron%20internetowych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64622E23-530E-4F93-9B63-4F6C58D008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Szkolenie dla koordynatorów</a:t>
            </a:r>
            <a:endParaRPr lang="en-US" sz="3000" dirty="0">
              <a:ea typeface="+mj-lt"/>
              <a:cs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dostępności</a:t>
            </a:r>
            <a:endParaRPr lang="pl-PL" sz="3000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5EA9E4BD-5656-4AC2-BAA2-C568CD2454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"/>
                <a:cs typeface="Arial"/>
              </a:rPr>
              <a:t>3.1. Zadania koordynatora </a:t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latin typeface="Arial"/>
                <a:cs typeface="Arial"/>
              </a:rPr>
              <a:t>ds. dostępności 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85023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972285" y="488230"/>
            <a:ext cx="97418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2. Przykłady zadań koordynatora ds. dostępności (3)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972285" y="1206923"/>
            <a:ext cx="856224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400" b="1" dirty="0">
                <a:latin typeface="Arial"/>
                <a:cs typeface="Arial"/>
              </a:rPr>
              <a:t>Szkolenia dla współpracowników – od czego zacząć?</a:t>
            </a:r>
            <a:endParaRPr lang="pl-PL" sz="5400" dirty="0"/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2285" y="1827127"/>
            <a:ext cx="10724415" cy="453391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Przeanalizuj możliwości podniesienia wiedzy i umiejętności w podmiocie.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Jeśli sam posiadasz wystarczającą wiedzę i czujesz się na siłach – sam przeprowadź szkolenie dla współpracowników.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Jeżeli nie czujesz się na siłach, by samodzielnie przeprowadzić szkolenie, zaproś </a:t>
            </a:r>
            <a:b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do współpracy osoby/instytucje zewnętrzne.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Zastanów się, czy w Twojej okolicy działają lokalne organizacje pozarządowe, które mogłyby przeprowadzić szkolenie dla pracowników.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Śledź na bieżąco informacje o szkoleniach on-line, </a:t>
            </a:r>
            <a:r>
              <a:rPr lang="pl-PL" sz="1900" dirty="0" err="1">
                <a:latin typeface="Arial" panose="020B0604020202020204" pitchFamily="34" charset="0"/>
                <a:cs typeface="Arial" panose="020B0604020202020204" pitchFamily="34" charset="0"/>
              </a:rPr>
              <a:t>webinarach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 i warsztatach organizowanych przez organizacje pozarządowe działające na rzecz osób o szczególnych potrzebach.</a:t>
            </a:r>
          </a:p>
        </p:txBody>
      </p:sp>
    </p:spTree>
    <p:extLst>
      <p:ext uri="{BB962C8B-B14F-4D97-AF65-F5344CB8AC3E}">
        <p14:creationId xmlns:p14="http://schemas.microsoft.com/office/powerpoint/2010/main" val="77017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4630577" y="1137264"/>
            <a:ext cx="2410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>
                <a:latin typeface="Arial"/>
                <a:cs typeface="Arial"/>
              </a:rPr>
              <a:t>Ważne!</a:t>
            </a:r>
            <a:endParaRPr lang="pl-PL" sz="4000" dirty="0"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117561" y="2276387"/>
            <a:ext cx="9938366" cy="270201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Podmiot na swojej stronie BIP (a jeśli nie ma BIP, to na swojej stronie internetowej) musi opublikować dane kontaktowe </a:t>
            </a:r>
            <a:b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do koordynatora ds. dostępności oraz treść planu działania </a:t>
            </a:r>
            <a:b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na rzecz poprawy stanu dostępności.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725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022558" y="715015"/>
            <a:ext cx="91440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3. Wniosek o zapewnienie dostępności i skarga (1)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22558" y="1468414"/>
            <a:ext cx="10745372" cy="4654090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100" dirty="0">
                <a:latin typeface="Arial" panose="020B0604020202020204" pitchFamily="34" charset="0"/>
                <a:cs typeface="Arial" panose="020B0604020202020204" pitchFamily="34" charset="0"/>
              </a:rPr>
              <a:t>Każdy, bez konieczności wykazania interesu prawnego lub faktycznego, ma prawo poinformować podmiot publiczny o braku dostępności architektonicznej </a:t>
            </a:r>
            <a:br>
              <a:rPr lang="pl-PL" altLang="en-US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lub informacyjno-komunikacyjnej, o których mowa odpowiednio w art. 6 pkt 1 </a:t>
            </a:r>
            <a:br>
              <a:rPr lang="pl-PL" altLang="en-US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lub 3 [ustawy o zapewnianiu dostępności osobom ze szczególnymi potrzebami], tego podmiotu.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100" dirty="0">
                <a:latin typeface="Arial" panose="020B0604020202020204" pitchFamily="34" charset="0"/>
                <a:cs typeface="Arial" panose="020B0604020202020204" pitchFamily="34" charset="0"/>
              </a:rPr>
              <a:t>Osoba ze szczególnymi potrzebami lub jej przedstawiciel ustawowy, </a:t>
            </a:r>
            <a:r>
              <a:rPr lang="pl-PL" altLang="en-US" sz="2100" u="sng" dirty="0">
                <a:latin typeface="Arial" panose="020B0604020202020204" pitchFamily="34" charset="0"/>
                <a:cs typeface="Arial" panose="020B0604020202020204" pitchFamily="34" charset="0"/>
              </a:rPr>
              <a:t>po wykazaniu interesu faktycznego</a:t>
            </a:r>
            <a:r>
              <a:rPr lang="pl-PL" altLang="en-US" sz="2100" dirty="0">
                <a:latin typeface="Arial" panose="020B0604020202020204" pitchFamily="34" charset="0"/>
                <a:cs typeface="Arial" panose="020B0604020202020204" pitchFamily="34" charset="0"/>
              </a:rPr>
              <a:t>, ma prawo wystąpić z wnioskiem o zapewnienie dostępności architektonicznej lub informacyjno-komunikacyjnej, zwanym dalej „wnioskiem </a:t>
            </a:r>
            <a:br>
              <a:rPr lang="pl-PL" altLang="en-US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sz="2100" dirty="0">
                <a:latin typeface="Arial" panose="020B0604020202020204" pitchFamily="34" charset="0"/>
                <a:cs typeface="Arial" panose="020B0604020202020204" pitchFamily="34" charset="0"/>
              </a:rPr>
              <a:t>o zapewnienie dostępności” </a:t>
            </a:r>
            <a:r>
              <a:rPr lang="pl-PL" alt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(od 6 września 2021).</a:t>
            </a:r>
            <a:endParaRPr lang="pl-PL" sz="2100" b="1" dirty="0"/>
          </a:p>
          <a:p>
            <a:pPr>
              <a:lnSpc>
                <a:spcPct val="150000"/>
              </a:lnSpc>
            </a:pPr>
            <a:endParaRPr lang="pl-PL" sz="2100" dirty="0"/>
          </a:p>
        </p:txBody>
      </p:sp>
    </p:spTree>
    <p:extLst>
      <p:ext uri="{BB962C8B-B14F-4D97-AF65-F5344CB8AC3E}">
        <p14:creationId xmlns:p14="http://schemas.microsoft.com/office/powerpoint/2010/main" val="1358873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 noGrp="1"/>
          </p:cNvSpPr>
          <p:nvPr>
            <p:ph type="ctrTitle"/>
          </p:nvPr>
        </p:nvSpPr>
        <p:spPr>
          <a:xfrm>
            <a:off x="1022558" y="715015"/>
            <a:ext cx="91440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3. Wniosek o zapewnienie dostępności i skarga (2)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22557" y="1782760"/>
            <a:ext cx="10453825" cy="3995187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dirty="0">
                <a:latin typeface="Arial" panose="020B0604020202020204" pitchFamily="34" charset="0"/>
                <a:cs typeface="Arial" panose="020B0604020202020204" pitchFamily="34" charset="0"/>
              </a:rPr>
              <a:t>Każdy ma prawo wystąpić do podmiotu publicznego z żądaniem zapewnienia dostępności cyfrowej wskazanej strony internetowej, aplikacji mobilnej lub elementu strony internetowej, lub aplikacji mobilnej, w tym elementów, o których mowa w art. 3 ust. 2, oraz elementów niedostępnych cyfrowo na podstawie art. 8 ust. 1, albo o jego udostępnienie za pomocą alternatywnego sposobu dostępu </a:t>
            </a:r>
            <a:br>
              <a:rPr lang="pl-PL" alt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(od 23 września 2020)</a:t>
            </a:r>
            <a:r>
              <a:rPr lang="pl-PL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3153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8"/>
          <p:cNvSpPr txBox="1">
            <a:spLocks/>
          </p:cNvSpPr>
          <p:nvPr/>
        </p:nvSpPr>
        <p:spPr>
          <a:xfrm>
            <a:off x="791360" y="632316"/>
            <a:ext cx="10486240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4. Kanały komunikacji koordynatora z innymi pracownikami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105685" y="1496283"/>
            <a:ext cx="9270767" cy="3844344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Kanał komunikacji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– połączenie pozwalające na komunikację dwóch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lub więcej osób, mające na celu wymianę informacji pomiędzy nadawcą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i odbiorcą. Istnieją dwa zasadnicze rodzaje kanałów komunikacji: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Ustny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(bezpośredni – twarzą w twarz, pośredni – telefon, komputer),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Pisemny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(list, e-mail, strona internetowa, SMS),</a:t>
            </a:r>
          </a:p>
          <a:p>
            <a:pPr algn="l"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Z jakiego kanału komunikacji z innymi pracownikami korzysta koordynator ds. dostępności w Państwa podmiocie? </a:t>
            </a:r>
            <a:endParaRPr lang="pl-PL" sz="2200" dirty="0"/>
          </a:p>
          <a:p>
            <a:pPr>
              <a:lnSpc>
                <a:spcPct val="150000"/>
              </a:lnSpc>
            </a:pP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2906625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791360" y="632316"/>
            <a:ext cx="9190840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5. Zakres obowiązków koordynatora ds. dostępności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05829" y="1898687"/>
            <a:ext cx="11069336" cy="144127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500" b="1" dirty="0">
                <a:latin typeface="Arial" panose="020B0604020202020204" pitchFamily="34" charset="0"/>
                <a:cs typeface="Arial" panose="020B0604020202020204" pitchFamily="34" charset="0"/>
              </a:rPr>
              <a:t>Koordynacja dostępności – powołanie czy tylko polecenie służbowe?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500" b="1" dirty="0">
                <a:latin typeface="Arial" panose="020B0604020202020204" pitchFamily="34" charset="0"/>
                <a:cs typeface="Arial" panose="020B0604020202020204" pitchFamily="34" charset="0"/>
              </a:rPr>
              <a:t>Przykładowy zakres obowiązków koordynatora ds. dostępności</a:t>
            </a:r>
          </a:p>
        </p:txBody>
      </p:sp>
    </p:spTree>
    <p:extLst>
      <p:ext uri="{BB962C8B-B14F-4D97-AF65-F5344CB8AC3E}">
        <p14:creationId xmlns:p14="http://schemas.microsoft.com/office/powerpoint/2010/main" val="13372116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791360" y="511172"/>
            <a:ext cx="9190840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6. Podsumowanie</a:t>
            </a:r>
          </a:p>
        </p:txBody>
      </p:sp>
      <p:sp>
        <p:nvSpPr>
          <p:cNvPr id="14" name="Tytuł 8"/>
          <p:cNvSpPr txBox="1">
            <a:spLocks noGrp="1"/>
          </p:cNvSpPr>
          <p:nvPr>
            <p:ph type="ctrTitle"/>
          </p:nvPr>
        </p:nvSpPr>
        <p:spPr>
          <a:xfrm>
            <a:off x="791360" y="1193318"/>
            <a:ext cx="856224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400" b="1" dirty="0">
                <a:latin typeface="Arial"/>
                <a:cs typeface="Arial"/>
              </a:rPr>
              <a:t>Koordynator powinien:</a:t>
            </a:r>
            <a:endParaRPr lang="pl-PL" sz="5400" dirty="0"/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60080" y="1618050"/>
            <a:ext cx="11124416" cy="495502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dokonać audytu podmiotu pod kątem (1) dostępności architektonicznej, (2) cyfrowej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i (3) informacyjno-komunikacyjnej,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określić stan zapewnienia dostępności w każdym z tych obszarów (1, 2, 3),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przygotować plan poprawy zapewniania dostępności,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brać udział we wdrożeniu planu poprawy i monitorować wszystkie działania jednostki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oraz ich zgodność z ustawą o zapewnianiu dostępności osobom o szczególnych potrzebach,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przygotować raport o stanie dostępności jednostki.</a:t>
            </a:r>
          </a:p>
        </p:txBody>
      </p:sp>
    </p:spTree>
    <p:extLst>
      <p:ext uri="{BB962C8B-B14F-4D97-AF65-F5344CB8AC3E}">
        <p14:creationId xmlns:p14="http://schemas.microsoft.com/office/powerpoint/2010/main" val="176705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143000" y="1414927"/>
            <a:ext cx="7565776" cy="354243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Koordynator w każdej jednostce, </a:t>
            </a:r>
            <a:b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w której zostanie wyznaczony stanie się źródłem informacji </a:t>
            </a:r>
            <a:b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nt. jej dostępności. </a:t>
            </a:r>
            <a:endParaRPr lang="pl-P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23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dirty="0">
                <a:latin typeface="Arial"/>
                <a:cs typeface="Arial"/>
              </a:rPr>
              <a:t>7. Przykładowe materiały i poradniki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dirty="0">
                <a:latin typeface="Arial"/>
                <a:cs typeface="Arial"/>
                <a:hlinkClick r:id="rId2"/>
              </a:rPr>
              <a:t>Prawa_i_obowiązki w związku z wejściem ustawy</a:t>
            </a:r>
            <a:r>
              <a:rPr lang="pl-PL" dirty="0">
                <a:latin typeface="Arial"/>
                <a:cs typeface="Arial"/>
              </a:rPr>
              <a:t> (data wejścia na stronę 18.02.2021)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dirty="0">
                <a:latin typeface="Arial"/>
                <a:cs typeface="Arial"/>
                <a:hlinkClick r:id="rId3"/>
              </a:rPr>
              <a:t>Poradnik do ustawy</a:t>
            </a:r>
            <a:r>
              <a:rPr lang="pl-PL" dirty="0">
                <a:latin typeface="Arial"/>
                <a:cs typeface="Arial"/>
              </a:rPr>
              <a:t> (data wejścia na stronę 18.02.2021)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dirty="0">
                <a:latin typeface="Arial"/>
                <a:cs typeface="Arial"/>
                <a:hlinkClick r:id="rId4"/>
              </a:rPr>
              <a:t>Dobre praktyki w zakresie dostępności</a:t>
            </a:r>
            <a:r>
              <a:rPr lang="pl-PL" dirty="0">
                <a:latin typeface="Arial"/>
                <a:cs typeface="Arial"/>
              </a:rPr>
              <a:t> (data wejścia na stronę 18.02.2021)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dirty="0">
                <a:latin typeface="Arial"/>
                <a:cs typeface="Arial"/>
                <a:hlinkClick r:id="rId5"/>
              </a:rPr>
              <a:t>Poradnik dla koordynatora</a:t>
            </a:r>
            <a:r>
              <a:rPr lang="pl-PL" dirty="0">
                <a:latin typeface="Arial"/>
                <a:cs typeface="Arial"/>
              </a:rPr>
              <a:t> (data wejścia na stronę 18.02.2021)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dirty="0">
                <a:latin typeface="Arial"/>
                <a:cs typeface="Arial"/>
                <a:hlinkClick r:id="rId6"/>
              </a:rPr>
              <a:t>Poradnik_dostosowanie_instytucji_i_usług</a:t>
            </a:r>
            <a:r>
              <a:rPr lang="pl-PL" dirty="0">
                <a:latin typeface="Arial"/>
                <a:cs typeface="Arial"/>
              </a:rPr>
              <a:t> (data wejścia na stronę 18.02.2021)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214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400" b="1" dirty="0">
                <a:latin typeface="Arial"/>
                <a:cs typeface="Arial"/>
              </a:rPr>
              <a:t>Dziękujemy za uwagę!</a:t>
            </a:r>
          </a:p>
        </p:txBody>
      </p:sp>
      <p:pic>
        <p:nvPicPr>
          <p:cNvPr id="6" name="Obraz 5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16170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891043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 txBox="1">
            <a:spLocks noGrp="1"/>
          </p:cNvSpPr>
          <p:nvPr>
            <p:ph type="ctrTitle"/>
          </p:nvPr>
        </p:nvSpPr>
        <p:spPr>
          <a:xfrm>
            <a:off x="1524000" y="1520421"/>
            <a:ext cx="8651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>
                <a:latin typeface="Arial"/>
                <a:cs typeface="Arial"/>
              </a:rPr>
              <a:t>Szkolenie realizowane w ramach projektu Samorząd bez barier.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jest ze środków UE oraz budżetu państwa.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Autorzy: </a:t>
            </a:r>
            <a:r>
              <a:rPr lang="pl-PL" sz="2000" dirty="0">
                <a:latin typeface="Arial"/>
                <a:cs typeface="Arial"/>
              </a:rPr>
              <a:t>Fundacja Instytut Rozwoju Regionalnego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Strona projektu: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Podtytuł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Commons: uznanie autorstwa, na tych samych warunkach 3.0 Polska (CC BY-SA 3.0). Pewne prawa zastrzeżone na rzecz autorów.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pl-PL" dirty="0"/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04138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136072" y="878216"/>
            <a:ext cx="795850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62445" y="1690255"/>
            <a:ext cx="10249989" cy="397634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Zadania koordynatora ds. dostępności wg ustawy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 zapewnianiu dostępności osobom ze szczególnymi potrzebami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Przykłady zadań koordynatora ds. dostępności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Wniosek o zapewnienie dostępności i skarga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Kanały komunikacji koordynatora z innymi pracownikami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Zakres obowiązków koordynatora ds. dostępności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Podsumowanie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Materiały i poradniki</a:t>
            </a: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60000"/>
              </a:lnSpc>
              <a:spcBef>
                <a:spcPts val="600"/>
              </a:spcBef>
              <a:buFont typeface="+mj-lt"/>
              <a:buAutoNum type="arabicPeriod"/>
            </a:pP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377696" y="776841"/>
            <a:ext cx="79230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pl-PL" sz="2800" b="1" dirty="0">
                <a:latin typeface="Arial"/>
                <a:cs typeface="Arial"/>
              </a:rPr>
              <a:t>Ustawa o zapewnianiu dostępności osobom ze szczególnymi potrzebami</a:t>
            </a:r>
            <a:br>
              <a:rPr lang="pl-PL" sz="2800" b="1" dirty="0">
                <a:latin typeface="Arial"/>
                <a:cs typeface="Arial"/>
              </a:rPr>
            </a:br>
            <a:r>
              <a:rPr lang="pl-PL" sz="2800" b="1" dirty="0">
                <a:latin typeface="Arial"/>
                <a:cs typeface="Arial"/>
              </a:rPr>
              <a:t>art. 14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377696" y="2061119"/>
            <a:ext cx="8114647" cy="165576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60000"/>
              </a:lnSpc>
            </a:pPr>
            <a:r>
              <a:rPr lang="pl-PL" sz="2000" b="1" dirty="0">
                <a:latin typeface="Arial"/>
                <a:cs typeface="Arial"/>
              </a:rPr>
              <a:t>Art. 14 Ustawy mówi, że każdy organ władzy publicznej, w tym organ administracji rządowej i samorządowej, organ kontroli państwowej i ochrony prawa oraz sądy i trybunały, wyznacza </a:t>
            </a:r>
            <a:br>
              <a:rPr lang="pl-PL" sz="2000" b="1" dirty="0">
                <a:latin typeface="Arial"/>
                <a:cs typeface="Arial"/>
              </a:rPr>
            </a:br>
            <a:r>
              <a:rPr lang="pl-PL" sz="2000" b="1" dirty="0">
                <a:latin typeface="Arial"/>
                <a:cs typeface="Arial"/>
              </a:rPr>
              <a:t>co najmniej jedną osobę pełniącą funkcje koordynatora </a:t>
            </a:r>
            <a:br>
              <a:rPr lang="pl-PL" sz="2000" b="1" dirty="0">
                <a:latin typeface="Arial"/>
                <a:cs typeface="Arial"/>
              </a:rPr>
            </a:br>
            <a:r>
              <a:rPr lang="pl-PL" sz="2000" b="1" dirty="0">
                <a:latin typeface="Arial"/>
                <a:cs typeface="Arial"/>
              </a:rPr>
              <a:t>do spraw dostępności.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889157" y="540861"/>
            <a:ext cx="97418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sz="2800" b="1" dirty="0">
                <a:latin typeface="Arial"/>
                <a:cs typeface="Arial"/>
              </a:rPr>
              <a:t>Zadania koordynatora ds. dostępności wg ustawy </a:t>
            </a:r>
            <a:br>
              <a:rPr lang="pl-PL" sz="2800" b="1" dirty="0">
                <a:latin typeface="Arial"/>
                <a:cs typeface="Arial"/>
              </a:rPr>
            </a:br>
            <a:r>
              <a:rPr lang="pl-PL" sz="2800" b="1" dirty="0">
                <a:latin typeface="Arial"/>
                <a:cs typeface="Arial"/>
              </a:rPr>
              <a:t>o zapewnianiu dostępności osobom ze szczególnymi potrzebami (1)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1236223" y="2255092"/>
            <a:ext cx="904776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I. Wsparcie osób ze szczególnymi potrzebami w dostępie </a:t>
            </a:r>
            <a:b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</a:br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do usług świadczonych przez podmiot.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275411" y="3415325"/>
            <a:ext cx="8969387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Wymaga to poznania i rozumienia sposobów funkcjonowania tych osób. Koordynator powinien znać szczególne potrzeby i efekt ich interakcji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z otoczeniem (różne dysfunkcje i różne rozwiązania).</a:t>
            </a:r>
          </a:p>
        </p:txBody>
      </p:sp>
    </p:spTree>
    <p:extLst>
      <p:ext uri="{BB962C8B-B14F-4D97-AF65-F5344CB8AC3E}">
        <p14:creationId xmlns:p14="http://schemas.microsoft.com/office/powerpoint/2010/main" val="198737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8"/>
          <p:cNvSpPr txBox="1">
            <a:spLocks noGrp="1"/>
          </p:cNvSpPr>
          <p:nvPr>
            <p:ph type="ctrTitle"/>
          </p:nvPr>
        </p:nvSpPr>
        <p:spPr>
          <a:xfrm>
            <a:off x="889157" y="540861"/>
            <a:ext cx="97418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sz="2800" b="1" dirty="0">
                <a:latin typeface="Arial"/>
                <a:cs typeface="Arial"/>
              </a:rPr>
              <a:t>Zadania koordynatora ds. dostępności wg ustawy </a:t>
            </a:r>
            <a:br>
              <a:rPr lang="pl-PL" sz="2800" b="1" dirty="0">
                <a:latin typeface="Arial"/>
                <a:cs typeface="Arial"/>
              </a:rPr>
            </a:br>
            <a:r>
              <a:rPr lang="pl-PL" sz="2800" b="1" dirty="0">
                <a:latin typeface="Arial"/>
                <a:cs typeface="Arial"/>
              </a:rPr>
              <a:t>o zapewnianiu dostępności osobom ze szczególnymi potrzebami (2)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1035294" y="2304854"/>
            <a:ext cx="856570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II. Przygotowanie i koordynacja wdrożenia planu działania </a:t>
            </a:r>
            <a:b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</a:br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na rzecz poprawy zapewnienia dostępności osobom </a:t>
            </a:r>
            <a:b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</a:br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ze szczególnymi potrzebami przez podmiot.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35294" y="3884182"/>
            <a:ext cx="9449622" cy="21488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pl-PL" sz="2000" dirty="0">
                <a:latin typeface="Arial"/>
                <a:cs typeface="Arial"/>
              </a:rPr>
              <a:t>Data, do kiedy taki plan ma powstać nie została jasno określona, ale najlepiej przygotować go przed terminem złożenia pierwszego raportu, tj. 31 marca 2021 r. Jak wynika z zapisów ustawy (art. 6) działania w planie mogą być rozłożone </a:t>
            </a:r>
            <a:br>
              <a:rPr lang="pl-PL" sz="2000" dirty="0">
                <a:latin typeface="Arial"/>
                <a:cs typeface="Arial"/>
              </a:rPr>
            </a:br>
            <a:r>
              <a:rPr lang="pl-PL" sz="2000" dirty="0">
                <a:latin typeface="Arial"/>
                <a:cs typeface="Arial"/>
              </a:rPr>
              <a:t>w czasie nawet do czasu złożenia drugiego raportu, a więc do 2025 r</a:t>
            </a:r>
            <a:r>
              <a:rPr lang="pl-PL" sz="2000" dirty="0"/>
              <a:t>. 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348030215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889157" y="540861"/>
            <a:ext cx="9741897" cy="138499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sz="2800" b="1" dirty="0">
                <a:latin typeface="Arial"/>
                <a:cs typeface="Arial"/>
              </a:rPr>
              <a:t>Zadania koordynatora ds. dostępności wg ustawy </a:t>
            </a:r>
            <a:br>
              <a:rPr lang="pl-PL" sz="2800" b="1" dirty="0">
                <a:latin typeface="Arial"/>
                <a:cs typeface="Arial"/>
              </a:rPr>
            </a:br>
            <a:r>
              <a:rPr lang="pl-PL" sz="2800" b="1" dirty="0">
                <a:latin typeface="Arial"/>
                <a:cs typeface="Arial"/>
              </a:rPr>
              <a:t>o zapewnianiu dostępności osobom ze szczególnymi potrzebami (3)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161ED31-6325-4EAE-8B46-E1C2D4731CCB}"/>
              </a:ext>
            </a:extLst>
          </p:cNvPr>
          <p:cNvSpPr txBox="1"/>
          <p:nvPr/>
        </p:nvSpPr>
        <p:spPr>
          <a:xfrm>
            <a:off x="961437" y="2333250"/>
            <a:ext cx="959733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III. Monitorowanie działalności podmiotu w zakresie zapewnienia dostępności osobom ze szczególnymi potrzebami. </a:t>
            </a: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61437" y="3352799"/>
            <a:ext cx="9806574" cy="21797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 oparciu o informacje zbierane od współpracowników i klientów, na bieżąco należy dokonywać możliwych zmian w obszarze zapewniania dostępności. Ważne,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aby śledzić zmiany w funkcjonowaniu jednostki i dostosowywać je do zasad dostępności. </a:t>
            </a:r>
          </a:p>
          <a:p>
            <a:pPr>
              <a:lnSpc>
                <a:spcPct val="150000"/>
              </a:lnSpc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640154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972285" y="726770"/>
            <a:ext cx="97418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2. Przykłady zadań koordynatora ds. dostępności (1)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2285" y="1445062"/>
            <a:ext cx="10157533" cy="4319633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Odpowiadanie na wnioski o zapewnienie dostępności.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Przygotowanie raportu o stanie dostępności.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Współpraca z osobą odpowiedzialną za strony internetowe jednostki w celu monitorowania ich dostępności oraz publikacji deklaracji dostępności.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Proponowanie założeń do rocznych planów budżetowych dotyczących realizacji zadań wynikających z ustawy.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Współpraca w zakresie zapewniania dostępności z instytucjami centralnymi, wojewódzkimi, powiatowymi i gminnymi.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050434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8"/>
          <p:cNvSpPr txBox="1">
            <a:spLocks/>
          </p:cNvSpPr>
          <p:nvPr/>
        </p:nvSpPr>
        <p:spPr>
          <a:xfrm>
            <a:off x="972285" y="726770"/>
            <a:ext cx="97418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2. Przykłady zadań koordynatora ds. dostępności (2)</a:t>
            </a:r>
            <a:endParaRPr lang="pl-PL" sz="2800" b="1" dirty="0">
              <a:latin typeface="Arial"/>
              <a:cs typeface="Arial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2284" y="1565135"/>
            <a:ext cx="10268371" cy="4297344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Analiza dostępności obiektów użyteczności publicznej podległych podmiotowi.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Przygotowanie i aktualizacja merytorycznej treści deklaracji dostępności.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Opiniowanie projektów aktów normatywnych stanowionych dotyczących problematyki osób z niepełnosprawnościami.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Inicjowanie i koordynacja realizacji programów oświatowych, kulturalnych </a:t>
            </a:r>
            <a:b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 rekreacyjnych dla osób z niepełnosprawnościami.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Inicjowanie/prowadzenie szkoleń z zakresu dostępności podmiotu </a:t>
            </a:r>
            <a:b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dla współpracowników.</a:t>
            </a:r>
          </a:p>
          <a:p>
            <a:pPr>
              <a:lnSpc>
                <a:spcPct val="150000"/>
              </a:lnSpc>
            </a:pPr>
            <a:endParaRPr lang="pl-PL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sz="2000" dirty="0"/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sz="2000" dirty="0"/>
          </a:p>
          <a:p>
            <a:pPr>
              <a:lnSpc>
                <a:spcPct val="150000"/>
              </a:lnSpc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655876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1208</Words>
  <Application>Microsoft Office PowerPoint</Application>
  <PresentationFormat>Panoramiczny</PresentationFormat>
  <Paragraphs>91</Paragraphs>
  <Slides>19</Slides>
  <Notes>6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Motyw pakietu Office</vt:lpstr>
      <vt:lpstr>Szkolenie dla koordynatorów dostępności</vt:lpstr>
      <vt:lpstr>Szkolenie realizowane w ramach projektu Samorząd bez barier. Projekt dofinansowany jest ze środków UE oraz budżetu państwa.  Autorzy: Fundacja Instytut Rozwoju Regionalnego Strona projektu: Strona internetowa projektu "Samorząd bez barier"</vt:lpstr>
      <vt:lpstr>Spis treści</vt:lpstr>
      <vt:lpstr>Ustawa o zapewnianiu dostępności osobom ze szczególnymi potrzebami art. 14</vt:lpstr>
      <vt:lpstr>Zadania koordynatora ds. dostępności wg ustawy  o zapewnianiu dostępności osobom ze szczególnymi potrzebami (1)</vt:lpstr>
      <vt:lpstr>Zadania koordynatora ds. dostępności wg ustawy  o zapewnianiu dostępności osobom ze szczególnymi potrzebami (2)</vt:lpstr>
      <vt:lpstr>Prezentacja programu PowerPoint</vt:lpstr>
      <vt:lpstr>Prezentacja programu PowerPoint</vt:lpstr>
      <vt:lpstr>Prezentacja programu PowerPoint</vt:lpstr>
      <vt:lpstr>Szkolenia dla współpracowników – od czego zacząć?</vt:lpstr>
      <vt:lpstr>Ważne!</vt:lpstr>
      <vt:lpstr>3. Wniosek o zapewnienie dostępności i skarga (1)</vt:lpstr>
      <vt:lpstr>3. Wniosek o zapewnienie dostępności i skarga (2)</vt:lpstr>
      <vt:lpstr>Prezentacja programu PowerPoint</vt:lpstr>
      <vt:lpstr>Prezentacja programu PowerPoint</vt:lpstr>
      <vt:lpstr>Koordynator powinien:</vt:lpstr>
      <vt:lpstr>Prezentacja programu PowerPoint</vt:lpstr>
      <vt:lpstr>7. Przykładowe materiały i poradniki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380</cp:revision>
  <dcterms:created xsi:type="dcterms:W3CDTF">2020-10-09T08:17:34Z</dcterms:created>
  <dcterms:modified xsi:type="dcterms:W3CDTF">2021-02-26T08:05:48Z</dcterms:modified>
</cp:coreProperties>
</file>