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9" r:id="rId3"/>
    <p:sldId id="259" r:id="rId4"/>
    <p:sldId id="265" r:id="rId5"/>
    <p:sldId id="267" r:id="rId6"/>
    <p:sldId id="266" r:id="rId7"/>
    <p:sldId id="276" r:id="rId8"/>
    <p:sldId id="275" r:id="rId9"/>
    <p:sldId id="258" r:id="rId10"/>
    <p:sldId id="261" r:id="rId11"/>
    <p:sldId id="263" r:id="rId12"/>
    <p:sldId id="268" r:id="rId13"/>
    <p:sldId id="278" r:id="rId14"/>
    <p:sldId id="274" r:id="rId1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7F889635-8511-4C30-BBC6-5CF940439BD6}">
          <p14:sldIdLst>
            <p14:sldId id="256"/>
            <p14:sldId id="279"/>
            <p14:sldId id="259"/>
            <p14:sldId id="265"/>
            <p14:sldId id="267"/>
            <p14:sldId id="266"/>
            <p14:sldId id="276"/>
            <p14:sldId id="275"/>
          </p14:sldIdLst>
        </p14:section>
        <p14:section name="Sekcja bez tytułu" id="{C6379E6B-AD00-4A78-8E5D-F03783918115}">
          <p14:sldIdLst>
            <p14:sldId id="258"/>
            <p14:sldId id="261"/>
            <p14:sldId id="263"/>
            <p14:sldId id="268"/>
            <p14:sldId id="278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0EAE9F-A0BF-2000-A3BB-78C649169EDC}" v="23" dt="2021-02-23T11:53:38.264"/>
    <p1510:client id="{B70C58A9-92CD-81F9-BFF9-882B1D940F40}" v="5" dt="2021-02-23T12:17:51.2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5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B70C58A9-92CD-81F9-BFF9-882B1D940F40}"/>
    <pc:docChg chg="modSld">
      <pc:chgData name="Natalia Wasielewska" userId="S::natalia.wasielewska@firr.org.pl::6a950395-ff1e-4d60-860f-189474a20705" providerId="AD" clId="Web-{B70C58A9-92CD-81F9-BFF9-882B1D940F40}" dt="2021-02-23T12:17:48.533" v="1" actId="20577"/>
      <pc:docMkLst>
        <pc:docMk/>
      </pc:docMkLst>
      <pc:sldChg chg="modSp">
        <pc:chgData name="Natalia Wasielewska" userId="S::natalia.wasielewska@firr.org.pl::6a950395-ff1e-4d60-860f-189474a20705" providerId="AD" clId="Web-{B70C58A9-92CD-81F9-BFF9-882B1D940F40}" dt="2021-02-23T12:17:48.533" v="1" actId="20577"/>
        <pc:sldMkLst>
          <pc:docMk/>
          <pc:sldMk cId="752582585" sldId="279"/>
        </pc:sldMkLst>
        <pc:spChg chg="mod">
          <ac:chgData name="Natalia Wasielewska" userId="S::natalia.wasielewska@firr.org.pl::6a950395-ff1e-4d60-860f-189474a20705" providerId="AD" clId="Web-{B70C58A9-92CD-81F9-BFF9-882B1D940F40}" dt="2021-02-23T12:17:48.533" v="1" actId="20577"/>
          <ac:spMkLst>
            <pc:docMk/>
            <pc:sldMk cId="752582585" sldId="279"/>
            <ac:spMk id="12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770EAE9F-A0BF-2000-A3BB-78C649169EDC}"/>
    <pc:docChg chg="addSld delSld modSld modSection">
      <pc:chgData name="Natalia Wasielewska" userId="S::natalia.wasielewska@firr.org.pl::6a950395-ff1e-4d60-860f-189474a20705" providerId="AD" clId="Web-{770EAE9F-A0BF-2000-A3BB-78C649169EDC}" dt="2021-02-23T11:53:38.264" v="15" actId="14100"/>
      <pc:docMkLst>
        <pc:docMk/>
      </pc:docMkLst>
      <pc:sldChg chg="addSp delSp modSp">
        <pc:chgData name="Natalia Wasielewska" userId="S::natalia.wasielewska@firr.org.pl::6a950395-ff1e-4d60-860f-189474a20705" providerId="AD" clId="Web-{770EAE9F-A0BF-2000-A3BB-78C649169EDC}" dt="2021-02-23T11:53:23.827" v="12" actId="20577"/>
        <pc:sldMkLst>
          <pc:docMk/>
          <pc:sldMk cId="944311207" sldId="256"/>
        </pc:sldMkLst>
        <pc:spChg chg="add mod">
          <ac:chgData name="Natalia Wasielewska" userId="S::natalia.wasielewska@firr.org.pl::6a950395-ff1e-4d60-860f-189474a20705" providerId="AD" clId="Web-{770EAE9F-A0BF-2000-A3BB-78C649169EDC}" dt="2021-02-23T11:53:10.530" v="11" actId="20577"/>
          <ac:spMkLst>
            <pc:docMk/>
            <pc:sldMk cId="944311207" sldId="256"/>
            <ac:spMk id="3" creationId="{869CB4CF-7D6D-46B9-861B-B7F1973FF82C}"/>
          </ac:spMkLst>
        </pc:spChg>
        <pc:spChg chg="add mod">
          <ac:chgData name="Natalia Wasielewska" userId="S::natalia.wasielewska@firr.org.pl::6a950395-ff1e-4d60-860f-189474a20705" providerId="AD" clId="Web-{770EAE9F-A0BF-2000-A3BB-78C649169EDC}" dt="2021-02-23T11:53:23.827" v="12" actId="20577"/>
          <ac:spMkLst>
            <pc:docMk/>
            <pc:sldMk cId="944311207" sldId="256"/>
            <ac:spMk id="5" creationId="{AC45295B-C494-4412-A19E-4AF821ECE49A}"/>
          </ac:spMkLst>
        </pc:spChg>
        <pc:spChg chg="del mod">
          <ac:chgData name="Natalia Wasielewska" userId="S::natalia.wasielewska@firr.org.pl::6a950395-ff1e-4d60-860f-189474a20705" providerId="AD" clId="Web-{770EAE9F-A0BF-2000-A3BB-78C649169EDC}" dt="2021-02-23T11:52:43.732" v="6"/>
          <ac:spMkLst>
            <pc:docMk/>
            <pc:sldMk cId="944311207" sldId="256"/>
            <ac:spMk id="11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770EAE9F-A0BF-2000-A3BB-78C649169EDC}" dt="2021-02-23T11:52:28.310" v="4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770EAE9F-A0BF-2000-A3BB-78C649169EDC}" dt="2021-02-23T11:53:28.124" v="13"/>
        <pc:sldMkLst>
          <pc:docMk/>
          <pc:sldMk cId="3296809794" sldId="257"/>
        </pc:sldMkLst>
      </pc:sldChg>
      <pc:sldChg chg="delSp modSp">
        <pc:chgData name="Natalia Wasielewska" userId="S::natalia.wasielewska@firr.org.pl::6a950395-ff1e-4d60-860f-189474a20705" providerId="AD" clId="Web-{770EAE9F-A0BF-2000-A3BB-78C649169EDC}" dt="2021-02-23T11:53:38.264" v="15" actId="14100"/>
        <pc:sldMkLst>
          <pc:docMk/>
          <pc:sldMk cId="585667064" sldId="265"/>
        </pc:sldMkLst>
        <pc:spChg chg="mod">
          <ac:chgData name="Natalia Wasielewska" userId="S::natalia.wasielewska@firr.org.pl::6a950395-ff1e-4d60-860f-189474a20705" providerId="AD" clId="Web-{770EAE9F-A0BF-2000-A3BB-78C649169EDC}" dt="2021-02-23T11:53:38.264" v="15" actId="14100"/>
          <ac:spMkLst>
            <pc:docMk/>
            <pc:sldMk cId="585667064" sldId="265"/>
            <ac:spMk id="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770EAE9F-A0BF-2000-A3BB-78C649169EDC}" dt="2021-02-23T11:53:33.249" v="14"/>
          <ac:picMkLst>
            <pc:docMk/>
            <pc:sldMk cId="585667064" sldId="265"/>
            <ac:picMk id="1026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770EAE9F-A0BF-2000-A3BB-78C649169EDC}" dt="2021-02-23T11:51:28.247" v="0"/>
        <pc:sldMkLst>
          <pc:docMk/>
          <pc:sldMk cId="1492380831" sldId="266"/>
        </pc:sldMkLst>
        <pc:picChg chg="del">
          <ac:chgData name="Natalia Wasielewska" userId="S::natalia.wasielewska@firr.org.pl::6a950395-ff1e-4d60-860f-189474a20705" providerId="AD" clId="Web-{770EAE9F-A0BF-2000-A3BB-78C649169EDC}" dt="2021-02-23T11:51:28.247" v="0"/>
          <ac:picMkLst>
            <pc:docMk/>
            <pc:sldMk cId="1492380831" sldId="266"/>
            <ac:picMk id="2050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770EAE9F-A0BF-2000-A3BB-78C649169EDC}" dt="2021-02-23T11:51:32.528" v="1"/>
        <pc:sldMkLst>
          <pc:docMk/>
          <pc:sldMk cId="2079467292" sldId="275"/>
        </pc:sldMkLst>
        <pc:picChg chg="del">
          <ac:chgData name="Natalia Wasielewska" userId="S::natalia.wasielewska@firr.org.pl::6a950395-ff1e-4d60-860f-189474a20705" providerId="AD" clId="Web-{770EAE9F-A0BF-2000-A3BB-78C649169EDC}" dt="2021-02-23T11:51:32.528" v="1"/>
          <ac:picMkLst>
            <pc:docMk/>
            <pc:sldMk cId="2079467292" sldId="275"/>
            <ac:picMk id="3074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770EAE9F-A0BF-2000-A3BB-78C649169EDC}" dt="2021-02-23T11:51:42.325" v="2"/>
        <pc:sldMkLst>
          <pc:docMk/>
          <pc:sldMk cId="959953087" sldId="277"/>
        </pc:sldMkLst>
      </pc:sldChg>
      <pc:sldChg chg="add replId">
        <pc:chgData name="Natalia Wasielewska" userId="S::natalia.wasielewska@firr.org.pl::6a950395-ff1e-4d60-860f-189474a20705" providerId="AD" clId="Web-{770EAE9F-A0BF-2000-A3BB-78C649169EDC}" dt="2021-02-23T11:52:11.623" v="3"/>
        <pc:sldMkLst>
          <pc:docMk/>
          <pc:sldMk cId="752582585" sldId="27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141C6-CFC4-484B-9CF8-497947812C2F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67255-AAB8-4F95-87C7-11FB6189D1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978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Czas trwania samej prezentacji – 20-30 min – na koniec ćwiczenie 1h – audyt architektoniczny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67255-AAB8-4F95-87C7-11FB6189D1EC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718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Czas trwania 40</a:t>
            </a:r>
            <a:r>
              <a:rPr lang="pl-PL" baseline="0" dirty="0"/>
              <a:t> min – 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Ćwiczenie – audyt budynku hotelu podział na 2-3 grupy, dostają narzędzie –załącznik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67255-AAB8-4F95-87C7-11FB6189D1EC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9495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Czas trwania 20</a:t>
            </a:r>
            <a:r>
              <a:rPr lang="pl-PL" baseline="0" dirty="0"/>
              <a:t> min – </a:t>
            </a:r>
            <a:r>
              <a:rPr lang="pl-P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omówienie audytu  - zakończenie modułu ok. 11:30</a:t>
            </a:r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67255-AAB8-4F95-87C7-11FB6189D1EC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1996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869CB4CF-7D6D-46B9-861B-B7F1973FF8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sz="300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AC45295B-C494-4412-A19E-4AF821ECE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"/>
                <a:cs typeface="Arial"/>
              </a:rPr>
              <a:t>3.2. Czym jest audyt dostępności urzędu?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596141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5. Audyt – krok po kroku (2)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5" y="1249990"/>
            <a:ext cx="10993292" cy="4749565"/>
          </a:xfrm>
        </p:spPr>
        <p:txBody>
          <a:bodyPr>
            <a:noAutofit/>
          </a:bodyPr>
          <a:lstStyle/>
          <a:p>
            <a:pPr marL="457200" lvl="0" indent="-457200" algn="l">
              <a:lnSpc>
                <a:spcPct val="150000"/>
              </a:lnSpc>
              <a:buFont typeface="+mj-lt"/>
              <a:buAutoNum type="arabicPeriod" startAt="7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Dobierz sprzęt oraz narzędzia monitoringowe do poszczególnych obszarów (narzędzia dostępne na rynku, stworzone w ramach Programu Dostępność PLUS).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 startAt="7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Opracuj plan audytu dostępności.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 startAt="7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Przeprowadź audyt.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 startAt="7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Przeanalizuj zebrane dane.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 startAt="7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Sporządź raport i rekomendacje, dzięki wdrożeniu których możliwa będzie poprawa stanu dostępności jednostki.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 startAt="7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Przygotuj listę sprawdzającą, która posłuży do przeprowadzenia audytu dostępności w przyszłości.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2210641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72677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6. O czym warto pamiętać po przeprowadzaniu audytu?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972285" y="1464401"/>
            <a:ext cx="904776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Koordynatorze: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5" y="1963872"/>
            <a:ext cx="10991273" cy="3860800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zaplanuj kontrolę dostępności w jednostce przynajmniej raz w roku,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sprawdzaj stan wdrożenia rekomendacji zawartych w raporcie z audytu dostępności,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sprawdzaj czy nie pojawiły się nowe bariery/niedogodności dla osób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potrzebami,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porównuj zapisy zawarte w planie poprawy dostępności ze stanem faktycznym,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zwracaj uwagę na trwałość zmian w jednostce.</a:t>
            </a:r>
          </a:p>
        </p:txBody>
      </p:sp>
    </p:spTree>
    <p:extLst>
      <p:ext uri="{BB962C8B-B14F-4D97-AF65-F5344CB8AC3E}">
        <p14:creationId xmlns:p14="http://schemas.microsoft.com/office/powerpoint/2010/main" val="2964145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496290" y="2807711"/>
            <a:ext cx="9144000" cy="1655762"/>
          </a:xfrm>
        </p:spPr>
        <p:txBody>
          <a:bodyPr>
            <a:norm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Audyt architektoniczny – ćwiczenie</a:t>
            </a:r>
          </a:p>
        </p:txBody>
      </p:sp>
    </p:spTree>
    <p:extLst>
      <p:ext uri="{BB962C8B-B14F-4D97-AF65-F5344CB8AC3E}">
        <p14:creationId xmlns:p14="http://schemas.microsoft.com/office/powerpoint/2010/main" val="2485202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457989" y="2910895"/>
            <a:ext cx="11167954" cy="572798"/>
          </a:xfrm>
        </p:spPr>
        <p:txBody>
          <a:bodyPr>
            <a:no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Audyt architektoniczny – raport i rekomendacje</a:t>
            </a:r>
          </a:p>
        </p:txBody>
      </p:sp>
    </p:spTree>
    <p:extLst>
      <p:ext uri="{BB962C8B-B14F-4D97-AF65-F5344CB8AC3E}">
        <p14:creationId xmlns:p14="http://schemas.microsoft.com/office/powerpoint/2010/main" val="1694509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948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88154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>
                <a:latin typeface="Arial"/>
                <a:cs typeface="Arial"/>
              </a:rPr>
              <a:t>Szkolenie realizowane w ramach projektu Samorząd bez barier.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Autorzy: Fundacja Instytut Rozwoju Regionalnego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Commons: uznanie autorstwa, na tych samych warunkach 3.0 Polska (CC BY-SA 3.0). Pewne prawa zastrzeżone na rzecz autorów.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pl-PL" dirty="0"/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582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1136072" y="878216"/>
            <a:ext cx="79585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136072" y="1662546"/>
            <a:ext cx="9144000" cy="3050309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Co to jest audyt dostępności?</a:t>
            </a: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Czy warto przeprowadzać audyt?</a:t>
            </a: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 audycie</a:t>
            </a: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Audyt – co należy przygotować? </a:t>
            </a: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Audyt – krok po kroku</a:t>
            </a: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 czym warto pamiętać po przeprowadzaniu audytu?</a:t>
            </a:r>
            <a:endParaRPr lang="pl-PL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72677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1. Co to jest audyt dostępności? 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5" y="1486801"/>
            <a:ext cx="10447938" cy="437567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Audyt dostępności jest to badanie podmiotu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pod kątem dostępności dla wszystkich użytkowników, w tym dla osób ze szczególnymi potrzebami. Audyt obejmuje trzy obszary: architektoniczny, informacyjno-komunikacyjny i cyfrowy. </a:t>
            </a:r>
          </a:p>
          <a:p>
            <a:pPr algn="l">
              <a:lnSpc>
                <a:spcPct val="150000"/>
              </a:lnSpc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Efektem audytu jest raport, który opisuje błędy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 zakresie dostępności (bariery) i zawiera rekomendacje do ich likwidacji, a tym samym poprawy dostępności podmiotu. </a:t>
            </a:r>
          </a:p>
        </p:txBody>
      </p:sp>
    </p:spTree>
    <p:extLst>
      <p:ext uri="{BB962C8B-B14F-4D97-AF65-F5344CB8AC3E}">
        <p14:creationId xmlns:p14="http://schemas.microsoft.com/office/powerpoint/2010/main" val="585667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72677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2. Czy warto przeprowadzać audyt dostępności? 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4" y="1657792"/>
            <a:ext cx="10705910" cy="3292159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Audyt wskazuje wszystkie niedogodności i bariery w dostępności do różnych obszarów działania podmiotu. Dzięki wdrożeniu rekomendacji zawartych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raporcie z audytu dostępności jednostka ma szanse stać się przyjazna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dla osób z niepełnosprawnościami, osób starszych, kobiet w ciąży itp. </a:t>
            </a:r>
          </a:p>
          <a:p>
            <a:pPr algn="l"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Pełna dostępność architektoniczna, informacyjno-komunikacyjna i cyfrowa,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 w ich ramach również dostępność obsługi klienta i zatrudnienia ułatwia korzystanie z tych obszarów wszystkim użytkownikom.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73315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72677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3. O audycie (1)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972285" y="1852919"/>
            <a:ext cx="904776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Audyt może być przeprowadzony: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5" y="2927013"/>
            <a:ext cx="10601406" cy="2376506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w trakcie tworzenia nowego projektu/działania (projekt/plan dostępności),</a:t>
            </a:r>
          </a:p>
          <a:p>
            <a:pPr marL="342900" lvl="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w celu poprawy istniejącego już stanu dostępności poprzez modernizację, inwestycje i inne zmiany mające na celu dostosowanie tego obszaru do osób ze szczególnymi potrzebami.</a:t>
            </a:r>
          </a:p>
        </p:txBody>
      </p:sp>
    </p:spTree>
    <p:extLst>
      <p:ext uri="{BB962C8B-B14F-4D97-AF65-F5344CB8AC3E}">
        <p14:creationId xmlns:p14="http://schemas.microsoft.com/office/powerpoint/2010/main" val="1492380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72677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3. O audycie (2)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972285" y="1754021"/>
            <a:ext cx="904776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Audyt może być przeprowadzony: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5" y="2552380"/>
            <a:ext cx="10314024" cy="2111984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samodzielnie – przy wykorzystaniu własnej wiedzy, przygotowanych narzędzi monitoringowych oraz niezbędnego sprzętu (miarka, dalmierz itp.),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przez osobę/instytucję zewnętrzną (zgodnie z prawem o zamówieniach publicznych bądź innymi przepisami wewnętrznymi).</a:t>
            </a:r>
          </a:p>
          <a:p>
            <a:pPr>
              <a:lnSpc>
                <a:spcPct val="150000"/>
              </a:lnSpc>
            </a:pPr>
            <a:endParaRPr lang="pl-PL" sz="2300" dirty="0"/>
          </a:p>
        </p:txBody>
      </p:sp>
    </p:spTree>
    <p:extLst>
      <p:ext uri="{BB962C8B-B14F-4D97-AF65-F5344CB8AC3E}">
        <p14:creationId xmlns:p14="http://schemas.microsoft.com/office/powerpoint/2010/main" val="2919302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72677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Audyt – co należy przygotować?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972285" y="1646913"/>
            <a:ext cx="904776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Przed audytem należy: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5" y="2244151"/>
            <a:ext cx="9937958" cy="2228257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określić miejsce/obszar audytu,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określić czas przeprowadzenia audytu (dzień/godzina lub pora roku),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przygotować zespół przeprowadzający audyt,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przygotować narzędzia monitoringowe i sprzęt.</a:t>
            </a:r>
            <a:endParaRPr lang="pl-PL" sz="2300" dirty="0"/>
          </a:p>
        </p:txBody>
      </p:sp>
    </p:spTree>
    <p:extLst>
      <p:ext uri="{BB962C8B-B14F-4D97-AF65-F5344CB8AC3E}">
        <p14:creationId xmlns:p14="http://schemas.microsoft.com/office/powerpoint/2010/main" val="2079467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72677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5. Audyt – krok po kroku (1)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5" y="1429245"/>
            <a:ext cx="10836538" cy="4047919"/>
          </a:xfrm>
        </p:spPr>
        <p:txBody>
          <a:bodyPr>
            <a:noAutofit/>
          </a:bodyPr>
          <a:lstStyle/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Określ potrzeby i oczekiwania wobec audytu.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Zbierz dane nt. badanej jednostki.</a:t>
            </a:r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Wyznacz cel główny i cel szczegółowy audytu dostępności.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Dobierz zespół do prowadzenia audytu oraz określ czas i miejsce jego trwania.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Opracuj pytania badawcze główne i szczegółowe dla poszczególnych obszarów (architektonicznego, informacyjno-komunikacyjnego i cyfrowego).</a:t>
            </a:r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Dobierz metody badawcze do poszczególnych obszarów (tajemniczy klient, ankieta, desk research, przegląd procedur).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679</Words>
  <Application>Microsoft Office PowerPoint</Application>
  <PresentationFormat>Panoramiczny</PresentationFormat>
  <Paragraphs>66</Paragraphs>
  <Slides>14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Motyw pakietu Office</vt:lpstr>
      <vt:lpstr>Szkolenie dla koordynatorów dostępności</vt:lpstr>
      <vt:lpstr>Szkolenie realizowane w ramach projektu Samorząd bez barier. Projekt dofinansowany jest ze środków UE oraz budżetu państwa.  Autorzy: Fundacja Instytut Rozwoju Regionalnego Strona projektu: Strona internetowa projektu "Samorząd bez barier" </vt:lpstr>
      <vt:lpstr>Spis treści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78</cp:revision>
  <dcterms:created xsi:type="dcterms:W3CDTF">2020-10-09T08:17:34Z</dcterms:created>
  <dcterms:modified xsi:type="dcterms:W3CDTF">2021-02-26T08:11:43Z</dcterms:modified>
</cp:coreProperties>
</file>