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1"/>
  </p:notesMasterIdLst>
  <p:sldIdLst>
    <p:sldId id="284" r:id="rId2"/>
    <p:sldId id="256" r:id="rId3"/>
    <p:sldId id="259" r:id="rId4"/>
    <p:sldId id="258" r:id="rId5"/>
    <p:sldId id="261" r:id="rId6"/>
    <p:sldId id="262" r:id="rId7"/>
    <p:sldId id="264" r:id="rId8"/>
    <p:sldId id="266" r:id="rId9"/>
    <p:sldId id="278" r:id="rId10"/>
    <p:sldId id="273" r:id="rId11"/>
    <p:sldId id="269" r:id="rId12"/>
    <p:sldId id="279" r:id="rId13"/>
    <p:sldId id="280" r:id="rId14"/>
    <p:sldId id="281" r:id="rId15"/>
    <p:sldId id="277" r:id="rId16"/>
    <p:sldId id="275" r:id="rId17"/>
    <p:sldId id="276" r:id="rId18"/>
    <p:sldId id="283" r:id="rId19"/>
    <p:sldId id="282" r:id="rId20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E9864D9-6E6F-457A-97A5-E8D9B43131FB}" v="382" dt="2020-10-12T21:12:42.458"/>
    <p1510:client id="{475F3B52-BCB3-4D65-953A-7D3ABFCA6F03}" v="39" dt="2020-10-12T18:46:58.683"/>
    <p1510:client id="{D218AE9F-1019-2000-A3BB-777D845F4B2B}" v="274" dt="2021-02-23T14:56:42.98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6199" autoAdjust="0"/>
    <p:restoredTop sz="94660"/>
  </p:normalViewPr>
  <p:slideViewPr>
    <p:cSldViewPr snapToGrid="0">
      <p:cViewPr varScale="1">
        <p:scale>
          <a:sx n="75" d="100"/>
          <a:sy n="75" d="100"/>
        </p:scale>
        <p:origin x="84" y="1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microsoft.com/office/2016/11/relationships/changesInfo" Target="changesInfos/changesInfo1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Relationship Id="rId27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Natalia Wasielewska" userId="S::natalia.wasielewska@firr.org.pl::6a950395-ff1e-4d60-860f-189474a20705" providerId="AD" clId="Web-{D218AE9F-1019-2000-A3BB-777D845F4B2B}"/>
    <pc:docChg chg="addSld delSld modSld sldOrd">
      <pc:chgData name="Natalia Wasielewska" userId="S::natalia.wasielewska@firr.org.pl::6a950395-ff1e-4d60-860f-189474a20705" providerId="AD" clId="Web-{D218AE9F-1019-2000-A3BB-777D845F4B2B}" dt="2021-02-23T14:56:41.344" v="144" actId="20577"/>
      <pc:docMkLst>
        <pc:docMk/>
      </pc:docMkLst>
      <pc:sldChg chg="modSp">
        <pc:chgData name="Natalia Wasielewska" userId="S::natalia.wasielewska@firr.org.pl::6a950395-ff1e-4d60-860f-189474a20705" providerId="AD" clId="Web-{D218AE9F-1019-2000-A3BB-777D845F4B2B}" dt="2021-02-23T14:56:41.344" v="144" actId="20577"/>
        <pc:sldMkLst>
          <pc:docMk/>
          <pc:sldMk cId="944311207" sldId="256"/>
        </pc:sldMkLst>
        <pc:spChg chg="mod">
          <ac:chgData name="Natalia Wasielewska" userId="S::natalia.wasielewska@firr.org.pl::6a950395-ff1e-4d60-860f-189474a20705" providerId="AD" clId="Web-{D218AE9F-1019-2000-A3BB-777D845F4B2B}" dt="2021-02-23T14:56:41.344" v="144" actId="20577"/>
          <ac:spMkLst>
            <pc:docMk/>
            <pc:sldMk cId="944311207" sldId="256"/>
            <ac:spMk id="12" creationId="{00000000-0000-0000-0000-000000000000}"/>
          </ac:spMkLst>
        </pc:spChg>
      </pc:sldChg>
      <pc:sldChg chg="del">
        <pc:chgData name="Natalia Wasielewska" userId="S::natalia.wasielewska@firr.org.pl::6a950395-ff1e-4d60-860f-189474a20705" providerId="AD" clId="Web-{D218AE9F-1019-2000-A3BB-777D845F4B2B}" dt="2021-02-23T14:54:36.622" v="28"/>
        <pc:sldMkLst>
          <pc:docMk/>
          <pc:sldMk cId="3296809794" sldId="257"/>
        </pc:sldMkLst>
      </pc:sldChg>
      <pc:sldChg chg="delSp">
        <pc:chgData name="Natalia Wasielewska" userId="S::natalia.wasielewska@firr.org.pl::6a950395-ff1e-4d60-860f-189474a20705" providerId="AD" clId="Web-{D218AE9F-1019-2000-A3BB-777D845F4B2B}" dt="2021-02-23T14:53:12.073" v="13"/>
        <pc:sldMkLst>
          <pc:docMk/>
          <pc:sldMk cId="1459476691" sldId="258"/>
        </pc:sldMkLst>
        <pc:picChg chg="del">
          <ac:chgData name="Natalia Wasielewska" userId="S::natalia.wasielewska@firr.org.pl::6a950395-ff1e-4d60-860f-189474a20705" providerId="AD" clId="Web-{D218AE9F-1019-2000-A3BB-777D845F4B2B}" dt="2021-02-23T14:53:11.339" v="12"/>
          <ac:picMkLst>
            <pc:docMk/>
            <pc:sldMk cId="1459476691" sldId="258"/>
            <ac:picMk id="2" creationId="{5DDBA0AF-0D3C-4BF1-84A6-8C3EC6C5F038}"/>
          </ac:picMkLst>
        </pc:picChg>
        <pc:picChg chg="del">
          <ac:chgData name="Natalia Wasielewska" userId="S::natalia.wasielewska@firr.org.pl::6a950395-ff1e-4d60-860f-189474a20705" providerId="AD" clId="Web-{D218AE9F-1019-2000-A3BB-777D845F4B2B}" dt="2021-02-23T14:53:12.073" v="13"/>
          <ac:picMkLst>
            <pc:docMk/>
            <pc:sldMk cId="1459476691" sldId="258"/>
            <ac:picMk id="3" creationId="{F484814B-AF4A-4A9B-926D-F999B04EEB59}"/>
          </ac:picMkLst>
        </pc:picChg>
      </pc:sldChg>
      <pc:sldChg chg="delSp">
        <pc:chgData name="Natalia Wasielewska" userId="S::natalia.wasielewska@firr.org.pl::6a950395-ff1e-4d60-860f-189474a20705" providerId="AD" clId="Web-{D218AE9F-1019-2000-A3BB-777D845F4B2B}" dt="2021-02-23T14:53:15.589" v="14"/>
        <pc:sldMkLst>
          <pc:docMk/>
          <pc:sldMk cId="2019217948" sldId="259"/>
        </pc:sldMkLst>
        <pc:picChg chg="del">
          <ac:chgData name="Natalia Wasielewska" userId="S::natalia.wasielewska@firr.org.pl::6a950395-ff1e-4d60-860f-189474a20705" providerId="AD" clId="Web-{D218AE9F-1019-2000-A3BB-777D845F4B2B}" dt="2021-02-23T14:53:15.589" v="14"/>
          <ac:picMkLst>
            <pc:docMk/>
            <pc:sldMk cId="2019217948" sldId="259"/>
            <ac:picMk id="2" creationId="{8DC11FED-54B8-4E72-A87F-413B3D53618C}"/>
          </ac:picMkLst>
        </pc:picChg>
      </pc:sldChg>
      <pc:sldChg chg="delSp">
        <pc:chgData name="Natalia Wasielewska" userId="S::natalia.wasielewska@firr.org.pl::6a950395-ff1e-4d60-860f-189474a20705" providerId="AD" clId="Web-{D218AE9F-1019-2000-A3BB-777D845F4B2B}" dt="2021-02-23T14:53:08.839" v="11"/>
        <pc:sldMkLst>
          <pc:docMk/>
          <pc:sldMk cId="1987370517" sldId="261"/>
        </pc:sldMkLst>
        <pc:picChg chg="del">
          <ac:chgData name="Natalia Wasielewska" userId="S::natalia.wasielewska@firr.org.pl::6a950395-ff1e-4d60-860f-189474a20705" providerId="AD" clId="Web-{D218AE9F-1019-2000-A3BB-777D845F4B2B}" dt="2021-02-23T14:53:08.839" v="11"/>
          <ac:picMkLst>
            <pc:docMk/>
            <pc:sldMk cId="1987370517" sldId="261"/>
            <ac:picMk id="2" creationId="{3EF511C5-5ED7-4FFA-95E6-173A1EDB3ACF}"/>
          </ac:picMkLst>
        </pc:picChg>
      </pc:sldChg>
      <pc:sldChg chg="delSp">
        <pc:chgData name="Natalia Wasielewska" userId="S::natalia.wasielewska@firr.org.pl::6a950395-ff1e-4d60-860f-189474a20705" providerId="AD" clId="Web-{D218AE9F-1019-2000-A3BB-777D845F4B2B}" dt="2021-02-23T14:53:06.558" v="10"/>
        <pc:sldMkLst>
          <pc:docMk/>
          <pc:sldMk cId="3862640154" sldId="264"/>
        </pc:sldMkLst>
        <pc:picChg chg="del">
          <ac:chgData name="Natalia Wasielewska" userId="S::natalia.wasielewska@firr.org.pl::6a950395-ff1e-4d60-860f-189474a20705" providerId="AD" clId="Web-{D218AE9F-1019-2000-A3BB-777D845F4B2B}" dt="2021-02-23T14:53:06.558" v="10"/>
          <ac:picMkLst>
            <pc:docMk/>
            <pc:sldMk cId="3862640154" sldId="264"/>
            <ac:picMk id="14" creationId="{F48A3891-EDCF-4EF0-B8BD-8201413F8C91}"/>
          </ac:picMkLst>
        </pc:picChg>
      </pc:sldChg>
      <pc:sldChg chg="delSp delAnim">
        <pc:chgData name="Natalia Wasielewska" userId="S::natalia.wasielewska@firr.org.pl::6a950395-ff1e-4d60-860f-189474a20705" providerId="AD" clId="Web-{D218AE9F-1019-2000-A3BB-777D845F4B2B}" dt="2021-02-23T14:53:02.167" v="9"/>
        <pc:sldMkLst>
          <pc:docMk/>
          <pc:sldMk cId="3372725737" sldId="269"/>
        </pc:sldMkLst>
        <pc:picChg chg="del">
          <ac:chgData name="Natalia Wasielewska" userId="S::natalia.wasielewska@firr.org.pl::6a950395-ff1e-4d60-860f-189474a20705" providerId="AD" clId="Web-{D218AE9F-1019-2000-A3BB-777D845F4B2B}" dt="2021-02-23T14:53:02.167" v="9"/>
          <ac:picMkLst>
            <pc:docMk/>
            <pc:sldMk cId="3372725737" sldId="269"/>
            <ac:picMk id="2" creationId="{FEEAE979-4447-4A24-A03E-BC09D336E9C8}"/>
          </ac:picMkLst>
        </pc:picChg>
      </pc:sldChg>
      <pc:sldChg chg="del">
        <pc:chgData name="Natalia Wasielewska" userId="S::natalia.wasielewska@firr.org.pl::6a950395-ff1e-4d60-860f-189474a20705" providerId="AD" clId="Web-{D218AE9F-1019-2000-A3BB-777D845F4B2B}" dt="2021-02-23T14:52:50.292" v="5"/>
        <pc:sldMkLst>
          <pc:docMk/>
          <pc:sldMk cId="522048235" sldId="272"/>
        </pc:sldMkLst>
      </pc:sldChg>
      <pc:sldChg chg="delSp">
        <pc:chgData name="Natalia Wasielewska" userId="S::natalia.wasielewska@firr.org.pl::6a950395-ff1e-4d60-860f-189474a20705" providerId="AD" clId="Web-{D218AE9F-1019-2000-A3BB-777D845F4B2B}" dt="2021-02-23T14:52:21.291" v="0"/>
        <pc:sldMkLst>
          <pc:docMk/>
          <pc:sldMk cId="4216235081" sldId="276"/>
        </pc:sldMkLst>
        <pc:picChg chg="del">
          <ac:chgData name="Natalia Wasielewska" userId="S::natalia.wasielewska@firr.org.pl::6a950395-ff1e-4d60-860f-189474a20705" providerId="AD" clId="Web-{D218AE9F-1019-2000-A3BB-777D845F4B2B}" dt="2021-02-23T14:52:21.291" v="0"/>
          <ac:picMkLst>
            <pc:docMk/>
            <pc:sldMk cId="4216235081" sldId="276"/>
            <ac:picMk id="1026" creationId="{00000000-0000-0000-0000-000000000000}"/>
          </ac:picMkLst>
        </pc:picChg>
      </pc:sldChg>
      <pc:sldChg chg="delSp">
        <pc:chgData name="Natalia Wasielewska" userId="S::natalia.wasielewska@firr.org.pl::6a950395-ff1e-4d60-860f-189474a20705" providerId="AD" clId="Web-{D218AE9F-1019-2000-A3BB-777D845F4B2B}" dt="2021-02-23T14:52:54.292" v="6"/>
        <pc:sldMkLst>
          <pc:docMk/>
          <pc:sldMk cId="1337211608" sldId="277"/>
        </pc:sldMkLst>
        <pc:picChg chg="del">
          <ac:chgData name="Natalia Wasielewska" userId="S::natalia.wasielewska@firr.org.pl::6a950395-ff1e-4d60-860f-189474a20705" providerId="AD" clId="Web-{D218AE9F-1019-2000-A3BB-777D845F4B2B}" dt="2021-02-23T14:52:54.292" v="6"/>
          <ac:picMkLst>
            <pc:docMk/>
            <pc:sldMk cId="1337211608" sldId="277"/>
            <ac:picMk id="3" creationId="{00000000-0000-0000-0000-000000000000}"/>
          </ac:picMkLst>
        </pc:picChg>
      </pc:sldChg>
      <pc:sldChg chg="delSp">
        <pc:chgData name="Natalia Wasielewska" userId="S::natalia.wasielewska@firr.org.pl::6a950395-ff1e-4d60-860f-189474a20705" providerId="AD" clId="Web-{D218AE9F-1019-2000-A3BB-777D845F4B2B}" dt="2021-02-23T14:52:58.370" v="8"/>
        <pc:sldMkLst>
          <pc:docMk/>
          <pc:sldMk cId="2906625929" sldId="281"/>
        </pc:sldMkLst>
        <pc:picChg chg="del">
          <ac:chgData name="Natalia Wasielewska" userId="S::natalia.wasielewska@firr.org.pl::6a950395-ff1e-4d60-860f-189474a20705" providerId="AD" clId="Web-{D218AE9F-1019-2000-A3BB-777D845F4B2B}" dt="2021-02-23T14:52:57.526" v="7"/>
          <ac:picMkLst>
            <pc:docMk/>
            <pc:sldMk cId="2906625929" sldId="281"/>
            <ac:picMk id="8" creationId="{976AE834-A1CF-4891-88F0-69D995FC879C}"/>
          </ac:picMkLst>
        </pc:picChg>
        <pc:picChg chg="del">
          <ac:chgData name="Natalia Wasielewska" userId="S::natalia.wasielewska@firr.org.pl::6a950395-ff1e-4d60-860f-189474a20705" providerId="AD" clId="Web-{D218AE9F-1019-2000-A3BB-777D845F4B2B}" dt="2021-02-23T14:52:58.370" v="8"/>
          <ac:picMkLst>
            <pc:docMk/>
            <pc:sldMk cId="2906625929" sldId="281"/>
            <ac:picMk id="1028" creationId="{00000000-0000-0000-0000-000000000000}"/>
          </ac:picMkLst>
        </pc:picChg>
      </pc:sldChg>
      <pc:sldChg chg="modSp">
        <pc:chgData name="Natalia Wasielewska" userId="S::natalia.wasielewska@firr.org.pl::6a950395-ff1e-4d60-860f-189474a20705" providerId="AD" clId="Web-{D218AE9F-1019-2000-A3BB-777D845F4B2B}" dt="2021-02-23T14:56:35.015" v="143" actId="20577"/>
        <pc:sldMkLst>
          <pc:docMk/>
          <pc:sldMk cId="4288214761" sldId="283"/>
        </pc:sldMkLst>
        <pc:spChg chg="mod">
          <ac:chgData name="Natalia Wasielewska" userId="S::natalia.wasielewska@firr.org.pl::6a950395-ff1e-4d60-860f-189474a20705" providerId="AD" clId="Web-{D218AE9F-1019-2000-A3BB-777D845F4B2B}" dt="2021-02-23T14:55:46.952" v="123" actId="20577"/>
          <ac:spMkLst>
            <pc:docMk/>
            <pc:sldMk cId="4288214761" sldId="283"/>
            <ac:spMk id="2" creationId="{00000000-0000-0000-0000-000000000000}"/>
          </ac:spMkLst>
        </pc:spChg>
        <pc:spChg chg="mod">
          <ac:chgData name="Natalia Wasielewska" userId="S::natalia.wasielewska@firr.org.pl::6a950395-ff1e-4d60-860f-189474a20705" providerId="AD" clId="Web-{D218AE9F-1019-2000-A3BB-777D845F4B2B}" dt="2021-02-23T14:56:35.015" v="143" actId="20577"/>
          <ac:spMkLst>
            <pc:docMk/>
            <pc:sldMk cId="4288214761" sldId="283"/>
            <ac:spMk id="3" creationId="{00000000-0000-0000-0000-000000000000}"/>
          </ac:spMkLst>
        </pc:spChg>
      </pc:sldChg>
      <pc:sldChg chg="addSp delSp modSp add ord replId">
        <pc:chgData name="Natalia Wasielewska" userId="S::natalia.wasielewska@firr.org.pl::6a950395-ff1e-4d60-860f-189474a20705" providerId="AD" clId="Web-{D218AE9F-1019-2000-A3BB-777D845F4B2B}" dt="2021-02-23T14:54:33.435" v="27" actId="20577"/>
        <pc:sldMkLst>
          <pc:docMk/>
          <pc:sldMk cId="2685023644" sldId="284"/>
        </pc:sldMkLst>
        <pc:spChg chg="add mod">
          <ac:chgData name="Natalia Wasielewska" userId="S::natalia.wasielewska@firr.org.pl::6a950395-ff1e-4d60-860f-189474a20705" providerId="AD" clId="Web-{D218AE9F-1019-2000-A3BB-777D845F4B2B}" dt="2021-02-23T14:54:21.747" v="25" actId="20577"/>
          <ac:spMkLst>
            <pc:docMk/>
            <pc:sldMk cId="2685023644" sldId="284"/>
            <ac:spMk id="3" creationId="{64622E23-530E-4F93-9B63-4F6C58D008CA}"/>
          </ac:spMkLst>
        </pc:spChg>
        <pc:spChg chg="add mod">
          <ac:chgData name="Natalia Wasielewska" userId="S::natalia.wasielewska@firr.org.pl::6a950395-ff1e-4d60-860f-189474a20705" providerId="AD" clId="Web-{D218AE9F-1019-2000-A3BB-777D845F4B2B}" dt="2021-02-23T14:54:33.435" v="27" actId="20577"/>
          <ac:spMkLst>
            <pc:docMk/>
            <pc:sldMk cId="2685023644" sldId="284"/>
            <ac:spMk id="5" creationId="{5EA9E4BD-5656-4AC2-BAA2-C568CD2454B1}"/>
          </ac:spMkLst>
        </pc:spChg>
        <pc:spChg chg="del">
          <ac:chgData name="Natalia Wasielewska" userId="S::natalia.wasielewska@firr.org.pl::6a950395-ff1e-4d60-860f-189474a20705" providerId="AD" clId="Web-{D218AE9F-1019-2000-A3BB-777D845F4B2B}" dt="2021-02-23T14:53:59.574" v="20"/>
          <ac:spMkLst>
            <pc:docMk/>
            <pc:sldMk cId="2685023644" sldId="284"/>
            <ac:spMk id="11" creationId="{00000000-0000-0000-0000-000000000000}"/>
          </ac:spMkLst>
        </pc:spChg>
        <pc:spChg chg="del mod">
          <ac:chgData name="Natalia Wasielewska" userId="S::natalia.wasielewska@firr.org.pl::6a950395-ff1e-4d60-860f-189474a20705" providerId="AD" clId="Web-{D218AE9F-1019-2000-A3BB-777D845F4B2B}" dt="2021-02-23T14:53:52.965" v="19"/>
          <ac:spMkLst>
            <pc:docMk/>
            <pc:sldMk cId="2685023644" sldId="284"/>
            <ac:spMk id="12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A92C013-47F9-4BC4-A334-CAC5BB4B50DA}" type="datetimeFigureOut">
              <a:rPr lang="pl-PL" smtClean="0"/>
              <a:t>26.02.2021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0A4F12D-6926-452C-88A0-8F9090477D2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543618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/>
              <a:t>Czas trwania prezentacji 60 min</a:t>
            </a:r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A4F12D-6926-452C-88A0-8F9090477D2E}" type="slidenum">
              <a:rPr lang="pl-PL" smtClean="0"/>
              <a:t>4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906987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A4F12D-6926-452C-88A0-8F9090477D2E}" type="slidenum">
              <a:rPr lang="pl-PL" smtClean="0"/>
              <a:t>5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06109069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/>
              <a:t>Link</a:t>
            </a:r>
            <a:r>
              <a:rPr lang="pl-PL" baseline="0" dirty="0"/>
              <a:t> do </a:t>
            </a:r>
            <a:r>
              <a:rPr lang="pl-PL" baseline="0" dirty="0" err="1"/>
              <a:t>MFiPR</a:t>
            </a:r>
            <a:r>
              <a:rPr lang="pl-PL" baseline="0"/>
              <a:t> https://www.gov.pl/web/fundusze-regiony/koordynator-dostepnosci</a:t>
            </a:r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A4F12D-6926-452C-88A0-8F9090477D2E}" type="slidenum">
              <a:rPr lang="pl-PL" smtClean="0"/>
              <a:t>11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5537686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A4F12D-6926-452C-88A0-8F9090477D2E}" type="slidenum">
              <a:rPr lang="pl-PL" smtClean="0"/>
              <a:t>14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1981950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/>
              <a:t>Wyświetlić załącznik 3.1. </a:t>
            </a:r>
            <a:r>
              <a:rPr lang="pl-PL" baseline="0" dirty="0"/>
              <a:t>Zakres obowiązków koordynatora. Dyskusja: „Jak to wygląda w Państwa urzędzie?”</a:t>
            </a:r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A4F12D-6926-452C-88A0-8F9090477D2E}" type="slidenum">
              <a:rPr lang="pl-PL" smtClean="0"/>
              <a:t>15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629483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/>
              <a:t>Godzina zakończenia ok. 9:30</a:t>
            </a:r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A4F12D-6926-452C-88A0-8F9090477D2E}" type="slidenum">
              <a:rPr lang="pl-PL" smtClean="0"/>
              <a:t>16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593673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530800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5811367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7204905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718831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7311918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9466934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7117886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0788265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8814889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4141790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9669359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 dirty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9109736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39CAFA-B987-442D-8E57-3AD9C34D06ED}" type="datetimeFigureOut">
              <a:rPr lang="pl-PL" smtClean="0"/>
              <a:t>26.02.2021</a:t>
            </a:fld>
            <a:endParaRPr lang="pl-PL" dirty="0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 dirty="0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A41C99-A153-4113-ABAA-CC37945DDA4F}" type="slidenum">
              <a:rPr lang="pl-PL" smtClean="0"/>
              <a:t>‹#›</a:t>
            </a:fld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858260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funduszeeuropejskie.gov.pl/media/86832/Poradnik_wdrazanie.pdf" TargetMode="External"/><Relationship Id="rId2" Type="http://schemas.openxmlformats.org/officeDocument/2006/relationships/hyperlink" Target="https://www.funduszeeuropejskie.gov.pl/strony/o-funduszach/fundusze-europejskie-bez-barier/dostepnosc-plus/ustawa-o-dostepnosci/#Prawa%20i%20obowi%C4%85zki%20w%20rok%20od%20wej%C5%9Bcia%20w%20%C5%BCycie%20ustawy%20%E2%80%9Eo%20zapewnianiu%20dost%C4%99pno%C5%9Bci%E2%80%9D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www.funduszeeuropejskie.gov.pl/media/96903/Poradnik_dostosowanie_instytucji_i_uslug.pdf" TargetMode="External"/><Relationship Id="rId5" Type="http://schemas.openxmlformats.org/officeDocument/2006/relationships/hyperlink" Target="https://www.funduszeeuropejskie.gov.pl/media/96814/NiezbednikPDF_v10.pdf" TargetMode="External"/><Relationship Id="rId4" Type="http://schemas.openxmlformats.org/officeDocument/2006/relationships/hyperlink" Target="https://www.funduszeeuropejskie.gov.pl/strony/o-funduszach/fundusze-europejskie-bez-barier/dostepnosc-plus/dobre-praktyki/#Dobre%20praktyki%20z%20zakresu%20dost%C4%99pno%C5%9Bci%20cyfrowej:%20Zalecenia%20WCAG2.1%20dla%20redaktora%20stron%20internetowych" TargetMode="Externa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creativecommons.org/licenses/by-sa/3.0/pl/" TargetMode="External"/><Relationship Id="rId2" Type="http://schemas.openxmlformats.org/officeDocument/2006/relationships/hyperlink" Target="http://administracja.mswia.gov.pl/adm/projekty-ue/samorzad-bez-barier/" TargetMode="Externa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Obraz 6" descr="Trzy logotypy: Funduszy Europejskich, Rzeczpospolitej Polskiej, Unii Europejskiej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43048" y="5704138"/>
            <a:ext cx="6505903" cy="836046"/>
          </a:xfrm>
          <a:prstGeom prst="rect">
            <a:avLst/>
          </a:prstGeom>
        </p:spPr>
      </p:pic>
      <p:sp>
        <p:nvSpPr>
          <p:cNvPr id="3" name="Tytuł 2">
            <a:extLst>
              <a:ext uri="{FF2B5EF4-FFF2-40B4-BE49-F238E27FC236}">
                <a16:creationId xmlns:a16="http://schemas.microsoft.com/office/drawing/2014/main" id="{64622E23-530E-4F93-9B63-4F6C58D008C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pl-PL" sz="3000" b="1" dirty="0">
                <a:latin typeface="Arial"/>
                <a:cs typeface="Arial"/>
              </a:rPr>
              <a:t>Szkolenie dla koordynatorów</a:t>
            </a:r>
            <a:endParaRPr lang="en-US" sz="3000" dirty="0">
              <a:ea typeface="+mj-lt"/>
              <a:cs typeface="+mj-lt"/>
            </a:endParaRPr>
          </a:p>
          <a:p>
            <a:pPr>
              <a:lnSpc>
                <a:spcPct val="100000"/>
              </a:lnSpc>
              <a:spcBef>
                <a:spcPts val="0"/>
              </a:spcBef>
            </a:pPr>
            <a:r>
              <a:rPr lang="pl-PL" sz="3000" b="1" dirty="0">
                <a:latin typeface="Arial"/>
                <a:cs typeface="Arial"/>
              </a:rPr>
              <a:t>dostępności</a:t>
            </a:r>
            <a:endParaRPr lang="pl-PL" sz="3000" dirty="0"/>
          </a:p>
        </p:txBody>
      </p:sp>
      <p:sp>
        <p:nvSpPr>
          <p:cNvPr id="5" name="Podtytuł 4">
            <a:extLst>
              <a:ext uri="{FF2B5EF4-FFF2-40B4-BE49-F238E27FC236}">
                <a16:creationId xmlns:a16="http://schemas.microsoft.com/office/drawing/2014/main" id="{5EA9E4BD-5656-4AC2-BAA2-C568CD2454B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r>
              <a:rPr lang="pl-PL" b="1" dirty="0">
                <a:latin typeface="Arial"/>
                <a:cs typeface="Arial"/>
              </a:rPr>
              <a:t>3.1. Zadania koordynatora </a:t>
            </a:r>
            <a:br>
              <a:rPr lang="pl-PL" b="1" dirty="0">
                <a:latin typeface="Arial"/>
                <a:cs typeface="Arial"/>
              </a:rPr>
            </a:br>
            <a:r>
              <a:rPr lang="pl-PL" b="1" dirty="0">
                <a:latin typeface="Arial"/>
                <a:cs typeface="Arial"/>
              </a:rPr>
              <a:t>ds. dostępności 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68502364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ytuł 8"/>
          <p:cNvSpPr txBox="1">
            <a:spLocks/>
          </p:cNvSpPr>
          <p:nvPr/>
        </p:nvSpPr>
        <p:spPr>
          <a:xfrm>
            <a:off x="972285" y="488230"/>
            <a:ext cx="9741897" cy="523220"/>
          </a:xfrm>
          <a:prstGeom prst="rect">
            <a:avLst/>
          </a:prstGeom>
          <a:noFill/>
        </p:spPr>
        <p:txBody>
          <a:bodyPr vert="horz" wrap="square" lIns="91440" tIns="45720" rIns="91440" bIns="45720" rtlCol="0" anchor="b">
            <a:sp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pl-PL" sz="2800" b="1" dirty="0">
                <a:latin typeface="Arial" panose="020B0604020202020204" pitchFamily="34" charset="0"/>
                <a:cs typeface="Arial" panose="020B0604020202020204" pitchFamily="34" charset="0"/>
              </a:rPr>
              <a:t>2. Przykłady zadań koordynatora ds. dostępności (3)</a:t>
            </a:r>
            <a:endParaRPr lang="pl-PL" sz="2800" b="1" dirty="0">
              <a:latin typeface="Arial"/>
              <a:cs typeface="Arial"/>
            </a:endParaRPr>
          </a:p>
        </p:txBody>
      </p:sp>
      <p:sp>
        <p:nvSpPr>
          <p:cNvPr id="9" name="Tytuł 8"/>
          <p:cNvSpPr txBox="1">
            <a:spLocks noGrp="1"/>
          </p:cNvSpPr>
          <p:nvPr>
            <p:ph type="ctrTitle"/>
          </p:nvPr>
        </p:nvSpPr>
        <p:spPr>
          <a:xfrm>
            <a:off x="972285" y="1206923"/>
            <a:ext cx="8562240" cy="4247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pl-PL" sz="2400" b="1" dirty="0">
                <a:latin typeface="Arial"/>
                <a:cs typeface="Arial"/>
              </a:rPr>
              <a:t>Szkolenia dla współpracowników – od czego zacząć?</a:t>
            </a:r>
            <a:endParaRPr lang="pl-PL" sz="5400" dirty="0"/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972285" y="1827127"/>
            <a:ext cx="10724415" cy="4533915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1900" dirty="0">
                <a:latin typeface="Arial" panose="020B0604020202020204" pitchFamily="34" charset="0"/>
                <a:cs typeface="Arial" panose="020B0604020202020204" pitchFamily="34" charset="0"/>
              </a:rPr>
              <a:t>Przeanalizuj możliwości podniesienia wiedzy i umiejętności w podmiocie.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1900" dirty="0">
                <a:latin typeface="Arial" panose="020B0604020202020204" pitchFamily="34" charset="0"/>
                <a:cs typeface="Arial" panose="020B0604020202020204" pitchFamily="34" charset="0"/>
              </a:rPr>
              <a:t>Jeśli sam posiadasz wystarczającą wiedzę i czujesz się na siłach – sam przeprowadź szkolenie dla współpracowników.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1900" dirty="0">
                <a:latin typeface="Arial" panose="020B0604020202020204" pitchFamily="34" charset="0"/>
                <a:cs typeface="Arial" panose="020B0604020202020204" pitchFamily="34" charset="0"/>
              </a:rPr>
              <a:t>Jeżeli nie czujesz się na siłach, by samodzielnie przeprowadzić szkolenie, zaproś </a:t>
            </a:r>
            <a:br>
              <a:rPr lang="pl-PL" sz="19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1900" dirty="0">
                <a:latin typeface="Arial" panose="020B0604020202020204" pitchFamily="34" charset="0"/>
                <a:cs typeface="Arial" panose="020B0604020202020204" pitchFamily="34" charset="0"/>
              </a:rPr>
              <a:t>do współpracy osoby/instytucje zewnętrzne.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1900" dirty="0">
                <a:latin typeface="Arial" panose="020B0604020202020204" pitchFamily="34" charset="0"/>
                <a:cs typeface="Arial" panose="020B0604020202020204" pitchFamily="34" charset="0"/>
              </a:rPr>
              <a:t>Zastanów się, czy w Twojej okolicy działają lokalne organizacje pozarządowe, które mogłyby przeprowadzić szkolenie dla pracowników.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1900" dirty="0">
                <a:latin typeface="Arial" panose="020B0604020202020204" pitchFamily="34" charset="0"/>
                <a:cs typeface="Arial" panose="020B0604020202020204" pitchFamily="34" charset="0"/>
              </a:rPr>
              <a:t>Śledź na bieżąco informacje o szkoleniach on-line, </a:t>
            </a:r>
            <a:r>
              <a:rPr lang="pl-PL" sz="1900" dirty="0" err="1">
                <a:latin typeface="Arial" panose="020B0604020202020204" pitchFamily="34" charset="0"/>
                <a:cs typeface="Arial" panose="020B0604020202020204" pitchFamily="34" charset="0"/>
              </a:rPr>
              <a:t>webinarach</a:t>
            </a:r>
            <a:r>
              <a:rPr lang="pl-PL" sz="1900" dirty="0">
                <a:latin typeface="Arial" panose="020B0604020202020204" pitchFamily="34" charset="0"/>
                <a:cs typeface="Arial" panose="020B0604020202020204" pitchFamily="34" charset="0"/>
              </a:rPr>
              <a:t> i warsztatach organizowanych przez organizacje pozarządowe działające na rzecz osób o szczególnych potrzebach.</a:t>
            </a:r>
          </a:p>
        </p:txBody>
      </p:sp>
    </p:spTree>
    <p:extLst>
      <p:ext uri="{BB962C8B-B14F-4D97-AF65-F5344CB8AC3E}">
        <p14:creationId xmlns:p14="http://schemas.microsoft.com/office/powerpoint/2010/main" val="7701733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ytuł 8"/>
          <p:cNvSpPr txBox="1">
            <a:spLocks noGrp="1"/>
          </p:cNvSpPr>
          <p:nvPr>
            <p:ph type="ctrTitle"/>
          </p:nvPr>
        </p:nvSpPr>
        <p:spPr>
          <a:xfrm>
            <a:off x="4630577" y="1137264"/>
            <a:ext cx="24107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4000" b="1" dirty="0">
                <a:latin typeface="Arial"/>
                <a:cs typeface="Arial"/>
              </a:rPr>
              <a:t>Ważne!</a:t>
            </a:r>
            <a:endParaRPr lang="pl-PL" sz="4000" dirty="0">
              <a:cs typeface="Calibri Light"/>
            </a:endParaRP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1117561" y="2276387"/>
            <a:ext cx="9938366" cy="2702013"/>
          </a:xfrm>
        </p:spPr>
        <p:txBody>
          <a:bodyPr vert="horz" lIns="91440" tIns="45720" rIns="91440" bIns="45720" rtlCol="0" anchor="t">
            <a:noAutofit/>
          </a:bodyPr>
          <a:lstStyle/>
          <a:p>
            <a:pPr algn="l">
              <a:lnSpc>
                <a:spcPct val="150000"/>
              </a:lnSpc>
            </a:pPr>
            <a:r>
              <a:rPr lang="pl-PL" sz="2800" dirty="0">
                <a:latin typeface="Arial" panose="020B0604020202020204" pitchFamily="34" charset="0"/>
                <a:cs typeface="Arial" panose="020B0604020202020204" pitchFamily="34" charset="0"/>
              </a:rPr>
              <a:t>Podmiot na swojej stronie BIP (a jeśli nie ma BIP, to na swojej stronie internetowej) musi opublikować dane kontaktowe </a:t>
            </a:r>
            <a:br>
              <a:rPr lang="pl-PL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2800" dirty="0">
                <a:latin typeface="Arial" panose="020B0604020202020204" pitchFamily="34" charset="0"/>
                <a:cs typeface="Arial" panose="020B0604020202020204" pitchFamily="34" charset="0"/>
              </a:rPr>
              <a:t>do koordynatora ds. dostępności oraz treść planu działania </a:t>
            </a:r>
            <a:br>
              <a:rPr lang="pl-PL" sz="2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2800" dirty="0">
                <a:latin typeface="Arial" panose="020B0604020202020204" pitchFamily="34" charset="0"/>
                <a:cs typeface="Arial" panose="020B0604020202020204" pitchFamily="34" charset="0"/>
              </a:rPr>
              <a:t>na rzecz poprawy stanu dostępności.</a:t>
            </a:r>
            <a:endParaRPr lang="pl-PL" sz="1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7272573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ractur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7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ytuł 8"/>
          <p:cNvSpPr txBox="1">
            <a:spLocks noGrp="1"/>
          </p:cNvSpPr>
          <p:nvPr>
            <p:ph type="ctrTitle"/>
          </p:nvPr>
        </p:nvSpPr>
        <p:spPr>
          <a:xfrm>
            <a:off x="1022558" y="715015"/>
            <a:ext cx="9144000" cy="4801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pl-PL" sz="2800" b="1" dirty="0">
                <a:latin typeface="Arial" panose="020B0604020202020204" pitchFamily="34" charset="0"/>
                <a:cs typeface="Arial" panose="020B0604020202020204" pitchFamily="34" charset="0"/>
              </a:rPr>
              <a:t>3. Wniosek o zapewnienie dostępności i skarga (1)</a:t>
            </a: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1022558" y="1468414"/>
            <a:ext cx="10745372" cy="4654090"/>
          </a:xfrm>
        </p:spPr>
        <p:txBody>
          <a:bodyPr>
            <a:noAutofit/>
          </a:bodyPr>
          <a:lstStyle/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altLang="en-US" sz="2100" dirty="0">
                <a:latin typeface="Arial" panose="020B0604020202020204" pitchFamily="34" charset="0"/>
                <a:cs typeface="Arial" panose="020B0604020202020204" pitchFamily="34" charset="0"/>
              </a:rPr>
              <a:t>Każdy, bez konieczności wykazania interesu prawnego lub faktycznego, ma prawo poinformować podmiot publiczny o braku dostępności architektonicznej </a:t>
            </a:r>
            <a:br>
              <a:rPr lang="pl-PL" altLang="en-US" sz="21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altLang="en-US" sz="2100" dirty="0">
                <a:latin typeface="Arial" panose="020B0604020202020204" pitchFamily="34" charset="0"/>
                <a:cs typeface="Arial" panose="020B0604020202020204" pitchFamily="34" charset="0"/>
              </a:rPr>
              <a:t>lub informacyjno-komunikacyjnej, o których mowa odpowiednio w art. 6 pkt 1 </a:t>
            </a:r>
            <a:br>
              <a:rPr lang="pl-PL" altLang="en-US" sz="21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altLang="en-US" sz="2100" dirty="0">
                <a:latin typeface="Arial" panose="020B0604020202020204" pitchFamily="34" charset="0"/>
                <a:cs typeface="Arial" panose="020B0604020202020204" pitchFamily="34" charset="0"/>
              </a:rPr>
              <a:t>lub 3 [ustawy o zapewnianiu dostępności osobom ze szczególnymi potrzebami], tego podmiotu.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altLang="en-US" sz="2100" dirty="0">
                <a:latin typeface="Arial" panose="020B0604020202020204" pitchFamily="34" charset="0"/>
                <a:cs typeface="Arial" panose="020B0604020202020204" pitchFamily="34" charset="0"/>
              </a:rPr>
              <a:t>Osoba ze szczególnymi potrzebami lub jej przedstawiciel ustawowy, </a:t>
            </a:r>
            <a:r>
              <a:rPr lang="pl-PL" altLang="en-US" sz="2100" u="sng" dirty="0">
                <a:latin typeface="Arial" panose="020B0604020202020204" pitchFamily="34" charset="0"/>
                <a:cs typeface="Arial" panose="020B0604020202020204" pitchFamily="34" charset="0"/>
              </a:rPr>
              <a:t>po wykazaniu interesu faktycznego</a:t>
            </a:r>
            <a:r>
              <a:rPr lang="pl-PL" altLang="en-US" sz="2100" dirty="0">
                <a:latin typeface="Arial" panose="020B0604020202020204" pitchFamily="34" charset="0"/>
                <a:cs typeface="Arial" panose="020B0604020202020204" pitchFamily="34" charset="0"/>
              </a:rPr>
              <a:t>, ma prawo wystąpić z wnioskiem o zapewnienie dostępności architektonicznej lub informacyjno-komunikacyjnej, zwanym dalej „wnioskiem </a:t>
            </a:r>
            <a:br>
              <a:rPr lang="pl-PL" altLang="en-US" sz="21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altLang="en-US" sz="2100" dirty="0">
                <a:latin typeface="Arial" panose="020B0604020202020204" pitchFamily="34" charset="0"/>
                <a:cs typeface="Arial" panose="020B0604020202020204" pitchFamily="34" charset="0"/>
              </a:rPr>
              <a:t>o zapewnienie dostępności” </a:t>
            </a:r>
            <a:r>
              <a:rPr lang="pl-PL" altLang="en-US" sz="2100" b="1" dirty="0">
                <a:latin typeface="Arial" panose="020B0604020202020204" pitchFamily="34" charset="0"/>
                <a:cs typeface="Arial" panose="020B0604020202020204" pitchFamily="34" charset="0"/>
              </a:rPr>
              <a:t>(od 6 września 2021).</a:t>
            </a:r>
            <a:endParaRPr lang="pl-PL" sz="2100" b="1" dirty="0"/>
          </a:p>
          <a:p>
            <a:pPr>
              <a:lnSpc>
                <a:spcPct val="150000"/>
              </a:lnSpc>
            </a:pPr>
            <a:endParaRPr lang="pl-PL" sz="2100" dirty="0"/>
          </a:p>
        </p:txBody>
      </p:sp>
    </p:spTree>
    <p:extLst>
      <p:ext uri="{BB962C8B-B14F-4D97-AF65-F5344CB8AC3E}">
        <p14:creationId xmlns:p14="http://schemas.microsoft.com/office/powerpoint/2010/main" val="135887319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prestige"/>
      </p:transition>
    </mc:Choice>
    <mc:Fallback xmlns="">
      <p:transition spd="slow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ytuł 8"/>
          <p:cNvSpPr txBox="1">
            <a:spLocks noGrp="1"/>
          </p:cNvSpPr>
          <p:nvPr>
            <p:ph type="ctrTitle"/>
          </p:nvPr>
        </p:nvSpPr>
        <p:spPr>
          <a:xfrm>
            <a:off x="1022558" y="715015"/>
            <a:ext cx="9144000" cy="4801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pl-PL" sz="2800" b="1" dirty="0">
                <a:latin typeface="Arial" panose="020B0604020202020204" pitchFamily="34" charset="0"/>
                <a:cs typeface="Arial" panose="020B0604020202020204" pitchFamily="34" charset="0"/>
              </a:rPr>
              <a:t>3. Wniosek o zapewnienie dostępności i skarga (2)</a:t>
            </a: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1022557" y="1782760"/>
            <a:ext cx="10453825" cy="3995187"/>
          </a:xfrm>
        </p:spPr>
        <p:txBody>
          <a:bodyPr>
            <a:noAutofit/>
          </a:bodyPr>
          <a:lstStyle/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altLang="en-US" dirty="0">
                <a:latin typeface="Arial" panose="020B0604020202020204" pitchFamily="34" charset="0"/>
                <a:cs typeface="Arial" panose="020B0604020202020204" pitchFamily="34" charset="0"/>
              </a:rPr>
              <a:t>Każdy ma prawo wystąpić do podmiotu publicznego z żądaniem zapewnienia dostępności cyfrowej wskazanej strony internetowej, aplikacji mobilnej lub elementu strony internetowej, lub aplikacji mobilnej, w tym elementów, o których mowa w art. 3 ust. 2, oraz elementów niedostępnych cyfrowo na podstawie art. 8 ust. 1, albo o jego udostępnienie za pomocą alternatywnego sposobu dostępu </a:t>
            </a:r>
            <a:br>
              <a:rPr lang="pl-PL" altLang="en-US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altLang="en-US" b="1" dirty="0">
                <a:latin typeface="Arial" panose="020B0604020202020204" pitchFamily="34" charset="0"/>
                <a:cs typeface="Arial" panose="020B0604020202020204" pitchFamily="34" charset="0"/>
              </a:rPr>
              <a:t>(od 23 września 2020)</a:t>
            </a:r>
            <a:r>
              <a:rPr lang="pl-PL" alt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17315388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prestige"/>
      </p:transition>
    </mc:Choice>
    <mc:Fallback xmlns="">
      <p:transition spd="slow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ytuł 8"/>
          <p:cNvSpPr txBox="1">
            <a:spLocks/>
          </p:cNvSpPr>
          <p:nvPr/>
        </p:nvSpPr>
        <p:spPr>
          <a:xfrm>
            <a:off x="791360" y="632316"/>
            <a:ext cx="10486240" cy="480131"/>
          </a:xfrm>
          <a:prstGeom prst="rect">
            <a:avLst/>
          </a:prstGeom>
          <a:noFill/>
        </p:spPr>
        <p:txBody>
          <a:bodyPr vert="horz" wrap="square" lIns="91440" tIns="45720" rIns="91440" bIns="45720" rtlCol="0" anchor="b">
            <a:sp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pl-PL" sz="2800" b="1" dirty="0">
                <a:latin typeface="Arial" panose="020B0604020202020204" pitchFamily="34" charset="0"/>
                <a:cs typeface="Arial" panose="020B0604020202020204" pitchFamily="34" charset="0"/>
              </a:rPr>
              <a:t>4. Kanały komunikacji koordynatora z innymi pracownikami</a:t>
            </a: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1105685" y="1496283"/>
            <a:ext cx="9270767" cy="3844344"/>
          </a:xfrm>
        </p:spPr>
        <p:txBody>
          <a:bodyPr>
            <a:noAutofit/>
          </a:bodyPr>
          <a:lstStyle/>
          <a:p>
            <a:pPr algn="l">
              <a:lnSpc>
                <a:spcPct val="150000"/>
              </a:lnSpc>
            </a:pPr>
            <a:r>
              <a:rPr lang="pl-PL" sz="2200" b="1" dirty="0">
                <a:latin typeface="Arial" panose="020B0604020202020204" pitchFamily="34" charset="0"/>
                <a:cs typeface="Arial" panose="020B0604020202020204" pitchFamily="34" charset="0"/>
              </a:rPr>
              <a:t>Kanał komunikacji</a:t>
            </a: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 – połączenie pozwalające na komunikację dwóch </a:t>
            </a:r>
            <a:b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lub więcej osób, mające na celu wymianę informacji pomiędzy nadawcą </a:t>
            </a:r>
            <a:b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i odbiorcą. Istnieją dwa zasadnicze rodzaje kanałów komunikacji: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2200" b="1" dirty="0">
                <a:latin typeface="Arial" panose="020B0604020202020204" pitchFamily="34" charset="0"/>
                <a:cs typeface="Arial" panose="020B0604020202020204" pitchFamily="34" charset="0"/>
              </a:rPr>
              <a:t>Ustny</a:t>
            </a: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 (bezpośredni – twarzą w twarz, pośredni – telefon, komputer),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2200" b="1" dirty="0">
                <a:latin typeface="Arial" panose="020B0604020202020204" pitchFamily="34" charset="0"/>
                <a:cs typeface="Arial" panose="020B0604020202020204" pitchFamily="34" charset="0"/>
              </a:rPr>
              <a:t>Pisemny</a:t>
            </a: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 (list, e-mail, strona internetowa, SMS),</a:t>
            </a:r>
          </a:p>
          <a:p>
            <a:pPr algn="l">
              <a:lnSpc>
                <a:spcPct val="150000"/>
              </a:lnSpc>
            </a:pPr>
            <a:r>
              <a:rPr lang="pl-PL" sz="2200" b="1" dirty="0">
                <a:latin typeface="Arial" panose="020B0604020202020204" pitchFamily="34" charset="0"/>
                <a:cs typeface="Arial" panose="020B0604020202020204" pitchFamily="34" charset="0"/>
              </a:rPr>
              <a:t>Z jakiego kanału komunikacji z innymi pracownikami korzysta koordynator ds. dostępności w Państwa podmiocie? </a:t>
            </a:r>
            <a:endParaRPr lang="pl-PL" sz="2200" dirty="0"/>
          </a:p>
          <a:p>
            <a:pPr>
              <a:lnSpc>
                <a:spcPct val="150000"/>
              </a:lnSpc>
            </a:pPr>
            <a:endParaRPr lang="pl-PL" sz="2200" dirty="0"/>
          </a:p>
        </p:txBody>
      </p:sp>
    </p:spTree>
    <p:extLst>
      <p:ext uri="{BB962C8B-B14F-4D97-AF65-F5344CB8AC3E}">
        <p14:creationId xmlns:p14="http://schemas.microsoft.com/office/powerpoint/2010/main" val="290662592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prestige"/>
      </p:transition>
    </mc:Choice>
    <mc:Fallback xmlns="">
      <p:transition spd="slow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ytuł 8"/>
          <p:cNvSpPr txBox="1">
            <a:spLocks/>
          </p:cNvSpPr>
          <p:nvPr/>
        </p:nvSpPr>
        <p:spPr>
          <a:xfrm>
            <a:off x="791360" y="632316"/>
            <a:ext cx="9190840" cy="480131"/>
          </a:xfrm>
          <a:prstGeom prst="rect">
            <a:avLst/>
          </a:prstGeom>
          <a:noFill/>
        </p:spPr>
        <p:txBody>
          <a:bodyPr vert="horz" wrap="square" lIns="91440" tIns="45720" rIns="91440" bIns="45720" rtlCol="0" anchor="b">
            <a:sp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pl-PL" sz="2800" b="1" dirty="0">
                <a:latin typeface="Arial" panose="020B0604020202020204" pitchFamily="34" charset="0"/>
                <a:cs typeface="Arial" panose="020B0604020202020204" pitchFamily="34" charset="0"/>
              </a:rPr>
              <a:t>5. Zakres obowiązków koordynatora ds. dostępności</a:t>
            </a: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605829" y="1898687"/>
            <a:ext cx="11069336" cy="1441275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2500" b="1" dirty="0">
                <a:latin typeface="Arial" panose="020B0604020202020204" pitchFamily="34" charset="0"/>
                <a:cs typeface="Arial" panose="020B0604020202020204" pitchFamily="34" charset="0"/>
              </a:rPr>
              <a:t>Koordynacja dostępności – powołanie czy tylko polecenie służbowe?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2500" b="1" dirty="0">
                <a:latin typeface="Arial" panose="020B0604020202020204" pitchFamily="34" charset="0"/>
                <a:cs typeface="Arial" panose="020B0604020202020204" pitchFamily="34" charset="0"/>
              </a:rPr>
              <a:t>Przykładowy zakres obowiązków koordynatora ds. dostępności</a:t>
            </a:r>
          </a:p>
        </p:txBody>
      </p:sp>
    </p:spTree>
    <p:extLst>
      <p:ext uri="{BB962C8B-B14F-4D97-AF65-F5344CB8AC3E}">
        <p14:creationId xmlns:p14="http://schemas.microsoft.com/office/powerpoint/2010/main" val="1337211608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ytuł 8"/>
          <p:cNvSpPr txBox="1">
            <a:spLocks/>
          </p:cNvSpPr>
          <p:nvPr/>
        </p:nvSpPr>
        <p:spPr>
          <a:xfrm>
            <a:off x="791360" y="511172"/>
            <a:ext cx="9190840" cy="480131"/>
          </a:xfrm>
          <a:prstGeom prst="rect">
            <a:avLst/>
          </a:prstGeom>
          <a:noFill/>
        </p:spPr>
        <p:txBody>
          <a:bodyPr vert="horz" wrap="square" lIns="91440" tIns="45720" rIns="91440" bIns="45720" rtlCol="0" anchor="b">
            <a:sp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pl-PL" sz="2800" b="1" dirty="0">
                <a:latin typeface="Arial" panose="020B0604020202020204" pitchFamily="34" charset="0"/>
                <a:cs typeface="Arial" panose="020B0604020202020204" pitchFamily="34" charset="0"/>
              </a:rPr>
              <a:t>6. Podsumowanie</a:t>
            </a:r>
          </a:p>
        </p:txBody>
      </p:sp>
      <p:sp>
        <p:nvSpPr>
          <p:cNvPr id="14" name="Tytuł 8"/>
          <p:cNvSpPr txBox="1">
            <a:spLocks noGrp="1"/>
          </p:cNvSpPr>
          <p:nvPr>
            <p:ph type="ctrTitle"/>
          </p:nvPr>
        </p:nvSpPr>
        <p:spPr>
          <a:xfrm>
            <a:off x="791360" y="1193318"/>
            <a:ext cx="8562240" cy="4247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pl-PL" sz="2400" b="1" dirty="0">
                <a:latin typeface="Arial"/>
                <a:cs typeface="Arial"/>
              </a:rPr>
              <a:t>Koordynator powinien:</a:t>
            </a:r>
            <a:endParaRPr lang="pl-PL" sz="5400" dirty="0"/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660080" y="1618050"/>
            <a:ext cx="11124416" cy="4955028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342900" indent="-342900" algn="l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dokonać audytu podmiotu pod kątem (1) dostępności architektonicznej, (2) cyfrowej </a:t>
            </a:r>
            <a:b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i (3) informacyjno-komunikacyjnej,</a:t>
            </a:r>
          </a:p>
          <a:p>
            <a:pPr marL="342900" indent="-342900" algn="l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określić stan zapewnienia dostępności w każdym z tych obszarów (1, 2, 3),</a:t>
            </a:r>
          </a:p>
          <a:p>
            <a:pPr marL="342900" indent="-342900" algn="l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przygotować plan poprawy zapewniania dostępności,</a:t>
            </a:r>
          </a:p>
          <a:p>
            <a:pPr marL="342900" indent="-342900" algn="l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brać udział we wdrożeniu planu poprawy i monitorować wszystkie działania jednostki </a:t>
            </a:r>
            <a:b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oraz ich zgodność z ustawą o zapewnianiu dostępności osobom o szczególnych potrzebach,</a:t>
            </a:r>
          </a:p>
          <a:p>
            <a:pPr marL="342900" indent="-342900" algn="l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pl-PL" sz="2200" dirty="0">
                <a:latin typeface="Arial" panose="020B0604020202020204" pitchFamily="34" charset="0"/>
                <a:cs typeface="Arial" panose="020B0604020202020204" pitchFamily="34" charset="0"/>
              </a:rPr>
              <a:t>przygotować raport o stanie dostępności jednostki.</a:t>
            </a:r>
          </a:p>
        </p:txBody>
      </p:sp>
    </p:spTree>
    <p:extLst>
      <p:ext uri="{BB962C8B-B14F-4D97-AF65-F5344CB8AC3E}">
        <p14:creationId xmlns:p14="http://schemas.microsoft.com/office/powerpoint/2010/main" val="1767056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6000">
        <p15:prstTrans prst="curtains"/>
      </p:transition>
    </mc:Choice>
    <mc:Fallback xmlns="">
      <p:transition spd="slow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1143000" y="1414927"/>
            <a:ext cx="7565776" cy="3542431"/>
          </a:xfrm>
        </p:spPr>
        <p:txBody>
          <a:bodyPr vert="horz" lIns="91440" tIns="45720" rIns="91440" bIns="45720" rtlCol="0" anchor="t">
            <a:noAutofit/>
          </a:bodyPr>
          <a:lstStyle/>
          <a:p>
            <a:pPr algn="l">
              <a:lnSpc>
                <a:spcPct val="150000"/>
              </a:lnSpc>
            </a:pPr>
            <a:r>
              <a:rPr lang="pl-PL" sz="3600" b="1" dirty="0">
                <a:latin typeface="Arial" panose="020B0604020202020204" pitchFamily="34" charset="0"/>
                <a:cs typeface="Arial" panose="020B0604020202020204" pitchFamily="34" charset="0"/>
              </a:rPr>
              <a:t>Koordynator w każdej jednostce, </a:t>
            </a:r>
            <a:br>
              <a:rPr lang="pl-PL" sz="36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3600" b="1" dirty="0">
                <a:latin typeface="Arial" panose="020B0604020202020204" pitchFamily="34" charset="0"/>
                <a:cs typeface="Arial" panose="020B0604020202020204" pitchFamily="34" charset="0"/>
              </a:rPr>
              <a:t>w której zostanie wyznaczony stanie się źródłem informacji </a:t>
            </a:r>
            <a:br>
              <a:rPr lang="pl-PL" sz="36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3600" b="1" dirty="0">
                <a:latin typeface="Arial" panose="020B0604020202020204" pitchFamily="34" charset="0"/>
                <a:cs typeface="Arial" panose="020B0604020202020204" pitchFamily="34" charset="0"/>
              </a:rPr>
              <a:t>nt. jej dostępności. </a:t>
            </a:r>
            <a:endParaRPr lang="pl-PL" sz="3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16235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z="3200" b="1" dirty="0">
                <a:latin typeface="Arial"/>
                <a:cs typeface="Arial"/>
              </a:rPr>
              <a:t>7. Przykładowe materiały i poradniki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 fontScale="77500" lnSpcReduction="20000"/>
          </a:bodyPr>
          <a:lstStyle/>
          <a:p>
            <a:pPr marL="514350" indent="-514350">
              <a:lnSpc>
                <a:spcPct val="150000"/>
              </a:lnSpc>
              <a:buAutoNum type="arabicPeriod"/>
            </a:pPr>
            <a:r>
              <a:rPr lang="pl-PL" dirty="0">
                <a:latin typeface="Arial"/>
                <a:cs typeface="Arial"/>
                <a:hlinkClick r:id="rId2"/>
              </a:rPr>
              <a:t>Prawa_i_obowiązki w związku z wejściem ustawy</a:t>
            </a:r>
            <a:r>
              <a:rPr lang="pl-PL" dirty="0">
                <a:latin typeface="Arial"/>
                <a:cs typeface="Arial"/>
              </a:rPr>
              <a:t> (data wejścia na stronę 18.02.2021)</a:t>
            </a:r>
            <a:endParaRPr lang="pl-P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14350" indent="-514350">
              <a:lnSpc>
                <a:spcPct val="150000"/>
              </a:lnSpc>
              <a:buAutoNum type="arabicPeriod"/>
            </a:pPr>
            <a:r>
              <a:rPr lang="pl-PL" dirty="0">
                <a:latin typeface="Arial"/>
                <a:cs typeface="Arial"/>
                <a:hlinkClick r:id="rId3"/>
              </a:rPr>
              <a:t>Poradnik do ustawy</a:t>
            </a:r>
            <a:r>
              <a:rPr lang="pl-PL" dirty="0">
                <a:latin typeface="Arial"/>
                <a:cs typeface="Arial"/>
              </a:rPr>
              <a:t> (data wejścia na stronę 18.02.2021) </a:t>
            </a:r>
            <a:endParaRPr lang="pl-PL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14350" indent="-514350">
              <a:lnSpc>
                <a:spcPct val="150000"/>
              </a:lnSpc>
              <a:buAutoNum type="arabicPeriod"/>
            </a:pPr>
            <a:r>
              <a:rPr lang="pl-PL" dirty="0">
                <a:latin typeface="Arial"/>
                <a:cs typeface="Arial"/>
                <a:hlinkClick r:id="rId4"/>
              </a:rPr>
              <a:t>Dobre praktyki w zakresie dostępności</a:t>
            </a:r>
            <a:r>
              <a:rPr lang="pl-PL" dirty="0">
                <a:latin typeface="Arial"/>
                <a:cs typeface="Arial"/>
              </a:rPr>
              <a:t> (data wejścia na stronę 18.02.2021)</a:t>
            </a:r>
            <a:endParaRPr lang="pl-P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14350" indent="-514350">
              <a:lnSpc>
                <a:spcPct val="150000"/>
              </a:lnSpc>
              <a:buAutoNum type="arabicPeriod"/>
            </a:pPr>
            <a:r>
              <a:rPr lang="pl-PL" dirty="0">
                <a:latin typeface="Arial"/>
                <a:cs typeface="Arial"/>
                <a:hlinkClick r:id="rId5"/>
              </a:rPr>
              <a:t>Poradnik dla koordynatora</a:t>
            </a:r>
            <a:r>
              <a:rPr lang="pl-PL" dirty="0">
                <a:latin typeface="Arial"/>
                <a:cs typeface="Arial"/>
              </a:rPr>
              <a:t> (data wejścia na stronę 18.02.2021)</a:t>
            </a:r>
            <a:endParaRPr lang="pl-P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14350" indent="-514350">
              <a:lnSpc>
                <a:spcPct val="150000"/>
              </a:lnSpc>
              <a:buAutoNum type="arabicPeriod"/>
            </a:pPr>
            <a:r>
              <a:rPr lang="pl-PL" dirty="0">
                <a:latin typeface="Arial"/>
                <a:cs typeface="Arial"/>
                <a:hlinkClick r:id="rId6"/>
              </a:rPr>
              <a:t>Poradnik_dostosowanie_instytucji_i_usług</a:t>
            </a:r>
            <a:r>
              <a:rPr lang="pl-PL" dirty="0">
                <a:latin typeface="Arial"/>
                <a:cs typeface="Arial"/>
              </a:rPr>
              <a:t> (data wejścia na stronę 18.02.2021)</a:t>
            </a:r>
            <a:endParaRPr lang="pl-P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8821476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ytuł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pl-PL" sz="4400" b="1" dirty="0">
                <a:latin typeface="Arial"/>
                <a:cs typeface="Arial"/>
              </a:rPr>
              <a:t>Dziękujemy za uwagę!</a:t>
            </a:r>
          </a:p>
        </p:txBody>
      </p:sp>
      <p:pic>
        <p:nvPicPr>
          <p:cNvPr id="6" name="Obraz 5" descr="Trzy logotypy: Funduszy Europejskich, Rzeczpospolitej Polskiej, Unii Europejskiej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43048" y="5716170"/>
            <a:ext cx="6505903" cy="83604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23891043"/>
      </p:ext>
    </p:extLst>
  </p:cSld>
  <p:clrMapOvr>
    <a:masterClrMapping/>
  </p:clrMapOvr>
  <p:transition spd="slow">
    <p:fade thruBlk="1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ytuł 11"/>
          <p:cNvSpPr txBox="1">
            <a:spLocks noGrp="1"/>
          </p:cNvSpPr>
          <p:nvPr>
            <p:ph type="ctrTitle"/>
          </p:nvPr>
        </p:nvSpPr>
        <p:spPr>
          <a:xfrm>
            <a:off x="1524000" y="1520421"/>
            <a:ext cx="8651631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pl-PL" sz="2000" dirty="0">
                <a:latin typeface="Arial"/>
                <a:cs typeface="Arial"/>
              </a:rPr>
              <a:t>Szkolenie realizowane w ramach projektu Samorząd bez barier.</a:t>
            </a:r>
          </a:p>
          <a:p>
            <a:pPr algn="l"/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Projekt dofinansowany jest ze środków UE oraz budżetu państwa.</a:t>
            </a:r>
            <a:b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pl-PL" sz="2000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Autorzy: </a:t>
            </a:r>
            <a:r>
              <a:rPr lang="pl-PL" sz="2000" dirty="0">
                <a:latin typeface="Arial"/>
                <a:cs typeface="Arial"/>
              </a:rPr>
              <a:t>Fundacja Instytut Rozwoju Regionalnego</a:t>
            </a:r>
          </a:p>
          <a:p>
            <a:pPr algn="l"/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Strona projektu: </a:t>
            </a: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Strona internetowa projektu "Samorząd bez barier"</a:t>
            </a:r>
            <a:endParaRPr lang="pl-PL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Podtytuł 10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10000"/>
          </a:bodyPr>
          <a:lstStyle/>
          <a:p>
            <a:pPr algn="l">
              <a:lnSpc>
                <a:spcPct val="107000"/>
              </a:lnSpc>
              <a:spcAft>
                <a:spcPts val="0"/>
              </a:spcAft>
            </a:pPr>
            <a:r>
              <a:rPr lang="pl-PL" dirty="0">
                <a:latin typeface="Arial" panose="020B0604020202020204" pitchFamily="34" charset="0"/>
                <a:cs typeface="Arial" panose="020B0604020202020204" pitchFamily="34" charset="0"/>
              </a:rPr>
              <a:t>Prawa autorskie:</a:t>
            </a:r>
          </a:p>
          <a:p>
            <a:pPr algn="l">
              <a:lnSpc>
                <a:spcPct val="107000"/>
              </a:lnSpc>
              <a:spcAft>
                <a:spcPts val="0"/>
              </a:spcAft>
            </a:pPr>
            <a:r>
              <a:rPr lang="pl-PL" dirty="0">
                <a:latin typeface="Arial" panose="020B0604020202020204" pitchFamily="34" charset="0"/>
                <a:cs typeface="Arial" panose="020B0604020202020204" pitchFamily="34" charset="0"/>
              </a:rPr>
              <a:t>Prezentacja udostępniana jest na licencji Creative Commons: uznanie autorstwa, na tych samych warunkach 3.0 Polska (CC BY-SA 3.0). Pewne prawa zastrzeżone na rzecz autorów. </a:t>
            </a:r>
            <a:r>
              <a:rPr lang="pl-PL" dirty="0">
                <a:latin typeface="Arial" panose="020B0604020202020204" pitchFamily="34" charset="0"/>
                <a:cs typeface="Arial" panose="020B0604020202020204" pitchFamily="34" charset="0"/>
                <a:hlinkClick r:id="rId3"/>
              </a:rPr>
              <a:t>Strona internetowa Creative Commons</a:t>
            </a:r>
            <a:r>
              <a:rPr lang="pl-PL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endParaRPr lang="pl-PL" dirty="0"/>
          </a:p>
        </p:txBody>
      </p:sp>
      <p:pic>
        <p:nvPicPr>
          <p:cNvPr id="7" name="Obraz 6" descr="Trzy logotypy: Funduszy Europejskich, Rzeczpospolitej Polskiej, Unii Europejskiej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43048" y="5704138"/>
            <a:ext cx="6505903" cy="83604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44311207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Char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ytuł 8"/>
          <p:cNvSpPr txBox="1">
            <a:spLocks noGrp="1"/>
          </p:cNvSpPr>
          <p:nvPr>
            <p:ph type="ctrTitle"/>
          </p:nvPr>
        </p:nvSpPr>
        <p:spPr>
          <a:xfrm>
            <a:off x="1136072" y="878216"/>
            <a:ext cx="7958501" cy="4801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pl-PL" sz="2800" b="1" dirty="0">
                <a:latin typeface="Arial" panose="020B0604020202020204" pitchFamily="34" charset="0"/>
                <a:cs typeface="Arial" panose="020B0604020202020204" pitchFamily="34" charset="0"/>
              </a:rPr>
              <a:t>Spis treści</a:t>
            </a:r>
            <a:endParaRPr lang="pl-PL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1062445" y="1690255"/>
            <a:ext cx="10249989" cy="3976346"/>
          </a:xfrm>
        </p:spPr>
        <p:txBody>
          <a:bodyPr vert="horz" lIns="91440" tIns="45720" rIns="91440" bIns="45720" rtlCol="0" anchor="t">
            <a:normAutofit fontScale="85000" lnSpcReduction="20000"/>
          </a:bodyPr>
          <a:lstStyle/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b="1" dirty="0">
                <a:latin typeface="Arial" panose="020B0604020202020204" pitchFamily="34" charset="0"/>
                <a:cs typeface="Arial" panose="020B0604020202020204" pitchFamily="34" charset="0"/>
              </a:rPr>
              <a:t>Zadania koordynatora ds. dostępności wg ustawy </a:t>
            </a:r>
            <a:br>
              <a:rPr lang="pl-PL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b="1" dirty="0">
                <a:latin typeface="Arial" panose="020B0604020202020204" pitchFamily="34" charset="0"/>
                <a:cs typeface="Arial" panose="020B0604020202020204" pitchFamily="34" charset="0"/>
              </a:rPr>
              <a:t>o zapewnianiu dostępności osobom ze szczególnymi potrzebami</a:t>
            </a:r>
          </a:p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b="1" dirty="0">
                <a:latin typeface="Arial" panose="020B0604020202020204" pitchFamily="34" charset="0"/>
                <a:cs typeface="Arial" panose="020B0604020202020204" pitchFamily="34" charset="0"/>
              </a:rPr>
              <a:t>Przykłady zadań koordynatora ds. dostępności</a:t>
            </a:r>
          </a:p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b="1" dirty="0">
                <a:latin typeface="Arial" panose="020B0604020202020204" pitchFamily="34" charset="0"/>
                <a:cs typeface="Arial" panose="020B0604020202020204" pitchFamily="34" charset="0"/>
              </a:rPr>
              <a:t>Wniosek o zapewnienie dostępności i skarga</a:t>
            </a:r>
          </a:p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b="1" dirty="0">
                <a:latin typeface="Arial" panose="020B0604020202020204" pitchFamily="34" charset="0"/>
                <a:cs typeface="Arial" panose="020B0604020202020204" pitchFamily="34" charset="0"/>
              </a:rPr>
              <a:t>Kanały komunikacji koordynatora z innymi pracownikami</a:t>
            </a:r>
          </a:p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b="1" dirty="0">
                <a:latin typeface="Arial" panose="020B0604020202020204" pitchFamily="34" charset="0"/>
                <a:cs typeface="Arial" panose="020B0604020202020204" pitchFamily="34" charset="0"/>
              </a:rPr>
              <a:t>Zakres obowiązków koordynatora ds. dostępności</a:t>
            </a:r>
          </a:p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b="1" dirty="0">
                <a:latin typeface="Arial" panose="020B0604020202020204" pitchFamily="34" charset="0"/>
                <a:cs typeface="Arial" panose="020B0604020202020204" pitchFamily="34" charset="0"/>
              </a:rPr>
              <a:t>Podsumowanie</a:t>
            </a:r>
          </a:p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b="1" dirty="0">
                <a:latin typeface="Arial" panose="020B0604020202020204" pitchFamily="34" charset="0"/>
                <a:cs typeface="Arial" panose="020B0604020202020204" pitchFamily="34" charset="0"/>
              </a:rPr>
              <a:t>Materiały i poradniki</a:t>
            </a:r>
          </a:p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endParaRPr lang="pl-PL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endParaRPr lang="pl-PL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algn="l">
              <a:lnSpc>
                <a:spcPct val="160000"/>
              </a:lnSpc>
              <a:spcBef>
                <a:spcPts val="600"/>
              </a:spcBef>
              <a:buFont typeface="+mj-lt"/>
              <a:buAutoNum type="arabicPeriod"/>
            </a:pPr>
            <a:endParaRPr lang="pl-P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19217948"/>
      </p:ext>
    </p:extLst>
  </p:cSld>
  <p:clrMapOvr>
    <a:masterClrMapping/>
  </p:clrMapOvr>
  <p:transition spd="slow">
    <p:wip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ytuł 8"/>
          <p:cNvSpPr txBox="1">
            <a:spLocks noGrp="1"/>
          </p:cNvSpPr>
          <p:nvPr>
            <p:ph type="ctrTitle"/>
          </p:nvPr>
        </p:nvSpPr>
        <p:spPr>
          <a:xfrm>
            <a:off x="1377696" y="776841"/>
            <a:ext cx="7923058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ct val="100000"/>
              </a:lnSpc>
            </a:pPr>
            <a:r>
              <a:rPr lang="pl-PL" sz="2800" b="1" dirty="0">
                <a:latin typeface="Arial"/>
                <a:cs typeface="Arial"/>
              </a:rPr>
              <a:t>Ustawa o zapewnianiu dostępności osobom ze szczególnymi potrzebami</a:t>
            </a:r>
            <a:br>
              <a:rPr lang="pl-PL" sz="2800" b="1" dirty="0">
                <a:latin typeface="Arial"/>
                <a:cs typeface="Arial"/>
              </a:rPr>
            </a:br>
            <a:r>
              <a:rPr lang="pl-PL" sz="2800" b="1" dirty="0">
                <a:latin typeface="Arial"/>
                <a:cs typeface="Arial"/>
              </a:rPr>
              <a:t>art. 14</a:t>
            </a: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1377696" y="2061119"/>
            <a:ext cx="8114647" cy="1655762"/>
          </a:xfrm>
        </p:spPr>
        <p:txBody>
          <a:bodyPr vert="horz" lIns="91440" tIns="45720" rIns="91440" bIns="45720" rtlCol="0" anchor="t">
            <a:noAutofit/>
          </a:bodyPr>
          <a:lstStyle/>
          <a:p>
            <a:pPr algn="l"/>
            <a:endParaRPr lang="pl-P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60000"/>
              </a:lnSpc>
            </a:pPr>
            <a:r>
              <a:rPr lang="pl-PL" sz="2000" b="1" dirty="0">
                <a:latin typeface="Arial"/>
                <a:cs typeface="Arial"/>
              </a:rPr>
              <a:t>Art. 14 Ustawy mówi, że każdy organ władzy publicznej, w tym organ administracji rządowej i samorządowej, organ kontroli państwowej i ochrony prawa oraz sądy i trybunały, wyznacza </a:t>
            </a:r>
            <a:br>
              <a:rPr lang="pl-PL" sz="2000" b="1" dirty="0">
                <a:latin typeface="Arial"/>
                <a:cs typeface="Arial"/>
              </a:rPr>
            </a:br>
            <a:r>
              <a:rPr lang="pl-PL" sz="2000" b="1" dirty="0">
                <a:latin typeface="Arial"/>
                <a:cs typeface="Arial"/>
              </a:rPr>
              <a:t>co najmniej jedną osobę pełniącą funkcje koordynatora </a:t>
            </a:r>
            <a:br>
              <a:rPr lang="pl-PL" sz="2000" b="1" dirty="0">
                <a:latin typeface="Arial"/>
                <a:cs typeface="Arial"/>
              </a:rPr>
            </a:br>
            <a:r>
              <a:rPr lang="pl-PL" sz="2000" b="1" dirty="0">
                <a:latin typeface="Arial"/>
                <a:cs typeface="Arial"/>
              </a:rPr>
              <a:t>do spraw dostępności.</a:t>
            </a:r>
          </a:p>
        </p:txBody>
      </p:sp>
    </p:spTree>
    <p:extLst>
      <p:ext uri="{BB962C8B-B14F-4D97-AF65-F5344CB8AC3E}">
        <p14:creationId xmlns:p14="http://schemas.microsoft.com/office/powerpoint/2010/main" val="1459476691"/>
      </p:ext>
    </p:extLst>
  </p:cSld>
  <p:clrMapOvr>
    <a:masterClrMapping/>
  </p:clrMapOvr>
  <p:transition spd="slow">
    <p:push dir="u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ytuł 8"/>
          <p:cNvSpPr txBox="1">
            <a:spLocks noGrp="1"/>
          </p:cNvSpPr>
          <p:nvPr>
            <p:ph type="ctrTitle"/>
          </p:nvPr>
        </p:nvSpPr>
        <p:spPr>
          <a:xfrm>
            <a:off x="889157" y="540861"/>
            <a:ext cx="9741897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 algn="l">
              <a:lnSpc>
                <a:spcPct val="10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sz="2800" b="1" dirty="0">
                <a:latin typeface="Arial"/>
                <a:cs typeface="Arial"/>
              </a:rPr>
              <a:t>Zadania koordynatora ds. dostępności wg ustawy </a:t>
            </a:r>
            <a:br>
              <a:rPr lang="pl-PL" sz="2800" b="1" dirty="0">
                <a:latin typeface="Arial"/>
                <a:cs typeface="Arial"/>
              </a:rPr>
            </a:br>
            <a:r>
              <a:rPr lang="pl-PL" sz="2800" b="1" dirty="0">
                <a:latin typeface="Arial"/>
                <a:cs typeface="Arial"/>
              </a:rPr>
              <a:t>o zapewnianiu dostępności osobom ze szczególnymi potrzebami (1)</a:t>
            </a:r>
          </a:p>
        </p:txBody>
      </p:sp>
      <p:sp>
        <p:nvSpPr>
          <p:cNvPr id="3" name="pole tekstowe 2">
            <a:extLst>
              <a:ext uri="{FF2B5EF4-FFF2-40B4-BE49-F238E27FC236}">
                <a16:creationId xmlns:a16="http://schemas.microsoft.com/office/drawing/2014/main" id="{1161ED31-6325-4EAE-8B46-E1C2D4731CCB}"/>
              </a:ext>
            </a:extLst>
          </p:cNvPr>
          <p:cNvSpPr txBox="1"/>
          <p:nvPr/>
        </p:nvSpPr>
        <p:spPr>
          <a:xfrm>
            <a:off x="1236223" y="2255092"/>
            <a:ext cx="9047764" cy="830997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pl-PL" sz="2400" b="1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I. Wsparcie osób ze szczególnymi potrzebami w dostępie </a:t>
            </a:r>
            <a:br>
              <a:rPr lang="pl-PL" sz="2400" b="1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</a:br>
            <a:r>
              <a:rPr lang="pl-PL" sz="2400" b="1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do usług świadczonych przez podmiot.</a:t>
            </a:r>
            <a:endParaRPr lang="pl-PL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1275411" y="3415325"/>
            <a:ext cx="8969387" cy="1655762"/>
          </a:xfrm>
        </p:spPr>
        <p:txBody>
          <a:bodyPr vert="horz" lIns="91440" tIns="45720" rIns="91440" bIns="45720" rtlCol="0" anchor="t">
            <a:normAutofit/>
          </a:bodyPr>
          <a:lstStyle/>
          <a:p>
            <a:pPr algn="l">
              <a:lnSpc>
                <a:spcPct val="150000"/>
              </a:lnSpc>
            </a:pP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Wymaga to poznania i rozumienia sposobów funkcjonowania tych osób. Koordynator powinien znać szczególne potrzeby i efekt ich interakcji </a:t>
            </a:r>
            <a:b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z otoczeniem (różne dysfunkcje i różne rozwiązania).</a:t>
            </a:r>
          </a:p>
        </p:txBody>
      </p:sp>
    </p:spTree>
    <p:extLst>
      <p:ext uri="{BB962C8B-B14F-4D97-AF65-F5344CB8AC3E}">
        <p14:creationId xmlns:p14="http://schemas.microsoft.com/office/powerpoint/2010/main" val="19873705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split orient="vert"/>
      </p:transition>
    </mc:Choice>
    <mc:Fallback xmlns="">
      <p:transition spd="slow">
        <p:split orient="vert"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ytuł 8"/>
          <p:cNvSpPr txBox="1">
            <a:spLocks noGrp="1"/>
          </p:cNvSpPr>
          <p:nvPr>
            <p:ph type="ctrTitle"/>
          </p:nvPr>
        </p:nvSpPr>
        <p:spPr>
          <a:xfrm>
            <a:off x="889157" y="540861"/>
            <a:ext cx="9741897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 algn="l">
              <a:lnSpc>
                <a:spcPct val="10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sz="2800" b="1" dirty="0">
                <a:latin typeface="Arial"/>
                <a:cs typeface="Arial"/>
              </a:rPr>
              <a:t>Zadania koordynatora ds. dostępności wg ustawy </a:t>
            </a:r>
            <a:br>
              <a:rPr lang="pl-PL" sz="2800" b="1" dirty="0">
                <a:latin typeface="Arial"/>
                <a:cs typeface="Arial"/>
              </a:rPr>
            </a:br>
            <a:r>
              <a:rPr lang="pl-PL" sz="2800" b="1" dirty="0">
                <a:latin typeface="Arial"/>
                <a:cs typeface="Arial"/>
              </a:rPr>
              <a:t>o zapewnianiu dostępności osobom ze szczególnymi potrzebami (2)</a:t>
            </a:r>
          </a:p>
        </p:txBody>
      </p:sp>
      <p:sp>
        <p:nvSpPr>
          <p:cNvPr id="13" name="pole tekstowe 12">
            <a:extLst>
              <a:ext uri="{FF2B5EF4-FFF2-40B4-BE49-F238E27FC236}">
                <a16:creationId xmlns:a16="http://schemas.microsoft.com/office/drawing/2014/main" id="{1161ED31-6325-4EAE-8B46-E1C2D4731CCB}"/>
              </a:ext>
            </a:extLst>
          </p:cNvPr>
          <p:cNvSpPr txBox="1"/>
          <p:nvPr/>
        </p:nvSpPr>
        <p:spPr>
          <a:xfrm>
            <a:off x="1035294" y="2304854"/>
            <a:ext cx="8565706" cy="1200329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pl-PL" sz="2400" b="1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II. Przygotowanie i koordynacja wdrożenia planu działania </a:t>
            </a:r>
            <a:br>
              <a:rPr lang="pl-PL" sz="2400" b="1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</a:br>
            <a:r>
              <a:rPr lang="pl-PL" sz="2400" b="1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na rzecz poprawy zapewnienia dostępności osobom </a:t>
            </a:r>
            <a:br>
              <a:rPr lang="pl-PL" sz="2400" b="1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</a:br>
            <a:r>
              <a:rPr lang="pl-PL" sz="2400" b="1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ze szczególnymi potrzebami przez podmiot.</a:t>
            </a: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1035294" y="3884182"/>
            <a:ext cx="9449622" cy="2148812"/>
          </a:xfrm>
        </p:spPr>
        <p:txBody>
          <a:bodyPr vert="horz" lIns="91440" tIns="45720" rIns="91440" bIns="45720" rtlCol="0" anchor="t">
            <a:normAutofit/>
          </a:bodyPr>
          <a:lstStyle/>
          <a:p>
            <a:pPr algn="l">
              <a:lnSpc>
                <a:spcPct val="150000"/>
              </a:lnSpc>
            </a:pPr>
            <a:r>
              <a:rPr lang="pl-PL" sz="2000" dirty="0">
                <a:latin typeface="Arial"/>
                <a:cs typeface="Arial"/>
              </a:rPr>
              <a:t>Data, do kiedy taki plan ma powstać nie została jasno określona, ale najlepiej przygotować go przed terminem złożenia pierwszego raportu, tj. 31 marca 2021 r. Jak wynika z zapisów ustawy (art. 6) działania w planie mogą być rozłożone </a:t>
            </a:r>
            <a:br>
              <a:rPr lang="pl-PL" sz="2000" dirty="0">
                <a:latin typeface="Arial"/>
                <a:cs typeface="Arial"/>
              </a:rPr>
            </a:br>
            <a:r>
              <a:rPr lang="pl-PL" sz="2000" dirty="0">
                <a:latin typeface="Arial"/>
                <a:cs typeface="Arial"/>
              </a:rPr>
              <a:t>w czasie nawet do czasu złożenia drugiego raportu, a więc do 2025 r</a:t>
            </a:r>
            <a:r>
              <a:rPr lang="pl-PL" sz="2000" dirty="0"/>
              <a:t>. </a:t>
            </a:r>
            <a:endParaRPr lang="pl-PL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50000"/>
              </a:lnSpc>
            </a:pP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3348030215"/>
      </p:ext>
    </p:extLst>
  </p:cSld>
  <p:clrMapOvr>
    <a:masterClrMapping/>
  </p:clrMapOvr>
  <p:transition spd="med">
    <p:pull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ytuł 8"/>
          <p:cNvSpPr txBox="1">
            <a:spLocks/>
          </p:cNvSpPr>
          <p:nvPr/>
        </p:nvSpPr>
        <p:spPr>
          <a:xfrm>
            <a:off x="889157" y="540861"/>
            <a:ext cx="9741897" cy="1384995"/>
          </a:xfrm>
          <a:prstGeom prst="rect">
            <a:avLst/>
          </a:prstGeom>
          <a:noFill/>
        </p:spPr>
        <p:txBody>
          <a:bodyPr vert="horz" wrap="square" lIns="91440" tIns="45720" rIns="91440" bIns="45720" rtlCol="0" anchor="b">
            <a:sp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457200" indent="-457200" algn="l">
              <a:lnSpc>
                <a:spcPct val="100000"/>
              </a:lnSpc>
              <a:spcBef>
                <a:spcPts val="600"/>
              </a:spcBef>
              <a:buFont typeface="+mj-lt"/>
              <a:buAutoNum type="arabicPeriod"/>
            </a:pPr>
            <a:r>
              <a:rPr lang="pl-PL" sz="2800" b="1" dirty="0">
                <a:latin typeface="Arial"/>
                <a:cs typeface="Arial"/>
              </a:rPr>
              <a:t>Zadania koordynatora ds. dostępności wg ustawy </a:t>
            </a:r>
            <a:br>
              <a:rPr lang="pl-PL" sz="2800" b="1" dirty="0">
                <a:latin typeface="Arial"/>
                <a:cs typeface="Arial"/>
              </a:rPr>
            </a:br>
            <a:r>
              <a:rPr lang="pl-PL" sz="2800" b="1" dirty="0">
                <a:latin typeface="Arial"/>
                <a:cs typeface="Arial"/>
              </a:rPr>
              <a:t>o zapewnianiu dostępności osobom ze szczególnymi potrzebami (3)</a:t>
            </a:r>
          </a:p>
        </p:txBody>
      </p:sp>
      <p:sp>
        <p:nvSpPr>
          <p:cNvPr id="13" name="pole tekstowe 12">
            <a:extLst>
              <a:ext uri="{FF2B5EF4-FFF2-40B4-BE49-F238E27FC236}">
                <a16:creationId xmlns:a16="http://schemas.microsoft.com/office/drawing/2014/main" id="{1161ED31-6325-4EAE-8B46-E1C2D4731CCB}"/>
              </a:ext>
            </a:extLst>
          </p:cNvPr>
          <p:cNvSpPr txBox="1"/>
          <p:nvPr/>
        </p:nvSpPr>
        <p:spPr>
          <a:xfrm>
            <a:off x="961437" y="2333250"/>
            <a:ext cx="9597336" cy="830997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pl-PL" sz="2400" b="1" dirty="0">
                <a:latin typeface="Arial" panose="020B0604020202020204" pitchFamily="34" charset="0"/>
                <a:ea typeface="+mn-lt"/>
                <a:cs typeface="Arial" panose="020B0604020202020204" pitchFamily="34" charset="0"/>
              </a:rPr>
              <a:t>III. Monitorowanie działalności podmiotu w zakresie zapewnienia dostępności osobom ze szczególnymi potrzebami. </a:t>
            </a: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961437" y="3352799"/>
            <a:ext cx="9806574" cy="2179783"/>
          </a:xfrm>
        </p:spPr>
        <p:txBody>
          <a:bodyPr vert="horz" lIns="91440" tIns="45720" rIns="91440" bIns="45720" rtlCol="0" anchor="t">
            <a:normAutofit/>
          </a:bodyPr>
          <a:lstStyle/>
          <a:p>
            <a:pPr algn="l">
              <a:lnSpc>
                <a:spcPct val="150000"/>
              </a:lnSpc>
            </a:pP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W oparciu o informacje zbierane od współpracowników i klientów, na bieżąco należy dokonywać możliwych zmian w obszarze zapewniania dostępności. Ważne, </a:t>
            </a:r>
            <a:b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aby śledzić zmiany w funkcjonowaniu jednostki i dostosowywać je do zasad dostępności. </a:t>
            </a:r>
          </a:p>
          <a:p>
            <a:pPr>
              <a:lnSpc>
                <a:spcPct val="150000"/>
              </a:lnSpc>
            </a:pPr>
            <a:endParaRPr lang="pl-PL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62640154"/>
      </p:ext>
    </p:extLst>
  </p:cSld>
  <p:clrMapOvr>
    <a:masterClrMapping/>
  </p:clrMapOvr>
  <p:transition spd="slow">
    <p:cover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ytuł 8"/>
          <p:cNvSpPr txBox="1">
            <a:spLocks/>
          </p:cNvSpPr>
          <p:nvPr/>
        </p:nvSpPr>
        <p:spPr>
          <a:xfrm>
            <a:off x="972285" y="726770"/>
            <a:ext cx="9741897" cy="523220"/>
          </a:xfrm>
          <a:prstGeom prst="rect">
            <a:avLst/>
          </a:prstGeom>
          <a:noFill/>
        </p:spPr>
        <p:txBody>
          <a:bodyPr vert="horz" wrap="square" lIns="91440" tIns="45720" rIns="91440" bIns="45720" rtlCol="0" anchor="b">
            <a:sp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pl-PL" sz="2800" b="1" dirty="0">
                <a:latin typeface="Arial" panose="020B0604020202020204" pitchFamily="34" charset="0"/>
                <a:cs typeface="Arial" panose="020B0604020202020204" pitchFamily="34" charset="0"/>
              </a:rPr>
              <a:t>2. Przykłady zadań koordynatora ds. dostępności (1)</a:t>
            </a:r>
            <a:endParaRPr lang="pl-PL" sz="2800" b="1" dirty="0">
              <a:latin typeface="Arial"/>
              <a:cs typeface="Arial"/>
            </a:endParaRP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972285" y="1445062"/>
            <a:ext cx="10157533" cy="4319633"/>
          </a:xfrm>
        </p:spPr>
        <p:txBody>
          <a:bodyPr>
            <a:noAutofit/>
          </a:bodyPr>
          <a:lstStyle/>
          <a:p>
            <a:pPr marL="342900" lvl="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Odpowiadanie na wnioski o zapewnienie dostępności.</a:t>
            </a:r>
          </a:p>
          <a:p>
            <a:pPr marL="342900" lvl="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Przygotowanie raportu o stanie dostępności.</a:t>
            </a:r>
          </a:p>
          <a:p>
            <a:pPr marL="342900" lvl="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Współpraca z osobą odpowiedzialną za strony internetowe jednostki w celu monitorowania ich dostępności oraz publikacji deklaracji dostępności.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Proponowanie założeń do rocznych planów budżetowych dotyczących realizacji zadań wynikających z ustawy.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sz="2000" dirty="0">
                <a:latin typeface="Arial" panose="020B0604020202020204" pitchFamily="34" charset="0"/>
                <a:cs typeface="Arial" panose="020B0604020202020204" pitchFamily="34" charset="0"/>
              </a:rPr>
              <a:t>Współpraca w zakresie zapewniania dostępności z instytucjami centralnymi, wojewódzkimi, powiatowymi i gminnymi.</a:t>
            </a: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205043426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prestige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ytuł 8"/>
          <p:cNvSpPr txBox="1">
            <a:spLocks/>
          </p:cNvSpPr>
          <p:nvPr/>
        </p:nvSpPr>
        <p:spPr>
          <a:xfrm>
            <a:off x="972285" y="726770"/>
            <a:ext cx="9741897" cy="523220"/>
          </a:xfrm>
          <a:prstGeom prst="rect">
            <a:avLst/>
          </a:prstGeom>
          <a:noFill/>
        </p:spPr>
        <p:txBody>
          <a:bodyPr vert="horz" wrap="square" lIns="91440" tIns="45720" rIns="91440" bIns="45720" rtlCol="0" anchor="b">
            <a:sp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pl-PL" sz="2800" b="1" dirty="0">
                <a:latin typeface="Arial" panose="020B0604020202020204" pitchFamily="34" charset="0"/>
                <a:cs typeface="Arial" panose="020B0604020202020204" pitchFamily="34" charset="0"/>
              </a:rPr>
              <a:t>2. Przykłady zadań koordynatora ds. dostępności (2)</a:t>
            </a:r>
            <a:endParaRPr lang="pl-PL" sz="2800" b="1" dirty="0">
              <a:latin typeface="Arial"/>
              <a:cs typeface="Arial"/>
            </a:endParaRPr>
          </a:p>
        </p:txBody>
      </p:sp>
      <p:sp>
        <p:nvSpPr>
          <p:cNvPr id="7" name="Podtytuł 6"/>
          <p:cNvSpPr>
            <a:spLocks noGrp="1"/>
          </p:cNvSpPr>
          <p:nvPr>
            <p:ph type="subTitle" idx="1"/>
          </p:nvPr>
        </p:nvSpPr>
        <p:spPr>
          <a:xfrm>
            <a:off x="972284" y="1565135"/>
            <a:ext cx="10268371" cy="4297344"/>
          </a:xfrm>
        </p:spPr>
        <p:txBody>
          <a:bodyPr>
            <a:normAutofit/>
          </a:bodyPr>
          <a:lstStyle/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Analiza dostępności obiektów użyteczności publicznej podległych podmiotowi.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Przygotowanie i aktualizacja merytorycznej treści deklaracji dostępności.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Opiniowanie projektów aktów normatywnych stanowionych dotyczących problematyki osób z niepełnosprawnościami.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Inicjowanie i koordynacja realizacji programów oświatowych, kulturalnych </a:t>
            </a:r>
            <a:br>
              <a:rPr lang="pl-PL" altLang="en-US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i rekreacyjnych dla osób z niepełnosprawnościami.</a:t>
            </a: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pl-PL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Inicjowanie/prowadzenie szkoleń z zakresu dostępności podmiotu </a:t>
            </a:r>
            <a:br>
              <a:rPr lang="pl-PL" altLang="en-US" sz="20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pl-PL" altLang="en-US" sz="2000" dirty="0">
                <a:latin typeface="Arial" panose="020B0604020202020204" pitchFamily="34" charset="0"/>
                <a:cs typeface="Arial" panose="020B0604020202020204" pitchFamily="34" charset="0"/>
              </a:rPr>
              <a:t>dla współpracowników.</a:t>
            </a:r>
          </a:p>
          <a:p>
            <a:pPr>
              <a:lnSpc>
                <a:spcPct val="150000"/>
              </a:lnSpc>
            </a:pPr>
            <a:endParaRPr lang="pl-PL" alt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pl-PL" sz="2000" dirty="0"/>
          </a:p>
          <a:p>
            <a:pPr marL="342900" lvl="0" indent="-342900" algn="l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pl-PL" sz="2000" dirty="0"/>
          </a:p>
          <a:p>
            <a:pPr>
              <a:lnSpc>
                <a:spcPct val="150000"/>
              </a:lnSpc>
            </a:pP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165587605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prestige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1041</TotalTime>
  <Words>1208</Words>
  <Application>Microsoft Office PowerPoint</Application>
  <PresentationFormat>Panoramiczny</PresentationFormat>
  <Paragraphs>91</Paragraphs>
  <Slides>19</Slides>
  <Notes>6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19</vt:i4>
      </vt:variant>
    </vt:vector>
  </HeadingPairs>
  <TitlesOfParts>
    <vt:vector size="23" baseType="lpstr">
      <vt:lpstr>Arial</vt:lpstr>
      <vt:lpstr>Calibri</vt:lpstr>
      <vt:lpstr>Calibri Light</vt:lpstr>
      <vt:lpstr>Motyw pakietu Office</vt:lpstr>
      <vt:lpstr>Szkolenie dla koordynatorów dostępności</vt:lpstr>
      <vt:lpstr>Szkolenie realizowane w ramach projektu Samorząd bez barier. Projekt dofinansowany jest ze środków UE oraz budżetu państwa.  Autorzy: Fundacja Instytut Rozwoju Regionalnego Strona projektu: Strona internetowa projektu "Samorząd bez barier"</vt:lpstr>
      <vt:lpstr>Spis treści</vt:lpstr>
      <vt:lpstr>Ustawa o zapewnianiu dostępności osobom ze szczególnymi potrzebami art. 14</vt:lpstr>
      <vt:lpstr>Zadania koordynatora ds. dostępności wg ustawy  o zapewnianiu dostępności osobom ze szczególnymi potrzebami (1)</vt:lpstr>
      <vt:lpstr>Zadania koordynatora ds. dostępności wg ustawy  o zapewnianiu dostępności osobom ze szczególnymi potrzebami (2)</vt:lpstr>
      <vt:lpstr>Prezentacja programu PowerPoint</vt:lpstr>
      <vt:lpstr>Prezentacja programu PowerPoint</vt:lpstr>
      <vt:lpstr>Prezentacja programu PowerPoint</vt:lpstr>
      <vt:lpstr>Szkolenia dla współpracowników – od czego zacząć?</vt:lpstr>
      <vt:lpstr>Ważne!</vt:lpstr>
      <vt:lpstr>3. Wniosek o zapewnienie dostępności i skarga (1)</vt:lpstr>
      <vt:lpstr>3. Wniosek o zapewnienie dostępności i skarga (2)</vt:lpstr>
      <vt:lpstr>Prezentacja programu PowerPoint</vt:lpstr>
      <vt:lpstr>Prezentacja programu PowerPoint</vt:lpstr>
      <vt:lpstr>Koordynator powinien:</vt:lpstr>
      <vt:lpstr>Prezentacja programu PowerPoint</vt:lpstr>
      <vt:lpstr>7. Przykładowe materiały i poradniki</vt:lpstr>
      <vt:lpstr>Dziękujemy za uwagę!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Natalia Wasielewska</dc:creator>
  <cp:lastModifiedBy>Natalia Wasielewska</cp:lastModifiedBy>
  <cp:revision>380</cp:revision>
  <dcterms:created xsi:type="dcterms:W3CDTF">2020-10-09T08:17:34Z</dcterms:created>
  <dcterms:modified xsi:type="dcterms:W3CDTF">2021-02-26T08:05:48Z</dcterms:modified>
</cp:coreProperties>
</file>