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284" r:id="rId5"/>
    <p:sldId id="262" r:id="rId6"/>
    <p:sldId id="272" r:id="rId7"/>
    <p:sldId id="274" r:id="rId8"/>
    <p:sldId id="267" r:id="rId9"/>
    <p:sldId id="282" r:id="rId10"/>
    <p:sldId id="283" r:id="rId11"/>
    <p:sldId id="269" r:id="rId12"/>
    <p:sldId id="285" r:id="rId13"/>
    <p:sldId id="286" r:id="rId14"/>
    <p:sldId id="275" r:id="rId15"/>
    <p:sldId id="279" r:id="rId1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E89CF67B-4CF1-4064-A3A2-05962BC02E2D}">
          <p14:sldIdLst>
            <p14:sldId id="284"/>
          </p14:sldIdLst>
        </p14:section>
        <p14:section name="Sekcja bez tytułu" id="{3666869B-0321-4F1F-9F5D-DB81D9283387}">
          <p14:sldIdLst>
            <p14:sldId id="262"/>
            <p14:sldId id="272"/>
            <p14:sldId id="274"/>
            <p14:sldId id="267"/>
            <p14:sldId id="282"/>
            <p14:sldId id="283"/>
            <p14:sldId id="269"/>
            <p14:sldId id="285"/>
            <p14:sldId id="286"/>
            <p14:sldId id="275"/>
            <p14:sldId id="27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2A3805A-7956-76C5-7DC4-EFADE3B0F92C}" name="Beata Żołek" initials="BŻ" userId="S::bzolek@cppc.gov.pl::d871b631-a042-49e8-8d08-5ae5a14c692a" providerId="AD"/>
  <p188:author id="{FBE96C81-FB8E-8752-EED4-552E3F204A06}" name="Sławomir Zubiak" initials="SZ" userId="S::szubiak@cppc.gov.pl::0def3340-4e4f-460d-ba70-3720a8b3845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wak-Kowalska Magdalena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3779"/>
    <a:srgbClr val="C01422"/>
    <a:srgbClr val="606060"/>
    <a:srgbClr val="9D9D9C"/>
    <a:srgbClr val="413C3B"/>
    <a:srgbClr val="EDEDED"/>
    <a:srgbClr val="3C3C3B"/>
    <a:srgbClr val="F2A20F"/>
    <a:srgbClr val="5757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84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ławomir Zubiak" userId="0def3340-4e4f-460d-ba70-3720a8b38459" providerId="ADAL" clId="{12EE6585-8645-4904-A6D7-BF2B4ED61C00}"/>
    <pc:docChg chg="custSel modSld">
      <pc:chgData name="Sławomir Zubiak" userId="0def3340-4e4f-460d-ba70-3720a8b38459" providerId="ADAL" clId="{12EE6585-8645-4904-A6D7-BF2B4ED61C00}" dt="2024-11-12T08:38:46.952" v="127" actId="20577"/>
      <pc:docMkLst>
        <pc:docMk/>
      </pc:docMkLst>
      <pc:sldChg chg="modSp mod">
        <pc:chgData name="Sławomir Zubiak" userId="0def3340-4e4f-460d-ba70-3720a8b38459" providerId="ADAL" clId="{12EE6585-8645-4904-A6D7-BF2B4ED61C00}" dt="2024-11-12T08:37:50.924" v="102" actId="20577"/>
        <pc:sldMkLst>
          <pc:docMk/>
          <pc:sldMk cId="2197939629" sldId="274"/>
        </pc:sldMkLst>
        <pc:spChg chg="mod">
          <ac:chgData name="Sławomir Zubiak" userId="0def3340-4e4f-460d-ba70-3720a8b38459" providerId="ADAL" clId="{12EE6585-8645-4904-A6D7-BF2B4ED61C00}" dt="2024-11-12T08:37:50.924" v="102" actId="20577"/>
          <ac:spMkLst>
            <pc:docMk/>
            <pc:sldMk cId="2197939629" sldId="274"/>
            <ac:spMk id="3" creationId="{F9B1EEC6-5CC9-3FA2-611B-CE129CFDF6D8}"/>
          </ac:spMkLst>
        </pc:spChg>
      </pc:sldChg>
      <pc:sldChg chg="modSp mod">
        <pc:chgData name="Sławomir Zubiak" userId="0def3340-4e4f-460d-ba70-3720a8b38459" providerId="ADAL" clId="{12EE6585-8645-4904-A6D7-BF2B4ED61C00}" dt="2024-11-12T08:38:46.952" v="127" actId="20577"/>
        <pc:sldMkLst>
          <pc:docMk/>
          <pc:sldMk cId="3832450639" sldId="278"/>
        </pc:sldMkLst>
        <pc:spChg chg="mod">
          <ac:chgData name="Sławomir Zubiak" userId="0def3340-4e4f-460d-ba70-3720a8b38459" providerId="ADAL" clId="{12EE6585-8645-4904-A6D7-BF2B4ED61C00}" dt="2024-11-12T08:38:46.952" v="127" actId="20577"/>
          <ac:spMkLst>
            <pc:docMk/>
            <pc:sldMk cId="3832450639" sldId="278"/>
            <ac:spMk id="3" creationId="{F9B1EEC6-5CC9-3FA2-611B-CE129CFDF6D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B0D34F-417C-AE4D-A296-57DC498886C3}" type="datetimeFigureOut">
              <a:rPr lang="pl-PL" smtClean="0"/>
              <a:t>13.12.2024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29775-2EC1-1643-B165-0F40371334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3976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29775-2EC1-1643-B165-0F4037133492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3735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tytułu 21">
            <a:extLst>
              <a:ext uri="{FF2B5EF4-FFF2-40B4-BE49-F238E27FC236}">
                <a16:creationId xmlns:a16="http://schemas.microsoft.com/office/drawing/2014/main" id="{13863855-530C-6DB6-2A3C-FFBB1533C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1497" y="1510256"/>
            <a:ext cx="63297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 b="1">
                <a:solidFill>
                  <a:srgbClr val="C0142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19" name="Symbol zastępczy numeru slajdu 5">
            <a:extLst>
              <a:ext uri="{FF2B5EF4-FFF2-40B4-BE49-F238E27FC236}">
                <a16:creationId xmlns:a16="http://schemas.microsoft.com/office/drawing/2014/main" id="{7A81046F-9720-6CB4-E154-20480B8DD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1881" y="6323712"/>
            <a:ext cx="706077" cy="512963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fld id="{870E9AE8-95DE-8241-9F6C-E6E8F7EB6DC1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1E859DB2-4110-D427-501A-52B7FE4692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658905" y="506027"/>
            <a:ext cx="1904260" cy="6004480"/>
            <a:chOff x="9658905" y="506027"/>
            <a:chExt cx="1904260" cy="6004480"/>
          </a:xfrm>
        </p:grpSpPr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FE3AB83C-0E1B-FF65-A92A-CFE7C22905DA}"/>
                </a:ext>
              </a:extLst>
            </p:cNvPr>
            <p:cNvCxnSpPr/>
            <p:nvPr/>
          </p:nvCxnSpPr>
          <p:spPr>
            <a:xfrm>
              <a:off x="9658905" y="6431872"/>
              <a:ext cx="1899821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842425CA-859A-AC2C-D54B-B1A7011BCA03}"/>
                </a:ext>
              </a:extLst>
            </p:cNvPr>
            <p:cNvCxnSpPr>
              <a:cxnSpLocks/>
            </p:cNvCxnSpPr>
            <p:nvPr/>
          </p:nvCxnSpPr>
          <p:spPr>
            <a:xfrm>
              <a:off x="11563165" y="506027"/>
              <a:ext cx="0" cy="5925845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D4C1EFF0-4DA3-1367-AC9D-D088E309CCB3}"/>
                </a:ext>
              </a:extLst>
            </p:cNvPr>
            <p:cNvCxnSpPr/>
            <p:nvPr/>
          </p:nvCxnSpPr>
          <p:spPr>
            <a:xfrm>
              <a:off x="10861829" y="519343"/>
              <a:ext cx="69689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18B89005-94B3-6391-BBFD-61B6048102C3}"/>
                </a:ext>
              </a:extLst>
            </p:cNvPr>
            <p:cNvCxnSpPr/>
            <p:nvPr/>
          </p:nvCxnSpPr>
          <p:spPr>
            <a:xfrm>
              <a:off x="9663344" y="6355148"/>
              <a:ext cx="0" cy="155359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Obraz 6" descr="Logo Krajowy Plan Odbudowy, Rzeczpospolita Polska, Sfinansowane przez Unie Europejską, Centrum Projektów Polska Cyfrowa">
            <a:extLst>
              <a:ext uri="{FF2B5EF4-FFF2-40B4-BE49-F238E27FC236}">
                <a16:creationId xmlns:a16="http://schemas.microsoft.com/office/drawing/2014/main" id="{3BF1710C-FB71-E59B-9393-CD204D2AC32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85312" y="330403"/>
            <a:ext cx="4217402" cy="393767"/>
          </a:xfrm>
          <a:prstGeom prst="rect">
            <a:avLst/>
          </a:prstGeom>
        </p:spPr>
      </p:pic>
      <p:sp>
        <p:nvSpPr>
          <p:cNvPr id="20" name="Symbol zastępczy obrazu 16">
            <a:extLst>
              <a:ext uri="{FF2B5EF4-FFF2-40B4-BE49-F238E27FC236}">
                <a16:creationId xmlns:a16="http://schemas.microsoft.com/office/drawing/2014/main" id="{8A15D277-53CB-BA01-FF16-85FC38270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33" y="0"/>
            <a:ext cx="4659157" cy="6862376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AA500DBC-C4CF-DE0C-7A21-958C5398D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1497" y="3073606"/>
            <a:ext cx="6329776" cy="31150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FontTx/>
              <a:buBlip>
                <a:blip r:embed="rId3"/>
              </a:buBlip>
              <a:defRPr sz="1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>
              <a:buFontTx/>
              <a:buBlip>
                <a:blip r:embed="rId3"/>
              </a:buBlip>
              <a:defRPr sz="1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>
              <a:buFontTx/>
              <a:buBlip>
                <a:blip r:embed="rId3"/>
              </a:buBlip>
              <a:defRPr sz="1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>
              <a:buFontTx/>
              <a:buBlip>
                <a:blip r:embed="rId3"/>
              </a:buBlip>
              <a:defRPr sz="1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>
              <a:buFontTx/>
              <a:buBlip>
                <a:blip r:embed="rId3"/>
              </a:buBlip>
              <a:defRPr sz="1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508139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Slaj z dany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51BB7F-B071-D149-B6B1-1C66A7E9D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34" y="1371849"/>
            <a:ext cx="10672437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0A5EC3F-D301-DD48-B464-B83DA8A24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835" y="2920755"/>
            <a:ext cx="10672438" cy="32679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FontTx/>
              <a:buBlip>
                <a:blip r:embed="rId2"/>
              </a:buBlip>
              <a:defRPr sz="1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>
              <a:buFontTx/>
              <a:buBlip>
                <a:blip r:embed="rId2"/>
              </a:buBlip>
              <a:defRPr sz="1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>
              <a:buFontTx/>
              <a:buBlip>
                <a:blip r:embed="rId2"/>
              </a:buBlip>
              <a:defRPr sz="1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>
              <a:buFontTx/>
              <a:buBlip>
                <a:blip r:embed="rId2"/>
              </a:buBlip>
              <a:defRPr sz="1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>
              <a:buFontTx/>
              <a:buBlip>
                <a:blip r:embed="rId2"/>
              </a:buBlip>
              <a:defRPr sz="1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8D2A437-6055-330B-3CF1-F0821B7CA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285312" y="330403"/>
            <a:ext cx="4217402" cy="393767"/>
          </a:xfrm>
          <a:prstGeom prst="rect">
            <a:avLst/>
          </a:prstGeom>
        </p:spPr>
      </p:pic>
      <p:grpSp>
        <p:nvGrpSpPr>
          <p:cNvPr id="8" name="Grupa 7">
            <a:extLst>
              <a:ext uri="{FF2B5EF4-FFF2-40B4-BE49-F238E27FC236}">
                <a16:creationId xmlns:a16="http://schemas.microsoft.com/office/drawing/2014/main" id="{AB66B857-FF5A-66FF-483D-AC9C5D191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56266"/>
            <a:ext cx="5912708" cy="213064"/>
            <a:chOff x="4660692" y="456266"/>
            <a:chExt cx="1252016" cy="142043"/>
          </a:xfrm>
        </p:grpSpPr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10323175-64D0-99D9-7B27-A35D5AE07F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60692" y="519343"/>
              <a:ext cx="1252016" cy="7944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D3126682-7AFD-915F-AE61-F2EAE99D2B4E}"/>
                </a:ext>
              </a:extLst>
            </p:cNvPr>
            <p:cNvCxnSpPr/>
            <p:nvPr/>
          </p:nvCxnSpPr>
          <p:spPr>
            <a:xfrm>
              <a:off x="5912708" y="45626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upa 10">
            <a:extLst>
              <a:ext uri="{FF2B5EF4-FFF2-40B4-BE49-F238E27FC236}">
                <a16:creationId xmlns:a16="http://schemas.microsoft.com/office/drawing/2014/main" id="{494E56E4-104D-5B29-8466-5165E722B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658905" y="506027"/>
            <a:ext cx="1904260" cy="6004480"/>
            <a:chOff x="9658905" y="506027"/>
            <a:chExt cx="1904260" cy="6004480"/>
          </a:xfrm>
        </p:grpSpPr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BE55BE16-3242-7ACF-8BE3-FC176CFBB3BD}"/>
                </a:ext>
              </a:extLst>
            </p:cNvPr>
            <p:cNvCxnSpPr/>
            <p:nvPr/>
          </p:nvCxnSpPr>
          <p:spPr>
            <a:xfrm>
              <a:off x="9658905" y="6431872"/>
              <a:ext cx="1899821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2289171F-24CD-8F69-021C-7CF6904170DF}"/>
                </a:ext>
              </a:extLst>
            </p:cNvPr>
            <p:cNvCxnSpPr>
              <a:cxnSpLocks/>
            </p:cNvCxnSpPr>
            <p:nvPr/>
          </p:nvCxnSpPr>
          <p:spPr>
            <a:xfrm>
              <a:off x="11563165" y="506027"/>
              <a:ext cx="0" cy="5925845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E77046AF-D117-EFA0-E801-A69DD424A0B4}"/>
                </a:ext>
              </a:extLst>
            </p:cNvPr>
            <p:cNvCxnSpPr/>
            <p:nvPr/>
          </p:nvCxnSpPr>
          <p:spPr>
            <a:xfrm>
              <a:off x="10861829" y="519343"/>
              <a:ext cx="69689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F171D8CB-836F-AD3C-B9BB-D0240A2788F3}"/>
                </a:ext>
              </a:extLst>
            </p:cNvPr>
            <p:cNvCxnSpPr/>
            <p:nvPr/>
          </p:nvCxnSpPr>
          <p:spPr>
            <a:xfrm>
              <a:off x="9663344" y="6355148"/>
              <a:ext cx="0" cy="155359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Symbol zastępczy numeru slajdu 5">
            <a:extLst>
              <a:ext uri="{FF2B5EF4-FFF2-40B4-BE49-F238E27FC236}">
                <a16:creationId xmlns:a16="http://schemas.microsoft.com/office/drawing/2014/main" id="{401BCD85-13C7-F0DC-C83E-527E42F13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1881" y="6323712"/>
            <a:ext cx="706077" cy="512963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fld id="{870E9AE8-95DE-8241-9F6C-E6E8F7EB6DC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8630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51BB7F-B071-D149-B6B1-1C66A7E9D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283" y="1356519"/>
            <a:ext cx="86809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0A5EC3F-D301-DD48-B464-B83DA8A24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1903" y="3073606"/>
            <a:ext cx="6649370" cy="31150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FontTx/>
              <a:buBlip>
                <a:blip r:embed="rId2"/>
              </a:buBlip>
              <a:defRPr sz="1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>
              <a:buFontTx/>
              <a:buBlip>
                <a:blip r:embed="rId2"/>
              </a:buBlip>
              <a:defRPr sz="1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>
              <a:buFontTx/>
              <a:buBlip>
                <a:blip r:embed="rId2"/>
              </a:buBlip>
              <a:defRPr sz="1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>
              <a:buFontTx/>
              <a:buBlip>
                <a:blip r:embed="rId2"/>
              </a:buBlip>
              <a:defRPr sz="1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>
              <a:buFontTx/>
              <a:buBlip>
                <a:blip r:embed="rId2"/>
              </a:buBlip>
              <a:defRPr sz="1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0254899-8356-8A4B-9FB5-1059A9036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1881" y="6323712"/>
            <a:ext cx="706077" cy="512963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fld id="{870E9AE8-95DE-8241-9F6C-E6E8F7EB6DC1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8D2A437-6055-330B-3CF1-F0821B7CA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285312" y="330403"/>
            <a:ext cx="4217402" cy="393767"/>
          </a:xfrm>
          <a:prstGeom prst="rect">
            <a:avLst/>
          </a:prstGeom>
        </p:spPr>
      </p:pic>
      <p:grpSp>
        <p:nvGrpSpPr>
          <p:cNvPr id="8" name="Grupa 7">
            <a:extLst>
              <a:ext uri="{FF2B5EF4-FFF2-40B4-BE49-F238E27FC236}">
                <a16:creationId xmlns:a16="http://schemas.microsoft.com/office/drawing/2014/main" id="{AB66B857-FF5A-66FF-483D-AC9C5D191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56266"/>
            <a:ext cx="5912708" cy="213064"/>
            <a:chOff x="4660692" y="456266"/>
            <a:chExt cx="1252016" cy="142043"/>
          </a:xfrm>
        </p:grpSpPr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10323175-64D0-99D9-7B27-A35D5AE07F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60692" y="519343"/>
              <a:ext cx="1252016" cy="7944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D3126682-7AFD-915F-AE61-F2EAE99D2B4E}"/>
                </a:ext>
              </a:extLst>
            </p:cNvPr>
            <p:cNvCxnSpPr/>
            <p:nvPr/>
          </p:nvCxnSpPr>
          <p:spPr>
            <a:xfrm>
              <a:off x="5912708" y="45626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upa 10">
            <a:extLst>
              <a:ext uri="{FF2B5EF4-FFF2-40B4-BE49-F238E27FC236}">
                <a16:creationId xmlns:a16="http://schemas.microsoft.com/office/drawing/2014/main" id="{494E56E4-104D-5B29-8466-5165E722B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658905" y="506027"/>
            <a:ext cx="1904260" cy="6004480"/>
            <a:chOff x="9658905" y="506027"/>
            <a:chExt cx="1904260" cy="6004480"/>
          </a:xfrm>
        </p:grpSpPr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BE55BE16-3242-7ACF-8BE3-FC176CFBB3BD}"/>
                </a:ext>
              </a:extLst>
            </p:cNvPr>
            <p:cNvCxnSpPr/>
            <p:nvPr/>
          </p:nvCxnSpPr>
          <p:spPr>
            <a:xfrm>
              <a:off x="9658905" y="6431872"/>
              <a:ext cx="1899821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2289171F-24CD-8F69-021C-7CF6904170DF}"/>
                </a:ext>
              </a:extLst>
            </p:cNvPr>
            <p:cNvCxnSpPr>
              <a:cxnSpLocks/>
            </p:cNvCxnSpPr>
            <p:nvPr/>
          </p:nvCxnSpPr>
          <p:spPr>
            <a:xfrm>
              <a:off x="11563165" y="506027"/>
              <a:ext cx="0" cy="5925845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E77046AF-D117-EFA0-E801-A69DD424A0B4}"/>
                </a:ext>
              </a:extLst>
            </p:cNvPr>
            <p:cNvCxnSpPr/>
            <p:nvPr/>
          </p:nvCxnSpPr>
          <p:spPr>
            <a:xfrm>
              <a:off x="10861829" y="519343"/>
              <a:ext cx="69689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F171D8CB-836F-AD3C-B9BB-D0240A2788F3}"/>
                </a:ext>
              </a:extLst>
            </p:cNvPr>
            <p:cNvCxnSpPr/>
            <p:nvPr/>
          </p:nvCxnSpPr>
          <p:spPr>
            <a:xfrm>
              <a:off x="9663344" y="6355148"/>
              <a:ext cx="0" cy="155359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Symbol zastępczy obrazu 16">
            <a:extLst>
              <a:ext uri="{FF2B5EF4-FFF2-40B4-BE49-F238E27FC236}">
                <a16:creationId xmlns:a16="http://schemas.microsoft.com/office/drawing/2014/main" id="{88DE7CA3-DB14-12E3-888F-691F3AD53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34" y="4412864"/>
            <a:ext cx="4364038" cy="2449512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6702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51BB7F-B071-D149-B6B1-1C66A7E9D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283" y="1356519"/>
            <a:ext cx="623593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0A5EC3F-D301-DD48-B464-B83DA8A24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284" y="3073606"/>
            <a:ext cx="10284150" cy="31150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FontTx/>
              <a:buBlip>
                <a:blip r:embed="rId2"/>
              </a:buBlip>
              <a:defRPr sz="1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>
              <a:buFontTx/>
              <a:buBlip>
                <a:blip r:embed="rId2"/>
              </a:buBlip>
              <a:defRPr sz="1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>
              <a:buFontTx/>
              <a:buBlip>
                <a:blip r:embed="rId2"/>
              </a:buBlip>
              <a:defRPr sz="1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>
              <a:buFontTx/>
              <a:buBlip>
                <a:blip r:embed="rId2"/>
              </a:buBlip>
              <a:defRPr sz="1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>
              <a:buFontTx/>
              <a:buBlip>
                <a:blip r:embed="rId2"/>
              </a:buBlip>
              <a:defRPr sz="1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0254899-8356-8A4B-9FB5-1059A9036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1881" y="6323712"/>
            <a:ext cx="706077" cy="512963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fld id="{870E9AE8-95DE-8241-9F6C-E6E8F7EB6DC1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AB66B857-FF5A-66FF-483D-AC9C5D191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56266"/>
            <a:ext cx="5912708" cy="213064"/>
            <a:chOff x="4660692" y="456266"/>
            <a:chExt cx="1252016" cy="142043"/>
          </a:xfrm>
        </p:grpSpPr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10323175-64D0-99D9-7B27-A35D5AE07F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60692" y="519343"/>
              <a:ext cx="1252016" cy="7944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D3126682-7AFD-915F-AE61-F2EAE99D2B4E}"/>
                </a:ext>
              </a:extLst>
            </p:cNvPr>
            <p:cNvCxnSpPr/>
            <p:nvPr/>
          </p:nvCxnSpPr>
          <p:spPr>
            <a:xfrm>
              <a:off x="5912708" y="45626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upa 10">
            <a:extLst>
              <a:ext uri="{FF2B5EF4-FFF2-40B4-BE49-F238E27FC236}">
                <a16:creationId xmlns:a16="http://schemas.microsoft.com/office/drawing/2014/main" id="{494E56E4-104D-5B29-8466-5165E722B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658905" y="506027"/>
            <a:ext cx="1904260" cy="6004480"/>
            <a:chOff x="9658905" y="506027"/>
            <a:chExt cx="1904260" cy="6004480"/>
          </a:xfrm>
        </p:grpSpPr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BE55BE16-3242-7ACF-8BE3-FC176CFBB3BD}"/>
                </a:ext>
              </a:extLst>
            </p:cNvPr>
            <p:cNvCxnSpPr/>
            <p:nvPr/>
          </p:nvCxnSpPr>
          <p:spPr>
            <a:xfrm>
              <a:off x="9658905" y="6431872"/>
              <a:ext cx="1899821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2289171F-24CD-8F69-021C-7CF6904170DF}"/>
                </a:ext>
              </a:extLst>
            </p:cNvPr>
            <p:cNvCxnSpPr>
              <a:cxnSpLocks/>
            </p:cNvCxnSpPr>
            <p:nvPr/>
          </p:nvCxnSpPr>
          <p:spPr>
            <a:xfrm>
              <a:off x="11563165" y="506027"/>
              <a:ext cx="0" cy="5925845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E77046AF-D117-EFA0-E801-A69DD424A0B4}"/>
                </a:ext>
              </a:extLst>
            </p:cNvPr>
            <p:cNvCxnSpPr/>
            <p:nvPr/>
          </p:nvCxnSpPr>
          <p:spPr>
            <a:xfrm>
              <a:off x="10861829" y="519343"/>
              <a:ext cx="69689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F171D8CB-836F-AD3C-B9BB-D0240A2788F3}"/>
                </a:ext>
              </a:extLst>
            </p:cNvPr>
            <p:cNvCxnSpPr/>
            <p:nvPr/>
          </p:nvCxnSpPr>
          <p:spPr>
            <a:xfrm>
              <a:off x="9663344" y="6355148"/>
              <a:ext cx="0" cy="155359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Symbol zastępczy obrazu 16">
            <a:extLst>
              <a:ext uri="{FF2B5EF4-FFF2-40B4-BE49-F238E27FC236}">
                <a16:creationId xmlns:a16="http://schemas.microsoft.com/office/drawing/2014/main" id="{88DE7CA3-DB14-12E3-888F-691F3AD53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23338" y="0"/>
            <a:ext cx="4364038" cy="253987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0390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51BB7F-B071-D149-B6B1-1C66A7E9D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283" y="1356519"/>
            <a:ext cx="623593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0A5EC3F-D301-DD48-B464-B83DA8A24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284" y="3073606"/>
            <a:ext cx="10284150" cy="31150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FontTx/>
              <a:buBlip>
                <a:blip r:embed="rId2"/>
              </a:buBlip>
              <a:defRPr sz="1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>
              <a:buFontTx/>
              <a:buBlip>
                <a:blip r:embed="rId2"/>
              </a:buBlip>
              <a:defRPr sz="1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>
              <a:buFontTx/>
              <a:buBlip>
                <a:blip r:embed="rId2"/>
              </a:buBlip>
              <a:defRPr sz="1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>
              <a:buFontTx/>
              <a:buBlip>
                <a:blip r:embed="rId2"/>
              </a:buBlip>
              <a:defRPr sz="1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>
              <a:buFontTx/>
              <a:buBlip>
                <a:blip r:embed="rId2"/>
              </a:buBlip>
              <a:defRPr sz="1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0254899-8356-8A4B-9FB5-1059A9036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5795" y="6323049"/>
            <a:ext cx="706077" cy="512963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fld id="{870E9AE8-95DE-8241-9F6C-E6E8F7EB6DC1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AB66B857-FF5A-66FF-483D-AC9C5D191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56266"/>
            <a:ext cx="5912708" cy="213064"/>
            <a:chOff x="4660692" y="456266"/>
            <a:chExt cx="1252016" cy="142043"/>
          </a:xfrm>
        </p:grpSpPr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id="{10323175-64D0-99D9-7B27-A35D5AE07F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60692" y="519343"/>
              <a:ext cx="1252016" cy="7944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D3126682-7AFD-915F-AE61-F2EAE99D2B4E}"/>
                </a:ext>
              </a:extLst>
            </p:cNvPr>
            <p:cNvCxnSpPr/>
            <p:nvPr/>
          </p:nvCxnSpPr>
          <p:spPr>
            <a:xfrm>
              <a:off x="5912708" y="45626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upa 10">
            <a:extLst>
              <a:ext uri="{FF2B5EF4-FFF2-40B4-BE49-F238E27FC236}">
                <a16:creationId xmlns:a16="http://schemas.microsoft.com/office/drawing/2014/main" id="{494E56E4-104D-5B29-8466-5165E722B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096000" y="506027"/>
            <a:ext cx="6288350" cy="6004480"/>
            <a:chOff x="9658905" y="506027"/>
            <a:chExt cx="1904260" cy="6004480"/>
          </a:xfrm>
        </p:grpSpPr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id="{BE55BE16-3242-7ACF-8BE3-FC176CFBB3BD}"/>
                </a:ext>
              </a:extLst>
            </p:cNvPr>
            <p:cNvCxnSpPr/>
            <p:nvPr/>
          </p:nvCxnSpPr>
          <p:spPr>
            <a:xfrm>
              <a:off x="9658905" y="6431872"/>
              <a:ext cx="1899821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2289171F-24CD-8F69-021C-7CF6904170DF}"/>
                </a:ext>
              </a:extLst>
            </p:cNvPr>
            <p:cNvCxnSpPr>
              <a:cxnSpLocks/>
            </p:cNvCxnSpPr>
            <p:nvPr/>
          </p:nvCxnSpPr>
          <p:spPr>
            <a:xfrm>
              <a:off x="11563165" y="506027"/>
              <a:ext cx="0" cy="5925845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E77046AF-D117-EFA0-E801-A69DD424A0B4}"/>
                </a:ext>
              </a:extLst>
            </p:cNvPr>
            <p:cNvCxnSpPr/>
            <p:nvPr/>
          </p:nvCxnSpPr>
          <p:spPr>
            <a:xfrm>
              <a:off x="10861829" y="519343"/>
              <a:ext cx="69689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F171D8CB-836F-AD3C-B9BB-D0240A2788F3}"/>
                </a:ext>
              </a:extLst>
            </p:cNvPr>
            <p:cNvCxnSpPr/>
            <p:nvPr/>
          </p:nvCxnSpPr>
          <p:spPr>
            <a:xfrm>
              <a:off x="9663344" y="6355148"/>
              <a:ext cx="0" cy="155359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Symbol zastępczy obrazu 16">
            <a:extLst>
              <a:ext uri="{FF2B5EF4-FFF2-40B4-BE49-F238E27FC236}">
                <a16:creationId xmlns:a16="http://schemas.microsoft.com/office/drawing/2014/main" id="{88DE7CA3-DB14-12E3-888F-691F3AD53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27962" y="0"/>
            <a:ext cx="4364038" cy="2449512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9717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>
            <a:extLst>
              <a:ext uri="{FF2B5EF4-FFF2-40B4-BE49-F238E27FC236}">
                <a16:creationId xmlns:a16="http://schemas.microsoft.com/office/drawing/2014/main" id="{E2F05797-5FBC-E7E0-B674-425A5BDDA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1497" y="1510256"/>
            <a:ext cx="6329775" cy="3079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pic>
        <p:nvPicPr>
          <p:cNvPr id="12" name="Obraz 11" descr="Logo Krajowy Plan Odbudowy, Rzeczpospolita Polska, Sfinansowane przez Unie Europejską, Centrum Projektów Polska Cyfrowa">
            <a:extLst>
              <a:ext uri="{FF2B5EF4-FFF2-40B4-BE49-F238E27FC236}">
                <a16:creationId xmlns:a16="http://schemas.microsoft.com/office/drawing/2014/main" id="{AEDFE385-A1FA-B5ED-9F28-6396C5FF716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6285312" y="330403"/>
            <a:ext cx="4217402" cy="393767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9E81006F-6A4B-9DB2-AFCE-0F06A17C9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660692" y="456266"/>
            <a:ext cx="1252016" cy="142043"/>
            <a:chOff x="4660692" y="456266"/>
            <a:chExt cx="1252016" cy="142043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52DC85A5-EC32-37F5-18CD-CCA6401377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60692" y="519343"/>
              <a:ext cx="1252016" cy="7944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1D55B973-F259-AC91-06F7-AF6BA095F195}"/>
                </a:ext>
              </a:extLst>
            </p:cNvPr>
            <p:cNvCxnSpPr/>
            <p:nvPr/>
          </p:nvCxnSpPr>
          <p:spPr>
            <a:xfrm>
              <a:off x="5912708" y="45626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DFECD3C0-208D-2551-2C3F-F14067FAB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658905" y="506027"/>
            <a:ext cx="1904260" cy="6004480"/>
            <a:chOff x="9658905" y="506027"/>
            <a:chExt cx="1904260" cy="6004480"/>
          </a:xfrm>
        </p:grpSpPr>
        <p:cxnSp>
          <p:nvCxnSpPr>
            <p:cNvPr id="17" name="Łącznik prosty 16">
              <a:extLst>
                <a:ext uri="{FF2B5EF4-FFF2-40B4-BE49-F238E27FC236}">
                  <a16:creationId xmlns:a16="http://schemas.microsoft.com/office/drawing/2014/main" id="{4F645594-55C5-38DD-B906-E8FBBF1381C4}"/>
                </a:ext>
              </a:extLst>
            </p:cNvPr>
            <p:cNvCxnSpPr/>
            <p:nvPr/>
          </p:nvCxnSpPr>
          <p:spPr>
            <a:xfrm>
              <a:off x="9658905" y="6431872"/>
              <a:ext cx="1899821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Łącznik prosty 17">
              <a:extLst>
                <a:ext uri="{FF2B5EF4-FFF2-40B4-BE49-F238E27FC236}">
                  <a16:creationId xmlns:a16="http://schemas.microsoft.com/office/drawing/2014/main" id="{0F2B6E32-06EF-0A39-4C96-37517E820521}"/>
                </a:ext>
              </a:extLst>
            </p:cNvPr>
            <p:cNvCxnSpPr>
              <a:cxnSpLocks/>
            </p:cNvCxnSpPr>
            <p:nvPr/>
          </p:nvCxnSpPr>
          <p:spPr>
            <a:xfrm>
              <a:off x="11563165" y="506027"/>
              <a:ext cx="0" cy="5925845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Łącznik prosty 18">
              <a:extLst>
                <a:ext uri="{FF2B5EF4-FFF2-40B4-BE49-F238E27FC236}">
                  <a16:creationId xmlns:a16="http://schemas.microsoft.com/office/drawing/2014/main" id="{243C1847-71E8-7CAD-A5F1-8A41C83D9A85}"/>
                </a:ext>
              </a:extLst>
            </p:cNvPr>
            <p:cNvCxnSpPr/>
            <p:nvPr/>
          </p:nvCxnSpPr>
          <p:spPr>
            <a:xfrm>
              <a:off x="10861829" y="519343"/>
              <a:ext cx="69689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Łącznik prosty 19">
              <a:extLst>
                <a:ext uri="{FF2B5EF4-FFF2-40B4-BE49-F238E27FC236}">
                  <a16:creationId xmlns:a16="http://schemas.microsoft.com/office/drawing/2014/main" id="{469CB9CB-5399-E798-03DD-4B33E71A5CA6}"/>
                </a:ext>
              </a:extLst>
            </p:cNvPr>
            <p:cNvCxnSpPr/>
            <p:nvPr/>
          </p:nvCxnSpPr>
          <p:spPr>
            <a:xfrm>
              <a:off x="9663344" y="6355148"/>
              <a:ext cx="0" cy="155359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380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263779"/>
          </a:soli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263779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63779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63779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63779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63779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00CB0-35EC-B916-384A-FEE5000FB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91B306-692F-EB72-748A-17F795B9A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1497" y="1510256"/>
            <a:ext cx="6329775" cy="4005020"/>
          </a:xfrm>
        </p:spPr>
        <p:txBody>
          <a:bodyPr anchor="ctr">
            <a:normAutofit/>
          </a:bodyPr>
          <a:lstStyle/>
          <a:p>
            <a:pPr algn="ctr"/>
            <a:r>
              <a:rPr lang="pl-PL" sz="36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Podsumowanie postulatów dot. zaproponowanych wariantów organizacji </a:t>
            </a:r>
            <a:br>
              <a:rPr lang="pl-PL" sz="36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36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IV naboru C1.1.1 KPO</a:t>
            </a:r>
            <a:b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pl-PL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A328A2F7-1B44-E8E8-7693-E8228B31D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1881" y="6323712"/>
            <a:ext cx="706077" cy="51296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70E9AE8-95DE-8241-9F6C-E6E8F7EB6DC1}" type="slidenum">
              <a:rPr lang="pl-PL" smtClean="0"/>
              <a:pPr>
                <a:spcAft>
                  <a:spcPts val="600"/>
                </a:spcAft>
              </a:pPr>
              <a:t>1</a:t>
            </a:fld>
            <a:endParaRPr lang="pl-PL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AA744170-97DA-421A-E67E-7C33E0268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7957" y="5601902"/>
            <a:ext cx="1773315" cy="58676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7" name="Symbol zastępczy obrazu 7">
            <a:extLst>
              <a:ext uri="{FF2B5EF4-FFF2-40B4-BE49-F238E27FC236}">
                <a16:creationId xmlns:a16="http://schemas.microsoft.com/office/drawing/2014/main" id="{D78F1DD3-9AB6-4219-6653-A04DC0AFB2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9439" r="19439"/>
          <a:stretch>
            <a:fillRect/>
          </a:stretch>
        </p:blipFill>
        <p:spPr>
          <a:xfrm>
            <a:off x="1588" y="0"/>
            <a:ext cx="4659312" cy="686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67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A69BD-3B46-D88F-FC72-7E8CA0F88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66D87D-F4FD-EFF1-8C89-8EF1A4B86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34" y="998039"/>
            <a:ext cx="10672437" cy="8941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Rekomendowany model dofinansowania projektów w IV naborze C1.1.1 KPO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F46C544-0331-7EDA-EC29-3AC86B6D7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833" y="2082018"/>
            <a:ext cx="10836335" cy="4241694"/>
          </a:xfrm>
        </p:spPr>
        <p:txBody>
          <a:bodyPr lIns="91440" tIns="45720" rIns="91440" bIns="45720" anchor="t">
            <a:normAutofit/>
          </a:bodyPr>
          <a:lstStyle/>
          <a:p>
            <a:pPr marL="0" indent="0">
              <a:buNone/>
            </a:pPr>
            <a:r>
              <a:rPr lang="pl-PL" b="1" dirty="0"/>
              <a:t>5. Indywidualna ocena każdego punktu adresowego (PA)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dirty="0"/>
              <a:t>każdy PA traktowany jest jako odrębny „obszar konkursowy”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dirty="0"/>
              <a:t>w przypadku zainteresowania danym PA przez kilku wnioskodawców, wygrywa ten, który wskazał niższą uśrednioną stawkę referencyjną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dirty="0"/>
              <a:t>system automatycznie generuje zakres przedsięwzięcia, obejmując punkty adresowe najwyżej ocenione pod względem uśrednionej stawki referencyjnej wnioskodawcy</a:t>
            </a:r>
          </a:p>
          <a:p>
            <a:pPr marL="0" indent="0">
              <a:buNone/>
            </a:pPr>
            <a:endParaRPr lang="pl-PL" dirty="0"/>
          </a:p>
          <a:p>
            <a:pPr marL="342900" indent="-342900">
              <a:buFont typeface="Wingdings"/>
              <a:buChar char="q"/>
            </a:pPr>
            <a:endParaRPr lang="pl-PL" dirty="0"/>
          </a:p>
          <a:p>
            <a:pPr marL="342900" indent="-342900">
              <a:buFont typeface="Wingdings"/>
              <a:buChar char="q"/>
            </a:pPr>
            <a:endParaRPr lang="pl-PL" dirty="0"/>
          </a:p>
          <a:p>
            <a:pPr marL="342900" indent="-342900">
              <a:buFont typeface="Wingdings"/>
              <a:buChar char="q"/>
            </a:pPr>
            <a:endParaRPr lang="pl-PL" dirty="0"/>
          </a:p>
          <a:p>
            <a:pPr marL="342900" indent="-342900">
              <a:buFont typeface="Wingdings"/>
              <a:buChar char="q"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>
              <a:buFont typeface="Wingdings"/>
              <a:buChar char="q"/>
            </a:pPr>
            <a:endParaRPr lang="pl-PL" dirty="0"/>
          </a:p>
          <a:p>
            <a:pPr>
              <a:buFont typeface="Wingdings"/>
              <a:buChar char="q"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6D581E9-7D34-845B-ED93-CDD181468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AE8-95DE-8241-9F6C-E6E8F7EB6DC1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5817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C04D7E-6F14-F2F3-EE56-D703D1EAA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35" y="1201391"/>
            <a:ext cx="10672437" cy="6320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3200" dirty="0">
                <a:latin typeface="+mn-lt"/>
                <a:ea typeface="Lato Black"/>
                <a:cs typeface="Lato Black"/>
              </a:rPr>
              <a:t>Wymagania techniczne i procedury </a:t>
            </a:r>
            <a:endParaRPr lang="pl-PL" sz="3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9B1EEC6-5CC9-3FA2-611B-CE129CFDF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834" y="2335237"/>
            <a:ext cx="10672438" cy="3587261"/>
          </a:xfrm>
        </p:spPr>
        <p:txBody>
          <a:bodyPr lIns="91440" tIns="45720" rIns="91440" bIns="45720" anchor="t">
            <a:normAutofit/>
          </a:bodyPr>
          <a:lstStyle/>
          <a:p>
            <a:pPr marL="0" indent="0">
              <a:buNone/>
            </a:pPr>
            <a:r>
              <a:rPr lang="pl-PL" sz="2200" b="1" dirty="0"/>
              <a:t>Zmiany rozważane w zakresie wymagań technicznych i proceduralnych: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200" dirty="0"/>
              <a:t> Aktualizacja stawek jednostkowych w oparciu o wskaźnik GUS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200" dirty="0"/>
              <a:t> Możliwość obniżenia wymagań przepływności oraz zapasu kabla dla przyłączy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200" dirty="0"/>
              <a:t> Wprowadzenie gotowych wzorców ofert hurtowych dla OOW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pl-PL" sz="1700" dirty="0"/>
          </a:p>
          <a:p>
            <a:pPr marL="342900" indent="-342900">
              <a:buFont typeface="Arial"/>
              <a:buChar char="•"/>
            </a:pPr>
            <a:endParaRPr lang="pl-PL" dirty="0"/>
          </a:p>
          <a:p>
            <a:pPr marL="342900" indent="-342900">
              <a:buFont typeface="Arial"/>
              <a:buChar char="•"/>
            </a:pPr>
            <a:endParaRPr lang="pl-PL" dirty="0"/>
          </a:p>
          <a:p>
            <a:pPr marL="342900" indent="-342900">
              <a:buFont typeface="Arial"/>
              <a:buChar char="•"/>
            </a:pPr>
            <a:endParaRPr lang="pl-PL" dirty="0"/>
          </a:p>
          <a:p>
            <a:pPr marL="342900" indent="-342900">
              <a:buFont typeface="Arial"/>
              <a:buChar char="•"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>
              <a:buFont typeface="Arial"/>
              <a:buChar char="•"/>
            </a:pPr>
            <a:endParaRPr lang="pl-PL" dirty="0"/>
          </a:p>
          <a:p>
            <a:pPr>
              <a:buFont typeface="Arial"/>
              <a:buChar char="•"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6382A26-5D41-A13B-457C-360942644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AE8-95DE-8241-9F6C-E6E8F7EB6DC1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8398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26DAAA2-F6AF-0930-9A66-6A893CD06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669956"/>
            <a:ext cx="5323715" cy="14750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kern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Dziękuję za uwagę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540C673-F7E4-5E29-A0B0-20979AABF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923" y="2405894"/>
            <a:ext cx="5315189" cy="35350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2700" marR="5080" lvl="0" fontAlgn="auto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2700" marR="5080" lvl="0" fontAlgn="auto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b="1" dirty="0">
              <a:solidFill>
                <a:srgbClr val="002060"/>
              </a:solidFill>
            </a:endParaRPr>
          </a:p>
          <a:p>
            <a:pPr marL="0" marR="5080" lvl="0" indent="0" fontAlgn="auto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pl-PL" sz="2400" b="1" i="0" u="none" strike="noStrike" cap="none" spc="0" normalizeH="0" baseline="0" dirty="0">
                <a:ln>
                  <a:noFill/>
                </a:ln>
                <a:effectLst/>
                <a:uLnTx/>
                <a:uFillTx/>
              </a:rPr>
              <a:t>Centrum</a:t>
            </a:r>
            <a:r>
              <a:rPr kumimoji="0" lang="pl-PL" sz="2400" b="1" i="0" u="none" strike="noStrike" cap="none" spc="100" normalizeH="0" baseline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pl-PL" sz="2400" b="1" i="0" u="none" strike="noStrike" cap="none" spc="0" normalizeH="0" baseline="0" dirty="0">
                <a:ln>
                  <a:noFill/>
                </a:ln>
                <a:effectLst/>
                <a:uLnTx/>
                <a:uFillTx/>
              </a:rPr>
              <a:t>Projektów</a:t>
            </a:r>
            <a:r>
              <a:rPr kumimoji="0" lang="pl-PL" sz="2400" b="1" i="0" u="none" strike="noStrike" cap="none" spc="105" normalizeH="0" baseline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pl-PL" sz="2400" b="1" i="0" u="none" strike="noStrike" cap="none" spc="0" normalizeH="0" baseline="0" dirty="0">
                <a:ln>
                  <a:noFill/>
                </a:ln>
                <a:effectLst/>
                <a:uLnTx/>
                <a:uFillTx/>
              </a:rPr>
              <a:t>Polska</a:t>
            </a:r>
            <a:r>
              <a:rPr kumimoji="0" lang="pl-PL" sz="2400" b="1" i="0" u="none" strike="noStrike" cap="none" spc="110" normalizeH="0" baseline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pl-PL" sz="2400" b="1" i="0" u="none" strike="noStrike" cap="none" spc="-10" normalizeH="0" baseline="0" dirty="0">
                <a:ln>
                  <a:noFill/>
                </a:ln>
                <a:effectLst/>
                <a:uLnTx/>
                <a:uFillTx/>
              </a:rPr>
              <a:t>Cyfrowa </a:t>
            </a:r>
          </a:p>
          <a:p>
            <a:pPr marL="0" marR="5080" lvl="0" indent="0" fontAlgn="auto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pl-PL" sz="2400" b="0" i="0" u="none" strike="noStrike" cap="none" spc="0" normalizeH="0" baseline="0" dirty="0">
                <a:ln>
                  <a:noFill/>
                </a:ln>
                <a:effectLst/>
                <a:uLnTx/>
                <a:uFillTx/>
              </a:rPr>
              <a:t>ul.</a:t>
            </a:r>
            <a:r>
              <a:rPr kumimoji="0" lang="pl-PL" sz="2400" b="0" i="0" u="none" strike="noStrike" cap="none" spc="65" normalizeH="0" baseline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pl-PL" sz="2400" b="0" i="0" u="none" strike="noStrike" cap="none" spc="0" normalizeH="0" baseline="0" dirty="0">
                <a:ln>
                  <a:noFill/>
                </a:ln>
                <a:effectLst/>
                <a:uLnTx/>
                <a:uFillTx/>
              </a:rPr>
              <a:t>Spokojna</a:t>
            </a:r>
            <a:r>
              <a:rPr kumimoji="0" lang="pl-PL" sz="2400" b="0" i="0" u="none" strike="noStrike" cap="none" spc="80" normalizeH="0" baseline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pl-PL" sz="2400" b="0" i="0" u="none" strike="noStrike" cap="none" spc="-25" normalizeH="0" baseline="0" dirty="0">
                <a:ln>
                  <a:noFill/>
                </a:ln>
                <a:effectLst/>
                <a:uLnTx/>
                <a:uFillTx/>
              </a:rPr>
              <a:t>13A</a:t>
            </a:r>
            <a:endParaRPr kumimoji="0" lang="pl-PL" sz="2400" b="0" i="0" u="none" strike="noStrike" cap="none" spc="0" normalizeH="0" baseline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0" fontAlgn="auto">
              <a:lnSpc>
                <a:spcPct val="9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pl-PL" sz="2400" b="0" i="0" u="none" strike="noStrike" cap="none" spc="0" normalizeH="0" baseline="0" dirty="0">
                <a:ln>
                  <a:noFill/>
                </a:ln>
                <a:effectLst/>
                <a:uLnTx/>
                <a:uFillTx/>
              </a:rPr>
              <a:t>01-044</a:t>
            </a:r>
            <a:r>
              <a:rPr kumimoji="0" lang="pl-PL" sz="2400" b="0" i="0" u="none" strike="noStrike" cap="none" spc="90" normalizeH="0" baseline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pl-PL" sz="2400" b="0" i="0" u="none" strike="noStrike" cap="none" spc="-10" normalizeH="0" baseline="0" dirty="0">
                <a:ln>
                  <a:noFill/>
                </a:ln>
                <a:effectLst/>
                <a:uLnTx/>
                <a:uFillTx/>
              </a:rPr>
              <a:t>Warszawa</a:t>
            </a:r>
            <a:endParaRPr kumimoji="0" lang="pl-PL" sz="2400" b="0" i="0" u="none" strike="noStrike" cap="none" spc="0" normalizeH="0" baseline="0" dirty="0">
              <a:ln>
                <a:noFill/>
              </a:ln>
              <a:effectLst/>
              <a:uLnTx/>
              <a:uFillTx/>
            </a:endParaRPr>
          </a:p>
          <a:p>
            <a:pPr marL="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D04D15D-2850-6CFB-811F-A96922F97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967" y="1582876"/>
            <a:ext cx="4170530" cy="3724141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C487C69-5838-B6DD-CB6E-80DF57518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9378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870E9AE8-95DE-8241-9F6C-E6E8F7EB6DC1}" type="slidenum">
              <a:rPr lang="en-US" sz="11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12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520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26DAAA2-F6AF-0930-9A66-6A893CD06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33" y="804907"/>
            <a:ext cx="7424682" cy="1325563"/>
          </a:xfrm>
        </p:spPr>
        <p:txBody>
          <a:bodyPr>
            <a:normAutofit/>
          </a:bodyPr>
          <a:lstStyle/>
          <a:p>
            <a:r>
              <a:rPr lang="pl-PL" sz="3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Podsumowanie dotychczasowych działań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540C673-F7E4-5E29-A0B0-20979AABF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833" y="2588455"/>
            <a:ext cx="9821418" cy="2574388"/>
          </a:xfrm>
        </p:spPr>
        <p:txBody>
          <a:bodyPr>
            <a:normAutofit/>
          </a:bodyPr>
          <a:lstStyle/>
          <a:p>
            <a:pPr rtl="0">
              <a:buFont typeface="Wingdings" panose="05000000000000000000" pitchFamily="2" charset="2"/>
              <a:buChar char="Ø"/>
            </a:pPr>
            <a:r>
              <a:rPr lang="pl-PL" sz="2400" dirty="0"/>
              <a:t> Konsultacje społeczne obszarów białych NGA na internet.gov.pl  (11.11–10.12.2024 r.)</a:t>
            </a:r>
          </a:p>
          <a:p>
            <a:pPr rtl="0">
              <a:buFont typeface="Wingdings" panose="05000000000000000000" pitchFamily="2" charset="2"/>
              <a:buChar char="Ø"/>
            </a:pPr>
            <a:r>
              <a:rPr lang="pl-PL" sz="2400" dirty="0"/>
              <a:t> Warsztaty z rynkiem telekomunikacyjnym </a:t>
            </a:r>
          </a:p>
          <a:p>
            <a:pPr rtl="0">
              <a:buFont typeface="Wingdings" panose="05000000000000000000" pitchFamily="2" charset="2"/>
              <a:buChar char="Ø"/>
            </a:pPr>
            <a:r>
              <a:rPr lang="pl-PL" sz="2400" dirty="0"/>
              <a:t> Analiza zgłoszonych postulatów oraz selekcja wariantów 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C487C69-5838-B6DD-CB6E-80DF57518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AE8-95DE-8241-9F6C-E6E8F7EB6DC1}" type="slidenum">
              <a:rPr lang="pl-PL" smtClean="0"/>
              <a:pPr/>
              <a:t>2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E179A31-E958-C5C4-DE97-8BB572C92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9967" y="0"/>
            <a:ext cx="4052033" cy="247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399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C04D7E-6F14-F2F3-EE56-D703D1EAA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36" y="878184"/>
            <a:ext cx="10672437" cy="864393"/>
          </a:xfrm>
        </p:spPr>
        <p:txBody>
          <a:bodyPr>
            <a:normAutofit fontScale="90000"/>
          </a:bodyPr>
          <a:lstStyle/>
          <a:p>
            <a:br>
              <a:rPr lang="pl-PL" sz="3100" dirty="0">
                <a:solidFill>
                  <a:schemeClr val="tx1"/>
                </a:solidFill>
                <a:latin typeface="+mn-lt"/>
                <a:ea typeface="Lato Black"/>
                <a:cs typeface="Lato Black"/>
              </a:rPr>
            </a:br>
            <a:r>
              <a:rPr lang="pl-PL" sz="3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Liczba zgłoszeń </a:t>
            </a:r>
            <a:br>
              <a:rPr lang="pl-PL" sz="3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46DD3958-34CE-EA50-9639-0F07DEEF29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733" y="1742577"/>
            <a:ext cx="10914539" cy="4594918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6382A26-5D41-A13B-457C-360942644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AE8-95DE-8241-9F6C-E6E8F7EB6DC1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3625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C04D7E-6F14-F2F3-EE56-D703D1EAA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36" y="841756"/>
            <a:ext cx="10672437" cy="825537"/>
          </a:xfrm>
        </p:spPr>
        <p:txBody>
          <a:bodyPr>
            <a:normAutofit/>
          </a:bodyPr>
          <a:lstStyle/>
          <a:p>
            <a:r>
              <a:rPr lang="pl-PL" sz="3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Przedmiot zgłoszeń </a:t>
            </a:r>
            <a:endParaRPr lang="pl-PL" sz="3000" i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9B1EEC6-5CC9-3FA2-611B-CE129CFDF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835" y="2009868"/>
            <a:ext cx="10672438" cy="3938259"/>
          </a:xfrm>
        </p:spPr>
        <p:txBody>
          <a:bodyPr lIns="91440" tIns="45720" rIns="91440" bIns="45720" anchor="t">
            <a:normAutofit/>
          </a:bodyPr>
          <a:lstStyle/>
          <a:p>
            <a:pPr marL="0" indent="0">
              <a:buNone/>
            </a:pPr>
            <a:endParaRPr lang="pl-PL" b="1" dirty="0"/>
          </a:p>
          <a:p>
            <a:pPr>
              <a:buFont typeface="Wingdings"/>
              <a:buChar char="•"/>
            </a:pPr>
            <a:endParaRPr lang="pl-PL" dirty="0"/>
          </a:p>
          <a:p>
            <a:pPr>
              <a:buFont typeface="Wingdings"/>
              <a:buChar char="ü"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6382A26-5D41-A13B-457C-360942644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AE8-95DE-8241-9F6C-E6E8F7EB6DC1}" type="slidenum">
              <a:rPr lang="pl-PL" smtClean="0"/>
              <a:pPr/>
              <a:t>4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D7AFF44-555B-F1D7-67C1-45CC9F4D4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85" y="1488332"/>
            <a:ext cx="11378854" cy="460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39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C04D7E-6F14-F2F3-EE56-D703D1EAA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762" y="872197"/>
            <a:ext cx="10672437" cy="844061"/>
          </a:xfrm>
        </p:spPr>
        <p:txBody>
          <a:bodyPr>
            <a:normAutofit/>
          </a:bodyPr>
          <a:lstStyle/>
          <a:p>
            <a:r>
              <a:rPr lang="pl-PL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Przedmiot zgłoszeń </a:t>
            </a:r>
            <a:endParaRPr lang="pl-PL" sz="2800" i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9B1EEC6-5CC9-3FA2-611B-CE129CFDF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395" y="1716258"/>
            <a:ext cx="10887173" cy="4473527"/>
          </a:xfrm>
        </p:spPr>
        <p:txBody>
          <a:bodyPr lIns="91440" tIns="45720" rIns="91440" bIns="45720" anchor="t">
            <a:normAutofit lnSpcReduction="10000"/>
          </a:bodyPr>
          <a:lstStyle/>
          <a:p>
            <a:pPr marL="0" indent="0">
              <a:buNone/>
            </a:pPr>
            <a:r>
              <a:rPr lang="pl-PL" sz="2000" b="1" dirty="0"/>
              <a:t>1. Preferencje dot. wariantów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000" dirty="0"/>
              <a:t>preferencje dot. wariantu nr 3 z pomocą publiczną jako najbardziej efektywny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000" dirty="0"/>
              <a:t>propozycje modelu hybrydowego łączącego warianty 1 i 3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000" dirty="0"/>
              <a:t>obawy przed wariantami 2 i 4 </a:t>
            </a:r>
          </a:p>
          <a:p>
            <a:pPr marL="0" indent="0">
              <a:buNone/>
            </a:pPr>
            <a:r>
              <a:rPr lang="pl-PL" sz="2000" b="1" dirty="0"/>
              <a:t>2. Obawy związane z limitami de </a:t>
            </a:r>
            <a:r>
              <a:rPr lang="pl-PL" sz="2000" b="1" dirty="0" err="1"/>
              <a:t>minimis</a:t>
            </a:r>
            <a:endParaRPr lang="pl-PL" sz="2000" b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000" dirty="0"/>
              <a:t>limit dofinansowania 300 tys. EUR jako niewystarczający dla większych projektów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000" dirty="0"/>
              <a:t>duże wykorzystanie dostępnego limitu de </a:t>
            </a:r>
            <a:r>
              <a:rPr lang="pl-PL" sz="2000" dirty="0" err="1"/>
              <a:t>minimis</a:t>
            </a:r>
            <a:r>
              <a:rPr lang="pl-PL" sz="2000" dirty="0"/>
              <a:t> wśród operatorów ogranicza możliwość aplikowania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000" dirty="0"/>
              <a:t>brak alternatyw dla operatorów, którzy wyczerpali limity de </a:t>
            </a:r>
            <a:r>
              <a:rPr lang="pl-PL" sz="2000" dirty="0" err="1"/>
              <a:t>minimis</a:t>
            </a:r>
            <a:endParaRPr lang="pl-PL" sz="2000" dirty="0"/>
          </a:p>
          <a:p>
            <a:pPr>
              <a:buFont typeface="Wingdings" panose="05000000000000000000" pitchFamily="2" charset="2"/>
              <a:buChar char="Ø"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>
              <a:buFont typeface="Wingdings"/>
              <a:buChar char="ü"/>
            </a:pPr>
            <a:endParaRPr lang="pl-PL" dirty="0"/>
          </a:p>
          <a:p>
            <a:pPr>
              <a:buFont typeface="Wingdings"/>
              <a:buChar char="ü"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6382A26-5D41-A13B-457C-360942644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AE8-95DE-8241-9F6C-E6E8F7EB6DC1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9094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3A521-0619-9265-90D6-9714EA9C3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24420C7-999D-8057-0050-D3F0F21A1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392" y="661332"/>
            <a:ext cx="10672437" cy="928467"/>
          </a:xfrm>
        </p:spPr>
        <p:txBody>
          <a:bodyPr>
            <a:normAutofit/>
          </a:bodyPr>
          <a:lstStyle/>
          <a:p>
            <a:r>
              <a:rPr lang="pl-PL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Przedmiot zgłoszeń </a:t>
            </a:r>
            <a:endParaRPr lang="pl-PL" sz="2800" i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6E41BA0-E42B-70D5-BE95-534F12AD4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563" y="1439694"/>
            <a:ext cx="11123006" cy="4884018"/>
          </a:xfrm>
        </p:spPr>
        <p:txBody>
          <a:bodyPr lIns="91440" tIns="45720" rIns="91440" bIns="45720" anchor="t">
            <a:normAutofit fontScale="62500" lnSpcReduction="20000"/>
          </a:bodyPr>
          <a:lstStyle/>
          <a:p>
            <a:pPr marL="0" indent="0">
              <a:buNone/>
            </a:pPr>
            <a:r>
              <a:rPr lang="pl-PL" sz="3000" b="1" dirty="0"/>
              <a:t>3. Pytania o wymagania </a:t>
            </a:r>
            <a:r>
              <a:rPr lang="pl-PL" sz="3000" b="1" dirty="0" err="1"/>
              <a:t>naborowe</a:t>
            </a:r>
            <a:r>
              <a:rPr lang="pl-PL" sz="3000" b="1" dirty="0"/>
              <a:t>/zgłaszanie białych plam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3000" dirty="0"/>
              <a:t>zasady zgłaszania list punktów adresowych (PA) przez JST i operatorów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3000" dirty="0"/>
              <a:t>rola JST w procesie wspierania inwestycji i dostosowywania lokalnych potrzeb </a:t>
            </a:r>
          </a:p>
          <a:p>
            <a:pPr marL="0" indent="0">
              <a:buNone/>
            </a:pPr>
            <a:r>
              <a:rPr lang="pl-PL" sz="3000" b="1" dirty="0"/>
              <a:t>4. Inne zagadnienia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3000" dirty="0"/>
              <a:t>potrzeba zachęt do realizacji trudnych adresów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3000" dirty="0"/>
              <a:t>utrzymanie wysokich wymagań technicznych dla infrastruktury, aby była nowoczesna i konkurencyjna przez kolejne lata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3000" dirty="0"/>
              <a:t>wprowadzenie mechanizmu zapobiegającego blokowaniu białych plam przez operatorów, którzy nie realizują projektów w wyznaczonym czasie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3000" dirty="0"/>
              <a:t>konieczność urealnienia stawek jednostkowych w oparciu o rzeczywiste koszty budowy sieci w latach 2025–2026</a:t>
            </a:r>
          </a:p>
          <a:p>
            <a:pPr marL="457200" lvl="1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>
              <a:buFont typeface="Wingdings"/>
              <a:buChar char="ü"/>
            </a:pPr>
            <a:endParaRPr lang="pl-PL" dirty="0"/>
          </a:p>
          <a:p>
            <a:pPr>
              <a:buFont typeface="Wingdings"/>
              <a:buChar char="ü"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E19880F-9A2D-8159-8E69-834F379B6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AE8-95DE-8241-9F6C-E6E8F7EB6DC1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0085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9F81D-C8F5-35C7-2517-0D98B681B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9710C9-C83C-03FF-A839-F68E767C8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1497" y="1510256"/>
            <a:ext cx="6329775" cy="4005020"/>
          </a:xfrm>
        </p:spPr>
        <p:txBody>
          <a:bodyPr anchor="ctr">
            <a:normAutofit/>
          </a:bodyPr>
          <a:lstStyle/>
          <a:p>
            <a:pPr algn="ctr"/>
            <a:r>
              <a:rPr lang="pl-PL" sz="3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Rekomendowany model dofinansowania projektów </a:t>
            </a:r>
            <a:b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IV nabór C1.1.1 KPO </a:t>
            </a:r>
            <a:b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Zapewnienie dostępu do bardzo szybkiego internetu na obszarach białych plam </a:t>
            </a:r>
            <a:b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pl-PL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BFB84BAA-7936-E710-9CEC-54C96019E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1881" y="6323712"/>
            <a:ext cx="706077" cy="51296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70E9AE8-95DE-8241-9F6C-E6E8F7EB6DC1}" type="slidenum">
              <a:rPr lang="pl-PL" smtClean="0"/>
              <a:pPr>
                <a:spcAft>
                  <a:spcPts val="600"/>
                </a:spcAft>
              </a:pPr>
              <a:t>7</a:t>
            </a:fld>
            <a:endParaRPr lang="pl-PL"/>
          </a:p>
        </p:txBody>
      </p:sp>
      <p:pic>
        <p:nvPicPr>
          <p:cNvPr id="8" name="Symbol zastępczy obrazu 7" descr="Miasto nocą z efektami rozmycia w obiektywie">
            <a:extLst>
              <a:ext uri="{FF2B5EF4-FFF2-40B4-BE49-F238E27FC236}">
                <a16:creationId xmlns:a16="http://schemas.microsoft.com/office/drawing/2014/main" id="{B619BD17-E250-95D0-2169-6D0317EB73F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7341" r="27341"/>
          <a:stretch/>
        </p:blipFill>
        <p:spPr>
          <a:xfrm>
            <a:off x="1605" y="0"/>
            <a:ext cx="4659014" cy="6862376"/>
          </a:xfrm>
          <a:prstGeom prst="rect">
            <a:avLst/>
          </a:prstGeom>
          <a:noFill/>
        </p:spPr>
      </p:pic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66B0CEFF-E81C-AE6B-4418-BFB6E02BB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7957" y="5601902"/>
            <a:ext cx="1773315" cy="58676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66415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C04D7E-6F14-F2F3-EE56-D703D1EAA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34" y="998039"/>
            <a:ext cx="10672437" cy="8941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Rekomendowany model dofinansowania projektów w IV naborze C1.1.1 KPO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9B1EEC6-5CC9-3FA2-611B-CE129CFDF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833" y="2082018"/>
            <a:ext cx="10836335" cy="4241694"/>
          </a:xfrm>
        </p:spPr>
        <p:txBody>
          <a:bodyPr lIns="91440" tIns="45720" rIns="91440" bIns="45720" anchor="t">
            <a:normAutofit fontScale="85000" lnSpcReduction="20000"/>
          </a:bodyPr>
          <a:lstStyle/>
          <a:p>
            <a:pPr marL="342900" indent="-342900">
              <a:buAutoNum type="arabicPeriod"/>
            </a:pPr>
            <a:r>
              <a:rPr lang="pl-PL" sz="2100" b="1" dirty="0"/>
              <a:t>Podstawa udzielenia wsparcia – pomoc publiczna </a:t>
            </a:r>
          </a:p>
          <a:p>
            <a:pPr marL="342900" indent="-342900">
              <a:buAutoNum type="arabicPeriod"/>
            </a:pPr>
            <a:r>
              <a:rPr lang="pl-PL" sz="2100" b="1" dirty="0"/>
              <a:t>Ocena wniosków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100" b="1" dirty="0"/>
              <a:t>etap I </a:t>
            </a:r>
            <a:r>
              <a:rPr lang="pl-PL" sz="2100" dirty="0"/>
              <a:t>obejmuje ocenę kryteriów horyzontalnych KPO, ocenę sytuacji finansowej wnioskodawcy </a:t>
            </a:r>
            <a:br>
              <a:rPr lang="pl-PL" sz="2100" dirty="0"/>
            </a:br>
            <a:r>
              <a:rPr lang="pl-PL" sz="2100" dirty="0"/>
              <a:t>i wykonalności finansowej przedsięwzięcia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100" b="1" dirty="0"/>
              <a:t>etap II </a:t>
            </a:r>
            <a:r>
              <a:rPr lang="pl-PL" sz="2100" dirty="0"/>
              <a:t>– po pozytywnej ocenie etapu I wnioskodawcy otrzymują dostęp do systemu, w którym wybierają punkty adresowe planowane do realizacji </a:t>
            </a:r>
          </a:p>
          <a:p>
            <a:pPr marL="0" indent="0">
              <a:buNone/>
            </a:pPr>
            <a:r>
              <a:rPr lang="pl-PL" sz="2100" b="1" dirty="0"/>
              <a:t>Uwaga: </a:t>
            </a:r>
            <a:r>
              <a:rPr lang="pl-PL" sz="2100" dirty="0"/>
              <a:t>w projektach do kwoty 1,5 mln PLN ocena sytuacji finansowej dokonywana będzie na podstawie oświadczenia Wnioskodawcy. </a:t>
            </a:r>
          </a:p>
          <a:p>
            <a:pPr marL="0" indent="0">
              <a:buNone/>
            </a:pPr>
            <a:r>
              <a:rPr lang="pl-PL" sz="2100" dirty="0"/>
              <a:t>Wymagania minimalne: deklaracja co najmniej 200 PA lub minimalnej kwoty dofinansowania – 800 000 PLN. </a:t>
            </a:r>
          </a:p>
          <a:p>
            <a:pPr marL="0" indent="0">
              <a:buNone/>
            </a:pPr>
            <a:endParaRPr lang="pl-PL" dirty="0"/>
          </a:p>
          <a:p>
            <a:pPr marL="342900" indent="-342900">
              <a:buFont typeface="Wingdings"/>
              <a:buChar char="q"/>
            </a:pPr>
            <a:endParaRPr lang="pl-PL" dirty="0"/>
          </a:p>
          <a:p>
            <a:pPr marL="342900" indent="-342900">
              <a:buFont typeface="Wingdings"/>
              <a:buChar char="q"/>
            </a:pPr>
            <a:endParaRPr lang="pl-PL" dirty="0"/>
          </a:p>
          <a:p>
            <a:pPr marL="342900" indent="-342900">
              <a:buFont typeface="Wingdings"/>
              <a:buChar char="q"/>
            </a:pPr>
            <a:endParaRPr lang="pl-PL" dirty="0"/>
          </a:p>
          <a:p>
            <a:pPr marL="342900" indent="-342900">
              <a:buFont typeface="Wingdings"/>
              <a:buChar char="q"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>
              <a:buFont typeface="Wingdings"/>
              <a:buChar char="q"/>
            </a:pPr>
            <a:endParaRPr lang="pl-PL" dirty="0"/>
          </a:p>
          <a:p>
            <a:pPr>
              <a:buFont typeface="Wingdings"/>
              <a:buChar char="q"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6382A26-5D41-A13B-457C-360942644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AE8-95DE-8241-9F6C-E6E8F7EB6DC1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9997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5E01A-5D90-3840-EBB5-87BBD3621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6B0DDE2-D88B-07A7-397B-E7508CF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34" y="998039"/>
            <a:ext cx="10672437" cy="8941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Rekomendowany model dofinansowania projektów w IV naborze C1.1.1 KPO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3BE31B1-1F6E-3F5C-BC41-2F873C062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833" y="2082018"/>
            <a:ext cx="10836335" cy="4241694"/>
          </a:xfrm>
        </p:spPr>
        <p:txBody>
          <a:bodyPr lIns="91440" tIns="45720" rIns="91440" bIns="45720" anchor="t">
            <a:normAutofit/>
          </a:bodyPr>
          <a:lstStyle/>
          <a:p>
            <a:pPr marL="0" indent="0">
              <a:buNone/>
            </a:pPr>
            <a:r>
              <a:rPr lang="pl-PL" sz="1900" b="1" dirty="0"/>
              <a:t>3.  </a:t>
            </a:r>
            <a:r>
              <a:rPr lang="pl-PL" b="1" dirty="0"/>
              <a:t>Wnioskodawca samodzielnie wybiera obszary interwencji punkty adresowe (PA)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dirty="0"/>
              <a:t>brak podziału na obszary</a:t>
            </a:r>
          </a:p>
          <a:p>
            <a:pPr marL="0" indent="0">
              <a:buNone/>
            </a:pPr>
            <a:r>
              <a:rPr lang="pl-PL" b="1" dirty="0"/>
              <a:t>4.  Kryterium premiujące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dirty="0"/>
              <a:t>wnioskodawca wskazuje uśrednioną stawkę referencyjną względem stawki wskazanej w naborze Przykład: stawka wskazana w naborze to 8000 zł, wnioskodawca może, ale nie musi wskazać stawkę niższą np. 7550 zł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dirty="0"/>
              <a:t>deklaracja obniżenia uśrednionej stawki referencyjnej skutkuje wyższą punktacją</a:t>
            </a:r>
          </a:p>
          <a:p>
            <a:pPr marL="0" indent="0">
              <a:buNone/>
            </a:pPr>
            <a:endParaRPr lang="pl-PL" dirty="0"/>
          </a:p>
          <a:p>
            <a:pPr marL="342900" indent="-342900">
              <a:buFont typeface="Wingdings"/>
              <a:buChar char="q"/>
            </a:pPr>
            <a:endParaRPr lang="pl-PL" dirty="0"/>
          </a:p>
          <a:p>
            <a:pPr marL="342900" indent="-342900">
              <a:buFont typeface="Wingdings"/>
              <a:buChar char="q"/>
            </a:pPr>
            <a:endParaRPr lang="pl-PL" dirty="0"/>
          </a:p>
          <a:p>
            <a:pPr marL="342900" indent="-342900">
              <a:buFont typeface="Wingdings"/>
              <a:buChar char="q"/>
            </a:pPr>
            <a:endParaRPr lang="pl-PL" dirty="0"/>
          </a:p>
          <a:p>
            <a:pPr marL="342900" indent="-342900">
              <a:buFont typeface="Wingdings"/>
              <a:buChar char="q"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>
              <a:buFont typeface="Wingdings"/>
              <a:buChar char="q"/>
            </a:pPr>
            <a:endParaRPr lang="pl-PL" dirty="0"/>
          </a:p>
          <a:p>
            <a:pPr>
              <a:buFont typeface="Wingdings"/>
              <a:buChar char="q"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EC5DFE3-7FCB-1DC3-E2E3-5B6152D0E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AE8-95DE-8241-9F6C-E6E8F7EB6DC1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9319241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799D898E1E6F040BD442E0C7616D4F7" ma:contentTypeVersion="11" ma:contentTypeDescription="Utwórz nowy dokument." ma:contentTypeScope="" ma:versionID="cb9f8fb12ecb176181ffad622d4f7ab2">
  <xsd:schema xmlns:xsd="http://www.w3.org/2001/XMLSchema" xmlns:xs="http://www.w3.org/2001/XMLSchema" xmlns:p="http://schemas.microsoft.com/office/2006/metadata/properties" xmlns:ns2="83783693-ef60-425a-b273-585e3fe453e9" xmlns:ns3="3361ad4d-7ab5-4428-8e8f-a55a688db929" targetNamespace="http://schemas.microsoft.com/office/2006/metadata/properties" ma:root="true" ma:fieldsID="2d233c887c4737f822d2eda039c83450" ns2:_="" ns3:_="">
    <xsd:import namespace="83783693-ef60-425a-b273-585e3fe453e9"/>
    <xsd:import namespace="3361ad4d-7ab5-4428-8e8f-a55a688db929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783693-ef60-425a-b273-585e3fe453e9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Tagi obrazów" ma:readOnly="false" ma:fieldId="{5cf76f15-5ced-4ddc-b409-7134ff3c332f}" ma:taxonomyMulti="true" ma:sspId="cc6f6cad-d038-4c8c-a53d-3cb4c28787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61ad4d-7ab5-4428-8e8f-a55a688db929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a372394b-1633-40ed-88d1-f992bef83b33}" ma:internalName="TaxCatchAll" ma:showField="CatchAllData" ma:web="3361ad4d-7ab5-4428-8e8f-a55a688db9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361ad4d-7ab5-4428-8e8f-a55a688db929" xsi:nil="true"/>
    <lcf76f155ced4ddcb4097134ff3c332f xmlns="83783693-ef60-425a-b273-585e3fe453e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8B27C57-CA51-443F-B47E-111C07BA6367}">
  <ds:schemaRefs>
    <ds:schemaRef ds:uri="3361ad4d-7ab5-4428-8e8f-a55a688db929"/>
    <ds:schemaRef ds:uri="83783693-ef60-425a-b273-585e3fe453e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00DCBBD-8866-441A-A257-4F39DD4AFFA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116D882-682F-407D-AA50-0BC31E32A598}">
  <ds:schemaRefs>
    <ds:schemaRef ds:uri="http://www.w3.org/XML/1998/namespace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2006/metadata/properties"/>
    <ds:schemaRef ds:uri="3361ad4d-7ab5-4428-8e8f-a55a688db929"/>
    <ds:schemaRef ds:uri="http://purl.org/dc/elements/1.1/"/>
    <ds:schemaRef ds:uri="http://purl.org/dc/dcmitype/"/>
    <ds:schemaRef ds:uri="http://schemas.microsoft.com/office/infopath/2007/PartnerControls"/>
    <ds:schemaRef ds:uri="83783693-ef60-425a-b273-585e3fe453e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986</TotalTime>
  <Words>528</Words>
  <Application>Microsoft Office PowerPoint</Application>
  <PresentationFormat>Panoramiczny</PresentationFormat>
  <Paragraphs>105</Paragraphs>
  <Slides>12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8" baseType="lpstr">
      <vt:lpstr>Arial</vt:lpstr>
      <vt:lpstr>Calibri</vt:lpstr>
      <vt:lpstr>Lato</vt:lpstr>
      <vt:lpstr>Lato Black</vt:lpstr>
      <vt:lpstr>Wingdings</vt:lpstr>
      <vt:lpstr>Motyw pakietu Office</vt:lpstr>
      <vt:lpstr>Podsumowanie postulatów dot. zaproponowanych wariantów organizacji  IV naboru C1.1.1 KPO </vt:lpstr>
      <vt:lpstr>Podsumowanie dotychczasowych działań</vt:lpstr>
      <vt:lpstr> Liczba zgłoszeń  </vt:lpstr>
      <vt:lpstr>Przedmiot zgłoszeń </vt:lpstr>
      <vt:lpstr>Przedmiot zgłoszeń </vt:lpstr>
      <vt:lpstr>Przedmiot zgłoszeń </vt:lpstr>
      <vt:lpstr>Rekomendowany model dofinansowania projektów    IV nabór C1.1.1 KPO  Zapewnienie dostępu do bardzo szybkiego internetu na obszarach białych plam  </vt:lpstr>
      <vt:lpstr>Rekomendowany model dofinansowania projektów w IV naborze C1.1.1 KPO</vt:lpstr>
      <vt:lpstr>Rekomendowany model dofinansowania projektów w IV naborze C1.1.1 KPO</vt:lpstr>
      <vt:lpstr>Rekomendowany model dofinansowania projektów w IV naborze C1.1.1 KPO</vt:lpstr>
      <vt:lpstr>Wymagania techniczne i procedury </vt:lpstr>
      <vt:lpstr>Dziękuję za uwagę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Wzorzec KPO</dc:title>
  <dc:creator>Anna Czekalska</dc:creator>
  <cp:lastModifiedBy>Anita Kulesza</cp:lastModifiedBy>
  <cp:revision>29</cp:revision>
  <dcterms:created xsi:type="dcterms:W3CDTF">2022-04-01T12:42:11Z</dcterms:created>
  <dcterms:modified xsi:type="dcterms:W3CDTF">2024-12-13T10:49:12Z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0x0101000799D898E1E6F040BD442E0C7616D4F7</vt:lpwstr>
  </property>
</Properties>
</file>