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72" r:id="rId9"/>
    <p:sldId id="273" r:id="rId10"/>
    <p:sldId id="274" r:id="rId11"/>
    <p:sldId id="275" r:id="rId12"/>
    <p:sldId id="277" r:id="rId13"/>
    <p:sldId id="276" r:id="rId14"/>
    <p:sldId id="262" r:id="rId15"/>
    <p:sldId id="261" r:id="rId16"/>
    <p:sldId id="263" r:id="rId17"/>
    <p:sldId id="265" r:id="rId18"/>
    <p:sldId id="267" r:id="rId19"/>
    <p:sldId id="271" r:id="rId20"/>
    <p:sldId id="268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525517643627898E-2"/>
          <c:y val="5.6179775280898875E-2"/>
          <c:w val="0.91247448235637207"/>
          <c:h val="0.820990297561119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Dotacja NFOŚiGW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787878787878789E-2"/>
                  <c:y val="-0.26254826254826258"/>
                </c:manualLayout>
              </c:layout>
              <c:tx>
                <c:rich>
                  <a:bodyPr/>
                  <a:lstStyle/>
                  <a:p>
                    <a:fld id="{562831D9-1680-4EFD-9DD1-B33664311205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A00-43A7-93E7-D7657DD0260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Dotacja WFOŚiGW</c:v>
                </c:pt>
                <c:pt idx="1">
                  <c:v>Pożyczki WFOŚiGW i środki własne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50.9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00-43A7-93E7-D7657DD0260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Środki własne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2.8856028413115027E-2"/>
                  <c:y val="-0.26828187206936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DDFEDD-105C-40A7-88BA-1A771089CDE4}" type="VALUE">
                      <a:rPr lang="en-US" sz="1200" b="1"/>
                      <a:pPr>
                        <a:defRPr/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A00-43A7-93E7-D7657DD0260B}"/>
                </c:ext>
                <c:ext xmlns:c15="http://schemas.microsoft.com/office/drawing/2012/chart" uri="{CE6537A1-D6FC-4f65-9D91-7224C49458BB}">
                  <c15:layout>
                    <c:manualLayout>
                      <c:w val="8.3508311461067353E-2"/>
                      <c:h val="5.4955616502993306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Dotacja WFOŚiGW</c:v>
                </c:pt>
                <c:pt idx="1">
                  <c:v>Pożyczki WFOŚiGW i środki własne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1">
                  <c:v>49.1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A00-43A7-93E7-D7657DD02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556200"/>
        <c:axId val="121556592"/>
        <c:axId val="0"/>
      </c:bar3DChart>
      <c:catAx>
        <c:axId val="12155620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%</a:t>
                </a:r>
              </a:p>
            </c:rich>
          </c:tx>
          <c:layout>
            <c:manualLayout>
              <c:xMode val="edge"/>
              <c:yMode val="edge"/>
              <c:x val="8.097998666318007E-2"/>
              <c:y val="0.13583412134793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crossAx val="121556592"/>
        <c:crosses val="autoZero"/>
        <c:auto val="1"/>
        <c:lblAlgn val="ctr"/>
        <c:lblOffset val="100"/>
        <c:noMultiLvlLbl val="0"/>
      </c:catAx>
      <c:valAx>
        <c:axId val="12155659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55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19212467191601049"/>
          <c:y val="0.90089178041933948"/>
          <c:w val="0.66681282895193661"/>
          <c:h val="7.4140788581202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525517643627898E-2"/>
          <c:y val="5.6179775280898875E-2"/>
          <c:w val="0.91247448235637207"/>
          <c:h val="0.820990297561119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Dotacja NFOŚiGW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787878787878789E-2"/>
                  <c:y val="-0.26254826254826258"/>
                </c:manualLayout>
              </c:layout>
              <c:tx>
                <c:rich>
                  <a:bodyPr/>
                  <a:lstStyle/>
                  <a:p>
                    <a:fld id="{562831D9-1680-4EFD-9DD1-B33664311205}" type="VALUE">
                      <a:rPr lang="en-US" sz="1200" b="1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A00-43A7-93E7-D7657DD0260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Dotacja WFOŚiGW</c:v>
                </c:pt>
                <c:pt idx="1">
                  <c:v>Pożyczki WFOŚiGW i środki własne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51.9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00-43A7-93E7-D7657DD0260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Środki własne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2.8856028413115027E-2"/>
                  <c:y val="-0.26828187206936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DDFEDD-105C-40A7-88BA-1A771089CDE4}" type="VALUE">
                      <a:rPr lang="en-US" sz="1200" b="1"/>
                      <a:pPr>
                        <a:defRPr/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A00-43A7-93E7-D7657DD0260B}"/>
                </c:ext>
                <c:ext xmlns:c15="http://schemas.microsoft.com/office/drawing/2012/chart" uri="{CE6537A1-D6FC-4f65-9D91-7224C49458BB}">
                  <c15:layout>
                    <c:manualLayout>
                      <c:w val="8.3508311461067353E-2"/>
                      <c:h val="5.4955616502993306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Dotacja WFOŚiGW</c:v>
                </c:pt>
                <c:pt idx="1">
                  <c:v>Pożyczki WFOŚiGW i środki własne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1">
                  <c:v>48.1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A00-43A7-93E7-D7657DD02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557376"/>
        <c:axId val="121557768"/>
        <c:axId val="0"/>
      </c:bar3DChart>
      <c:catAx>
        <c:axId val="12155737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%</a:t>
                </a:r>
              </a:p>
            </c:rich>
          </c:tx>
          <c:layout>
            <c:manualLayout>
              <c:xMode val="edge"/>
              <c:yMode val="edge"/>
              <c:x val="8.097998666318007E-2"/>
              <c:y val="0.13583412134793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crossAx val="121557768"/>
        <c:crosses val="autoZero"/>
        <c:auto val="1"/>
        <c:lblAlgn val="ctr"/>
        <c:lblOffset val="100"/>
        <c:noMultiLvlLbl val="0"/>
      </c:catAx>
      <c:valAx>
        <c:axId val="121557768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155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19212467191601049"/>
          <c:y val="0.90089178041933948"/>
          <c:w val="0.66681282895193661"/>
          <c:h val="7.4140788581202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CC4A13-3A43-4898-97E3-A31E4E6E6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3003" y="2605849"/>
            <a:ext cx="7766936" cy="1646302"/>
          </a:xfrm>
        </p:spPr>
        <p:txBody>
          <a:bodyPr/>
          <a:lstStyle/>
          <a:p>
            <a:pPr algn="ctr"/>
            <a:r>
              <a:rPr lang="pl-PL" b="1" dirty="0">
                <a:latin typeface="Calibri" pitchFamily="34" charset="0"/>
              </a:rPr>
              <a:t>Uporządkowanie gospodarki ściekowej </a:t>
            </a:r>
            <a:br>
              <a:rPr lang="pl-PL" b="1" dirty="0">
                <a:latin typeface="Calibri" pitchFamily="34" charset="0"/>
              </a:rPr>
            </a:br>
            <a:r>
              <a:rPr lang="pl-PL" b="1" dirty="0">
                <a:latin typeface="Calibri" pitchFamily="34" charset="0"/>
              </a:rPr>
              <a:t>w Aglomeracji Pleszew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3453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4917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zakończone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1825"/>
            <a:ext cx="8695265" cy="767947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Calibri" pitchFamily="34" charset="0"/>
              </a:rPr>
              <a:t>Budowa kanalizacji sanitarnej i deszczowej w ul. Przemysława II w Pleszewie.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1F93E3-CEFB-450B-A58E-D6FA39CD0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64347"/>
              </p:ext>
            </p:extLst>
          </p:nvPr>
        </p:nvGraphicFramePr>
        <p:xfrm>
          <a:off x="1146002" y="2782511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429338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0381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66895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779849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REALIZACJI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ZAKŁADANA OGÓŁEM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4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POCZĄTEK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KONIEC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NETTO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BRUTTO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6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15-02-2016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30-09-2016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289 675,00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356 300,25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870700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A671266F-DCEA-46AF-9530-E4837C47D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43" y="4227766"/>
            <a:ext cx="3486112" cy="23223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828E80E-FD51-4A90-9C2D-6D3498BF6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86" y="4227766"/>
            <a:ext cx="3486100" cy="23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95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4917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zakończone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1825"/>
            <a:ext cx="8695265" cy="767947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Calibri" pitchFamily="34" charset="0"/>
              </a:rPr>
              <a:t>Budowa kanalizacji sanitarnej i deszczowej w ul. Stare Targowisko w Pleszewie.</a:t>
            </a:r>
          </a:p>
          <a:p>
            <a:pPr marL="0" indent="0" algn="just">
              <a:buNone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1F93E3-CEFB-450B-A58E-D6FA39CD0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488867"/>
              </p:ext>
            </p:extLst>
          </p:nvPr>
        </p:nvGraphicFramePr>
        <p:xfrm>
          <a:off x="1146002" y="2782511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429338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0381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66895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779849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REALIZACJI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ZAKŁADANA OGÓŁEM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4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POCZĄTEK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KONIEC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NETTO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BRUTTO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6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01-04-2017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30-09-2017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136 491,50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167 884,55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870700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6BFD4A3-2F25-4942-80E3-3C20333CC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328443"/>
            <a:ext cx="2950308" cy="197510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CC21C946-60C6-49E9-8380-64B780D4B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62" y="4328443"/>
            <a:ext cx="2949335" cy="197510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F4552CD-0C06-43D6-88C4-781B58B31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25" y="4328443"/>
            <a:ext cx="2951754" cy="19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45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4917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zakończone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1825"/>
            <a:ext cx="8695265" cy="767947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Calibri" pitchFamily="34" charset="0"/>
              </a:rPr>
              <a:t>Rozdzielenie kanalizacji sanitarnej i deszczowej oraz przebudowa sieci wodociągowej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ul. Wiśniowej.</a:t>
            </a:r>
          </a:p>
          <a:p>
            <a:pPr marL="0" indent="0" algn="just">
              <a:buNone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1F93E3-CEFB-450B-A58E-D6FA39CD0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210900"/>
              </p:ext>
            </p:extLst>
          </p:nvPr>
        </p:nvGraphicFramePr>
        <p:xfrm>
          <a:off x="1146002" y="2782511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429338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0381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66895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779849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REALIZACJI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ZAKŁADANA OGÓŁEM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4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POCZĄTEK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KONIEC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NETTO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BRUTTO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6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15-01-2018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30-06-2018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497 512,28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611 940,10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87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72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4917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zakończone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1825"/>
            <a:ext cx="8695265" cy="767947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Calibri" pitchFamily="34" charset="0"/>
              </a:rPr>
              <a:t>Modernizacja stacji uzdatniania wody Bógwidze.</a:t>
            </a:r>
          </a:p>
          <a:p>
            <a:pPr marL="0" indent="0" algn="just">
              <a:buNone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1F93E3-CEFB-450B-A58E-D6FA39CD0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32618"/>
              </p:ext>
            </p:extLst>
          </p:nvPr>
        </p:nvGraphicFramePr>
        <p:xfrm>
          <a:off x="1146002" y="2782511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429338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0381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66895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779849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REALIZACJI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ZAKŁADANA OGÓŁEM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4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POCZĄTEK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KONIEC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NETTO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BRUTTO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6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01-07-2017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30-06-2018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1 499 145,00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1 843 948,35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870700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5570FBD-3E80-4B67-A4D9-7C7000C6F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87" y="4446968"/>
            <a:ext cx="2587883" cy="19409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02DB08F-4CAD-4EF4-9D9F-717D7CE2E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02" y="4446968"/>
            <a:ext cx="1455684" cy="19409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0BEC5306-07DA-45E4-9165-CB68F44D8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10" y="4446968"/>
            <a:ext cx="2587883" cy="19409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D70F1AF-37C8-4E7D-95AF-7918957CDC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94" y="4446968"/>
            <a:ext cx="1455684" cy="19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9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70463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„Uporządkowanie gospodarki ściekowej </a:t>
            </a:r>
            <a:br>
              <a:rPr lang="pl-PL" dirty="0"/>
            </a:br>
            <a:r>
              <a:rPr lang="pl-PL" dirty="0"/>
              <a:t>w Aglomeracji Pleszew – etap II”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8099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Podpisanie Umowy o dofinansowanie </a:t>
            </a:r>
            <a:br>
              <a:rPr lang="pl-PL" sz="2700" dirty="0"/>
            </a:br>
            <a:r>
              <a:rPr lang="pl-PL" sz="2700" dirty="0"/>
              <a:t>nr POIS.02.03.00-00-0100/17-00 w ramach Programu Operacyjnego Infrastruktura i Środowisko 2014-2020</a:t>
            </a:r>
            <a:r>
              <a:rPr lang="pl-PL" sz="3100" dirty="0"/>
              <a:t/>
            </a:r>
            <a:br>
              <a:rPr lang="pl-PL" sz="3100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692400"/>
            <a:ext cx="3513666" cy="33489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>
                <a:latin typeface="Calibri" pitchFamily="34" charset="0"/>
              </a:rPr>
              <a:t>4 kwietnia 2018 roku </a:t>
            </a:r>
            <a:br>
              <a:rPr lang="pl-PL" b="1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podpisano umowę pomiędzy Narodowym Funduszem Ochrony Środowiska i Gospodarki Wodnej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Warszawie reprezentowanym przez Prezesa Zarządu Kazimierza Kujdę, oraz Janusza Topolskiego – Pełnomocnika, p.o. Głównego Księgowego, a Przedsiębiorstwem Komunalnym Sp. z o.o. w Pleszewie reprezentowanym przez Prezesa Zarządu Spółki Grzegorza Knappe.</a:t>
            </a:r>
          </a:p>
          <a:p>
            <a:pPr marL="0" indent="0" algn="just">
              <a:buNone/>
            </a:pPr>
            <a:endParaRPr lang="pl-PL" b="1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1A34F22-0699-4423-A34B-43776FEE8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81360"/>
            <a:ext cx="4930602" cy="33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7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Finansowanie projektu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2705"/>
            <a:ext cx="9188561" cy="2213811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>
                <a:latin typeface="Calibri" pitchFamily="34" charset="0"/>
              </a:rPr>
              <a:t>Planowany całkowity koszt przedsięwzięcia wynosi </a:t>
            </a:r>
            <a:r>
              <a:rPr lang="pl-PL" b="1" dirty="0">
                <a:latin typeface="Calibri" pitchFamily="34" charset="0"/>
              </a:rPr>
              <a:t>11 676 086,86 zł brutto</a:t>
            </a:r>
            <a:r>
              <a:rPr lang="pl-PL" dirty="0">
                <a:latin typeface="Calibri" pitchFamily="34" charset="0"/>
              </a:rPr>
              <a:t>.</a:t>
            </a:r>
          </a:p>
          <a:p>
            <a:pPr algn="just"/>
            <a:r>
              <a:rPr lang="pl-PL" dirty="0">
                <a:latin typeface="Calibri" pitchFamily="34" charset="0"/>
              </a:rPr>
              <a:t>Maksymalna kwota wydatków kwalifikowanych wynosi 7 134 071,27 zł.</a:t>
            </a:r>
          </a:p>
          <a:p>
            <a:pPr algn="just"/>
            <a:r>
              <a:rPr lang="pl-PL" dirty="0">
                <a:latin typeface="Calibri" pitchFamily="34" charset="0"/>
              </a:rPr>
              <a:t>Unia Europejska Fundusz Spójności zobowiązała się udzielić Beneficjentowi dofinansowania na realizację Projektu w wysokości 85 % kwoty wydatków kwalifikowanych poniesionych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toku realizacji Projektu, nie więcej niż </a:t>
            </a:r>
            <a:r>
              <a:rPr lang="pl-PL" b="1" dirty="0">
                <a:latin typeface="Calibri" pitchFamily="34" charset="0"/>
              </a:rPr>
              <a:t>6 063 960,57 zł</a:t>
            </a:r>
            <a:r>
              <a:rPr lang="pl-PL" dirty="0">
                <a:latin typeface="Calibri" pitchFamily="34" charset="0"/>
              </a:rPr>
              <a:t>. </a:t>
            </a:r>
          </a:p>
          <a:p>
            <a:pPr algn="just"/>
            <a:r>
              <a:rPr lang="pl-PL" dirty="0">
                <a:latin typeface="Calibri" pitchFamily="34" charset="0"/>
              </a:rPr>
              <a:t>Pozostałe koszty Beneficjent pokryje ze środków własnych oraz z pozyskanych na ten cel pożyczek.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xmlns="" id="{4D4BB650-F042-4351-9C0E-1E6DAC38B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242582"/>
              </p:ext>
            </p:extLst>
          </p:nvPr>
        </p:nvGraphicFramePr>
        <p:xfrm>
          <a:off x="2095308" y="3717757"/>
          <a:ext cx="5304113" cy="301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424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Realizacja projektu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7083"/>
            <a:ext cx="9188561" cy="29357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Calibri" pitchFamily="34" charset="0"/>
              </a:rPr>
              <a:t>Planowany efekt realizacji inwestycji w ramach pozyskanych środków:</a:t>
            </a:r>
          </a:p>
          <a:p>
            <a:pPr algn="just"/>
            <a:r>
              <a:rPr lang="pl-PL" dirty="0">
                <a:latin typeface="Calibri" pitchFamily="34" charset="0"/>
              </a:rPr>
              <a:t>Długość wybudowanej kanalizacji sanitarnej:		0,14 km</a:t>
            </a:r>
          </a:p>
          <a:p>
            <a:pPr algn="just"/>
            <a:r>
              <a:rPr lang="pl-PL" dirty="0">
                <a:latin typeface="Calibri" pitchFamily="34" charset="0"/>
              </a:rPr>
              <a:t>Długość przebudowanej kanalizacji sanitarnej:	1,89 km</a:t>
            </a:r>
          </a:p>
          <a:p>
            <a:pPr algn="just"/>
            <a:r>
              <a:rPr lang="pl-PL" dirty="0">
                <a:latin typeface="Calibri" pitchFamily="34" charset="0"/>
              </a:rPr>
              <a:t>Długość przebudowanej sieci wodociągowej:		3,09 km</a:t>
            </a:r>
          </a:p>
          <a:p>
            <a:pPr algn="just"/>
            <a:r>
              <a:rPr lang="pl-PL" dirty="0">
                <a:latin typeface="Calibri" pitchFamily="34" charset="0"/>
              </a:rPr>
              <a:t>Podłączenie do sieci kanalizacji sanitarnej:		15 </a:t>
            </a:r>
            <a:r>
              <a:rPr lang="pl-PL" dirty="0">
                <a:solidFill>
                  <a:schemeClr val="tx1"/>
                </a:solidFill>
                <a:latin typeface="Calibri" pitchFamily="34" charset="0"/>
              </a:rPr>
              <a:t>osób</a:t>
            </a:r>
          </a:p>
          <a:p>
            <a:pPr algn="just"/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5028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Realizacja projektu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937082"/>
            <a:ext cx="8695265" cy="45238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Calibri" pitchFamily="34" charset="0"/>
              </a:rPr>
              <a:t>W ramach projektu realizowane są zadania:</a:t>
            </a:r>
          </a:p>
          <a:p>
            <a:pPr algn="just"/>
            <a:r>
              <a:rPr lang="pl-PL" dirty="0">
                <a:latin typeface="Calibri" pitchFamily="34" charset="0"/>
              </a:rPr>
              <a:t>Remont i przebudowa kanału ogólnospławnego wraz z rozdzieleniem kanalizacji sanitarnej i deszczowej oraz przebudowa sieci wodociągowej w centrum Pleszewa - etap I obejmujący ulice Łąkową, Poznańską, Świętego Ducha, Sopałowicza, Marszewską, Daszyńskiego, Bojanowskiego, Plac Powstańców Wielkopolskich.</a:t>
            </a:r>
          </a:p>
          <a:p>
            <a:pPr algn="just"/>
            <a:r>
              <a:rPr lang="pl-PL" dirty="0">
                <a:latin typeface="Calibri" pitchFamily="34" charset="0"/>
              </a:rPr>
              <a:t>Remont i przebudowa kanału ogólnospławnego wraz z rozdzieleniem kanalizacji sanitarnej i deszczowej oraz przebudowa sieci wodociągowej w centrum Pleszewa - etap II obejmujący ulice  Wąska, Garncarska,  Krzyżowa, Krzywa.</a:t>
            </a:r>
          </a:p>
          <a:p>
            <a:pPr algn="just"/>
            <a:r>
              <a:rPr lang="pl-PL" dirty="0">
                <a:latin typeface="Calibri" pitchFamily="34" charset="0"/>
              </a:rPr>
              <a:t>Remont i przebudowa kanału ogólnospławnego wraz z rozdzieleniem kanalizacji sanitarnej i deszczowej oraz przebudowa sieci wodociągowej w centrum Pleszewa - etap III w obrębie ulic: Rynek, Daszyńskiego, Bramkowa, Tyniec, Bojanowskiego, Kraszewskiego, Panieńskiej.</a:t>
            </a:r>
          </a:p>
          <a:p>
            <a:pPr algn="just"/>
            <a:r>
              <a:rPr lang="pl-PL" dirty="0">
                <a:latin typeface="Calibri" pitchFamily="34" charset="0"/>
              </a:rPr>
              <a:t>Wymiana sieci gazowej wraz z urządzeniami.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71171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4917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zakończone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1825"/>
            <a:ext cx="8695265" cy="1336193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Calibri" pitchFamily="34" charset="0"/>
              </a:rPr>
              <a:t>Remont i przebudowa kanału ogólnospławnego wraz z rozdzieleniem kanalizacji sanitarnej i deszczowej oraz przebudowa sieci wodociągowej w centrum Pleszewa - etap I obejmujący ulice Łąkową, Poznańską, Świętego Ducha, Sopałowicza, Marszewską, Daszyńskiego, Bojanowskiego, Plac Powstańców Wielkopolskich.</a:t>
            </a:r>
          </a:p>
          <a:p>
            <a:pPr algn="just"/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1F93E3-CEFB-450B-A58E-D6FA39CD0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734687"/>
              </p:ext>
            </p:extLst>
          </p:nvPr>
        </p:nvGraphicFramePr>
        <p:xfrm>
          <a:off x="1146002" y="3018018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429338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0381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66895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779849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REALIZACJI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ZAKŁADANA OGÓŁEM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4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POCZĄTEK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KONIEC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NETTO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BRUTTO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6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18-04-2017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12-12-2017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2 154 660,38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2 650 232,27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870700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F320EA4-10FD-40E2-BEC5-3D16FAD6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552" y="4380560"/>
            <a:ext cx="2887133" cy="21653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31C1542-A2BA-4ED9-8ACC-64EAB6E28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18" y="4380560"/>
            <a:ext cx="2887133" cy="21653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E8382D6-082E-42C9-9999-6C7A313D0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435" y="4380560"/>
            <a:ext cx="2887133" cy="21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63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realizowane przez </a:t>
            </a:r>
            <a:br>
              <a:rPr lang="pl-PL" sz="2700" dirty="0"/>
            </a:br>
            <a:r>
              <a:rPr lang="pl-PL" sz="2700" dirty="0"/>
              <a:t>Przedsiębiorstwo Komunalne Sp. z o.o. w Pleszewie dofinansowane przez Fundusz Spójności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692400"/>
            <a:ext cx="8596668" cy="3348962"/>
          </a:xfrm>
        </p:spPr>
        <p:txBody>
          <a:bodyPr/>
          <a:lstStyle/>
          <a:p>
            <a:r>
              <a:rPr lang="pl-PL" b="1" dirty="0">
                <a:latin typeface="Calibri" pitchFamily="34" charset="0"/>
              </a:rPr>
              <a:t>„Uporządkowanie gospodarki ściekowej w Aglomeracji Pleszew”</a:t>
            </a:r>
          </a:p>
          <a:p>
            <a:r>
              <a:rPr lang="pl-PL" b="1" dirty="0">
                <a:latin typeface="Calibri" pitchFamily="34" charset="0"/>
              </a:rPr>
              <a:t>„Uporządkowanie gospodarki ściekowej w Aglomeracji Pleszew – etap II”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Celem realizacji projektów jest podniesienie poziomu wyposażenia Aglomeracji w zakresie podstawowej infrastruktury technicznej oraz ograniczenie skażenia wód gruntowych </a:t>
            </a:r>
            <a:b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i powierzchniowych ściekami komunalnymi.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59837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Archeologiczne odkrycia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937082"/>
            <a:ext cx="8695265" cy="45238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Calibri" pitchFamily="34" charset="0"/>
              </a:rPr>
              <a:t>Podczas prac remontowych na </a:t>
            </a:r>
            <a:r>
              <a:rPr lang="pl-PL" b="1" dirty="0">
                <a:latin typeface="Calibri" pitchFamily="34" charset="0"/>
              </a:rPr>
              <a:t>ulicy Łąkowej</a:t>
            </a:r>
            <a:r>
              <a:rPr lang="pl-PL" dirty="0">
                <a:latin typeface="Calibri" pitchFamily="34" charset="0"/>
              </a:rPr>
              <a:t> odnaleziono drewniane rury wodociągowe, konstrukcję mostku oraz fragmenty ceramiki. Rura wraz z dokumentacją fotograficzną została przekazana do badania, które określiło jej wiek  na przełom XV i XVI wieku czyli czasów Jagiellonów.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1B210FD-DB8D-426E-94F2-2CCF19D61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68" y="3244731"/>
            <a:ext cx="4165600" cy="31242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B0A3D72-5800-4340-BE26-6F6B2467D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334" y="3244731"/>
            <a:ext cx="4165600" cy="31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9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Archeologiczne odkrycia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937082"/>
            <a:ext cx="8695265" cy="45238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Calibri" pitchFamily="34" charset="0"/>
              </a:rPr>
              <a:t>W ciągu </a:t>
            </a:r>
            <a:r>
              <a:rPr lang="pl-PL" b="1" dirty="0">
                <a:latin typeface="Calibri" pitchFamily="34" charset="0"/>
              </a:rPr>
              <a:t>ulicy Poznańskiej</a:t>
            </a:r>
            <a:r>
              <a:rPr lang="pl-PL" dirty="0">
                <a:latin typeface="Calibri" pitchFamily="34" charset="0"/>
              </a:rPr>
              <a:t> odkopano podwaliny starego budynku oraz koryto ścieku,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które prawdopodobnie funkcjonowało na powierzchni.</a:t>
            </a:r>
          </a:p>
          <a:p>
            <a:pPr marL="0" indent="0" algn="just">
              <a:buNone/>
            </a:pPr>
            <a:endParaRPr lang="pl-PL" dirty="0">
              <a:latin typeface="Calibri" pitchFamily="34" charset="0"/>
            </a:endParaRPr>
          </a:p>
          <a:p>
            <a:pPr marL="0" indent="0" algn="just">
              <a:buNone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438849E-2B4F-4D75-BA13-B7FD6818C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105" y="3244656"/>
            <a:ext cx="4163897" cy="31242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51EF3E0-B506-4FED-94C4-F6F50061C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68" y="3244656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47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Archeologiczne odkrycia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937082"/>
            <a:ext cx="8695265" cy="45238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Calibri" pitchFamily="34" charset="0"/>
              </a:rPr>
              <a:t>Pełen tajemnic okazał się być także </a:t>
            </a:r>
            <a:r>
              <a:rPr lang="pl-PL" b="1" dirty="0">
                <a:latin typeface="Calibri" pitchFamily="34" charset="0"/>
              </a:rPr>
              <a:t>Plac Powstańców Wielkopolskich</a:t>
            </a:r>
            <a:r>
              <a:rPr lang="pl-PL" dirty="0">
                <a:latin typeface="Calibri" pitchFamily="34" charset="0"/>
              </a:rPr>
              <a:t>. Archeolog odkopał tam studnię o głębokości 3-4 m. Ciekawym znaleziskiem są także monety Fryderyka II Wielkiego z 1973 roku oraz szelągi Jana Kazimierza czyli tzw. boratynki bite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Rzeczypospolitej w latach 1659-1668.</a:t>
            </a:r>
          </a:p>
          <a:p>
            <a:pPr marL="0" indent="0" algn="just">
              <a:buNone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CC3CBDF-4234-4BC9-9418-A16A0BD4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992" y="3333631"/>
            <a:ext cx="4159098" cy="312115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7B14022A-6179-4491-A781-A723AB7BC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58" y="3333631"/>
            <a:ext cx="4168724" cy="31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4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70463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„Uporządkowanie gospodarki ściekowej </a:t>
            </a:r>
            <a:br>
              <a:rPr lang="pl-PL" dirty="0"/>
            </a:br>
            <a:r>
              <a:rPr lang="pl-PL" dirty="0"/>
              <a:t>w Aglomeracji Pleszew”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81383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Podpisanie Umowy o dofinansowanie </a:t>
            </a:r>
            <a:br>
              <a:rPr lang="pl-PL" sz="2700" dirty="0"/>
            </a:br>
            <a:r>
              <a:rPr lang="pl-PL" sz="2700" dirty="0"/>
              <a:t>nr POIS.02.03.00-00-058/16-00 w ramach Programu Operacyjnego Infrastruktura i Środowisko 2014-2020</a:t>
            </a:r>
            <a:r>
              <a:rPr lang="pl-PL" sz="3100" dirty="0"/>
              <a:t/>
            </a:r>
            <a:br>
              <a:rPr lang="pl-PL" sz="3100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692400"/>
            <a:ext cx="3513666" cy="33489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>
                <a:latin typeface="Calibri" pitchFamily="34" charset="0"/>
              </a:rPr>
              <a:t>28 czerwca 2016 roku </a:t>
            </a:r>
            <a:br>
              <a:rPr lang="pl-PL" b="1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podpisano umowę pomiędzy Narodowym Funduszem Ochrony Środowiska i Gospodarki Wodnej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Warszawie reprezentowanym przez Zastępcę Prezesa Zarządu Krystiana Szczepańskiego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oraz Barbarę Wiśniewską –  Pełnomocnika, Główną Księgową,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a Przedsiębiorstwem Komunalnym Sp. z o.o. w Pleszewie reprezentowanym przez Prezesa Zarządu Spółki Grzegorza Knappe.</a:t>
            </a:r>
          </a:p>
          <a:p>
            <a:pPr marL="0" indent="0" algn="just">
              <a:buNone/>
            </a:pPr>
            <a:endParaRPr lang="pl-PL" b="1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3" descr="C:\Documents and Settings\użytkownik\Pulpit\podpisanie umowy 28.06.2016.JPG">
            <a:extLst>
              <a:ext uri="{FF2B5EF4-FFF2-40B4-BE49-F238E27FC236}">
                <a16:creationId xmlns:a16="http://schemas.microsoft.com/office/drawing/2014/main" xmlns="" id="{63C6BC73-CE70-444F-9484-FCCEC182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692400"/>
            <a:ext cx="4930602" cy="3347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7082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Finansowanie projektu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92705"/>
            <a:ext cx="9188561" cy="2213811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>
                <a:latin typeface="Calibri" pitchFamily="34" charset="0"/>
              </a:rPr>
              <a:t>Planowany całkowity koszt przedsięwzięcia wynosi </a:t>
            </a:r>
            <a:r>
              <a:rPr lang="pl-PL" b="1" dirty="0">
                <a:latin typeface="Calibri" pitchFamily="34" charset="0"/>
              </a:rPr>
              <a:t>19 940 824,59 zł brutto</a:t>
            </a:r>
            <a:r>
              <a:rPr lang="pl-PL" dirty="0">
                <a:latin typeface="Calibri" pitchFamily="34" charset="0"/>
              </a:rPr>
              <a:t>.</a:t>
            </a:r>
          </a:p>
          <a:p>
            <a:pPr algn="just"/>
            <a:r>
              <a:rPr lang="pl-PL" dirty="0">
                <a:latin typeface="Calibri" pitchFamily="34" charset="0"/>
              </a:rPr>
              <a:t>Maksymalna kwota wydatków kwalifikowanych wynosi 11 948 220,73 zł.</a:t>
            </a:r>
          </a:p>
          <a:p>
            <a:pPr algn="just"/>
            <a:r>
              <a:rPr lang="pl-PL" dirty="0">
                <a:latin typeface="Calibri" pitchFamily="34" charset="0"/>
              </a:rPr>
              <a:t>Unia Europejska Fundusz Spójności zobowiązała się udzielić Beneficjentowi dofinansowania na realizację Projektu w wysokości 85 % kwoty wydatków kwalifikowanych poniesionych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toku realizacji Projektu, nie więcej niż </a:t>
            </a:r>
            <a:r>
              <a:rPr lang="pl-PL" b="1" dirty="0">
                <a:latin typeface="Calibri" pitchFamily="34" charset="0"/>
              </a:rPr>
              <a:t>10 155 987,62 zł</a:t>
            </a:r>
            <a:r>
              <a:rPr lang="pl-PL" dirty="0">
                <a:latin typeface="Calibri" pitchFamily="34" charset="0"/>
              </a:rPr>
              <a:t>. </a:t>
            </a:r>
          </a:p>
          <a:p>
            <a:pPr algn="just"/>
            <a:r>
              <a:rPr lang="pl-PL" dirty="0">
                <a:latin typeface="Calibri" pitchFamily="34" charset="0"/>
              </a:rPr>
              <a:t>Pozostałe koszty Beneficjent pokryje ze środków własnych oraz z pozyskanych na ten cel pożyczek.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xmlns="" id="{4D4BB650-F042-4351-9C0E-1E6DAC38B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165800"/>
              </p:ext>
            </p:extLst>
          </p:nvPr>
        </p:nvGraphicFramePr>
        <p:xfrm>
          <a:off x="2095308" y="3717757"/>
          <a:ext cx="5304113" cy="301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573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Realizacja projektu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7083"/>
            <a:ext cx="9188561" cy="29357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latin typeface="Calibri" pitchFamily="34" charset="0"/>
              </a:rPr>
              <a:t>Planowany efekt realizacji inwestycji w ramach pozyskanych środków:</a:t>
            </a:r>
          </a:p>
          <a:p>
            <a:pPr algn="just"/>
            <a:r>
              <a:rPr lang="pl-PL" dirty="0">
                <a:latin typeface="Calibri" pitchFamily="34" charset="0"/>
              </a:rPr>
              <a:t>Długość wybudowanej kanalizacji sanitarnej:		13,06 km</a:t>
            </a:r>
          </a:p>
          <a:p>
            <a:pPr algn="just"/>
            <a:r>
              <a:rPr lang="pl-PL" dirty="0">
                <a:latin typeface="Calibri" pitchFamily="34" charset="0"/>
              </a:rPr>
              <a:t>Długość przebudowanej kanalizacji sanitarnej:	0,48 km</a:t>
            </a:r>
          </a:p>
          <a:p>
            <a:pPr algn="just"/>
            <a:r>
              <a:rPr lang="pl-PL" dirty="0">
                <a:latin typeface="Calibri" pitchFamily="34" charset="0"/>
              </a:rPr>
              <a:t>Długość przebudowanej sieci wodociągowej:		0,84 km</a:t>
            </a:r>
          </a:p>
          <a:p>
            <a:pPr algn="just"/>
            <a:r>
              <a:rPr lang="pl-PL" dirty="0">
                <a:latin typeface="Calibri" pitchFamily="34" charset="0"/>
              </a:rPr>
              <a:t>Długość wybudowanej kanalizacji deszczowej:	0,32 km</a:t>
            </a:r>
          </a:p>
          <a:p>
            <a:pPr algn="just"/>
            <a:r>
              <a:rPr lang="pl-PL" dirty="0">
                <a:latin typeface="Calibri" pitchFamily="34" charset="0"/>
              </a:rPr>
              <a:t>Liczba wspartych stacji uzdatniania wody:		1 szt. </a:t>
            </a:r>
          </a:p>
          <a:p>
            <a:pPr algn="just"/>
            <a:r>
              <a:rPr lang="pl-PL" dirty="0">
                <a:latin typeface="Calibri" pitchFamily="34" charset="0"/>
              </a:rPr>
              <a:t>Podłączenie do sieci kanalizacji sanitarnej:		930 </a:t>
            </a:r>
            <a:r>
              <a:rPr lang="pl-PL" dirty="0">
                <a:solidFill>
                  <a:schemeClr val="tx1"/>
                </a:solidFill>
                <a:latin typeface="Calibri" pitchFamily="34" charset="0"/>
              </a:rPr>
              <a:t>osób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8887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111707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Realizacja projektu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937082"/>
            <a:ext cx="8695265" cy="452387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>
                <a:latin typeface="Calibri" pitchFamily="34" charset="0"/>
              </a:rPr>
              <a:t>W ramach projektu realizowane są zadania:</a:t>
            </a:r>
          </a:p>
          <a:p>
            <a:pPr algn="just"/>
            <a:r>
              <a:rPr lang="pl-PL" dirty="0">
                <a:latin typeface="Calibri" pitchFamily="34" charset="0"/>
              </a:rPr>
              <a:t>Budowa kanalizacji sanitarnej w miejscowości Piekarzew i Suchorzew.</a:t>
            </a:r>
          </a:p>
          <a:p>
            <a:pPr algn="just"/>
            <a:r>
              <a:rPr lang="pl-PL" dirty="0">
                <a:latin typeface="Calibri" pitchFamily="34" charset="0"/>
              </a:rPr>
              <a:t>Budowa kanalizacji sanitarnej w ul. Kaliskiej w Pleszewie od ul. Niepodległości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do ul. Parkowej w Lenartowicach.</a:t>
            </a:r>
          </a:p>
          <a:p>
            <a:pPr algn="just"/>
            <a:r>
              <a:rPr lang="pl-PL" dirty="0">
                <a:latin typeface="Calibri" pitchFamily="34" charset="0"/>
              </a:rPr>
              <a:t>Budowa kanalizacji sanitarnej w ul. Koźmińskiej w Pleszewie.</a:t>
            </a:r>
          </a:p>
          <a:p>
            <a:pPr algn="just"/>
            <a:r>
              <a:rPr lang="pl-PL" dirty="0">
                <a:latin typeface="Calibri" pitchFamily="34" charset="0"/>
              </a:rPr>
              <a:t>Budowa kanalizacji sanitarnej i deszczowej w ul. Przemysława II w Pleszewie.</a:t>
            </a:r>
          </a:p>
          <a:p>
            <a:pPr algn="just"/>
            <a:r>
              <a:rPr lang="pl-PL" dirty="0">
                <a:latin typeface="Calibri" pitchFamily="34" charset="0"/>
              </a:rPr>
              <a:t>Budowa kanalizacji sanitarnej i deszczowej w ul. Stare Targowisko w Pleszewie.</a:t>
            </a:r>
          </a:p>
          <a:p>
            <a:pPr algn="just"/>
            <a:r>
              <a:rPr lang="pl-PL" dirty="0">
                <a:latin typeface="Calibri" pitchFamily="34" charset="0"/>
              </a:rPr>
              <a:t>Rozdzielenie kanalizacji sanitarnej i deszczowej oraz przebudowa sieci wodociągowej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ul. Kasztanowej.</a:t>
            </a:r>
          </a:p>
          <a:p>
            <a:pPr algn="just"/>
            <a:r>
              <a:rPr lang="pl-PL" dirty="0">
                <a:latin typeface="Calibri" pitchFamily="34" charset="0"/>
              </a:rPr>
              <a:t>Rozdzielenie kanalizacji sanitarnej i deszczowej oraz przebudowa sieci wodociągowej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w ul. Wiśniowej.</a:t>
            </a:r>
          </a:p>
          <a:p>
            <a:pPr algn="just"/>
            <a:r>
              <a:rPr lang="pl-PL" dirty="0">
                <a:latin typeface="Calibri" pitchFamily="34" charset="0"/>
              </a:rPr>
              <a:t>Modernizacja stacji uzdatniania wody Bógwidze.</a:t>
            </a:r>
          </a:p>
          <a:p>
            <a:pPr algn="just"/>
            <a:r>
              <a:rPr lang="pl-PL" dirty="0">
                <a:latin typeface="Calibri" pitchFamily="34" charset="0"/>
              </a:rPr>
              <a:t>Zakup 3-osiowej maszyny komunalnej z recyklingiem.</a:t>
            </a:r>
          </a:p>
          <a:p>
            <a:pPr algn="just"/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88337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4917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zakończone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1825"/>
            <a:ext cx="8695265" cy="767947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Calibri" pitchFamily="34" charset="0"/>
              </a:rPr>
              <a:t>Budowa kanalizacji sanitarnej w ul. Kaliskiej w Pleszewie od ul. Niepodległości </a:t>
            </a:r>
            <a:br>
              <a:rPr lang="pl-PL" dirty="0">
                <a:latin typeface="Calibri" pitchFamily="34" charset="0"/>
              </a:rPr>
            </a:br>
            <a:r>
              <a:rPr lang="pl-PL" dirty="0">
                <a:latin typeface="Calibri" pitchFamily="34" charset="0"/>
              </a:rPr>
              <a:t>do ul. Parkowej w Lenartowicach.</a:t>
            </a:r>
          </a:p>
          <a:p>
            <a:pPr algn="just"/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1F93E3-CEFB-450B-A58E-D6FA39CD0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639086"/>
              </p:ext>
            </p:extLst>
          </p:nvPr>
        </p:nvGraphicFramePr>
        <p:xfrm>
          <a:off x="1146002" y="2782511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429338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0381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66895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779849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REALIZACJI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ZAKŁADANA OGÓŁEM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4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POCZĄTEK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KONIEC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NETTO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BRUTTO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6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01-07-2016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31-12-2017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2 650 920,54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3 260 632,26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870700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4E26B39-5739-46E0-97A1-4E7A3D5E0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20" y="4399311"/>
            <a:ext cx="3219895" cy="21465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CAB1302-8DFE-4700-8FC9-CB7B2B966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79" y="4399313"/>
            <a:ext cx="1429046" cy="214659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E4E161E-358B-4514-BB0A-9528D25A4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89" y="4399311"/>
            <a:ext cx="3222266" cy="214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99CE9-269B-4F5B-948B-959C53C1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93558"/>
            <a:ext cx="8596668" cy="4917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Inwestycje zakończone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8439A3-B65B-4C5E-AF4B-F8699498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1825"/>
            <a:ext cx="8695265" cy="767947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Calibri" pitchFamily="34" charset="0"/>
              </a:rPr>
              <a:t>Budowa kanalizacji sanitarnej w ul. Koźmińskiej w Pleszewie.</a:t>
            </a:r>
          </a:p>
          <a:p>
            <a:pPr marL="0" indent="0" algn="just">
              <a:buNone/>
            </a:pPr>
            <a:endParaRPr lang="pl-PL" dirty="0">
              <a:latin typeface="Calibri" pitchFamily="34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E1F1E38D-25EE-45B0-A9E7-988BF88C0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>
            <a:fillRect/>
          </a:stretch>
        </p:blipFill>
        <p:spPr bwMode="auto">
          <a:xfrm>
            <a:off x="677334" y="1"/>
            <a:ext cx="8596668" cy="1117074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501F93E3-CEFB-450B-A58E-D6FA39CD0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120031"/>
              </p:ext>
            </p:extLst>
          </p:nvPr>
        </p:nvGraphicFramePr>
        <p:xfrm>
          <a:off x="1146002" y="2782511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3429338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038195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668950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779849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REALIZACJI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WARTOŚĆ ZAKŁADANA OGÓŁEM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47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POCZĄTEK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KONIEC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NETTO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BRUTTO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1658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01-04-2017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31-03-2018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770 403,02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947 595,71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87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00598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939</TotalTime>
  <Words>683</Words>
  <Application>Microsoft Office PowerPoint</Application>
  <PresentationFormat>Panoramiczny</PresentationFormat>
  <Paragraphs>149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Wingdings 3</vt:lpstr>
      <vt:lpstr>Faseta</vt:lpstr>
      <vt:lpstr>Uporządkowanie gospodarki ściekowej  w Aglomeracji Pleszew</vt:lpstr>
      <vt:lpstr>Inwestycje realizowane przez  Przedsiębiorstwo Komunalne Sp. z o.o. w Pleszewie dofinansowane przez Fundusz Spójności </vt:lpstr>
      <vt:lpstr>„Uporządkowanie gospodarki ściekowej  w Aglomeracji Pleszew”  </vt:lpstr>
      <vt:lpstr>Podpisanie Umowy o dofinansowanie  nr POIS.02.03.00-00-058/16-00 w ramach Programu Operacyjnego Infrastruktura i Środowisko 2014-2020  </vt:lpstr>
      <vt:lpstr>Finansowanie projektu  </vt:lpstr>
      <vt:lpstr>Realizacja projektu  </vt:lpstr>
      <vt:lpstr>Realizacja projektu  </vt:lpstr>
      <vt:lpstr>Inwestycje zakończone  </vt:lpstr>
      <vt:lpstr>Inwestycje zakończone  </vt:lpstr>
      <vt:lpstr>Inwestycje zakończone  </vt:lpstr>
      <vt:lpstr>Inwestycje zakończone  </vt:lpstr>
      <vt:lpstr>Inwestycje zakończone  </vt:lpstr>
      <vt:lpstr>Inwestycje zakończone  </vt:lpstr>
      <vt:lpstr>„Uporządkowanie gospodarki ściekowej  w Aglomeracji Pleszew – etap II”  </vt:lpstr>
      <vt:lpstr>Podpisanie Umowy o dofinansowanie  nr POIS.02.03.00-00-0100/17-00 w ramach Programu Operacyjnego Infrastruktura i Środowisko 2014-2020  </vt:lpstr>
      <vt:lpstr>Finansowanie projektu  </vt:lpstr>
      <vt:lpstr>Realizacja projektu  </vt:lpstr>
      <vt:lpstr>Realizacja projektu  </vt:lpstr>
      <vt:lpstr>Inwestycje zakończone  </vt:lpstr>
      <vt:lpstr>Archeologiczne odkrycia  </vt:lpstr>
      <vt:lpstr>Archeologiczne odkrycia  </vt:lpstr>
      <vt:lpstr>Archeologiczne odkrycia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Uporządkowanie gospodarki ściekowej  w Aglomeracji Pleszew</dc:title>
  <dc:creator>IMikolajczak</dc:creator>
  <cp:lastModifiedBy>MK</cp:lastModifiedBy>
  <cp:revision>48</cp:revision>
  <dcterms:created xsi:type="dcterms:W3CDTF">2018-11-07T06:24:34Z</dcterms:created>
  <dcterms:modified xsi:type="dcterms:W3CDTF">2018-11-14T09:34:54Z</dcterms:modified>
</cp:coreProperties>
</file>