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AFC2D-C0ED-B5CF-572C-88E05BDFB1F4}" v="55" dt="2025-01-02T09:12:41.510"/>
    <p1510:client id="{C9FCBFE2-991E-D0B3-DB65-679759B39212}" v="757" dt="2025-01-02T09:38:59.675"/>
    <p1510:client id="{E4126AB0-9450-B5D3-3843-D93CF421A751}" v="6" dt="2025-01-02T11:01:26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02.01.2025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19963"/>
            <a:ext cx="10346611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4400" b="1">
                <a:solidFill>
                  <a:schemeClr val="bg1"/>
                </a:solidFill>
              </a:rPr>
              <a:t>System obsługi centralnej ewidencji emisyjności budynków - Faza II (CEEB 2.0) </a:t>
            </a:r>
            <a:endParaRPr lang="pl-PL" sz="4400">
              <a:solidFill>
                <a:schemeClr val="bg1"/>
              </a:solidFill>
              <a:ea typeface="Calibri"/>
              <a:cs typeface="Calibri"/>
            </a:endParaRPr>
          </a:p>
          <a:p>
            <a:endParaRPr lang="pl-PL" sz="5400" b="1">
              <a:solidFill>
                <a:schemeClr val="bg1"/>
              </a:solidFill>
              <a:ea typeface="Calibri"/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20B0604020202020204" pitchFamily="34" charset="0"/>
              <a:buChar char="Ø"/>
            </a:pPr>
            <a:endParaRPr lang="pl-PL" i="1" dirty="0">
              <a:ea typeface="Calibri" panose="020F0502020204030204"/>
              <a:cs typeface="Calibri" panose="020F0502020204030204"/>
            </a:endParaRPr>
          </a:p>
          <a:p>
            <a:pPr marL="0" indent="0" algn="ctr">
              <a:lnSpc>
                <a:spcPct val="70000"/>
              </a:lnSpc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Calibri"/>
              </a:rPr>
              <a:t>System obsługi centralnej ewidencji emisyjności budynków </a:t>
            </a:r>
            <a:endParaRPr lang="pl-PL" dirty="0">
              <a:solidFill>
                <a:srgbClr val="000000"/>
              </a:solidFill>
              <a:cs typeface="Calibri"/>
            </a:endParaRPr>
          </a:p>
          <a:p>
            <a:pPr marL="0" indent="0" algn="ctr">
              <a:lnSpc>
                <a:spcPct val="70000"/>
              </a:lnSpc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Calibri"/>
              </a:rPr>
              <a:t>- Faza II (CEEB 2.0) </a:t>
            </a:r>
            <a:endParaRPr lang="pl-PL" sz="9600" i="1" dirty="0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  <a:p>
            <a:pPr marL="274320" indent="-274320">
              <a:lnSpc>
                <a:spcPct val="170000"/>
              </a:lnSpc>
              <a:spcBef>
                <a:spcPts val="800"/>
              </a:spcBef>
              <a:buFont typeface="Wingdings" panose="020B0604020202020204" pitchFamily="34" charset="0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</a:rPr>
              <a:t>Minister Rozwoju i Technologii</a:t>
            </a:r>
            <a:endParaRPr lang="pl-PL" sz="6400" dirty="0">
              <a:solidFill>
                <a:schemeClr val="accent5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274320" indent="-274320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  <a:ea typeface="+mn-lt"/>
                <a:cs typeface="+mn-lt"/>
              </a:rPr>
              <a:t>Główny Urząd Nadzoru Budowlanego</a:t>
            </a:r>
            <a:endParaRPr lang="pl-PL" sz="6400" i="1" dirty="0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  <a:p>
            <a:pPr marL="274320" indent="-274320">
              <a:lnSpc>
                <a:spcPct val="170000"/>
              </a:lnSpc>
              <a:buFont typeface="Wingdings" panose="020B0604020202020204" pitchFamily="34" charset="0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Partnerzy:</a:t>
            </a: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  <a:ea typeface="+mn-lt"/>
                <a:cs typeface="+mn-lt"/>
              </a:rPr>
              <a:t>Narodowe Centrum Badań i Rozwoju; Sieć Badawcza Łukasiewicz - Poznański Instytut Technologiczny; Instytut Ochrony Środowiska - Państwowy Instytut Badawczy</a:t>
            </a:r>
            <a:endParaRPr lang="pl-PL" sz="6400" dirty="0">
              <a:solidFill>
                <a:schemeClr val="accent5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274320" indent="-274320">
              <a:lnSpc>
                <a:spcPct val="170000"/>
              </a:lnSpc>
              <a:buFont typeface="Wingdings" panose="020B0604020202020204" pitchFamily="34" charset="0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  <a:ea typeface="+mn-lt"/>
                <a:cs typeface="+mn-lt"/>
              </a:rPr>
              <a:t>Budżet państwa 20,29 %, UE: Program Fundusze Europejskie na Rozwój Cyfrowy 2021-2027, Działanie FERC.02.01 - Wysoka jakość i dostępność e-usług publicznych 79,71%</a:t>
            </a:r>
            <a:endParaRPr lang="pl-PL" sz="6400" dirty="0">
              <a:solidFill>
                <a:schemeClr val="accent5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274320" indent="-274320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</a:rPr>
              <a:t>84.878.984,33 PLN</a:t>
            </a:r>
            <a:endParaRPr lang="pl-PL" sz="6400" dirty="0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  <a:p>
            <a:pPr marL="274320" indent="-274320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pl-PL" sz="6400" b="1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</a:rPr>
              <a:t>01.01.2025 - 31.12.2027</a:t>
            </a:r>
            <a:endParaRPr lang="pl-PL" sz="6400" dirty="0">
              <a:solidFill>
                <a:schemeClr val="accent5">
                  <a:lumMod val="75000"/>
                </a:schemeClr>
              </a:solidFill>
              <a:ea typeface="Calibri"/>
              <a:cs typeface="Calibri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sz="3200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endParaRPr lang="pl-PL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72973" y="1050531"/>
            <a:ext cx="10694358" cy="56323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l-PL" b="1" i="1" dirty="0">
                <a:solidFill>
                  <a:srgbClr val="0070C0"/>
                </a:solidFill>
                <a:ea typeface="Calibri"/>
                <a:cs typeface="Calibri"/>
              </a:rPr>
              <a:t>Cele projektu:</a:t>
            </a:r>
            <a:endParaRPr lang="pl-PL" b="1" dirty="0">
              <a:solidFill>
                <a:srgbClr val="000000"/>
              </a:solidFill>
              <a:ea typeface="+mn-lt"/>
              <a:cs typeface="+mn-lt"/>
            </a:endParaRPr>
          </a:p>
          <a:p>
            <a:pPr marL="342900" indent="-342900">
              <a:buAutoNum type="arabicPeriod"/>
            </a:pPr>
            <a:r>
              <a:rPr lang="pl-PL" i="1" dirty="0">
                <a:solidFill>
                  <a:srgbClr val="0070C0"/>
                </a:solidFill>
                <a:ea typeface="+mn-lt"/>
                <a:cs typeface="+mn-lt"/>
              </a:rPr>
              <a:t>Optymalizacja i konsolidacja procesów w relacjach biznesu i obywateli z administracją publiczną pozwalających na realizację praw i obowiązków obywateli i przedsiębiorców dotyczących charakterystyki energetycznej oraz emisyjności budynków.</a:t>
            </a:r>
            <a:endParaRPr lang="pl-PL" i="1" dirty="0">
              <a:ea typeface="Calibri"/>
              <a:cs typeface="Calibri"/>
            </a:endParaRPr>
          </a:p>
          <a:p>
            <a:r>
              <a:rPr lang="pl-PL" u="sng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Cel strategiczny: </a:t>
            </a:r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Zwiększenie jakości oraz zakresu realizowanych procesów pomiędzy obywatelami i innymi interesariuszami a państwem oraz świadczonych e-usług spójne są z celami dokumentów strategicznych </a:t>
            </a:r>
            <a:r>
              <a:rPr lang="pl-PL" dirty="0" err="1">
                <a:solidFill>
                  <a:srgbClr val="0070C0"/>
                </a:solidFill>
                <a:ea typeface="+mn-lt"/>
                <a:cs typeface="+mn-lt"/>
              </a:rPr>
              <a:t>tj</a:t>
            </a:r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: Strategią na rzecz Odpowiedzialnego Rozwoju; Program operacyjny Fundusze Europejskie na Rozwój Cyfrowy 2021-2027; Droga ku cyfrowej dekadzie - cele cyfrowe na 2030 r.; Program Zintegrowanej Informatyzacji Państwa oraz Strategia Informatyzacji Państwa.</a:t>
            </a:r>
            <a:endParaRPr lang="pl-PL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pl-PL" dirty="0">
              <a:solidFill>
                <a:srgbClr val="0070C0"/>
              </a:solidFill>
              <a:ea typeface="+mn-lt"/>
              <a:cs typeface="+mn-lt"/>
            </a:endParaRPr>
          </a:p>
          <a:p>
            <a:pPr marL="347345" indent="-347345"/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2.   </a:t>
            </a:r>
            <a:r>
              <a:rPr lang="pl-PL" i="1" dirty="0">
                <a:solidFill>
                  <a:srgbClr val="0070C0"/>
                </a:solidFill>
                <a:ea typeface="+mn-lt"/>
                <a:cs typeface="+mn-lt"/>
              </a:rPr>
              <a:t>Optymalizacja procesów </a:t>
            </a:r>
            <a:r>
              <a:rPr lang="pl-PL" i="1" dirty="0" err="1">
                <a:solidFill>
                  <a:srgbClr val="0070C0"/>
                </a:solidFill>
                <a:ea typeface="+mn-lt"/>
                <a:cs typeface="+mn-lt"/>
              </a:rPr>
              <a:t>back-office</a:t>
            </a:r>
            <a:r>
              <a:rPr lang="pl-PL" i="1" dirty="0">
                <a:solidFill>
                  <a:srgbClr val="0070C0"/>
                </a:solidFill>
                <a:ea typeface="+mn-lt"/>
                <a:cs typeface="+mn-lt"/>
              </a:rPr>
              <a:t> administracji publicznej umożliwiających efektywne planowanie mapy drogowej transformacji energetycznej.</a:t>
            </a:r>
          </a:p>
          <a:p>
            <a:r>
              <a:rPr lang="pl-PL" u="sng" dirty="0">
                <a:solidFill>
                  <a:srgbClr val="0070C0"/>
                </a:solidFill>
                <a:ea typeface="+mn-lt"/>
                <a:cs typeface="+mn-lt"/>
              </a:rPr>
              <a:t>Cel strategiczny: </a:t>
            </a:r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Program Zintegrowanej Informatyzacji Państwa; Program operacyjny Fundusze Europejskie na Rozwój Cyfrowy 2021-2027; Polityka Energetyczna Polski do 2040.</a:t>
            </a:r>
          </a:p>
          <a:p>
            <a:pPr marL="347345" indent="-347345"/>
            <a:endParaRPr lang="pl-PL" dirty="0">
              <a:solidFill>
                <a:srgbClr val="0070C0"/>
              </a:solidFill>
              <a:ea typeface="+mn-lt"/>
              <a:cs typeface="+mn-lt"/>
            </a:endParaRPr>
          </a:p>
          <a:p>
            <a:pPr marL="347345" indent="-347345"/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3.   </a:t>
            </a:r>
            <a:r>
              <a:rPr lang="pl-PL" i="1" dirty="0">
                <a:solidFill>
                  <a:srgbClr val="0070C0"/>
                </a:solidFill>
                <a:ea typeface="+mn-lt"/>
                <a:cs typeface="+mn-lt"/>
              </a:rPr>
              <a:t>Modernizacja systemu CEEB i wypracowanie funkcjonalności, które umożliwią zaawansowaną  analizę danych i posłużą organom odpowiedzialnym za jakość powietrza do zarządzania emisjami i budowania strategii redukcji tych emisji z sektora bytowo-komunalnego. </a:t>
            </a:r>
          </a:p>
          <a:p>
            <a:r>
              <a:rPr lang="pl-PL" u="sng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Cel strategiczny: </a:t>
            </a:r>
            <a:r>
              <a:rPr lang="pl-PL" dirty="0">
                <a:solidFill>
                  <a:srgbClr val="0070C0"/>
                </a:solidFill>
                <a:ea typeface="+mn-lt"/>
                <a:cs typeface="+mn-lt"/>
              </a:rPr>
              <a:t>Projekt wpisuje się w założenia Polityki Energetycznej Polski do 2040; Projekt realizuje również Program Zintegrowanej Informatyzacji Państwa.</a:t>
            </a:r>
            <a:endParaRPr lang="pl-PL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>
                <a:solidFill>
                  <a:schemeClr val="accent1">
                    <a:lumMod val="50000"/>
                  </a:schemeClr>
                </a:solidFill>
              </a:rPr>
              <a:t>ARCHITEKTURA - Widok kooperacji aplikacji </a:t>
            </a:r>
          </a:p>
          <a:p>
            <a:pPr>
              <a:spcBef>
                <a:spcPts val="0"/>
              </a:spcBef>
            </a:pPr>
            <a:r>
              <a:rPr lang="pl-PL" sz="290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000" b="1">
              <a:solidFill>
                <a:schemeClr val="accent1">
                  <a:lumMod val="75000"/>
                </a:schemeClr>
              </a:solidFill>
              <a:ea typeface="Calibri"/>
              <a:cs typeface="Calibri"/>
            </a:endParaRPr>
          </a:p>
          <a:p>
            <a:pPr>
              <a:spcBef>
                <a:spcPts val="0"/>
              </a:spcBef>
            </a:pPr>
            <a:endParaRPr lang="pl-PL" sz="2000" b="1">
              <a:solidFill>
                <a:srgbClr val="1F4E79"/>
              </a:solidFill>
              <a:ea typeface="Calibri"/>
              <a:cs typeface="Calibri"/>
            </a:endParaRPr>
          </a:p>
          <a:p>
            <a:pPr>
              <a:spcBef>
                <a:spcPts val="0"/>
              </a:spcBef>
            </a:pPr>
            <a:endParaRPr lang="pl-PL" sz="2000" b="1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>
              <a:solidFill>
                <a:schemeClr val="accent1">
                  <a:lumMod val="50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endParaRPr lang="pl-PL" sz="2000">
              <a:solidFill>
                <a:srgbClr val="8497B0"/>
              </a:solidFill>
              <a:ea typeface="Calibri" panose="020F0502020204030204"/>
              <a:cs typeface="Calibri" panose="020F0502020204030204"/>
            </a:endParaRPr>
          </a:p>
          <a:p>
            <a:endParaRPr lang="pl-PL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/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ea typeface="Calibri" panose="020F0502020204030204"/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08C7FC93-EE78-C881-1EF9-A65AC2595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547" y="1716689"/>
            <a:ext cx="4690494" cy="468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5df3a10b-8748-402e-bef4-aee373db4dbb"/>
    <ds:schemaRef ds:uri="9affde3b-50dd-4e74-9e2c-6b9654ae51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273EA4-D5C8-486C-A1AD-E614BAB67FC8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302</Words>
  <Application>Microsoft Office PowerPoint</Application>
  <PresentationFormat>Panoramiczny</PresentationFormat>
  <Paragraphs>47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Karol Wilczyński</cp:lastModifiedBy>
  <cp:revision>3</cp:revision>
  <dcterms:created xsi:type="dcterms:W3CDTF">2017-01-27T12:50:17Z</dcterms:created>
  <dcterms:modified xsi:type="dcterms:W3CDTF">2025-01-02T14:59:55Z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