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8"/>
  </p:notesMasterIdLst>
  <p:sldIdLst>
    <p:sldId id="450" r:id="rId2"/>
    <p:sldId id="512" r:id="rId3"/>
    <p:sldId id="473" r:id="rId4"/>
    <p:sldId id="486" r:id="rId5"/>
    <p:sldId id="492" r:id="rId6"/>
    <p:sldId id="493" r:id="rId7"/>
    <p:sldId id="494" r:id="rId8"/>
    <p:sldId id="495" r:id="rId9"/>
    <p:sldId id="496" r:id="rId10"/>
    <p:sldId id="497" r:id="rId11"/>
    <p:sldId id="487" r:id="rId12"/>
    <p:sldId id="498" r:id="rId13"/>
    <p:sldId id="500" r:id="rId14"/>
    <p:sldId id="501" r:id="rId15"/>
    <p:sldId id="488" r:id="rId16"/>
    <p:sldId id="502" r:id="rId17"/>
    <p:sldId id="503" r:id="rId18"/>
    <p:sldId id="504" r:id="rId19"/>
    <p:sldId id="505" r:id="rId20"/>
    <p:sldId id="511" r:id="rId21"/>
    <p:sldId id="510" r:id="rId22"/>
    <p:sldId id="489" r:id="rId23"/>
    <p:sldId id="490" r:id="rId24"/>
    <p:sldId id="491" r:id="rId25"/>
    <p:sldId id="472" r:id="rId26"/>
    <p:sldId id="471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6" y="96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A5D0-96F2-48CB-BC55-BE44ACE6466C}" type="datetimeFigureOut">
              <a:rPr lang="pl-PL" smtClean="0"/>
              <a:pPr/>
              <a:t>2016-05-19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1E89F-DB85-40D6-9250-145E54BD44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7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84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174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16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0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62B1-9034-4446-96DA-AB081E135855}" type="datetime1">
              <a:rPr lang="pl-PL" smtClean="0"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B8BA-9A7F-4745-BAAF-634F02797926}" type="datetime1">
              <a:rPr lang="pl-PL" smtClean="0"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0C48-9844-463C-BF92-9898AF26ADB5}" type="datetime1">
              <a:rPr lang="pl-PL" smtClean="0"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14EC91-0C6A-4C0F-8F59-FBC4E44C071D}" type="datetime1">
              <a:rPr lang="pl-PL" altLang="pl-PL" smtClean="0"/>
              <a:t>2016-05-19</a:t>
            </a:fld>
            <a:endParaRPr lang="pl-PL" altLang="pl-PL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FBDD2E-0A89-4F6F-B71E-D6B8232A855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1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E715-773A-4645-91E5-A19CF24039F8}" type="datetime1">
              <a:rPr lang="pl-PL" smtClean="0"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DF66-CC3E-4345-A033-8889B00AD358}" type="datetime1">
              <a:rPr lang="pl-PL" smtClean="0"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A0A-2E53-42F0-91C2-72C51273766E}" type="datetime1">
              <a:rPr lang="pl-PL" smtClean="0"/>
              <a:t>2016-05-19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EDA6-7455-460B-A7C5-B64500075FA9}" type="datetime1">
              <a:rPr lang="pl-PL" smtClean="0"/>
              <a:t>2016-05-19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B8D18-35FF-4199-9397-FAD64E71CB21}" type="datetime1">
              <a:rPr lang="pl-PL" smtClean="0"/>
              <a:t>2016-05-19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76A0-DA6A-455D-B3B7-2BFE7DC48108}" type="datetime1">
              <a:rPr lang="pl-PL" smtClean="0"/>
              <a:t>2016-05-19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40C-A826-44D2-AAAA-1FA3CD1B0891}" type="datetime1">
              <a:rPr lang="pl-PL" smtClean="0"/>
              <a:t>2016-05-19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BD04E77-D390-4F8D-BB20-1A715EC0E04D}" type="datetime1">
              <a:rPr lang="pl-PL" smtClean="0"/>
              <a:t>2016-05-19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616A705-3644-404D-A38B-2FDD57A42C3E}" type="datetime1">
              <a:rPr lang="pl-PL" smtClean="0"/>
              <a:t>2016-05-19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95344C-304B-466D-A3FF-655A3294CEC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w.pl/2012/04/instrukcja-obslugi-flagi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://osp.palecznica.pl/regulamin%20umundurowani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84" y="2492896"/>
            <a:ext cx="9144000" cy="1080120"/>
          </a:xfrm>
        </p:spPr>
        <p:txBody>
          <a:bodyPr anchor="ctr">
            <a:normAutofit/>
          </a:bodyPr>
          <a:lstStyle/>
          <a:p>
            <a:pPr algn="ctr">
              <a:tabLst>
                <a:tab pos="2333625" algn="l"/>
              </a:tabLst>
            </a:pPr>
            <a:r>
              <a:rPr lang="pl-PL" altLang="pl-PL" sz="3200" b="1" dirty="0" smtClean="0">
                <a:latin typeface="Arial Black" panose="020B0A04020102020204" pitchFamily="34" charset="0"/>
              </a:rPr>
              <a:t>TEMAT 10: </a:t>
            </a:r>
            <a:r>
              <a:rPr lang="pl-PL" altLang="pl-PL" sz="3200" b="1" dirty="0" smtClean="0"/>
              <a:t/>
            </a:r>
            <a:br>
              <a:rPr lang="pl-PL" altLang="pl-PL" sz="3200" b="1" dirty="0" smtClean="0"/>
            </a:br>
            <a:r>
              <a:rPr lang="pl-PL" altLang="pl-PL" sz="3200" dirty="0" smtClean="0"/>
              <a:t>Ceremoniał pożarniczy</a:t>
            </a:r>
            <a:endParaRPr lang="pl-PL" altLang="pl-PL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36097" y="5301208"/>
            <a:ext cx="3707904" cy="336129"/>
          </a:xfrm>
        </p:spPr>
        <p:txBody>
          <a:bodyPr/>
          <a:lstStyle/>
          <a:p>
            <a:r>
              <a:rPr lang="pl-PL" altLang="pl-PL" sz="1600" b="1" i="1" dirty="0" smtClean="0"/>
              <a:t>autor</a:t>
            </a:r>
            <a:r>
              <a:rPr lang="pl-PL" altLang="pl-PL" sz="1600" b="1" i="1" dirty="0"/>
              <a:t>: </a:t>
            </a:r>
            <a:r>
              <a:rPr lang="pl-PL" altLang="pl-PL" sz="1600" b="1" i="1" dirty="0" smtClean="0"/>
              <a:t> </a:t>
            </a:r>
            <a:r>
              <a:rPr lang="pl-PL" altLang="pl-PL" b="1" dirty="0" smtClean="0"/>
              <a:t>Krzysztof </a:t>
            </a:r>
            <a:r>
              <a:rPr lang="pl-PL" altLang="pl-PL" b="1" dirty="0" err="1" smtClean="0"/>
              <a:t>Szałkowski</a:t>
            </a:r>
            <a:endParaRPr lang="pl-PL" alt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52494"/>
            <a:ext cx="1368152" cy="155700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25948" y="404769"/>
            <a:ext cx="6984776" cy="936104"/>
          </a:xfrm>
          <a:prstGeom prst="rect">
            <a:avLst/>
          </a:prstGeom>
        </p:spPr>
        <p:txBody>
          <a:bodyPr vert="horz" lIns="91440" tIns="0" rIns="45720" bIns="0" rtlCol="0" anchor="ctr">
            <a:normAutofit fontScale="92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tabLst>
                <a:tab pos="2333625" algn="l"/>
              </a:tabLst>
            </a:pPr>
            <a:r>
              <a:rPr lang="pl-PL" altLang="pl-PL" sz="3600" dirty="0" smtClean="0"/>
              <a:t>    SZKOLENIE  NACZELNIKÓW OSP</a:t>
            </a:r>
            <a:endParaRPr lang="pl-PL" alt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sz="quarter" idx="2"/>
          </p:nvPr>
        </p:nvSpPr>
        <p:spPr bwMode="auto">
          <a:xfrm>
            <a:off x="282439" y="1484784"/>
            <a:ext cx="853803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18872" indent="0" algn="just">
              <a:buNone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Właściwy efekt uroczystości zostaje osiągnięty, gdy wszystkie jej elementy zostaną właściwie przygotowane i wykonane. Kolejnym bardzo ważnym czynnikiem przyczyniającym się do powodzenia imprezy oraz pozytywnego jej odbioru przez społeczeństwo jest wygląd uczestników. Wygląd, który zależy od stanu i właściwego noszenia elementów umundurowania.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album_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374303"/>
            <a:ext cx="4414838" cy="329637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3850" y="3991437"/>
            <a:ext cx="40921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Poszanowanie munduru i dbałość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jego estetykę oraz wygląd stanowią jeden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podstawowych obowiązków członków OSP i funkcyjnych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oddziałów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ZOSP RP. </a:t>
            </a:r>
          </a:p>
          <a:p>
            <a:pPr algn="just"/>
            <a:endParaRPr lang="pl-PL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Podstawowe elementy uroczystego apelu i zbiórki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60236" y="1916832"/>
            <a:ext cx="8079065" cy="4633035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Zgodnie z postanowieniami Ceremoniału OSP zamiar zorganizowania uroczystości powinien być zawarty w treści uchwały władz OSP lub oddziału Związku, organizujących daną uroczystość. Uwzględniając rangę uroczystości (np. jubileusz, oddanie do użytku strażnicy, wręczenie sztandaru itp.) z treścią wymienionej uchwały należy zapoznać władze związkowe wyższego szczebla, celem umieszczenia tej uroczystości w kalendarzu imprez. Załącznikiem uchwały powinien być wykaz osób odpowiedzialnych za przygotowanie imprezy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wyszczególnieniem zadań do realizacji. </a:t>
            </a:r>
          </a:p>
          <a:p>
            <a:pPr marL="118872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Podstawowe elementy uroczystego apelu i zbiórki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60236" y="1916832"/>
            <a:ext cx="8079065" cy="4633035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Miejscem uroczystości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powinien być plac o odpowiednich rozmiarach zdolny pomieścić wszystkie uczestniczące pododdziały oraz zaproszonych gości, a także zapewniający możliwość obserwacji przebiegu imprezy przez publiczność.</a:t>
            </a:r>
          </a:p>
          <a:p>
            <a:pPr marL="118872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Picture 3" descr="HPIM09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0" b="28596"/>
          <a:stretch>
            <a:fillRect/>
          </a:stretch>
        </p:blipFill>
        <p:spPr bwMode="auto">
          <a:xfrm>
            <a:off x="1547664" y="3470629"/>
            <a:ext cx="6839098" cy="312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Podstawowe elementy uroczystego apelu i zbiórki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23850" y="1356677"/>
            <a:ext cx="8569325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endParaRPr lang="pl-PL" sz="2800" dirty="0">
              <a:solidFill>
                <a:srgbClr val="000000"/>
              </a:solidFill>
              <a:latin typeface="Arial" charset="0"/>
            </a:endParaRPr>
          </a:p>
          <a:p>
            <a:pPr algn="just"/>
            <a:r>
              <a:rPr lang="pl-P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Scenariusz uroczystości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swego rodzaju opis przebiegu uroczystości z podziałem „ról” dla poszczególnych jej uczestników. Scenariusz powinien zawierać informacje dotyczące: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23850" y="2895560"/>
            <a:ext cx="85693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rodzaju uroczystości,</a:t>
            </a:r>
          </a:p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czasu i miejsca uroczystości,</a:t>
            </a:r>
          </a:p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uczestników uroczystości,</a:t>
            </a:r>
          </a:p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funkcji (stopień służbowy), imienia i nazwiska dowódcy uroczystości,</a:t>
            </a:r>
          </a:p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harmonogramu uroczystości (czasy i miejsca koncentracji pododdziałów, zbiórek, przemarszów itp.),</a:t>
            </a:r>
          </a:p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komend dowódcy uroczystości i dowódców pododdziałów oraz sposób ich wykonania,</a:t>
            </a:r>
          </a:p>
          <a:p>
            <a:pPr marL="274638" indent="-274638"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  <a:tabLst>
                <a:tab pos="4572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opisu zadań i sposobu ich wykonania przez poszczególne osoby funkcyjne (np. komunikaty spikera).</a:t>
            </a:r>
          </a:p>
        </p:txBody>
      </p:sp>
    </p:spTree>
    <p:extLst>
      <p:ext uri="{BB962C8B-B14F-4D97-AF65-F5344CB8AC3E}">
        <p14:creationId xmlns:p14="http://schemas.microsoft.com/office/powerpoint/2010/main" val="25914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Podstawowe elementy uroczystego apelu i zbiórki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6825" y="1574885"/>
            <a:ext cx="8135937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Osoby funkcyjne uroczystości.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Sprawny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prawidłowy przebieg uroczystości lub imprezy zależy od właściwie dobranych funkcyjnych, których liczba zależy od wielkości imprezy, zaproszonych gości, imprez towarzyszących, liczebności OSP, ilości tych straży w gminie i w powiecie. Osobami funkcyjnymi podczas uroczystości są:</a:t>
            </a:r>
          </a:p>
          <a:p>
            <a:pPr algn="just"/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dowódca uroczystości;</a:t>
            </a: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konferansjer-spiker;</a:t>
            </a: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dowódca służby porządkowej;</a:t>
            </a: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kwatermistrz;</a:t>
            </a: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kapelmistrz;</a:t>
            </a: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kapelan;</a:t>
            </a:r>
          </a:p>
          <a:p>
            <a:pPr algn="just">
              <a:buClr>
                <a:srgbClr val="0000FF"/>
              </a:buClr>
              <a:buFont typeface="Wingdings" pitchFamily="2" charset="2"/>
              <a:buBlip>
                <a:blip r:embed="rId4"/>
              </a:buBlip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organizator.</a:t>
            </a:r>
          </a:p>
        </p:txBody>
      </p:sp>
    </p:spTree>
    <p:extLst>
      <p:ext uri="{BB962C8B-B14F-4D97-AF65-F5344CB8AC3E}">
        <p14:creationId xmlns:p14="http://schemas.microsoft.com/office/powerpoint/2010/main" val="20524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23081" cy="4705043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Przebieg uroczystości.</a:t>
            </a:r>
          </a:p>
          <a:p>
            <a:pPr algn="just"/>
            <a:endParaRPr lang="pl-PL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toku każdej uroczystości można wyodrębnić pewne charakterystyczne części składowe, etapy które muszą być zrealizowane, aby impreza miała odpowiedni przebieg i znaczenie. Do takich elementów zaliczamy między innymi złożenie meldunku, przegląd pododdziałów, podniesienie flagi państwowej (związkowej) na maszt, defilada. W zależności od rodzaju uroczystości, celu jej zorganizowania (np. nadanie sztandaru, oddanie do użytku strażnicy) etapy imprezy będą zróżnicowane pod względem rodzaju i charakteru.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sz="quarter" idx="2"/>
          </p:nvPr>
        </p:nvSpPr>
        <p:spPr bwMode="auto">
          <a:xfrm>
            <a:off x="685636" y="1464669"/>
            <a:ext cx="8223250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118872" indent="0" algn="ctr">
              <a:buNone/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Ugrupowanie pododdziałów i pojazdów do uroczystego apelu.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Zbiórka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 do uroczystego apelu powinna być zarządzona co najmniej na godzinę przed planowanym czasem rozpoczęcia imprezy, na placu koncentracji, niezbyt odległym od miejsca oficjalnej uroczystości. Na miejscu koncentracji następuje uformowanie z jednostek OSP pododdziałów plutonów, kompanii, wyznaczenie dowódców, ustalenie stanu ilościowego pododdziałów.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0"/>
          <a:stretch>
            <a:fillRect/>
          </a:stretch>
        </p:blipFill>
        <p:spPr bwMode="auto">
          <a:xfrm>
            <a:off x="693547" y="3973048"/>
            <a:ext cx="8234553" cy="288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3" y="1441279"/>
            <a:ext cx="84248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Złożenie meldunku.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Meldunek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jest zasadniczym elementem rozpoczynającym, niemal każdą strażacką uroczystość. Z chwilą przybycia oficjalnych gości wraz z przełożonym uroczystości (np. prezes OSP) dowódca uroczystości wychodzi przed pododdziały na centralne miejsce uroczystości i podaje komendy: </a:t>
            </a:r>
            <a:r>
              <a:rPr lang="pl-PL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„Pododdziały - BACZNOŚĆ, pododdziały, na prawo - PATRZ”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3" descr="DSCF09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3" b="6154"/>
          <a:stretch>
            <a:fillRect/>
          </a:stretch>
        </p:blipFill>
        <p:spPr bwMode="auto">
          <a:xfrm>
            <a:off x="3131840" y="3712932"/>
            <a:ext cx="4896668" cy="312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03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15071" y="1628800"/>
            <a:ext cx="813593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 odebraniu meldunku, przełożony kieruje swoje kroki do sztandaru jednostki, zatrzymuje się w odległości ok. 3 kroków od niego, salutuje a następnie w miejscu wykonuje zwrot w prawo i rozpoczyna przegląd pododdziałów. Przegląd pododdziałów odbywa się w trakcie marszu przełożonego wzdłuż linii pododdziałów. 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IMG_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5"/>
          <a:stretch>
            <a:fillRect/>
          </a:stretch>
        </p:blipFill>
        <p:spPr bwMode="auto">
          <a:xfrm>
            <a:off x="1331639" y="3547333"/>
            <a:ext cx="6923813" cy="31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07504" y="1969281"/>
            <a:ext cx="54726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Podniesienie flagi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(państwowej lub związku OSP) na maszt jest elementem podkreślającym rangę imprezy, nadającym jej oficjalny charakter. Flaga może być wciągana na maszt bądź podnoszona przy wykorzystaniu drabiny mechanicznej. W tym celu na komendę dowódcy uroczystości poczet flagowy występuje z szyku i maszeruje w kierunku masztu lub drabiny mechanicznej. W trakcie podnoszenia flagi grany jest hymn państwowy lub hymn Związku OSP RP (w zależności od rodzaju wciąganej flagi).</a:t>
            </a:r>
          </a:p>
        </p:txBody>
      </p:sp>
      <p:pic>
        <p:nvPicPr>
          <p:cNvPr id="9" name="Picture 4" descr="IMG_0057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3415985" cy="51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Zasady </a:t>
            </a:r>
            <a:r>
              <a:rPr lang="pl-PL" dirty="0" smtClean="0"/>
              <a:t>umundurowania;</a:t>
            </a:r>
          </a:p>
          <a:p>
            <a:r>
              <a:rPr lang="pl-PL" dirty="0" smtClean="0"/>
              <a:t>Charakterystyka </a:t>
            </a:r>
            <a:r>
              <a:rPr lang="pl-PL" dirty="0"/>
              <a:t>miejsca </a:t>
            </a:r>
            <a:r>
              <a:rPr lang="pl-PL" dirty="0" smtClean="0"/>
              <a:t>uroczystości;</a:t>
            </a:r>
          </a:p>
          <a:p>
            <a:r>
              <a:rPr lang="pl-PL" dirty="0" smtClean="0"/>
              <a:t>Zasady </a:t>
            </a:r>
            <a:r>
              <a:rPr lang="pl-PL" dirty="0"/>
              <a:t>organizacji uroczystości.</a:t>
            </a:r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</a:t>
            </a:r>
            <a:r>
              <a:rPr lang="pl-PL" dirty="0" smtClean="0"/>
              <a:t>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2050" name="Picture 2" descr="C:\Users\asdf\Desktop\prezentacje KW\foto\flagi-wieszani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10" y="2079243"/>
            <a:ext cx="42862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df\Desktop\prezentacje KW\foto\flagi-wieszanie-2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06" y="3717032"/>
            <a:ext cx="4286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9552" y="1598835"/>
            <a:ext cx="8135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Sposoby zawieszania flagi państwowej w różnych wariantach.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71800" y="5880466"/>
            <a:ext cx="3924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Zdjęcie. Nr 1 Sposoby wieszania flagi</a:t>
            </a:r>
            <a:endParaRPr lang="pl-PL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468111"/>
            <a:ext cx="63722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Wręczanie wyróżnień i </a:t>
            </a:r>
            <a:r>
              <a:rPr lang="pl-P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odznaczeń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Dekoracja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odznaczeniami, wręczanie wyróżnień odbywa się w jednostkach Ochotniczych Straży Pożarnych podczas uroczystego apelu z okazji Dnia Strażaka, świąt państwowych lub obchodów jubileuszowych.</a:t>
            </a:r>
          </a:p>
          <a:p>
            <a:pPr algn="just"/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złożeniu meldunku, podniesieniu flagi państwowej i przemówieniu powitalnym, spiker odczytuje wyciągi z odpowiednich uchwał i innych dokumentów prawnych o nadaniu medali, odznaczeń lub wyróżnień.</a:t>
            </a:r>
          </a:p>
          <a:p>
            <a:pPr algn="just"/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Kolejność wręczania wyróżnień zależy od ich rangi i rodzaju. </a:t>
            </a:r>
          </a:p>
          <a:p>
            <a:pPr algn="just"/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 dekoracji odznaczeniami wręczane są listy pochwalne, dyplomy i nagrody rzeczowe. </a:t>
            </a:r>
          </a:p>
          <a:p>
            <a:pPr algn="just"/>
            <a:endParaRPr lang="pl-PL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3" descr="IMG_0252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 b="4308"/>
          <a:stretch>
            <a:fillRect/>
          </a:stretch>
        </p:blipFill>
        <p:spPr bwMode="auto">
          <a:xfrm>
            <a:off x="6329806" y="1556792"/>
            <a:ext cx="297408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Prowadzenie uroczystości zgodnie </a:t>
            </a:r>
            <a:br>
              <a:rPr lang="pl-PL" sz="2400" dirty="0"/>
            </a:br>
            <a:r>
              <a:rPr lang="pl-PL" sz="2400" dirty="0"/>
              <a:t>z ceremoniałem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2574057" y="1412776"/>
            <a:ext cx="4464496" cy="6600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Zasady noszenia medali i odznaczeń</a:t>
            </a:r>
            <a:endParaRPr lang="pl-PL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1030" name="Picture 6" descr="http://osp.palecznica.pl/zdjecia/Regulamin/mundur_strazac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15" y="1829247"/>
            <a:ext cx="4786753" cy="456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843808" y="6371909"/>
            <a:ext cx="3924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pl-PL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Zdjęcie. Nr 2 Mundur galowy z medalami</a:t>
            </a:r>
            <a:endParaRPr lang="pl-PL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Uroczystości  z udziałem OSP </a:t>
            </a:r>
            <a:br>
              <a:rPr lang="pl-PL" sz="2400" dirty="0"/>
            </a:br>
            <a:r>
              <a:rPr lang="pl-PL" sz="2400" dirty="0"/>
              <a:t>nie objętych ceremoniałem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72507" y="2154598"/>
            <a:ext cx="868204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Uroczystości przeprowadzane przez OSP lub w których uczestniczą strażacy powinny być realizowane w oparciu o ceremoniał w miarę możliwość. Próbować zastosować zapisy ceremoniału w zbliżonej sytuacji do zastanej uroczystości.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sz="2400" dirty="0"/>
              <a:t>Dowodzenie pododdziałem zwartym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4993" y="1484784"/>
            <a:ext cx="8682049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Defilada</a:t>
            </a:r>
            <a:endParaRPr lang="pl-PL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Każda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uroczystość strażacka może być zakończona defiladą, czyli przemarszem pododdziałów zarówno pieszych jak i zmotoryzowanych przed trybuną honorową. Defilada ma na celu zaprezentowanie zgromadzonych pododdziałom gościom oficjalnym oraz publiczności.</a:t>
            </a:r>
          </a:p>
        </p:txBody>
      </p:sp>
      <p:pic>
        <p:nvPicPr>
          <p:cNvPr id="16" name="Picture 3" descr="HPIM09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8" b="12198"/>
          <a:stretch>
            <a:fillRect/>
          </a:stretch>
        </p:blipFill>
        <p:spPr bwMode="auto">
          <a:xfrm>
            <a:off x="1331640" y="3235379"/>
            <a:ext cx="6624910" cy="36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/>
          </a:bodyPr>
          <a:lstStyle/>
          <a:p>
            <a:r>
              <a:rPr lang="pl-PL" altLang="pl-PL" sz="2800" b="1" dirty="0" smtClean="0"/>
              <a:t>BIBLIOGRAFIA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832845"/>
            <a:ext cx="8216267" cy="2185987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pl-P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SZKOLENIE  </a:t>
            </a: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NACZELNIKÓW </a:t>
            </a:r>
            <a:r>
              <a:rPr lang="pl-P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OSP, TEMAT </a:t>
            </a: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4: Ceremoniał </a:t>
            </a:r>
            <a:r>
              <a:rPr lang="pl-P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pożarniczy” Autor</a:t>
            </a: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Marek Poterek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l-PL" sz="2200" dirty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r>
              <a:rPr lang="pl-PL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Arial" charset="0"/>
              </a:rPr>
            </a:b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Arial" charset="0"/>
              </a:rPr>
            </a:br>
            <a:r>
              <a:rPr lang="pl-PL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Arial" charset="0"/>
              </a:rPr>
            </a:br>
            <a:r>
              <a:rPr lang="pl-PL" b="1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pl-PL" b="1" dirty="0">
                <a:solidFill>
                  <a:srgbClr val="000000"/>
                </a:solidFill>
                <a:latin typeface="Arial" charset="0"/>
              </a:rPr>
            </a:br>
            <a:endParaRPr lang="pl-PL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68313" y="5300663"/>
            <a:ext cx="345598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pl-PL" sz="3600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3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250031"/>
            <a:ext cx="7362847" cy="874713"/>
          </a:xfrm>
        </p:spPr>
        <p:txBody>
          <a:bodyPr>
            <a:normAutofit fontScale="90000"/>
          </a:bodyPr>
          <a:lstStyle/>
          <a:p>
            <a:r>
              <a:rPr lang="pl-PL" altLang="pl-PL" sz="2800" b="1" dirty="0" smtClean="0"/>
              <a:t>INDEKS MATERIAŁÓW POBRANYCH Z INTERNETU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107504" y="1832845"/>
            <a:ext cx="8921000" cy="4188443"/>
          </a:xfrm>
        </p:spPr>
        <p:txBody>
          <a:bodyPr wrap="none"/>
          <a:lstStyle/>
          <a:p>
            <a:pPr marL="118872" indent="0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 Zdjęcie Nr 1: Pobrano 4.03.2016 z </a:t>
            </a:r>
            <a:r>
              <a:rPr lang="pl-PL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www.alw.pl/2012/04/instrukcja-</a:t>
            </a:r>
            <a:br>
              <a:rPr lang="pl-PL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</a:br>
            <a:r>
              <a:rPr lang="pl-PL" sz="22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obslugi</a:t>
            </a:r>
            <a:r>
              <a:rPr lang="pl-PL" sz="2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-flagi</a:t>
            </a:r>
            <a:endParaRPr lang="pl-PL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endParaRPr lang="pl-PL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- Zdjęcie Nr 2: Pobrano 6.03.2016 r. z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http://osp.palecznica.pl/regulamin%</a:t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  <a:hlinkClick r:id="rId4"/>
              </a:rPr>
              <a:t>20umundurowania.html</a:t>
            </a: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endParaRPr lang="pl-PL" sz="2200" dirty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endParaRPr lang="pl-PL" sz="2200" u="sng" dirty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endParaRPr lang="pl-PL" sz="2200" dirty="0">
              <a:latin typeface="Times New Roman" pitchFamily="18" charset="0"/>
              <a:cs typeface="Times New Roman" pitchFamily="18" charset="0"/>
            </a:endParaRPr>
          </a:p>
          <a:p>
            <a:pPr marL="118872" indent="0"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39552" y="1832845"/>
            <a:ext cx="8144259" cy="4548483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None/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Strażackie tradycje, mundur, dyscyplina, wola niesienia bezinteresownej pomocy i poświęcenie w obliczu zagrożenia stanowią wartości będące źródłem uznania oraz szacunku społeczeństwa. Uznanie, zaufanie społeczne zobowiązuje do godnego prezentowania się jednostek Ochotniczej Straży Pożarnej podczas takich uroczystości jak: jubileusze, nadanie sztandaru, oddanie do użytku strażnicy, sprzętu ratowniczego czy uroczystości osobistych strażaków.</a:t>
            </a:r>
          </a:p>
          <a:p>
            <a:pPr marL="0" indent="0" algn="just">
              <a:buFont typeface="Wingdings" pitchFamily="2" charset="2"/>
              <a:buNone/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Podstawowym warunkiem godnego i sprawnego przeprowadzenia uroczystości jest przestrzeganie pewnych sprawdzonych zasad i reguł postępowania. Zasady te zawarte są w Ceremoniale OSP, który wskazuje sposób organizacji i porządek przebiegu różnych okolicznościowych wystąpień, spotkań i uroczystości.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467544" y="1484784"/>
            <a:ext cx="8208911" cy="463303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Przygotowanie i przeprowadzenie imprezy, na której spotykają się przedstawiciele różnych formacji i służb wymaga od organizatora (dowódcy uroczystości) znajomości ogólnie przyjętych zwyczajów i zasad postępowania. Podstawowym elementem w tym zakresie jest znajomość musztry. 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Musztra przygotowuje strażaków i pododdziały do wystąpień służbowych. Rozróżnia się </a:t>
            </a: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musztrę pojedynczego strażaka i musztrę zwartych pododdziałów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W czasie przebiegu uroczystości takich jak uroczyste zbiórki czy apele zastosowanie mają oczywiście zasady musztry zwartych pododdziałów.</a:t>
            </a:r>
          </a:p>
          <a:p>
            <a:pPr marL="0" indent="0" algn="just">
              <a:lnSpc>
                <a:spcPct val="120000"/>
              </a:lnSpc>
              <a:buFont typeface="Wingdings" pitchFamily="2" charset="2"/>
              <a:buNone/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Musztra zwarta przygotowuje pododdziały do wystąpień służbowych, kształtuje mobilność i spoistość pododdziałów oraz umiejętność zespołowego działania strażaków</a:t>
            </a:r>
            <a:r>
              <a:rPr lang="pl-PL" sz="2200" dirty="0">
                <a:solidFill>
                  <a:srgbClr val="000000"/>
                </a:solidFill>
                <a:latin typeface="Arial" charset="0"/>
              </a:rPr>
              <a:t>.</a:t>
            </a:r>
            <a:r>
              <a:rPr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87347" y="1636811"/>
            <a:ext cx="7962138" cy="232877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każdej dziedzinie życia człowieka powodzenie, osiągnięcie zamierzonego celu przez grupę ludzi uzależnione jest od właściwego, sprawnego kierowania. Dotyczy to zwłaszcza takich struktur jakimi są jednostki straży pożarnych. W związku z powyższym powodzenie, sprawny przebieg każdej uroczystości zależy w znacznej </a:t>
            </a:r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mierze od </a:t>
            </a:r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dowódcy uroczystości</a:t>
            </a:r>
            <a:r>
              <a:rPr lang="pl-PL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Font typeface="Wingdings" pitchFamily="2" charset="2"/>
              <a:buNone/>
            </a:pPr>
            <a:endParaRPr lang="pl-PL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pic>
        <p:nvPicPr>
          <p:cNvPr id="7" name="Picture 5" descr="kolum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691" y="3429000"/>
            <a:ext cx="4573225" cy="34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7962138" cy="46330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Dowodzenie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pododdziałami odbywa się za pomocą rozkazów lub komend, które dowódcy podają głosem, sygnałami lub przykładem osobistym i przekazują za pomocą różnych środków łączności.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Rozkaz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jest to wydanie przez dowódcę ścisłych poleceń do wykonania przez strażaków lub pododdziały, na podstawie, których dowódcy tych pododdziałów wydają już ścisłe, sprecyzowane komendy.</a:t>
            </a:r>
            <a:endParaRPr lang="pl-PL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Komenda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jest to odmiana rozkazu podana głosem lub sygnałem. Wykonuje się ją natychmiast w określony sposób, a gdy jest podana dla pojedynczego strażaka, grupy strażaków, pododdziału lub oddziału.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sz="quarter" idx="2"/>
          </p:nvPr>
        </p:nvSpPr>
        <p:spPr bwMode="auto">
          <a:xfrm>
            <a:off x="282438" y="1412776"/>
            <a:ext cx="8538033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18872" indent="0" algn="just">
              <a:buNone/>
              <a:tabLst>
                <a:tab pos="114300" algn="l"/>
              </a:tabLst>
            </a:pPr>
            <a:r>
              <a:rPr lang="pl-PL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Kierując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przebiegiem uroczystości z udziałem kilku pododdziałów dowódca uroczystości musi znać zasady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prawidłowości charakterystyczne dla tego rodzaju ugrupowań.</a:t>
            </a:r>
          </a:p>
          <a:p>
            <a:pPr marL="118872" indent="0" algn="just">
              <a:buNone/>
              <a:tabLst>
                <a:tab pos="114300" algn="l"/>
              </a:tabLst>
            </a:pP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Ugrupowanie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jest to ustawienie strażaków, pododdziałów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oddziałów w ustalonych odstępach i odległościach, frontem 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nakazanym kierunku, w celu wykonania wspólnych czynności.</a:t>
            </a:r>
          </a:p>
        </p:txBody>
      </p:sp>
      <p:pic>
        <p:nvPicPr>
          <p:cNvPr id="9" name="Picture 5" descr="CRW_54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9273" r="1987" b="5006"/>
          <a:stretch>
            <a:fillRect/>
          </a:stretch>
        </p:blipFill>
        <p:spPr bwMode="auto">
          <a:xfrm>
            <a:off x="3347864" y="3708704"/>
            <a:ext cx="5724872" cy="31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sz="quarter" idx="2"/>
          </p:nvPr>
        </p:nvSpPr>
        <p:spPr bwMode="auto">
          <a:xfrm>
            <a:off x="272507" y="1609094"/>
            <a:ext cx="8538033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18872" indent="0" algn="just">
              <a:buNone/>
            </a:pP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Rozróżnia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się </a:t>
            </a: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ugrupowania rozwinięte i marszowe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W ugrupowaniach mogą występować różne szyki. Szereg i dwuszereg są to typowe </a:t>
            </a:r>
            <a:r>
              <a:rPr lang="pl-PL" sz="2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ugrupowania rozwinięte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8872" indent="0" algn="just">
              <a:buNone/>
            </a:pPr>
            <a:endParaRPr lang="pl-PL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8872" indent="0" algn="just">
              <a:buNone/>
            </a:pPr>
            <a:r>
              <a:rPr lang="pl-PL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Szereg</a:t>
            </a:r>
            <a:r>
              <a:rPr lang="pl-PL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szyk, w którym strażacy stoją obok siebie w odstępie szerokości dłoni (mierzonym na wysokości łokci) w jednej linii, frontem w jednym kierunku.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24" y="4304876"/>
            <a:ext cx="662463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Podstawowej  pojęcia używane </a:t>
            </a:r>
            <a:br>
              <a:rPr lang="pl-PL" sz="2800" dirty="0"/>
            </a:br>
            <a:r>
              <a:rPr lang="pl-PL" sz="2800" dirty="0"/>
              <a:t>w ceremoniale  pożarniczym</a:t>
            </a:r>
            <a:endParaRPr lang="pl-PL" altLang="pl-PL" sz="28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sz="quarter" idx="2"/>
          </p:nvPr>
        </p:nvSpPr>
        <p:spPr bwMode="auto">
          <a:xfrm>
            <a:off x="282439" y="1556792"/>
            <a:ext cx="8538033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118872" indent="0" algn="just">
              <a:buNone/>
              <a:tabLst>
                <a:tab pos="114300" algn="l"/>
              </a:tabLst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Dwuszereg</a:t>
            </a:r>
            <a:r>
              <a:rPr lang="pl-PL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szyk, w którym dwa szeregi strażaków stoją jeden za drugim, frontem w jednym kierunku, w odległości równej półtorej długości wyciągniętej ręki z wyprostowanymi palcami (ok. 1,2 m). Strażacy z drugiego szeregu kryją (stoją za plecami) swoich poprzedników.</a:t>
            </a:r>
          </a:p>
        </p:txBody>
      </p:sp>
      <p:pic>
        <p:nvPicPr>
          <p:cNvPr id="9" name="Picture 6" descr="HPIM0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8" b="22839"/>
          <a:stretch>
            <a:fillRect/>
          </a:stretch>
        </p:blipFill>
        <p:spPr bwMode="auto">
          <a:xfrm>
            <a:off x="1043608" y="3751758"/>
            <a:ext cx="7624141" cy="310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68960"/>
            <a:ext cx="30956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8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5629</TotalTime>
  <Words>1397</Words>
  <Application>Microsoft Office PowerPoint</Application>
  <PresentationFormat>Pokaz na ekranie (4:3)</PresentationFormat>
  <Paragraphs>157</Paragraphs>
  <Slides>26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Corbel</vt:lpstr>
      <vt:lpstr>Tahoma</vt:lpstr>
      <vt:lpstr>Times New Roman</vt:lpstr>
      <vt:lpstr>Wingdings</vt:lpstr>
      <vt:lpstr>Wingdings 2</vt:lpstr>
      <vt:lpstr>Wingdings 3</vt:lpstr>
      <vt:lpstr>Moduł</vt:lpstr>
      <vt:lpstr>TEMAT 10:  Ceremoniał pożarniczy</vt:lpstr>
      <vt:lpstr>MATERIAŁ NAUCZANIA</vt:lpstr>
      <vt:lpstr>Podstawowej  pojęcia używane  w ceremoniale  pożarniczym</vt:lpstr>
      <vt:lpstr>Podstawowej  pojęcia używane  w ceremoniale  pożarniczym</vt:lpstr>
      <vt:lpstr>Podstawowej  pojęcia używane  w ceremoniale  pożarniczym</vt:lpstr>
      <vt:lpstr>Podstawowej  pojęcia używane  w ceremoniale  pożarniczym</vt:lpstr>
      <vt:lpstr>Podstawowej  pojęcia używane  w ceremoniale  pożarniczym</vt:lpstr>
      <vt:lpstr>Podstawowej  pojęcia używane  w ceremoniale  pożarniczym</vt:lpstr>
      <vt:lpstr>Podstawowej  pojęcia używane  w ceremoniale  pożarniczym</vt:lpstr>
      <vt:lpstr>Podstawowej  pojęcia używane  w ceremoniale  pożarniczym</vt:lpstr>
      <vt:lpstr>Podstawowe elementy uroczystego apelu i zbiórki</vt:lpstr>
      <vt:lpstr>Podstawowe elementy uroczystego apelu i zbiórki</vt:lpstr>
      <vt:lpstr>Podstawowe elementy uroczystego apelu i zbiórki</vt:lpstr>
      <vt:lpstr>Podstawowe elementy uroczystego apelu i zbiórki</vt:lpstr>
      <vt:lpstr>Prowadzenie uroczystości zgodnie  z ceremoniałem  pożarniczym</vt:lpstr>
      <vt:lpstr>Prowadzenie uroczystości zgodnie  z ceremoniałem  pożarniczym</vt:lpstr>
      <vt:lpstr>Prowadzenie uroczystości zgodnie  z ceremoniałem  pożarniczym</vt:lpstr>
      <vt:lpstr>Prowadzenie uroczystości zgodnie  z ceremoniałem  pożarniczym</vt:lpstr>
      <vt:lpstr>Prowadzenie uroczystości zgodnie  z ceremoniałem  pożarniczym</vt:lpstr>
      <vt:lpstr>Prowadzenie uroczystości zgodnie  z ceremoniałem  pożarniczym</vt:lpstr>
      <vt:lpstr>Prowadzenie uroczystości zgodnie  z ceremoniałem  pożarniczym</vt:lpstr>
      <vt:lpstr>Prowadzenie uroczystości zgodnie  z ceremoniałem  pożarniczym</vt:lpstr>
      <vt:lpstr>Uroczystości  z udziałem OSP  nie objętych ceremoniałem</vt:lpstr>
      <vt:lpstr>Dowodzenie pododdziałem zwartym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godles</dc:creator>
  <cp:lastModifiedBy>SPORT</cp:lastModifiedBy>
  <cp:revision>257</cp:revision>
  <dcterms:created xsi:type="dcterms:W3CDTF">2014-03-01T12:20:49Z</dcterms:created>
  <dcterms:modified xsi:type="dcterms:W3CDTF">2016-05-19T13:19:48Z</dcterms:modified>
</cp:coreProperties>
</file>