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600028" y="1429809"/>
            <a:ext cx="10938829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Zaprojektowanie, wykonanie i wdrożenie Systemu Obsługi </a:t>
            </a:r>
            <a:r>
              <a:rPr lang="pl-PL" sz="4800" b="1" dirty="0" smtClean="0">
                <a:solidFill>
                  <a:schemeClr val="bg1"/>
                </a:solidFill>
              </a:rPr>
              <a:t>Sekretariatów </a:t>
            </a:r>
            <a:r>
              <a:rPr lang="pl-PL" sz="4800" b="1" dirty="0">
                <a:solidFill>
                  <a:schemeClr val="bg1"/>
                </a:solidFill>
              </a:rPr>
              <a:t>Sądów Administracyjnych (OSSA)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1252622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System </a:t>
            </a: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Obsługi </a:t>
            </a: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Sekretariatów </a:t>
            </a: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Sądów </a:t>
            </a: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Administracyjnych</a:t>
            </a: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72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7200" i="1" dirty="0" smtClean="0">
                <a:solidFill>
                  <a:schemeClr val="accent5">
                    <a:lumMod val="75000"/>
                  </a:schemeClr>
                </a:solidFill>
              </a:rPr>
              <a:t>Wnioskodawca:			 </a:t>
            </a:r>
            <a:r>
              <a:rPr lang="pl-PL" sz="7200" dirty="0" smtClean="0"/>
              <a:t>Prezes NSA</a:t>
            </a:r>
            <a:endParaRPr lang="pl-PL" sz="72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7200" i="1" dirty="0">
                <a:solidFill>
                  <a:schemeClr val="accent5">
                    <a:lumMod val="75000"/>
                  </a:schemeClr>
                </a:solidFill>
              </a:rPr>
              <a:t>Beneficjent:  </a:t>
            </a:r>
            <a:r>
              <a:rPr lang="pl-PL" sz="7200" i="1" dirty="0" smtClean="0">
                <a:solidFill>
                  <a:schemeClr val="accent5">
                    <a:lumMod val="75000"/>
                  </a:schemeClr>
                </a:solidFill>
              </a:rPr>
              <a:t>			 </a:t>
            </a:r>
            <a:r>
              <a:rPr lang="pl-PL" sz="7200" dirty="0" smtClean="0"/>
              <a:t>Naczelny </a:t>
            </a:r>
            <a:r>
              <a:rPr lang="pl-PL" sz="7200" dirty="0"/>
              <a:t>Sąd Administracyjny</a:t>
            </a:r>
            <a:endParaRPr lang="pl-PL" sz="7200" dirty="0" smtClean="0"/>
          </a:p>
          <a:p>
            <a:pPr marL="269875" indent="-269875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7200" i="1" dirty="0" smtClean="0">
                <a:solidFill>
                  <a:schemeClr val="accent5">
                    <a:lumMod val="75000"/>
                  </a:schemeClr>
                </a:solidFill>
              </a:rPr>
              <a:t>Partnerzy:  			 </a:t>
            </a:r>
            <a:r>
              <a:rPr lang="pl-PL" sz="7200" dirty="0" smtClean="0"/>
              <a:t>nie dotyczy </a:t>
            </a:r>
          </a:p>
          <a:p>
            <a:pPr marL="269875" indent="-269875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7200" i="1" dirty="0" smtClean="0">
                <a:solidFill>
                  <a:schemeClr val="accent5">
                    <a:lumMod val="75000"/>
                  </a:schemeClr>
                </a:solidFill>
              </a:rPr>
              <a:t>Źródło finansowania</a:t>
            </a:r>
            <a:r>
              <a:rPr lang="pl-PL" sz="7200" i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pl-PL" sz="7200" i="1" dirty="0" smtClean="0">
                <a:solidFill>
                  <a:schemeClr val="accent5">
                    <a:lumMod val="75000"/>
                  </a:schemeClr>
                </a:solidFill>
              </a:rPr>
              <a:t> 		 </a:t>
            </a:r>
            <a:r>
              <a:rPr lang="pl-PL" sz="7200" dirty="0" smtClean="0"/>
              <a:t>Środki </a:t>
            </a:r>
            <a:r>
              <a:rPr lang="pl-PL" sz="7200" dirty="0"/>
              <a:t>budżetu państwa - część 05 Naczelny Sąd </a:t>
            </a:r>
            <a:r>
              <a:rPr lang="pl-PL" sz="7200" dirty="0" smtClean="0"/>
              <a:t>Administracyjny </a:t>
            </a:r>
          </a:p>
          <a:p>
            <a:pPr marL="269875" indent="-269875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7200" i="1" dirty="0" smtClean="0">
                <a:solidFill>
                  <a:schemeClr val="accent5">
                    <a:lumMod val="75000"/>
                  </a:schemeClr>
                </a:solidFill>
              </a:rPr>
              <a:t>Całkowity koszt </a:t>
            </a:r>
            <a:r>
              <a:rPr lang="pl-PL" sz="7200" i="1" dirty="0">
                <a:solidFill>
                  <a:schemeClr val="accent5">
                    <a:lumMod val="75000"/>
                  </a:schemeClr>
                </a:solidFill>
              </a:rPr>
              <a:t>projektu: </a:t>
            </a:r>
            <a:r>
              <a:rPr lang="pl-PL" sz="7200" i="1" dirty="0" smtClean="0">
                <a:solidFill>
                  <a:schemeClr val="accent5">
                    <a:lumMod val="75000"/>
                  </a:schemeClr>
                </a:solidFill>
              </a:rPr>
              <a:t> 		 </a:t>
            </a:r>
            <a:r>
              <a:rPr lang="pl-PL" sz="7200" dirty="0" smtClean="0"/>
              <a:t>19 </a:t>
            </a:r>
            <a:r>
              <a:rPr lang="pl-PL" sz="7200" dirty="0"/>
              <a:t>628 936,00 </a:t>
            </a:r>
            <a:r>
              <a:rPr lang="pl-PL" sz="7200" dirty="0" smtClean="0"/>
              <a:t>zł  (25 878 936,00 zł z uwzględnieniem kosztów </a:t>
            </a:r>
            <a:br>
              <a:rPr lang="pl-PL" sz="7200" dirty="0" smtClean="0"/>
            </a:br>
            <a:r>
              <a:rPr lang="pl-PL" sz="7200" dirty="0" smtClean="0"/>
              <a:t>				 gwarancji i serwisu gwarancyjnego)</a:t>
            </a:r>
          </a:p>
          <a:p>
            <a:pPr marL="269875" indent="-269875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7200" i="1" dirty="0" smtClean="0">
                <a:solidFill>
                  <a:schemeClr val="accent5">
                    <a:lumMod val="75000"/>
                  </a:schemeClr>
                </a:solidFill>
              </a:rPr>
              <a:t>Planowany okres realizacji </a:t>
            </a:r>
            <a:r>
              <a:rPr lang="pl-PL" sz="7200" i="1" dirty="0">
                <a:solidFill>
                  <a:schemeClr val="accent5">
                    <a:lumMod val="75000"/>
                  </a:schemeClr>
                </a:solidFill>
              </a:rPr>
              <a:t>projektu: </a:t>
            </a:r>
            <a:r>
              <a:rPr lang="pl-PL" sz="7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7200" dirty="0" smtClean="0"/>
              <a:t>10-2023 - 12-2027 (przy założeniu, że </a:t>
            </a:r>
            <a:r>
              <a:rPr lang="pl-PL" sz="7200" smtClean="0"/>
              <a:t>termin realizacji będzie </a:t>
            </a:r>
            <a:br>
              <a:rPr lang="pl-PL" sz="7200" smtClean="0"/>
            </a:br>
            <a:r>
              <a:rPr lang="pl-PL" sz="7200" smtClean="0"/>
              <a:t>				 kryterium </a:t>
            </a:r>
            <a:r>
              <a:rPr lang="pl-PL" sz="7200" dirty="0" smtClean="0"/>
              <a:t>oceny ofert)</a:t>
            </a:r>
          </a:p>
          <a:p>
            <a:endParaRPr lang="pl-PL" sz="7200" dirty="0" smtClean="0"/>
          </a:p>
          <a:p>
            <a:endParaRPr lang="pl-PL" sz="7200" dirty="0" smtClean="0"/>
          </a:p>
          <a:p>
            <a:endParaRPr lang="pl-PL" sz="7200" dirty="0" smtClean="0"/>
          </a:p>
          <a:p>
            <a:pPr marL="0" indent="0">
              <a:buNone/>
            </a:pPr>
            <a:endParaRPr lang="pl-PL" sz="7200" dirty="0" smtClean="0"/>
          </a:p>
          <a:p>
            <a:pPr marL="0" indent="0">
              <a:buNone/>
            </a:pPr>
            <a:r>
              <a:rPr lang="pl-PL" sz="7200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649453" y="1417561"/>
            <a:ext cx="990470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Cele </a:t>
            </a: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projektu: </a:t>
            </a:r>
            <a:endParaRPr lang="pl-PL" dirty="0" smtClean="0"/>
          </a:p>
          <a:p>
            <a:endParaRPr lang="pl-PL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pl-PL" dirty="0" smtClean="0"/>
              <a:t>Zapewnienie wsparcia informatycznego w zakresie obsługi spraw </a:t>
            </a:r>
            <a:r>
              <a:rPr lang="pl-PL" dirty="0" err="1" smtClean="0"/>
              <a:t>sądowoadministracyjnych</a:t>
            </a:r>
            <a:r>
              <a:rPr lang="pl-PL" dirty="0" smtClean="0"/>
              <a:t> przez zaprojektowany do tego celu, wykonany i wdrożony dedykowany system obsługi sekretariatów sądów administracyjnych, spełniający nowoczesne standardy w zakresie architektury, interfejsu użytkownika i bezpieczeństwa.</a:t>
            </a:r>
          </a:p>
          <a:p>
            <a:pPr marL="342900" indent="-342900">
              <a:buAutoNum type="arabicPeriod"/>
            </a:pPr>
            <a:r>
              <a:rPr lang="pl-PL" dirty="0" smtClean="0"/>
              <a:t>Zapewnienie </a:t>
            </a:r>
            <a:r>
              <a:rPr lang="pl-PL" dirty="0"/>
              <a:t>sędziom i pracownikom wszystkich sądów </a:t>
            </a:r>
            <a:r>
              <a:rPr lang="pl-PL" dirty="0" smtClean="0"/>
              <a:t>administracyjnych jednolitego </a:t>
            </a:r>
            <a:r>
              <a:rPr lang="pl-PL" dirty="0"/>
              <a:t>wsparcia informatycznego w zakresie wykonywania funkcji </a:t>
            </a:r>
            <a:r>
              <a:rPr lang="pl-PL" dirty="0" smtClean="0"/>
              <a:t>orzeczniczych </a:t>
            </a:r>
            <a:r>
              <a:rPr lang="pl-PL" dirty="0"/>
              <a:t>i procesowych przez system spełniający nowoczesne </a:t>
            </a:r>
            <a:r>
              <a:rPr lang="pl-PL" dirty="0" smtClean="0"/>
              <a:t>standardy </a:t>
            </a:r>
            <a:r>
              <a:rPr lang="pl-PL" dirty="0"/>
              <a:t>w zakresie architektury, interfejsu użytkownika i bezpieczeństwa.</a:t>
            </a:r>
          </a:p>
          <a:p>
            <a:endParaRPr lang="pl-PL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Cel strategiczny:</a:t>
            </a:r>
          </a:p>
          <a:p>
            <a:endParaRPr lang="pl-PL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pl-PL" dirty="0" smtClean="0"/>
              <a:t>Realizacja </a:t>
            </a:r>
            <a:r>
              <a:rPr lang="pl-PL" dirty="0"/>
              <a:t>kolejnego etapu informatyzacji sądownictwa administracyjnego.</a:t>
            </a:r>
            <a:endParaRPr lang="pl-PL" dirty="0" smtClean="0"/>
          </a:p>
          <a:p>
            <a:endParaRPr lang="pl-PL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1462306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640" y="2496807"/>
            <a:ext cx="3966210" cy="3802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D2A428066ADA48B2128E08D49E6E42" ma:contentTypeVersion="2" ma:contentTypeDescription="Utwórz nowy dokument." ma:contentTypeScope="" ma:versionID="7a5388fc8cc8badcb36bdb349e84cca7">
  <xsd:schema xmlns:xsd="http://www.w3.org/2001/XMLSchema" xmlns:xs="http://www.w3.org/2001/XMLSchema" xmlns:p="http://schemas.microsoft.com/office/2006/metadata/properties" xmlns:ns2="b9a841c0-deae-483d-a662-98b0fdb921ab" xmlns:ns3="a2aa7c4c-1601-4ff4-8989-49c40a4a3f92" xmlns:ns4="d1a99de3-2285-418f-9332-bbd52549ff8d" targetNamespace="http://schemas.microsoft.com/office/2006/metadata/properties" ma:root="true" ma:fieldsID="d2be716a3dd2ae103f0667c0750cf3d8" ns2:_="" ns3:_="" ns4:_="">
    <xsd:import namespace="b9a841c0-deae-483d-a662-98b0fdb921ab"/>
    <xsd:import namespace="a2aa7c4c-1601-4ff4-8989-49c40a4a3f92"/>
    <xsd:import namespace="d1a99de3-2285-418f-9332-bbd52549ff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a841c0-deae-483d-a662-98b0fdb921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aa7c4c-1601-4ff4-8989-49c40a4a3f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a99de3-2285-418f-9332-bbd52549ff8d" elementFormDefault="qualified">
    <xsd:import namespace="http://schemas.microsoft.com/office/2006/documentManagement/types"/>
    <xsd:import namespace="http://schemas.microsoft.com/office/infopath/2007/PartnerControls"/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02C40F-5D3D-47BD-BCCD-5528DDB25042}"/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purl.org/dc/dcmitype/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9affde3b-50dd-4e74-9e2c-6b9654ae514a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5df3a10b-8748-402e-bef4-aee373db4db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103</Words>
  <Application>Microsoft Office PowerPoint</Application>
  <PresentationFormat>Panoramiczny</PresentationFormat>
  <Paragraphs>47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Paweł  Maszkiewicz</cp:lastModifiedBy>
  <cp:revision>11</cp:revision>
  <dcterms:created xsi:type="dcterms:W3CDTF">2017-01-27T12:50:17Z</dcterms:created>
  <dcterms:modified xsi:type="dcterms:W3CDTF">2023-10-09T11:42:15Z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0x01010030D2A428066ADA48B2128E08D49E6E42</vt:lpwstr>
  </property>
</Properties>
</file>