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75" r:id="rId2"/>
  </p:sldMasterIdLst>
  <p:notesMasterIdLst>
    <p:notesMasterId r:id="rId20"/>
  </p:notesMasterIdLst>
  <p:sldIdLst>
    <p:sldId id="256" r:id="rId3"/>
    <p:sldId id="258" r:id="rId4"/>
    <p:sldId id="263" r:id="rId5"/>
    <p:sldId id="279" r:id="rId6"/>
    <p:sldId id="280" r:id="rId7"/>
    <p:sldId id="260" r:id="rId8"/>
    <p:sldId id="274" r:id="rId9"/>
    <p:sldId id="277" r:id="rId10"/>
    <p:sldId id="278" r:id="rId11"/>
    <p:sldId id="264" r:id="rId12"/>
    <p:sldId id="268" r:id="rId13"/>
    <p:sldId id="271" r:id="rId14"/>
    <p:sldId id="266" r:id="rId15"/>
    <p:sldId id="267" r:id="rId16"/>
    <p:sldId id="269" r:id="rId17"/>
    <p:sldId id="272" r:id="rId18"/>
    <p:sldId id="273" r:id="rId1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  <p:embeddedFont>
      <p:font typeface="Lucida Sans" panose="020B0602030504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Tunga" panose="020B0502040204020203" pitchFamily="34" charset="0"/>
      <p:regular r:id="rId36"/>
      <p:bold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97513" autoAdjust="0"/>
  </p:normalViewPr>
  <p:slideViewPr>
    <p:cSldViewPr snapToGrid="0"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3048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63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596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6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6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32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1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55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65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03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7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5"/>
            <a:ext cx="9144000" cy="1532097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 b="1" i="0" u="none" strike="noStrike" cap="none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T. </a:t>
            </a:r>
            <a:r>
              <a:rPr lang="pl-PL" sz="3600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30</a:t>
            </a:r>
            <a:r>
              <a:rPr lang="pl-PL" sz="3600" b="1" i="0" u="none" strike="noStrike" cap="none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lang="pl-PL" sz="3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dirty="0" smtClean="0">
                <a:solidFill>
                  <a:srgbClr val="0070C0"/>
                </a:solidFill>
              </a:rPr>
              <a:t>Postępowanie ratownicze w czasie innych akcji komunikacyjnych</a:t>
            </a:r>
            <a:endParaRPr lang="pl-PL" sz="3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038070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33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SZKOLENIE  PODSTAWOWE </a:t>
            </a:r>
            <a:br>
              <a:rPr lang="pl-PL" sz="333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Budowa sieci trakcyjnej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4" descr="C:\Moje dokumenty\aaakolej.jpg"/>
          <p:cNvPicPr>
            <a:picLocks noChangeAspect="1" noChangeArrowheads="1"/>
          </p:cNvPicPr>
          <p:nvPr/>
        </p:nvPicPr>
        <p:blipFill>
          <a:blip r:embed="rId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609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3703" y="1931075"/>
            <a:ext cx="23674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800" dirty="0"/>
              <a:t>1- Konstrukcja wsporcza</a:t>
            </a:r>
          </a:p>
          <a:p>
            <a:r>
              <a:rPr lang="pl-PL" altLang="pl-PL" sz="1800" dirty="0"/>
              <a:t>2 – Wysięgnik</a:t>
            </a:r>
          </a:p>
          <a:p>
            <a:r>
              <a:rPr lang="pl-PL" altLang="pl-PL" sz="1800" dirty="0"/>
              <a:t>3 – Lina nośna</a:t>
            </a:r>
          </a:p>
          <a:p>
            <a:r>
              <a:rPr lang="pl-PL" altLang="pl-PL" sz="1800" dirty="0"/>
              <a:t>4 – Wieszak</a:t>
            </a:r>
          </a:p>
          <a:p>
            <a:r>
              <a:rPr lang="pl-PL" altLang="pl-PL" sz="1800" dirty="0"/>
              <a:t>5 – Przewód jezdny</a:t>
            </a:r>
          </a:p>
          <a:p>
            <a:r>
              <a:rPr lang="pl-PL" altLang="pl-PL" sz="1800" dirty="0"/>
              <a:t>6 – </a:t>
            </a:r>
            <a:r>
              <a:rPr lang="pl-PL" altLang="pl-PL" sz="1800" dirty="0" err="1"/>
              <a:t>Uszynienie</a:t>
            </a:r>
            <a:endParaRPr lang="pl-PL" altLang="pl-PL" sz="1800" dirty="0"/>
          </a:p>
          <a:p>
            <a:r>
              <a:rPr lang="pl-PL" altLang="pl-PL" sz="1800" dirty="0"/>
              <a:t>7 – Szyny</a:t>
            </a:r>
          </a:p>
          <a:p>
            <a:r>
              <a:rPr lang="pl-PL" altLang="pl-PL" sz="1800" dirty="0"/>
              <a:t>8 – Łącznik szynowy</a:t>
            </a:r>
          </a:p>
          <a:p>
            <a:r>
              <a:rPr lang="pl-PL" altLang="pl-PL" sz="1800" dirty="0"/>
              <a:t>9 – Łącznik </a:t>
            </a:r>
            <a:r>
              <a:rPr lang="pl-PL" altLang="pl-PL" sz="1800" dirty="0" err="1"/>
              <a:t>międzytokowy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6905982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Techniki prowadzenia działań w </a:t>
            </a:r>
            <a:b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utrudnionych warunkach</a:t>
            </a:r>
            <a:endParaRPr lang="pl-PL"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Zdarzenia na wiaduktach:</a:t>
            </a:r>
          </a:p>
          <a:p>
            <a:pPr marL="276860" indent="0">
              <a:spcBef>
                <a:spcPct val="20000"/>
              </a:spcBef>
              <a:buNone/>
            </a:pPr>
            <a:r>
              <a:rPr lang="pl-PL" altLang="pl-PL" sz="2800" dirty="0" smtClean="0"/>
              <a:t> - Ryzyko </a:t>
            </a:r>
            <a:r>
              <a:rPr lang="pl-PL" altLang="pl-PL" sz="2800" dirty="0"/>
              <a:t>osunięcia konstrukcji</a:t>
            </a:r>
          </a:p>
          <a:p>
            <a:pPr marL="276860" indent="0">
              <a:spcBef>
                <a:spcPct val="20000"/>
              </a:spcBef>
              <a:buNone/>
            </a:pPr>
            <a:r>
              <a:rPr lang="pl-PL" altLang="pl-PL" sz="2800" dirty="0" smtClean="0"/>
              <a:t>-  Zagrożenie </a:t>
            </a:r>
            <a:r>
              <a:rPr lang="pl-PL" altLang="pl-PL" sz="2800" dirty="0"/>
              <a:t>dla elementów znajdujących się poniżej</a:t>
            </a:r>
          </a:p>
          <a:p>
            <a:pPr marL="276860" indent="0">
              <a:spcBef>
                <a:spcPct val="20000"/>
              </a:spcBef>
              <a:buNone/>
            </a:pPr>
            <a:r>
              <a:rPr lang="pl-PL" altLang="pl-PL" sz="2800" dirty="0" smtClean="0"/>
              <a:t>- Utrudnione </a:t>
            </a:r>
            <a:r>
              <a:rPr lang="pl-PL" altLang="pl-PL" sz="2800" dirty="0"/>
              <a:t>dotarcie do poszkodowanych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sz="2800" dirty="0" smtClean="0"/>
              <a:t>Dojście </a:t>
            </a:r>
            <a:r>
              <a:rPr lang="pl-PL" altLang="pl-PL" sz="2800" dirty="0"/>
              <a:t>z dwóch </a:t>
            </a:r>
            <a:r>
              <a:rPr lang="pl-PL" altLang="pl-PL" sz="2800" dirty="0" smtClean="0"/>
              <a:t>stron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sz="2800" dirty="0" smtClean="0"/>
              <a:t>Praca na wysokości</a:t>
            </a:r>
            <a:endParaRPr lang="pl-PL" altLang="pl-PL" sz="2800" dirty="0"/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349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Techniki prowadzenia działań w</a:t>
            </a:r>
            <a:b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utrudnionych warunkach</a:t>
            </a:r>
            <a:endParaRPr lang="pl-PL"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67543" y="1420586"/>
            <a:ext cx="8216267" cy="259824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Zdarzenia w tunelach: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 - Bardzo </a:t>
            </a:r>
            <a:r>
              <a:rPr lang="pl-PL" altLang="pl-PL" sz="2800" dirty="0"/>
              <a:t>trudne warunki </a:t>
            </a:r>
            <a:r>
              <a:rPr lang="pl-PL" altLang="pl-PL" sz="2800" dirty="0" smtClean="0"/>
              <a:t>pracy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</a:t>
            </a:r>
            <a:r>
              <a:rPr lang="pl-PL" altLang="pl-PL" sz="2800" smtClean="0"/>
              <a:t>Ograniczona możliwość </a:t>
            </a:r>
            <a:r>
              <a:rPr lang="pl-PL" altLang="pl-PL" sz="2800" dirty="0" smtClean="0"/>
              <a:t>dotarcia</a:t>
            </a:r>
            <a:endParaRPr lang="pl-PL" altLang="pl-PL" sz="2800" dirty="0"/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Często </a:t>
            </a:r>
            <a:r>
              <a:rPr lang="pl-PL" altLang="pl-PL" sz="2800" dirty="0"/>
              <a:t>niesprawna wentylacja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Ciemno </a:t>
            </a:r>
            <a:r>
              <a:rPr lang="pl-PL" altLang="pl-PL" sz="2800" dirty="0"/>
              <a:t>i brak łączności (oświetlenie, łączność </a:t>
            </a:r>
            <a:r>
              <a:rPr lang="pl-PL" altLang="pl-PL" sz="2800" dirty="0" smtClean="0"/>
              <a:t> przewodowa</a:t>
            </a:r>
            <a:r>
              <a:rPr lang="pl-PL" altLang="pl-PL" sz="2800" dirty="0"/>
              <a:t>)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Konieczność </a:t>
            </a:r>
            <a:r>
              <a:rPr lang="pl-PL" altLang="pl-PL" sz="2800" dirty="0"/>
              <a:t>dojścia z obydwu stron tunelu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Używanie </a:t>
            </a:r>
            <a:r>
              <a:rPr lang="pl-PL" altLang="pl-PL" sz="2800" dirty="0"/>
              <a:t>aparatów oddechowych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- Urządzenia </a:t>
            </a:r>
            <a:r>
              <a:rPr lang="pl-PL" altLang="pl-PL" sz="2800" dirty="0"/>
              <a:t>spalinowe sytuować na zewnątrz</a:t>
            </a:r>
          </a:p>
          <a:p>
            <a:pPr marL="276860" indent="0">
              <a:spcBef>
                <a:spcPct val="20000"/>
              </a:spcBef>
              <a:buClr>
                <a:srgbClr val="FFC000"/>
              </a:buClr>
              <a:buNone/>
            </a:pPr>
            <a:r>
              <a:rPr lang="pl-PL" altLang="pl-PL" sz="2800" dirty="0" smtClean="0"/>
              <a:t> -Dym</a:t>
            </a:r>
            <a:r>
              <a:rPr lang="pl-PL" altLang="pl-PL" sz="2800" dirty="0"/>
              <a:t>, substancje toksyczne utrudniają akcje</a:t>
            </a:r>
            <a:endParaRPr sz="28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320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67543" y="1282890"/>
            <a:ext cx="8216267" cy="27359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Ewakuacja pasażerów z pojazdów szynowych:</a:t>
            </a:r>
          </a:p>
          <a:p>
            <a:pPr>
              <a:buNone/>
            </a:pPr>
            <a:r>
              <a:rPr lang="pl-PL" altLang="pl-PL" dirty="0" smtClean="0"/>
              <a:t>- okna</a:t>
            </a:r>
            <a:endParaRPr lang="pl-PL" altLang="pl-PL" dirty="0"/>
          </a:p>
          <a:p>
            <a:pPr>
              <a:buNone/>
            </a:pPr>
            <a:r>
              <a:rPr lang="pl-PL" altLang="pl-PL" dirty="0" smtClean="0"/>
              <a:t>- drzwi </a:t>
            </a:r>
            <a:endParaRPr lang="pl-PL" altLang="pl-PL" dirty="0"/>
          </a:p>
          <a:p>
            <a:pPr>
              <a:buNone/>
            </a:pPr>
            <a:r>
              <a:rPr lang="pl-PL" altLang="pl-PL" dirty="0" smtClean="0"/>
              <a:t>- podłogi</a:t>
            </a:r>
            <a:endParaRPr lang="pl-PL" altLang="pl-PL" dirty="0"/>
          </a:p>
          <a:p>
            <a:pPr>
              <a:buNone/>
            </a:pPr>
            <a:r>
              <a:rPr lang="pl-PL" altLang="pl-PL" dirty="0" smtClean="0"/>
              <a:t>- sufity</a:t>
            </a:r>
            <a:endParaRPr lang="pl-PL" altLang="pl-PL" dirty="0"/>
          </a:p>
          <a:p>
            <a:pPr>
              <a:buNone/>
            </a:pPr>
            <a:r>
              <a:rPr lang="pl-PL" altLang="pl-PL" dirty="0" smtClean="0"/>
              <a:t>- cięcie </a:t>
            </a:r>
            <a:r>
              <a:rPr lang="pl-PL" altLang="pl-PL" dirty="0"/>
              <a:t>konstrukcji, wykonywanie otworów ratowniczych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6209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67543" y="900752"/>
            <a:ext cx="8216267" cy="31180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Tx/>
              <a:buChar char="-"/>
            </a:pPr>
            <a:r>
              <a:rPr lang="pl-PL" altLang="pl-PL" dirty="0" smtClean="0"/>
              <a:t>Rannym zapewnić kwalifikowaną pierwszą pomoc</a:t>
            </a:r>
          </a:p>
          <a:p>
            <a:pPr>
              <a:buFontTx/>
              <a:buChar char="-"/>
            </a:pPr>
            <a:r>
              <a:rPr lang="pl-PL" altLang="pl-PL" dirty="0" smtClean="0"/>
              <a:t>Przeszukiwanie </a:t>
            </a:r>
            <a:r>
              <a:rPr lang="pl-PL" altLang="pl-PL" dirty="0"/>
              <a:t>„wagon po wagonie”</a:t>
            </a:r>
          </a:p>
          <a:p>
            <a:pPr>
              <a:buNone/>
            </a:pPr>
            <a:r>
              <a:rPr lang="pl-PL" altLang="pl-PL" dirty="0" smtClean="0"/>
              <a:t>- Pasażerowie </a:t>
            </a:r>
            <a:r>
              <a:rPr lang="pl-PL" altLang="pl-PL" dirty="0"/>
              <a:t>mogą znajdować się w różnych miejscach i bardzo różnych pozycjach</a:t>
            </a:r>
          </a:p>
          <a:p>
            <a:pPr>
              <a:buNone/>
            </a:pPr>
            <a:r>
              <a:rPr lang="pl-PL" altLang="pl-PL" dirty="0" smtClean="0"/>
              <a:t>- Użycie </a:t>
            </a:r>
            <a:r>
              <a:rPr lang="pl-PL" altLang="pl-PL" dirty="0"/>
              <a:t>sprzętu </a:t>
            </a:r>
            <a:r>
              <a:rPr lang="pl-PL" altLang="pl-PL" dirty="0" smtClean="0"/>
              <a:t>ratowniczego</a:t>
            </a:r>
            <a:endParaRPr lang="pl-PL" altLang="pl-PL" dirty="0"/>
          </a:p>
          <a:p>
            <a:pPr>
              <a:buNone/>
            </a:pPr>
            <a:r>
              <a:rPr lang="pl-PL" altLang="pl-PL" dirty="0" smtClean="0"/>
              <a:t>- Zabezpieczyć </a:t>
            </a:r>
            <a:r>
              <a:rPr lang="pl-PL" altLang="pl-PL" dirty="0"/>
              <a:t>poszkodowanych przed wpływem warunków zewnętrznych, zapewnić ochronę (wagony, autobusy, szkoły, inne...)</a:t>
            </a:r>
          </a:p>
        </p:txBody>
      </p:sp>
      <p:sp>
        <p:nvSpPr>
          <p:cNvPr id="187" name="Shape 187"/>
          <p:cNvSpPr/>
          <p:nvPr/>
        </p:nvSpPr>
        <p:spPr>
          <a:xfrm>
            <a:off x="-2033965" y="1786936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092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114204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/>
              <a:t>  </a:t>
            </a:r>
            <a:r>
              <a:rPr lang="pl-PL" sz="3600" dirty="0" smtClean="0">
                <a:solidFill>
                  <a:srgbClr val="FF0000"/>
                </a:solidFill>
              </a:rPr>
              <a:t>Wypadki w komunikacji lotniczej</a:t>
            </a:r>
            <a:endParaRPr lang="pl-PL"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90379" y="1220521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altLang="pl-PL" sz="2400" b="1" dirty="0" smtClean="0"/>
              <a:t>- podczas zbliżania się do miejsca wypadku należy utrzymywać należytą obserwację pasażerów oddalających się od samolotu,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2400" b="1" dirty="0" smtClean="0"/>
              <a:t>- dojazd </a:t>
            </a:r>
            <a:r>
              <a:rPr lang="pl-PL" altLang="pl-PL" sz="2400" b="1" dirty="0"/>
              <a:t>do miejsca katastrofy musi następować 	</a:t>
            </a:r>
            <a:r>
              <a:rPr lang="pl-PL" altLang="pl-PL" sz="2400" b="1" dirty="0" smtClean="0"/>
              <a:t/>
            </a:r>
            <a:br>
              <a:rPr lang="pl-PL" altLang="pl-PL" sz="2400" b="1" dirty="0" smtClean="0"/>
            </a:br>
            <a:r>
              <a:rPr lang="pl-PL" altLang="pl-PL" sz="2400" b="1" dirty="0" smtClean="0"/>
              <a:t>w </a:t>
            </a:r>
            <a:r>
              <a:rPr lang="pl-PL" altLang="pl-PL" sz="2400" b="1" dirty="0"/>
              <a:t>możliwie najkrótszym czasie,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2400" b="1" dirty="0" smtClean="0"/>
              <a:t>- działania </a:t>
            </a:r>
            <a:r>
              <a:rPr lang="pl-PL" altLang="pl-PL" sz="2400" b="1" dirty="0"/>
              <a:t>gaśnicze prowadzić w dużym tempie </a:t>
            </a:r>
            <a:r>
              <a:rPr lang="pl-PL" altLang="pl-PL" sz="2400" b="1" dirty="0" smtClean="0"/>
              <a:t>z </a:t>
            </a:r>
            <a:r>
              <a:rPr lang="pl-PL" altLang="pl-PL" sz="2400" b="1" dirty="0"/>
              <a:t>zapewnieniem wysokiej intensywności </a:t>
            </a:r>
            <a:r>
              <a:rPr lang="pl-PL" altLang="pl-PL" sz="2400" b="1" dirty="0" smtClean="0"/>
              <a:t>podawania środków gaśniczych,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2400" b="1" dirty="0" smtClean="0"/>
              <a:t>- działania gaśnicze prowadzić od strony nawietrznej lub prostopadle do kierunku wiejącego wiatru,</a:t>
            </a:r>
          </a:p>
          <a:p>
            <a:pPr>
              <a:spcBef>
                <a:spcPct val="50000"/>
              </a:spcBef>
              <a:buNone/>
            </a:pPr>
            <a:r>
              <a:rPr lang="pl-PL" altLang="pl-PL" sz="2400" b="1" dirty="0" smtClean="0"/>
              <a:t>- unieruchomione </a:t>
            </a:r>
            <a:r>
              <a:rPr lang="pl-PL" altLang="pl-PL" sz="2400" b="1" dirty="0"/>
              <a:t>silniki turbinowe należy </a:t>
            </a:r>
            <a:r>
              <a:rPr lang="pl-PL" altLang="pl-PL" sz="2400" b="1" dirty="0" smtClean="0"/>
              <a:t>chłodzić </a:t>
            </a:r>
            <a:r>
              <a:rPr lang="pl-PL" altLang="pl-PL" sz="2400" b="1" dirty="0"/>
              <a:t>przez ok. 30 min., a silniki tłokowe </a:t>
            </a:r>
            <a:r>
              <a:rPr lang="pl-PL" altLang="pl-PL" sz="2400" b="1" dirty="0" smtClean="0"/>
              <a:t>przez </a:t>
            </a:r>
            <a:r>
              <a:rPr lang="pl-PL" altLang="pl-PL" sz="2400" b="1" dirty="0"/>
              <a:t>ok. 10 min</a:t>
            </a:r>
          </a:p>
          <a:p>
            <a:pPr>
              <a:spcBef>
                <a:spcPct val="50000"/>
              </a:spcBef>
            </a:pPr>
            <a:endParaRPr lang="pl-PL" altLang="pl-PL" sz="2400" b="1" dirty="0"/>
          </a:p>
        </p:txBody>
      </p:sp>
      <p:sp>
        <p:nvSpPr>
          <p:cNvPr id="187" name="Shape 187"/>
          <p:cNvSpPr/>
          <p:nvPr/>
        </p:nvSpPr>
        <p:spPr>
          <a:xfrm>
            <a:off x="286155" y="1172787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839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35782" y="631841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None/>
            </a:pPr>
            <a:r>
              <a:rPr lang="pl-PL" altLang="pl-PL" sz="2400" b="1" dirty="0" smtClean="0"/>
              <a:t> - nie wolno umieszczać sprzętu w pozycji stwarzającej niebezpieczeństwo ze strony rozlanego paliwa - pochylenie terenu,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None/>
            </a:pPr>
            <a:r>
              <a:rPr lang="pl-PL" altLang="pl-PL" sz="2400" b="1" dirty="0" smtClean="0"/>
              <a:t>- rozmieszczenie </a:t>
            </a:r>
            <a:r>
              <a:rPr lang="pl-PL" altLang="pl-PL" sz="2400" b="1" dirty="0"/>
              <a:t>pojazdów powinno zapewniać </a:t>
            </a:r>
            <a:r>
              <a:rPr lang="pl-PL" altLang="pl-PL" sz="2400" b="1" dirty="0" smtClean="0"/>
              <a:t>skuteczne </a:t>
            </a:r>
            <a:r>
              <a:rPr lang="pl-PL" altLang="pl-PL" sz="2400" b="1" dirty="0"/>
              <a:t>manewrowanie nimi,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None/>
            </a:pPr>
            <a:r>
              <a:rPr lang="pl-PL" altLang="pl-PL" sz="2400" b="1" dirty="0" smtClean="0"/>
              <a:t>- w </a:t>
            </a:r>
            <a:r>
              <a:rPr lang="pl-PL" altLang="pl-PL" sz="2400" b="1" dirty="0"/>
              <a:t>pierwszej fazie działania należy </a:t>
            </a:r>
            <a:r>
              <a:rPr lang="pl-PL" altLang="pl-PL" sz="2400" b="1" dirty="0" smtClean="0"/>
              <a:t>skoncentrować </a:t>
            </a:r>
            <a:r>
              <a:rPr lang="pl-PL" altLang="pl-PL" sz="2400" b="1" dirty="0"/>
              <a:t>podawanie piany na kadłub </a:t>
            </a:r>
            <a:r>
              <a:rPr lang="pl-PL" altLang="pl-PL" sz="2400" b="1" dirty="0" smtClean="0"/>
              <a:t>samolotu </a:t>
            </a:r>
            <a:r>
              <a:rPr lang="pl-PL" altLang="pl-PL" sz="2400" b="1" dirty="0"/>
              <a:t>i drogi ewakuacyjne,</a:t>
            </a:r>
          </a:p>
          <a:p>
            <a:pPr>
              <a:lnSpc>
                <a:spcPct val="110000"/>
              </a:lnSpc>
              <a:spcBef>
                <a:spcPct val="50000"/>
              </a:spcBef>
              <a:buNone/>
            </a:pPr>
            <a:r>
              <a:rPr lang="pl-PL" altLang="pl-PL" sz="2400" b="1" dirty="0" smtClean="0"/>
              <a:t>- należy </a:t>
            </a:r>
            <a:r>
              <a:rPr lang="pl-PL" altLang="pl-PL" sz="2400" b="1" dirty="0"/>
              <a:t>zachować bezpieczną odległość od </a:t>
            </a:r>
            <a:r>
              <a:rPr lang="pl-PL" altLang="pl-PL" sz="2400" b="1" dirty="0" smtClean="0"/>
              <a:t>pracujących </a:t>
            </a:r>
            <a:r>
              <a:rPr lang="pl-PL" altLang="pl-PL" sz="2400" b="1" dirty="0"/>
              <a:t>silników (dla silników </a:t>
            </a:r>
            <a:r>
              <a:rPr lang="pl-PL" altLang="pl-PL" sz="2400" b="1" dirty="0" smtClean="0"/>
              <a:t>turbinowych </a:t>
            </a:r>
            <a:r>
              <a:rPr lang="pl-PL" altLang="pl-PL" sz="2400" b="1" dirty="0"/>
              <a:t>od wlotu przynajmniej 7,5 m </a:t>
            </a:r>
            <a:r>
              <a:rPr lang="pl-PL" altLang="pl-PL" sz="2400" b="1" dirty="0" smtClean="0"/>
              <a:t>i </a:t>
            </a:r>
            <a:r>
              <a:rPr lang="pl-PL" altLang="pl-PL" sz="2400" b="1" dirty="0"/>
              <a:t>45 m od tylnej części),</a:t>
            </a:r>
          </a:p>
          <a:p>
            <a:pPr>
              <a:spcBef>
                <a:spcPct val="50000"/>
              </a:spcBef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31948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360642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rgbClr val="FF0000"/>
                </a:solidFill>
              </a:rPr>
              <a:t>KONIEC </a:t>
            </a:r>
            <a:endParaRPr lang="pl-PL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>
                <a:solidFill>
                  <a:srgbClr val="FF0000"/>
                </a:solidFill>
              </a:rPr>
              <a:t>Zagrożenia </a:t>
            </a:r>
            <a:r>
              <a:rPr lang="pl-PL" sz="2800" dirty="0" smtClean="0">
                <a:solidFill>
                  <a:srgbClr val="FF0000"/>
                </a:solidFill>
              </a:rPr>
              <a:t>występujące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>
                <a:solidFill>
                  <a:srgbClr val="FF0000"/>
                </a:solidFill>
              </a:rPr>
              <a:t>podczas </a:t>
            </a:r>
            <a:r>
              <a:rPr lang="pl-PL" sz="2800" dirty="0" smtClean="0">
                <a:solidFill>
                  <a:srgbClr val="FF0000"/>
                </a:solidFill>
              </a:rPr>
              <a:t>wypadków w komunikacji kolejowej</a:t>
            </a:r>
            <a:endParaRPr lang="pl-PL" sz="28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Zagrożenia bezpośrednie:</a:t>
            </a:r>
            <a:endParaRPr lang="pl-PL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2384206"/>
            <a:ext cx="8002360" cy="32666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>
                <a:solidFill>
                  <a:schemeClr val="dk1"/>
                </a:solidFill>
              </a:rPr>
              <a:t>Uwięzienie pasażerów i obsługi w wagonach oraz lokomotywie;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Wykolejenie się całego lub części pociągu;</a:t>
            </a:r>
            <a:endParaRPr lang="pl-PL"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>
                <a:solidFill>
                  <a:schemeClr val="dk1"/>
                </a:solidFill>
              </a:rPr>
              <a:t>Wybuchy i pożary;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Uszkodzenie cystern (rozszczelnienie i wyciek substancji);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Uszkodzenie sieci trakcyjnej i torów;</a:t>
            </a:r>
            <a:endParaRPr lang="pl-PL"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72507" y="855677"/>
            <a:ext cx="8287022" cy="1816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Zagrożenia pośrednie:</a:t>
            </a:r>
            <a:endParaRPr lang="pl-PL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72507" y="1872478"/>
            <a:ext cx="8002360" cy="32666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Zablokowanie sąsiednich torów;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 smtClean="0">
                <a:solidFill>
                  <a:schemeClr val="dk1"/>
                </a:solidFill>
              </a:rPr>
              <a:t>Możliwość rozprzestrzeniania się pożaru na otoczenie;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Eksplozja nieuszkodzonych cystern;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 smtClean="0">
                <a:solidFill>
                  <a:schemeClr val="dk1"/>
                </a:solidFill>
              </a:rPr>
              <a:t>Skażenie toksyczne ziemi, wody, powietrza;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 smtClean="0">
                <a:solidFill>
                  <a:schemeClr val="dk1"/>
                </a:solidFill>
              </a:rPr>
              <a:t>Uszkodzenia obiektów budowlanych;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800" b="1" dirty="0" smtClean="0">
                <a:solidFill>
                  <a:schemeClr val="dk1"/>
                </a:solidFill>
              </a:rPr>
              <a:t>Zmiany</a:t>
            </a:r>
            <a:r>
              <a:rPr lang="pl-PL" sz="2800" b="1" i="0" u="none" strike="noStrike" cap="none" dirty="0" smtClean="0">
                <a:solidFill>
                  <a:schemeClr val="dk1"/>
                </a:solidFill>
                <a:sym typeface="Arial"/>
              </a:rPr>
              <a:t> ruchu kolejowego i drogowego.</a:t>
            </a:r>
            <a:endParaRPr lang="pl-PL"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5651"/>
            <a:ext cx="8229600" cy="207056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208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az 2" descr="Znalezione obrazy dla zapytania budowa lokomotywy elektryczn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858" y="520505"/>
            <a:ext cx="7610622" cy="551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22" name="AutoShape 2" descr="Znalezione obrazy dla zapytania budowa wagonu pasa&amp;zdot;erskiego"/>
          <p:cNvSpPr>
            <a:spLocks noChangeAspect="1" noChangeArrowheads="1"/>
          </p:cNvSpPr>
          <p:nvPr/>
        </p:nvSpPr>
        <p:spPr bwMode="auto">
          <a:xfrm>
            <a:off x="155575" y="-1371600"/>
            <a:ext cx="3905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Znalezione obrazy dla zapytania budowa wagonu pasa&amp;zdot;erskie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8" y="1223889"/>
            <a:ext cx="7765366" cy="476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endParaRPr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49"/>
          <p:cNvSpPr/>
          <p:nvPr/>
        </p:nvSpPr>
        <p:spPr>
          <a:xfrm>
            <a:off x="424907" y="334736"/>
            <a:ext cx="8287022" cy="5178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altLang="pl-PL" sz="2800" b="1" dirty="0" smtClean="0"/>
              <a:t>Sieć trakcyjna </a:t>
            </a:r>
            <a:r>
              <a:rPr lang="pl-PL" altLang="pl-PL" sz="2800" dirty="0" smtClean="0"/>
              <a:t>jest </a:t>
            </a:r>
            <a:r>
              <a:rPr lang="pl-PL" altLang="pl-PL" sz="2800" dirty="0"/>
              <a:t>to linia energetyczna przeznaczona do zasilania pojazdów trakcyjnych w energię </a:t>
            </a:r>
            <a:r>
              <a:rPr lang="pl-PL" altLang="pl-PL" sz="2800" dirty="0" smtClean="0"/>
              <a:t>elektryczną. </a:t>
            </a:r>
            <a:r>
              <a:rPr lang="pl-PL" sz="2800" dirty="0" smtClean="0"/>
              <a:t>Przewody sieci trakcyjnej umieszczone są na wysokości od 4,9 m pod wiaduktami, kładkami nawet do 6,1 m np. w elektrowozowni. Normalna wysokość to 5,25 m mierzona od główki szyny.</a:t>
            </a:r>
            <a:endParaRPr lang="pl-PL" altLang="pl-PL" sz="2800" dirty="0"/>
          </a:p>
          <a:p>
            <a:r>
              <a:rPr lang="pl-PL" altLang="pl-PL" sz="2800" dirty="0" smtClean="0"/>
              <a:t>Składa się z następujących elementów: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800" dirty="0"/>
              <a:t>Przewody zasilające – prowadzą prąd od podstacji trakcyjnych do punktów zasilających na sieci jezdnej</a:t>
            </a:r>
          </a:p>
          <a:p>
            <a:endParaRPr lang="pl-PL" altLang="pl-PL" sz="2400" dirty="0"/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7671" y="554321"/>
            <a:ext cx="86663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dirty="0" smtClean="0"/>
              <a:t>Składa się z następujących elementów: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3200" dirty="0" smtClean="0"/>
              <a:t>Przewody zasilające – prowadzą prąd od podstacji trakcyjnych do punktów zasilających na sieci jezdnej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3200" dirty="0" smtClean="0"/>
              <a:t>Sieć jezdna – złożona z przewodów trakcyjnych, które zawieszone są nad torem i doprowadzają prąd do pojazdów trakcyjnych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3200" dirty="0" smtClean="0"/>
              <a:t>Sieć szynowa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3200" dirty="0" smtClean="0"/>
              <a:t>Przewody powrotne – odprowadzają prąd od punktów powrotnych na sieci szynowej do podstacji trakcyjnej</a:t>
            </a:r>
            <a:endParaRPr lang="pl-PL" alt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7752" y="228600"/>
            <a:ext cx="8591550" cy="6242537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3100" dirty="0" smtClean="0"/>
              <a:t>Sieć trakcyjna wyposażona jest w odpowiednie środki ochronne, mające na celu zabezpieczenie przed porażeniem prądem elektrycznym w przypadku uszkodzenia izolacji. </a:t>
            </a:r>
            <a:br>
              <a:rPr lang="pl-PL" sz="3100" dirty="0" smtClean="0"/>
            </a:br>
            <a:r>
              <a:rPr lang="pl-PL" sz="3100" dirty="0" smtClean="0"/>
              <a:t>W tym celu stosuje się metaliczne łącze- nie przewodami o odpowiednio dobranym przekroju wszystkich konstrukcji wspornych z szynami toru kolejowego. </a:t>
            </a:r>
            <a:br>
              <a:rPr lang="pl-PL" sz="3100" dirty="0" smtClean="0"/>
            </a:br>
            <a:r>
              <a:rPr lang="pl-PL" sz="3100" dirty="0" smtClean="0"/>
              <a:t>Te połączenia </a:t>
            </a:r>
            <a:r>
              <a:rPr lang="pl-PL" sz="3100" dirty="0" smtClean="0"/>
              <a:t>są</a:t>
            </a:r>
            <a:r>
              <a:rPr lang="pl-PL" sz="3100" dirty="0" smtClean="0"/>
              <a:t> </a:t>
            </a:r>
            <a:r>
              <a:rPr lang="pl-PL" sz="3100" dirty="0" err="1" smtClean="0"/>
              <a:t>uszynieniami</a:t>
            </a:r>
            <a:r>
              <a:rPr lang="pl-PL" sz="3100" dirty="0" smtClean="0"/>
              <a:t>. W przypadku konieczności awaryjnego wyłączenia napięcia z sieci trakcyjnej (pożar, katastrofa), należy poprzez maszynistę (kierownika pociągu) zażądać wyłączenia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6516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napięcia przez dyżurnego elektromontera najbliższej podstacji trakcyjnej oraz założenia na przewody </a:t>
            </a:r>
            <a:r>
              <a:rPr lang="pl-PL" dirty="0" err="1" smtClean="0"/>
              <a:t>uszynienia</a:t>
            </a:r>
            <a:r>
              <a:rPr lang="pl-PL" dirty="0" smtClean="0"/>
              <a:t> ochronnego z obu stron miejsca zdarzenia. Wyłączenie napięcia powinno się odbywać również na torach sąsiednich. </a:t>
            </a:r>
            <a:br>
              <a:rPr lang="pl-PL" dirty="0" smtClean="0"/>
            </a:br>
            <a:r>
              <a:rPr lang="pl-PL" dirty="0" smtClean="0"/>
              <a:t>W przypadku zerwania i odpadnięcia przewodu sieci trakcyjnej należy również zażądać wyłączenia napięcia oraz nie wolno zbliżać się do przewodów na odległość mniejszą niż 10 metrów nawet, jeżeli przewody leżą na torach.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544</Words>
  <Application>Microsoft Office PowerPoint</Application>
  <PresentationFormat>Pokaz na ekranie (4:3)</PresentationFormat>
  <Paragraphs>93</Paragraphs>
  <Slides>17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31" baseType="lpstr">
      <vt:lpstr>Arial</vt:lpstr>
      <vt:lpstr>Book Antiqua</vt:lpstr>
      <vt:lpstr>Wingdings 2</vt:lpstr>
      <vt:lpstr>Lucida Sans</vt:lpstr>
      <vt:lpstr>Wingdings</vt:lpstr>
      <vt:lpstr>Wingdings 3</vt:lpstr>
      <vt:lpstr>Calibri</vt:lpstr>
      <vt:lpstr>Arial Black</vt:lpstr>
      <vt:lpstr>Tunga</vt:lpstr>
      <vt:lpstr>Candara</vt:lpstr>
      <vt:lpstr>Tahoma</vt:lpstr>
      <vt:lpstr>Noto Sans Symbols</vt:lpstr>
      <vt:lpstr>Wierzchołek</vt:lpstr>
      <vt:lpstr>Soho</vt:lpstr>
      <vt:lpstr>T. 30:  Postępowanie ratownicze w czasie innych akcji komunikacyjnych</vt:lpstr>
      <vt:lpstr>Zagrożenia występujące  podczas wypadków w komunikacji kolejowej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Sieć trakcyjna wyposażona jest w odpowiednie środki ochronne, mające na celu zabezpieczenie przed porażeniem prądem elektrycznym w przypadku uszkodzenia izolacji.  W tym celu stosuje się metaliczne łącze- nie przewodami o odpowiednio dobranym przekroju wszystkich konstrukcji wspornych z szynami toru kolejowego.  Te połączenia są uszynieniami. W przypadku konieczności awaryjnego wyłączenia napięcia z sieci trakcyjnej (pożar, katastrofa), należy poprzez maszynistę (kierownika pociągu) zażądać wyłączenia   </vt:lpstr>
      <vt:lpstr>napięcia przez dyżurnego elektromontera najbliższej podstacji trakcyjnej oraz założenia na przewody uszynienia ochronnego z obu stron miejsca zdarzenia. Wyłączenie napięcia powinno się odbywać również na torach sąsiednich.  W przypadku zerwania i odpadnięcia przewodu sieci trakcyjnej należy również zażądać wyłączenia napięcia oraz nie wolno zbliżać się do przewodów na odległość mniejszą niż 10 metrów nawet, jeżeli przewody leżą na torach.</vt:lpstr>
      <vt:lpstr>Budowa sieci trakcyjnej</vt:lpstr>
      <vt:lpstr>Techniki prowadzenia działań w  utrudnionych warunkach</vt:lpstr>
      <vt:lpstr>Techniki prowadzenia działań w   utrudnionych warunkach</vt:lpstr>
      <vt:lpstr>Prezentacja programu PowerPoint</vt:lpstr>
      <vt:lpstr>Prezentacja programu PowerPoint</vt:lpstr>
      <vt:lpstr>  Wypadki w komunikacji lotniczej</vt:lpstr>
      <vt:lpstr>Prezentacja programu PowerPoint</vt:lpstr>
      <vt:lpstr>KONIEC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11:  Organizacja szkoleń, ćwiczeń  oraz zawodów sportowo-pożarniczych  OSP i MDP</dc:title>
  <dc:creator>Pakman</dc:creator>
  <cp:lastModifiedBy>Admin</cp:lastModifiedBy>
  <cp:revision>28</cp:revision>
  <dcterms:modified xsi:type="dcterms:W3CDTF">2016-11-18T07:43:39Z</dcterms:modified>
</cp:coreProperties>
</file>