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4" r:id="rId10"/>
    <p:sldId id="263" r:id="rId11"/>
    <p:sldId id="269" r:id="rId12"/>
    <p:sldId id="268" r:id="rId13"/>
    <p:sldId id="267" r:id="rId14"/>
    <p:sldId id="265" r:id="rId15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49820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7899120" y="184572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109728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49820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7899120" y="3947040"/>
            <a:ext cx="323856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0" y="6334200"/>
            <a:ext cx="12191760" cy="65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PlaceHolder 4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pl-PL" sz="4800" b="0" strike="noStrike" spc="-49">
                <a:solidFill>
                  <a:srgbClr val="404040"/>
                </a:solidFill>
                <a:latin typeface="Calibri Light"/>
              </a:rPr>
              <a:t>Kliknij, aby edytować styl</a:t>
            </a:r>
            <a:endParaRPr lang="pl-PL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/>
          <a:lstStyle/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FFFFFF"/>
              </a:buClr>
              <a:buFont typeface="Calibri"/>
              <a:buChar char=" "/>
            </a:pPr>
            <a:r>
              <a:rPr lang="pl-PL" sz="2000" b="0" strike="noStrike" spc="-1">
                <a:solidFill>
                  <a:srgbClr val="404040"/>
                </a:solidFill>
                <a:latin typeface="Calibri"/>
              </a:rPr>
              <a:t>Kliknij, aby edytować style wzorca tekstu</a:t>
            </a:r>
          </a:p>
          <a:p>
            <a:pPr marL="384120" lvl="1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FFFFFF"/>
              </a:buClr>
              <a:buFont typeface="Calibri"/>
              <a:buChar char="◦"/>
            </a:pPr>
            <a:r>
              <a:rPr lang="pl-PL" sz="1800" b="0" strike="noStrike" spc="-1">
                <a:solidFill>
                  <a:srgbClr val="404040"/>
                </a:solidFill>
                <a:latin typeface="Calibri"/>
              </a:rPr>
              <a:t>Drugi poziom</a:t>
            </a:r>
          </a:p>
          <a:p>
            <a:pPr marL="567000" lvl="2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FFFFFF"/>
              </a:buClr>
              <a:buFont typeface="Calibri"/>
              <a:buChar char="◦"/>
            </a:pPr>
            <a:r>
              <a:rPr lang="pl-PL" sz="1400" b="0" strike="noStrike" spc="-1">
                <a:solidFill>
                  <a:srgbClr val="404040"/>
                </a:solidFill>
                <a:latin typeface="Calibri"/>
              </a:rPr>
              <a:t>Trzeci poziom</a:t>
            </a:r>
          </a:p>
          <a:p>
            <a:pPr marL="749880" lvl="3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FFFFFF"/>
              </a:buClr>
              <a:buFont typeface="Calibri"/>
              <a:buChar char="◦"/>
            </a:pPr>
            <a:r>
              <a:rPr lang="pl-PL" sz="1400" b="0" strike="noStrike" spc="-1">
                <a:solidFill>
                  <a:srgbClr val="404040"/>
                </a:solidFill>
                <a:latin typeface="Calibri"/>
              </a:rPr>
              <a:t>Czwarty poziom</a:t>
            </a:r>
          </a:p>
          <a:p>
            <a:pPr marL="932760" lvl="4" indent="-18252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FFFFFF"/>
              </a:buClr>
              <a:buFont typeface="Calibri"/>
              <a:buChar char="◦"/>
            </a:pPr>
            <a:r>
              <a:rPr lang="pl-PL" sz="1400" b="0" strike="noStrike" spc="-1">
                <a:solidFill>
                  <a:srgbClr val="404040"/>
                </a:solidFill>
                <a:latin typeface="Calibri"/>
              </a:rPr>
              <a:t>Piąty poziom</a:t>
            </a:r>
          </a:p>
        </p:txBody>
      </p:sp>
      <p:sp>
        <p:nvSpPr>
          <p:cNvPr id="52" name="PlaceHolder 6"/>
          <p:cNvSpPr>
            <a:spLocks noGrp="1"/>
          </p:cNvSpPr>
          <p:nvPr>
            <p:ph type="dt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C46D0A6-611B-406A-B566-82A9A937F22D}" type="datetime">
              <a:rPr lang="pl-PL" sz="900" b="0" strike="noStrike" spc="-1">
                <a:solidFill>
                  <a:srgbClr val="FFFFFF"/>
                </a:solidFill>
                <a:latin typeface="Calibri"/>
              </a:rPr>
              <a:t>2020-03-10</a:t>
            </a:fld>
            <a:endParaRPr lang="pl-PL" sz="900" b="0" strike="noStrike" spc="-1"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ftr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</p:spPr>
        <p:txBody>
          <a:bodyPr anchor="ctr"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54" name="PlaceHolder 8"/>
          <p:cNvSpPr>
            <a:spLocks noGrp="1"/>
          </p:cNvSpPr>
          <p:nvPr>
            <p:ph type="sldNum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53D0328-37F4-4D05-A121-2633E0834305}" type="slidenum">
              <a:rPr lang="pl-PL" sz="1050" b="0" strike="noStrike" spc="-1">
                <a:solidFill>
                  <a:srgbClr val="FFFFFF"/>
                </a:solidFill>
                <a:latin typeface="Calibri"/>
              </a:rPr>
              <a:t>‹#›</a:t>
            </a:fld>
            <a:endParaRPr lang="pl-PL" sz="105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2422360"/>
          </a:xfrm>
        </p:spPr>
        <p:txBody>
          <a:bodyPr/>
          <a:lstStyle/>
          <a:p>
            <a:pPr algn="ctr"/>
            <a:r>
              <a:rPr lang="pl-PL" sz="2800" b="1" strike="noStrike" spc="-1" dirty="0" smtClean="0">
                <a:solidFill>
                  <a:srgbClr val="FF0000"/>
                </a:solidFill>
                <a:latin typeface="Arial"/>
              </a:rPr>
              <a:t>Zagrożenia związane z e-papierosami</a:t>
            </a:r>
            <a:br>
              <a:rPr lang="pl-PL" sz="2800" b="1" strike="noStrike" spc="-1" dirty="0" smtClean="0">
                <a:solidFill>
                  <a:srgbClr val="FF0000"/>
                </a:solidFill>
                <a:latin typeface="Arial"/>
              </a:rPr>
            </a:br>
            <a:r>
              <a:rPr lang="pl-PL" sz="2800" b="1" strike="noStrike" spc="-1" dirty="0" smtClean="0">
                <a:solidFill>
                  <a:srgbClr val="FF0000"/>
                </a:solidFill>
                <a:latin typeface="Arial"/>
              </a:rPr>
              <a:t> – MEN i GIS ostrzegają!</a:t>
            </a:r>
            <a:br>
              <a:rPr lang="pl-PL" sz="2800" b="1" strike="noStrike" spc="-1" dirty="0" smtClean="0">
                <a:solidFill>
                  <a:srgbClr val="FF0000"/>
                </a:solidFill>
                <a:latin typeface="Arial"/>
              </a:rPr>
            </a:br>
            <a:endParaRPr lang="pl-PL" sz="2800" b="1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1181123" y="4082500"/>
            <a:ext cx="9997200" cy="179164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pl-PL" b="0" strike="noStrike" cap="all" spc="199" dirty="0" smtClean="0">
                <a:solidFill>
                  <a:srgbClr val="637052"/>
                </a:solidFill>
                <a:latin typeface="+mn-lt"/>
              </a:rPr>
              <a:t>Materiał opracowany przez Główny Inspektorat Sanitarny</a:t>
            </a: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pl-PL" b="0" strike="noStrike" cap="all" spc="199" dirty="0" smtClean="0">
                <a:solidFill>
                  <a:srgbClr val="637052"/>
                </a:solidFill>
                <a:latin typeface="+mn-lt"/>
              </a:rPr>
              <a:t>przy współpracy z Ministerstwem Edukacji Narodowej</a:t>
            </a:r>
            <a:r>
              <a:rPr lang="pl-PL" cap="all" spc="199" dirty="0">
                <a:solidFill>
                  <a:srgbClr val="637052"/>
                </a:solidFill>
                <a:latin typeface="+mn-lt"/>
              </a:rPr>
              <a:t/>
            </a:r>
            <a:br>
              <a:rPr lang="pl-PL" cap="all" spc="199" dirty="0">
                <a:solidFill>
                  <a:srgbClr val="637052"/>
                </a:solidFill>
                <a:latin typeface="+mn-lt"/>
              </a:rPr>
            </a:br>
            <a:endParaRPr lang="pl-PL" b="0" strike="noStrike" cap="all" spc="199" dirty="0" smtClean="0">
              <a:solidFill>
                <a:srgbClr val="637052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pl-PL" sz="1200" cap="all" spc="199" dirty="0">
                <a:solidFill>
                  <a:srgbClr val="637052"/>
                </a:solidFill>
                <a:latin typeface="+mn-lt"/>
              </a:rPr>
              <a:t>	</a:t>
            </a:r>
            <a:r>
              <a:rPr lang="pl-PL" sz="1200" cap="all" spc="199" dirty="0" smtClean="0">
                <a:solidFill>
                  <a:srgbClr val="637052"/>
                </a:solidFill>
                <a:latin typeface="+mn-lt"/>
              </a:rPr>
              <a:t>						</a:t>
            </a:r>
            <a:r>
              <a:rPr lang="pl-PL" sz="1200" cap="all" spc="199" smtClean="0">
                <a:solidFill>
                  <a:srgbClr val="637052"/>
                </a:solidFill>
                <a:latin typeface="+mn-lt"/>
              </a:rPr>
              <a:t>	</a:t>
            </a:r>
            <a:endParaRPr lang="pl-PL" sz="1400" dirty="0">
              <a:latin typeface="+mn-lt"/>
            </a:endParaRPr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0" y="5301208"/>
            <a:ext cx="1158120" cy="1145880"/>
          </a:xfrm>
          <a:prstGeom prst="rect">
            <a:avLst/>
          </a:prstGeom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844" y="1870477"/>
            <a:ext cx="23526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5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231392" y="1011780"/>
            <a:ext cx="9923928" cy="7252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pl-PL" sz="2800" b="1" strike="noStrike" spc="-1" dirty="0" smtClean="0">
                <a:solidFill>
                  <a:srgbClr val="000000"/>
                </a:solidFill>
                <a:latin typeface="Calibri"/>
              </a:rPr>
              <a:t>Jakie jest ryzyko zdrowotne związane z używaniem e-papierosów?</a:t>
            </a:r>
            <a:endParaRPr lang="pl-PL" sz="28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1231392" y="2132856"/>
            <a:ext cx="9257096" cy="30243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pl-PL" sz="1800" b="0" strike="noStrike" spc="-1" dirty="0">
                <a:latin typeface="Arial"/>
              </a:rPr>
              <a:t>Istnieją dowody na to, że młodzi ludzie, którzy używają e-papierosów, mogą</a:t>
            </a:r>
          </a:p>
          <a:p>
            <a:r>
              <a:rPr lang="pl-PL" sz="1800" b="0" strike="noStrike" spc="-1" dirty="0">
                <a:latin typeface="Arial"/>
              </a:rPr>
              <a:t>częściej palić papierosy w przyszłości. Istnieją udokumentowane przypadki</a:t>
            </a:r>
          </a:p>
          <a:p>
            <a:r>
              <a:rPr lang="pl-PL" sz="1800" b="0" strike="noStrike" spc="-1" dirty="0">
                <a:latin typeface="Arial"/>
              </a:rPr>
              <a:t>zatruć płynem z e-papierosów wśród dzieci oraz osób dorosłych</a:t>
            </a:r>
            <a:r>
              <a:rPr lang="pl-PL" sz="1800" b="0" strike="noStrike" spc="-1" dirty="0" smtClean="0">
                <a:latin typeface="Arial"/>
              </a:rPr>
              <a:t>.</a:t>
            </a:r>
          </a:p>
          <a:p>
            <a:r>
              <a:rPr lang="pl-PL" dirty="0"/>
              <a:t>Co więcej, badania naukowe opublikowane w 2019 r. (</a:t>
            </a:r>
            <a:r>
              <a:rPr lang="pl-PL" dirty="0" err="1"/>
              <a:t>Caporale</a:t>
            </a:r>
            <a:r>
              <a:rPr lang="pl-PL" dirty="0"/>
              <a:t> et al., 2019) pokazują, że nawet beznikotynowe e-papierosy mogą być szkodliwe dla zdrowia, uszkadzając śródbłonek naczyń krwionośnych. </a:t>
            </a:r>
          </a:p>
          <a:p>
            <a:r>
              <a:rPr lang="pl-PL" dirty="0"/>
              <a:t>D</a:t>
            </a:r>
            <a:r>
              <a:rPr lang="pl-PL" dirty="0" smtClean="0"/>
              <a:t>oniesienia </a:t>
            </a:r>
            <a:r>
              <a:rPr lang="pl-PL" dirty="0"/>
              <a:t>medialne (z 23 sierpnia 2019 r.) </a:t>
            </a:r>
            <a:r>
              <a:rPr lang="pl-PL" dirty="0" smtClean="0"/>
              <a:t>informują </a:t>
            </a:r>
            <a:r>
              <a:rPr lang="pl-PL" dirty="0"/>
              <a:t>o pierwszej śmierci dorosłego pacjenta związanej z ciężką chorobą układu oddechowego. Zgon jest wiązany z użyciem e-papierosów. Amerykańskie szpitale głośno mówią o coraz większej liczbie bardzo młodych osób palących e-papierosy, które trafiają do szpitali z problemami oddechowymi. Jedynym czynnikiem wspólnym w tych przypadkach jest używanie </a:t>
            </a:r>
            <a:r>
              <a:rPr lang="pl-PL" i="1" dirty="0"/>
              <a:t>e-</a:t>
            </a:r>
            <a:r>
              <a:rPr lang="pl-PL" i="1" dirty="0" err="1"/>
              <a:t>liquidów</a:t>
            </a:r>
            <a:r>
              <a:rPr lang="pl-PL" dirty="0"/>
              <a:t>. </a:t>
            </a:r>
            <a:endParaRPr lang="pl-PL" sz="1800" b="0" strike="noStrike" spc="-1" dirty="0" smtClean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1412776"/>
            <a:ext cx="10058040" cy="324224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1097280" y="1124744"/>
            <a:ext cx="10058040" cy="4392488"/>
          </a:xfrm>
        </p:spPr>
        <p:txBody>
          <a:bodyPr/>
          <a:lstStyle/>
          <a:p>
            <a:r>
              <a:rPr lang="pl-PL" dirty="0" smtClean="0"/>
              <a:t>Od </a:t>
            </a:r>
            <a:r>
              <a:rPr lang="pl-PL" dirty="0"/>
              <a:t>kwietnia 2019 r. w Stanach Zjednoczonych zanotowano 2290 przypadków ostrej niewydolności oddechowej na wskutek użycia e-papierosów i 47 przypadków zgonów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W</a:t>
            </a:r>
            <a:r>
              <a:rPr lang="pl-PL" dirty="0" smtClean="0"/>
              <a:t> Polsce zanotowano dwa przypadki śmiertelne wskutek zażycia fentanylu w e-papierosie.</a:t>
            </a:r>
            <a:endParaRPr lang="pl-PL" dirty="0"/>
          </a:p>
          <a:p>
            <a:r>
              <a:rPr lang="pl-PL" dirty="0"/>
              <a:t> </a:t>
            </a:r>
          </a:p>
          <a:p>
            <a:r>
              <a:rPr lang="pl-PL" dirty="0" smtClean="0"/>
              <a:t>Główny Inspektor Sanitarny  ostrzega, że w e-papierosach - w zależności od tego, skąd pochodzą - mogą się znaleźć m.in. THC lub CBD, syntetyczne </a:t>
            </a:r>
            <a:r>
              <a:rPr lang="pl-PL" dirty="0" err="1" smtClean="0"/>
              <a:t>katynony</a:t>
            </a:r>
            <a:r>
              <a:rPr lang="pl-PL" dirty="0" smtClean="0"/>
              <a:t>, w tym </a:t>
            </a:r>
            <a:r>
              <a:rPr lang="pl-PL" dirty="0" err="1" smtClean="0"/>
              <a:t>mefedron</a:t>
            </a:r>
            <a:r>
              <a:rPr lang="pl-PL" dirty="0" smtClean="0"/>
              <a:t>, pochodne </a:t>
            </a:r>
            <a:r>
              <a:rPr lang="pl-PL" dirty="0" err="1" smtClean="0"/>
              <a:t>czuwaliczki</a:t>
            </a:r>
            <a:r>
              <a:rPr lang="pl-PL" dirty="0" smtClean="0"/>
              <a:t> jadalnej, kokaina, </a:t>
            </a:r>
            <a:r>
              <a:rPr lang="pl-PL" dirty="0" err="1" smtClean="0"/>
              <a:t>metaamfetamina</a:t>
            </a:r>
            <a:r>
              <a:rPr lang="pl-PL" dirty="0" smtClean="0"/>
              <a:t>, GHB, czyli tzw. pigułka gwałtu, a także heroina i fentanyl.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257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1097280" y="1700808"/>
            <a:ext cx="10058040" cy="3960440"/>
          </a:xfrm>
        </p:spPr>
        <p:txBody>
          <a:bodyPr/>
          <a:lstStyle/>
          <a:p>
            <a:r>
              <a:rPr lang="pl-PL" dirty="0" smtClean="0"/>
              <a:t>Zagrożenie dla zdrowia mogą stanowić dodatkowe substancje (np. smakowo-zapachowe) znajdujące się w płynach nikotynowych. Jest ich na rynku bardzo dużo. Zawierają m.in. </a:t>
            </a:r>
            <a:r>
              <a:rPr lang="pl-PL" dirty="0" err="1" smtClean="0"/>
              <a:t>diacetyl</a:t>
            </a:r>
            <a:r>
              <a:rPr lang="pl-PL" dirty="0" smtClean="0"/>
              <a:t> i </a:t>
            </a:r>
            <a:r>
              <a:rPr lang="pl-PL" dirty="0" err="1" smtClean="0"/>
              <a:t>acetylopropionyl</a:t>
            </a:r>
            <a:r>
              <a:rPr lang="pl-PL" dirty="0" smtClean="0"/>
              <a:t>, które w wysokim stężeniu powodują utratę niektórych funkcji oddechowych. </a:t>
            </a:r>
          </a:p>
          <a:p>
            <a:endParaRPr lang="pl-PL" dirty="0"/>
          </a:p>
          <a:p>
            <a:r>
              <a:rPr lang="pl-PL" dirty="0" smtClean="0"/>
              <a:t>Według informacji polskiego Ministerstwa Zdrowia w Unii Europejskiej regulacje prawne dotyczące e-papierosów mają zostać przyjęte dopiero w przyszłym roku, kiedy to odbędzie się spotkanie Państw-Stron FCTC (tzw. COP 9). W Polsce obowiązuje "Ustawa o ochronie zdrowia przed następstwami używania tytoniu i wyrobów tytoniowych". Zobowiązuje ona producentów do rejestrowania wszelkich wprowadzanych na rynek substancji, które – zanim trafią do sprzedaży – muszą zostać przebadane laboratoryjnie.</a:t>
            </a: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3541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71464" y="980728"/>
            <a:ext cx="9883856" cy="756272"/>
          </a:xfrm>
        </p:spPr>
        <p:txBody>
          <a:bodyPr/>
          <a:lstStyle/>
          <a:p>
            <a:r>
              <a:rPr lang="pl-PL" sz="2800" b="1" dirty="0" smtClean="0"/>
              <a:t>Co zrobić, aby uchronić dzieci przed używaniem </a:t>
            </a:r>
            <a:br>
              <a:rPr lang="pl-PL" sz="2800" b="1" dirty="0" smtClean="0"/>
            </a:br>
            <a:r>
              <a:rPr lang="pl-PL" sz="2800" b="1" dirty="0" smtClean="0"/>
              <a:t>e-papierosów?</a:t>
            </a: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1097280" y="1916832"/>
            <a:ext cx="10058040" cy="3816424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• Daj dobry przykład. Jeśli palisz, nigdy nie jest za późno na rzucenie palenia. </a:t>
            </a:r>
          </a:p>
          <a:p>
            <a:r>
              <a:rPr lang="pl-PL" dirty="0"/>
              <a:t>• Porozmawiaj ze swoim dzieckiem lub nastolatkiem o tym, dlaczego e-papierosy są dla nich szkodliwe. Nigdy nie jest za późno na pierwszy krok. </a:t>
            </a:r>
          </a:p>
          <a:p>
            <a:r>
              <a:rPr lang="pl-PL" dirty="0"/>
              <a:t>• Poinformuj dziecko, jaki jest twój stosunek do wszystkich wyrobów tytoniowych. Wyraź zdecydowany sprzeciw dla stosowania takich produktów. Uzasadniaj, dlaczego nie są one bezpieczne. </a:t>
            </a:r>
          </a:p>
          <a:p>
            <a:r>
              <a:rPr lang="pl-PL" dirty="0"/>
              <a:t>• Porozmawiaj z nauczycielami na temat egzekwowania zakazu palenia tytoniu na terenie szkoły oraz szkolnego programu zapobiegania paleniu tytoniu. </a:t>
            </a:r>
          </a:p>
          <a:p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390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lstStyle/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pl-PL" sz="2000" b="0" strike="noStrike" spc="-1">
              <a:solidFill>
                <a:srgbClr val="404040"/>
              </a:solidFill>
              <a:latin typeface="Calibri"/>
            </a:endParaRPr>
          </a:p>
          <a:p>
            <a:pPr marL="91440" indent="-91080"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FFFFFF"/>
              </a:buClr>
              <a:buFont typeface="Calibri"/>
              <a:buChar char=" "/>
            </a:pPr>
            <a:r>
              <a:rPr lang="pl-PL" sz="4000" b="0" strike="noStrike" spc="-1">
                <a:solidFill>
                  <a:srgbClr val="404040"/>
                </a:solidFill>
                <a:latin typeface="Calibri"/>
              </a:rPr>
              <a:t>Dziękuję za uwagę!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3212976"/>
            <a:ext cx="2880320" cy="259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129704" y="286560"/>
            <a:ext cx="10058040" cy="191830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r>
              <a:rPr lang="pl-PL" sz="2800" b="1" strike="noStrike" spc="-1" dirty="0">
                <a:solidFill>
                  <a:srgbClr val="000000"/>
                </a:solidFill>
                <a:latin typeface="+mj-lt"/>
              </a:rPr>
              <a:t>Co to są e-papierosy?</a:t>
            </a:r>
            <a:r>
              <a:rPr sz="2800" b="1" dirty="0">
                <a:latin typeface="+mj-lt"/>
              </a:rPr>
              <a:t/>
            </a:r>
            <a:br>
              <a:rPr sz="2800" b="1" dirty="0">
                <a:latin typeface="+mj-lt"/>
              </a:rPr>
            </a:br>
            <a:endParaRPr lang="pl-PL" sz="2800" b="1" strike="noStrike" spc="-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097280" y="2996952"/>
            <a:ext cx="10058040" cy="2871768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lstStyle/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>
                <a:solidFill>
                  <a:srgbClr val="404040"/>
                </a:solidFill>
              </a:rPr>
              <a:t>E-papieros to inaczej elektroniczny </a:t>
            </a:r>
            <a:r>
              <a:rPr lang="pl-PL" sz="2000" spc="-1" dirty="0" smtClean="0">
                <a:solidFill>
                  <a:srgbClr val="404040"/>
                </a:solidFill>
              </a:rPr>
              <a:t>inhalator</a:t>
            </a:r>
            <a:r>
              <a:rPr lang="pl-PL" sz="2000" b="0" strike="noStrike" spc="-1" dirty="0" smtClean="0">
                <a:solidFill>
                  <a:srgbClr val="404040"/>
                </a:solidFill>
              </a:rPr>
              <a:t> nikotyny (EIN).</a:t>
            </a:r>
            <a:endParaRPr lang="pl-PL" sz="2000" b="0" strike="noStrike" spc="-1" dirty="0">
              <a:solidFill>
                <a:srgbClr val="404040"/>
              </a:solidFill>
            </a:endParaRP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>
                <a:solidFill>
                  <a:srgbClr val="404040"/>
                </a:solidFill>
              </a:rPr>
              <a:t>E-papierosy to urządzenia elektroniczne, które podgrzewają ciecz i wytwarzają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>
                <a:solidFill>
                  <a:srgbClr val="404040"/>
                </a:solidFill>
              </a:rPr>
              <a:t>aerozol lub mieszankę małych cząstek w powietrzu. Mają wiele kształtów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>
                <a:solidFill>
                  <a:srgbClr val="404040"/>
                </a:solidFill>
              </a:rPr>
              <a:t>i rozmiarów. Większość z nich ma baterię, element grzewczy i miejsce na tzw.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 err="1">
                <a:solidFill>
                  <a:srgbClr val="404040"/>
                </a:solidFill>
              </a:rPr>
              <a:t>liquid</a:t>
            </a:r>
            <a:r>
              <a:rPr lang="pl-PL" sz="2000" b="0" strike="noStrike" spc="-1" dirty="0">
                <a:solidFill>
                  <a:srgbClr val="404040"/>
                </a:solidFill>
              </a:rPr>
              <a:t>. Niektóre e-papierosy wyglądają jak zwykłe papierosy, cygara lub fajki.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pl-PL" sz="2000" b="0" strike="noStrike" spc="-1" dirty="0">
                <a:solidFill>
                  <a:srgbClr val="404040"/>
                </a:solidFill>
              </a:rPr>
              <a:t>Inne przypominają pamięć USB, długopis lub przedmioty codziennego użytku. </a:t>
            </a:r>
          </a:p>
        </p:txBody>
      </p:sp>
      <p:pic>
        <p:nvPicPr>
          <p:cNvPr id="98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204440" y="218880"/>
            <a:ext cx="8058720" cy="1553936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r>
              <a:rPr lang="pl-PL" sz="2800" b="1" spc="-1" dirty="0"/>
              <a:t>W skład e-</a:t>
            </a:r>
            <a:r>
              <a:rPr lang="pl-PL" sz="2800" b="1" spc="-1" dirty="0" err="1"/>
              <a:t>liquidu</a:t>
            </a:r>
            <a:r>
              <a:rPr lang="pl-PL" sz="2800" b="1" spc="-1" dirty="0"/>
              <a:t> wchodzą:</a:t>
            </a:r>
            <a:endParaRPr lang="pl-PL" sz="28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1204440" y="1916832"/>
            <a:ext cx="10987560" cy="2908800"/>
          </a:xfrm>
          <a:prstGeom prst="rect">
            <a:avLst/>
          </a:prstGeom>
          <a:noFill/>
          <a:ln>
            <a:noFill/>
          </a:ln>
        </p:spPr>
        <p:txBody>
          <a:bodyPr lIns="0" rIns="0">
            <a:normAutofit/>
          </a:bodyPr>
          <a:lstStyle/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FFFFFF"/>
              </a:buClr>
              <a:buFont typeface="Calibri"/>
              <a:buChar char=" "/>
            </a:pPr>
            <a:r>
              <a:rPr lang="pl-PL" sz="2000" b="1" strike="noStrike" spc="-1" dirty="0">
                <a:solidFill>
                  <a:srgbClr val="404040"/>
                </a:solidFill>
                <a:latin typeface="Calibri"/>
              </a:rPr>
              <a:t>                                                                                       </a:t>
            </a:r>
            <a:endParaRPr lang="pl-PL" sz="2000" b="0" strike="noStrike" spc="-1" dirty="0">
              <a:solidFill>
                <a:srgbClr val="40404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pl-PL" sz="2000" b="0" strike="noStrike" spc="-1" dirty="0">
              <a:solidFill>
                <a:srgbClr val="40404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pl-PL" sz="2000" b="0" strike="noStrike" spc="-1" dirty="0">
              <a:solidFill>
                <a:srgbClr val="40404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pl-PL" sz="2000" b="0" strike="noStrike" spc="-1" dirty="0">
              <a:solidFill>
                <a:srgbClr val="40404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pl-PL" sz="2000" b="0" strike="noStrike" spc="-1" dirty="0">
              <a:solidFill>
                <a:srgbClr val="404040"/>
              </a:solidFill>
              <a:latin typeface="Calibri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1343472" y="2132856"/>
            <a:ext cx="9217024" cy="398102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pc="-1" dirty="0"/>
              <a:t>nikotyna (od 0 do 20 mg/ml</a:t>
            </a:r>
            <a:r>
              <a:rPr lang="pl-PL" spc="-1" dirty="0" smtClean="0"/>
              <a:t>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pc="-1" dirty="0" smtClean="0"/>
              <a:t>glikol </a:t>
            </a:r>
            <a:r>
              <a:rPr lang="pl-PL" sz="1800" b="0" strike="noStrike" spc="-1" dirty="0" smtClean="0">
                <a:latin typeface="Arial"/>
              </a:rPr>
              <a:t>propylenowy,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strike="noStrike" spc="-1" dirty="0" smtClean="0">
                <a:latin typeface="Arial"/>
              </a:rPr>
              <a:t>gliceryna</a:t>
            </a:r>
            <a:r>
              <a:rPr lang="pl-PL" sz="1800" b="0" strike="noStrike" spc="-1" dirty="0">
                <a:latin typeface="Arial"/>
              </a:rPr>
              <a:t>, </a:t>
            </a:r>
            <a:endParaRPr lang="pl-PL" sz="1800" b="0" strike="noStrike" spc="-1" dirty="0" smtClean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strike="noStrike" spc="-1" dirty="0" smtClean="0">
                <a:latin typeface="Arial"/>
              </a:rPr>
              <a:t>woda </a:t>
            </a:r>
            <a:r>
              <a:rPr lang="pl-PL" sz="1800" b="0" strike="noStrike" spc="-1" dirty="0">
                <a:latin typeface="Arial"/>
              </a:rPr>
              <a:t>lub etanol,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0" strike="noStrike" spc="-1" dirty="0" smtClean="0">
                <a:latin typeface="Arial"/>
              </a:rPr>
              <a:t>dodatki </a:t>
            </a:r>
            <a:r>
              <a:rPr lang="pl-PL" sz="1800" b="0" strike="noStrike" spc="-1" dirty="0">
                <a:latin typeface="Arial"/>
              </a:rPr>
              <a:t>smakowo-zapachowe. </a:t>
            </a:r>
            <a:endParaRPr lang="pl-PL" sz="1800" b="0" strike="noStrike" spc="-1" dirty="0" smtClean="0">
              <a:latin typeface="Arial"/>
            </a:endParaRPr>
          </a:p>
          <a:p>
            <a:endParaRPr lang="pl-PL" spc="-1" dirty="0">
              <a:latin typeface="Arial"/>
            </a:endParaRPr>
          </a:p>
          <a:p>
            <a:r>
              <a:rPr lang="pl-PL" sz="1800" b="0" strike="noStrike" spc="-1" dirty="0" smtClean="0">
                <a:latin typeface="Arial"/>
              </a:rPr>
              <a:t>Obecnie istnieje ponad </a:t>
            </a:r>
            <a:r>
              <a:rPr lang="pl-PL" sz="1800" b="0" strike="noStrike" spc="-1" dirty="0">
                <a:latin typeface="Arial"/>
              </a:rPr>
              <a:t>8 000 różnych rodzajów e-</a:t>
            </a:r>
            <a:r>
              <a:rPr lang="pl-PL" sz="1800" b="0" strike="noStrike" spc="-1" dirty="0" err="1">
                <a:latin typeface="Arial"/>
              </a:rPr>
              <a:t>liquidu</a:t>
            </a:r>
            <a:r>
              <a:rPr lang="pl-PL" sz="1800" b="0" strike="noStrike" spc="-1" dirty="0">
                <a:latin typeface="Arial"/>
              </a:rPr>
              <a:t> o owocowych bądź słodkich </a:t>
            </a:r>
            <a:r>
              <a:rPr lang="pl-PL" sz="1800" b="0" strike="noStrike" spc="-1" dirty="0" smtClean="0">
                <a:latin typeface="Arial"/>
              </a:rPr>
              <a:t>smakach (m.in</a:t>
            </a:r>
            <a:r>
              <a:rPr lang="pl-PL" sz="1800" b="0" strike="noStrike" spc="-1" dirty="0">
                <a:latin typeface="Arial"/>
              </a:rPr>
              <a:t>.: czekolada, popcorn, guma balonowa, wanilia), które mają na celu </a:t>
            </a:r>
            <a:r>
              <a:rPr lang="pl-PL" sz="1800" b="0" strike="noStrike" spc="-1" dirty="0" smtClean="0">
                <a:latin typeface="Arial"/>
              </a:rPr>
              <a:t>zachęcić młode </a:t>
            </a:r>
            <a:r>
              <a:rPr lang="pl-PL" sz="1800" b="0" strike="noStrike" spc="-1" dirty="0">
                <a:latin typeface="Arial"/>
              </a:rPr>
              <a:t>osoby do sięgnięcia po e-papierosa.</a:t>
            </a:r>
          </a:p>
          <a:p>
            <a:r>
              <a:rPr lang="pl-PL" sz="1800" b="0" strike="noStrike" spc="-1" dirty="0">
                <a:latin typeface="Arial"/>
              </a:rPr>
              <a:t>Korzystanie z e-papierosa jest </a:t>
            </a:r>
            <a:r>
              <a:rPr lang="pl-PL" sz="1800" b="0" strike="noStrike" spc="-1" dirty="0" smtClean="0">
                <a:latin typeface="Arial"/>
              </a:rPr>
              <a:t> </a:t>
            </a:r>
            <a:r>
              <a:rPr lang="pl-PL" sz="1800" b="0" strike="noStrike" spc="-1" dirty="0">
                <a:latin typeface="Arial"/>
              </a:rPr>
              <a:t>nazywane „</a:t>
            </a:r>
            <a:r>
              <a:rPr lang="pl-PL" sz="1800" b="0" strike="noStrike" spc="-1" dirty="0" err="1" smtClean="0">
                <a:latin typeface="Arial"/>
              </a:rPr>
              <a:t>wapowaniem</a:t>
            </a:r>
            <a:r>
              <a:rPr lang="pl-PL" sz="1800" b="0" strike="noStrike" spc="-1" dirty="0" smtClean="0">
                <a:latin typeface="Arial"/>
              </a:rPr>
              <a:t>”.</a:t>
            </a:r>
            <a:endParaRPr lang="pl-PL" sz="1800" b="0" strike="noStrike" spc="-1" dirty="0">
              <a:latin typeface="Arial"/>
            </a:endParaRPr>
          </a:p>
        </p:txBody>
      </p:sp>
      <p:pic>
        <p:nvPicPr>
          <p:cNvPr id="5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97280" y="24948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1199456" y="1283598"/>
            <a:ext cx="7344816" cy="41632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pl-PL" sz="2800" b="1" strike="noStrike" spc="-1" dirty="0" smtClean="0">
                <a:latin typeface="Arial"/>
              </a:rPr>
              <a:t>Jak działają e-papierosy?</a:t>
            </a:r>
            <a:endParaRPr lang="pl-PL" sz="2800" b="1" strike="noStrike" spc="-1" dirty="0">
              <a:latin typeface="Arial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1097280" y="2276872"/>
            <a:ext cx="9574560" cy="324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/>
            <a:r>
              <a:rPr lang="pl-PL" sz="1800" b="0" strike="noStrike" spc="-1" dirty="0">
                <a:latin typeface="Arial"/>
              </a:rPr>
              <a:t>E-papieros działa na zasadzie podgrzewania płynu (e-</a:t>
            </a:r>
            <a:r>
              <a:rPr lang="pl-PL" sz="1800" b="0" strike="noStrike" spc="-1" dirty="0" err="1">
                <a:latin typeface="Arial"/>
              </a:rPr>
              <a:t>liquid</a:t>
            </a:r>
            <a:r>
              <a:rPr lang="pl-PL" sz="1800" b="0" strike="noStrike" spc="-1" dirty="0">
                <a:latin typeface="Arial"/>
              </a:rPr>
              <a:t>) do temperatury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około </a:t>
            </a:r>
            <a:r>
              <a:rPr lang="pl-PL" sz="1800" b="0" strike="noStrike" spc="-1" dirty="0" smtClean="0">
                <a:latin typeface="Arial"/>
              </a:rPr>
              <a:t>200C</a:t>
            </a:r>
            <a:r>
              <a:rPr lang="pl-PL" sz="1800" b="0" strike="noStrike" spc="-1" dirty="0">
                <a:latin typeface="Arial"/>
              </a:rPr>
              <a:t>, tworząc przy tym aerozol, który jest wdychany przez użytkownika.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Zwykle zawiera on nikotynę, aromaty i inne substancje chemiczne.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Użytkownicy wdychają aerozol z e-papierosów do płuc. Mogą go również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wdychać osoby postronne, gdy użytkownik wydycha go w powietrze.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Warto zwrócić również uwagę na fakt, że urządzenia do palenia e-papierosów</a:t>
            </a:r>
          </a:p>
          <a:p>
            <a:pPr algn="just"/>
            <a:r>
              <a:rPr lang="pl-PL" sz="1800" b="0" strike="noStrike" spc="-1" dirty="0">
                <a:latin typeface="Arial"/>
              </a:rPr>
              <a:t>mogą być używane do dostarczania substancji psychoaktywnych.</a:t>
            </a:r>
          </a:p>
        </p:txBody>
      </p:sp>
      <p:pic>
        <p:nvPicPr>
          <p:cNvPr id="6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199456" y="1084464"/>
            <a:ext cx="9842016" cy="7252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pl-PL" sz="2800" b="1" spc="-1" dirty="0" smtClean="0">
                <a:solidFill>
                  <a:srgbClr val="000000"/>
                </a:solidFill>
                <a:latin typeface="Calibri"/>
              </a:rPr>
              <a:t>Co znajduje się w aerozolu z e-papierosa?</a:t>
            </a:r>
            <a:endParaRPr lang="pl-PL" sz="28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199456" y="2204864"/>
            <a:ext cx="8592544" cy="390901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pl-PL" sz="1800" b="0" strike="noStrike" spc="-1" dirty="0">
                <a:latin typeface="Arial"/>
              </a:rPr>
              <a:t>Aerozol z e-papierosów jest szkodliwą „parą wodną</a:t>
            </a:r>
            <a:r>
              <a:rPr lang="pl-PL" sz="1800" b="0" strike="noStrike" spc="-1" dirty="0" smtClean="0">
                <a:latin typeface="Arial"/>
              </a:rPr>
              <a:t>”  która  </a:t>
            </a:r>
            <a:r>
              <a:rPr lang="pl-PL" sz="1800" b="0" strike="noStrike" spc="-1" dirty="0">
                <a:latin typeface="Arial"/>
              </a:rPr>
              <a:t>może zawierać </a:t>
            </a:r>
            <a:r>
              <a:rPr lang="pl-PL" spc="-1" dirty="0" smtClean="0">
                <a:latin typeface="Arial"/>
              </a:rPr>
              <a:t>toksyczne</a:t>
            </a:r>
            <a:r>
              <a:rPr lang="pl-PL" sz="1800" b="0" strike="noStrike" spc="-1" dirty="0" smtClean="0">
                <a:latin typeface="Arial"/>
              </a:rPr>
              <a:t> </a:t>
            </a:r>
            <a:r>
              <a:rPr lang="pl-PL" sz="1800" b="0" strike="noStrike" spc="-1" dirty="0">
                <a:latin typeface="Arial"/>
              </a:rPr>
              <a:t>substancje, w tym:</a:t>
            </a:r>
          </a:p>
          <a:p>
            <a:r>
              <a:rPr lang="pl-PL" sz="1800" b="0" strike="noStrike" spc="-1" dirty="0">
                <a:latin typeface="Arial"/>
              </a:rPr>
              <a:t>• acetaldehyd,</a:t>
            </a:r>
          </a:p>
          <a:p>
            <a:r>
              <a:rPr lang="pl-PL" sz="1800" b="0" strike="noStrike" spc="-1" dirty="0">
                <a:latin typeface="Arial"/>
              </a:rPr>
              <a:t>• </a:t>
            </a:r>
            <a:r>
              <a:rPr lang="pl-PL" sz="1800" b="0" strike="noStrike" spc="-1" dirty="0" smtClean="0">
                <a:latin typeface="Arial"/>
              </a:rPr>
              <a:t>formaldehyd,</a:t>
            </a:r>
            <a:endParaRPr lang="pl-PL" sz="1800" b="0" strike="noStrike" spc="-1" dirty="0">
              <a:latin typeface="Arial"/>
            </a:endParaRPr>
          </a:p>
          <a:p>
            <a:r>
              <a:rPr lang="pl-PL" sz="1800" b="0" strike="noStrike" spc="-1" dirty="0">
                <a:latin typeface="Arial"/>
              </a:rPr>
              <a:t>• akroleinę,</a:t>
            </a:r>
          </a:p>
          <a:p>
            <a:r>
              <a:rPr lang="pl-PL" sz="1800" b="0" strike="noStrike" spc="-1" dirty="0">
                <a:latin typeface="Arial"/>
              </a:rPr>
              <a:t>• </a:t>
            </a:r>
            <a:r>
              <a:rPr lang="pl-PL" sz="1800" b="0" strike="noStrike" spc="-1" dirty="0" err="1">
                <a:latin typeface="Arial"/>
              </a:rPr>
              <a:t>propanal</a:t>
            </a:r>
            <a:r>
              <a:rPr lang="pl-PL" sz="1800" b="0" strike="noStrike" spc="-1" dirty="0">
                <a:latin typeface="Arial"/>
              </a:rPr>
              <a:t>,</a:t>
            </a:r>
          </a:p>
          <a:p>
            <a:r>
              <a:rPr lang="pl-PL" sz="1800" b="0" strike="noStrike" spc="-1" dirty="0">
                <a:latin typeface="Arial"/>
              </a:rPr>
              <a:t>• nikotynę,</a:t>
            </a:r>
          </a:p>
          <a:p>
            <a:r>
              <a:rPr lang="pl-PL" sz="1800" b="0" strike="noStrike" spc="-1" dirty="0">
                <a:latin typeface="Arial"/>
              </a:rPr>
              <a:t>• aceton,</a:t>
            </a:r>
          </a:p>
          <a:p>
            <a:r>
              <a:rPr lang="pl-PL" sz="1800" b="0" strike="noStrike" spc="-1" dirty="0">
                <a:latin typeface="Arial"/>
              </a:rPr>
              <a:t>• o-metyl-benzaldehyd,</a:t>
            </a:r>
          </a:p>
          <a:p>
            <a:r>
              <a:rPr lang="pl-PL" sz="1800" b="0" strike="noStrike" spc="-1" dirty="0">
                <a:latin typeface="Arial"/>
              </a:rPr>
              <a:t>• karcinogenne </a:t>
            </a:r>
            <a:r>
              <a:rPr lang="pl-PL" sz="1800" b="0" strike="noStrike" spc="-1" dirty="0" err="1">
                <a:latin typeface="Arial"/>
              </a:rPr>
              <a:t>nitrozaminy</a:t>
            </a:r>
            <a:r>
              <a:rPr lang="pl-PL" sz="1800" b="0" strike="noStrike" spc="-1" dirty="0">
                <a:latin typeface="Arial"/>
              </a:rPr>
              <a:t>.</a:t>
            </a:r>
          </a:p>
          <a:p>
            <a:r>
              <a:rPr lang="pl-PL" sz="1800" b="0" strike="noStrike" spc="-1" dirty="0">
                <a:latin typeface="Arial"/>
              </a:rPr>
              <a:t>Użycie e-papierosa powoduje emisję pyłu zawieszonego (</a:t>
            </a:r>
            <a:r>
              <a:rPr lang="pl-PL" sz="1800" b="0" strike="noStrike" spc="-1" dirty="0" smtClean="0">
                <a:latin typeface="Arial"/>
              </a:rPr>
              <a:t>PM2.5), którego </a:t>
            </a:r>
            <a:r>
              <a:rPr lang="pl-PL" sz="1800" b="0" strike="noStrike" spc="-1" dirty="0">
                <a:latin typeface="Arial"/>
              </a:rPr>
              <a:t>stężenie wzrasta w </a:t>
            </a:r>
            <a:r>
              <a:rPr lang="pl-PL" sz="1800" b="0" strike="noStrike" spc="-1" dirty="0" smtClean="0">
                <a:latin typeface="Arial"/>
              </a:rPr>
              <a:t>powietrzu otaczającym </a:t>
            </a:r>
            <a:r>
              <a:rPr lang="pl-PL" sz="1800" b="0" strike="noStrike" spc="-1" dirty="0">
                <a:latin typeface="Arial"/>
              </a:rPr>
              <a:t>e-palacza.</a:t>
            </a: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  <a:p>
            <a:endParaRPr lang="pl-PL" sz="1800" b="0" strike="noStrike" spc="-1" dirty="0">
              <a:latin typeface="Arial"/>
            </a:endParaRPr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097280" y="1011780"/>
            <a:ext cx="10058040" cy="7252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pl-PL" sz="2800" b="1" strike="noStrike" spc="-1" dirty="0" smtClean="0">
                <a:solidFill>
                  <a:srgbClr val="000000"/>
                </a:solidFill>
                <a:latin typeface="Calibri"/>
              </a:rPr>
              <a:t>Co to jest </a:t>
            </a:r>
            <a:r>
              <a:rPr lang="pl-PL" sz="2800" b="1" strike="noStrike" spc="-1" dirty="0">
                <a:solidFill>
                  <a:srgbClr val="000000"/>
                </a:solidFill>
                <a:latin typeface="Calibri"/>
              </a:rPr>
              <a:t>JUUL?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1271464" y="2013840"/>
            <a:ext cx="9400376" cy="3674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pl-PL" sz="1800" b="0" strike="noStrike" spc="-1" dirty="0">
                <a:latin typeface="Arial"/>
              </a:rPr>
              <a:t>JUUL to forma e-papierosa – urządzenie do </a:t>
            </a:r>
            <a:r>
              <a:rPr lang="pl-PL" sz="1800" b="0" strike="noStrike" spc="-1" dirty="0" err="1">
                <a:latin typeface="Arial"/>
              </a:rPr>
              <a:t>vapingu</a:t>
            </a:r>
            <a:r>
              <a:rPr lang="pl-PL" sz="1800" b="0" strike="noStrike" spc="-1" dirty="0">
                <a:latin typeface="Arial"/>
              </a:rPr>
              <a:t> o systemie zamkniętym,</a:t>
            </a:r>
          </a:p>
          <a:p>
            <a:r>
              <a:rPr lang="pl-PL" sz="1800" b="0" strike="noStrike" spc="-1" dirty="0">
                <a:latin typeface="Arial"/>
              </a:rPr>
              <a:t>które nie jest przeznaczone do napełniania. Inteligentny mechanizm</a:t>
            </a:r>
          </a:p>
          <a:p>
            <a:r>
              <a:rPr lang="pl-PL" sz="1800" b="0" strike="noStrike" spc="-1" dirty="0">
                <a:latin typeface="Arial"/>
              </a:rPr>
              <a:t>podgrzewający w urządzeniach JUUL wytwarza aerozol. Został zaprojektowany </a:t>
            </a:r>
          </a:p>
          <a:p>
            <a:r>
              <a:rPr lang="pl-PL" sz="1800" b="0" strike="noStrike" spc="-1" dirty="0">
                <a:latin typeface="Arial"/>
              </a:rPr>
              <a:t>tak, aby ograniczać spalanie. Akumulator urządzenia JUUL ładuje się przez stację</a:t>
            </a:r>
          </a:p>
          <a:p>
            <a:r>
              <a:rPr lang="pl-PL" sz="1800" b="0" strike="noStrike" spc="-1" dirty="0">
                <a:latin typeface="Arial"/>
              </a:rPr>
              <a:t>dokującą USB.</a:t>
            </a:r>
          </a:p>
          <a:p>
            <a:r>
              <a:rPr lang="pl-PL" sz="1800" b="0" strike="noStrike" spc="-1" dirty="0">
                <a:latin typeface="Arial"/>
              </a:rPr>
              <a:t>Wszystkie e-papierosy JUUL mają wysoką zawartość nikotyny. Według</a:t>
            </a:r>
          </a:p>
          <a:p>
            <a:r>
              <a:rPr lang="pl-PL" sz="1800" b="0" strike="noStrike" spc="-1" dirty="0">
                <a:latin typeface="Arial"/>
              </a:rPr>
              <a:t>producenta pojedyncza kapsułka JUUL zawiera tyle samo nikotyny, co paczka 20</a:t>
            </a:r>
          </a:p>
          <a:p>
            <a:r>
              <a:rPr lang="pl-PL" sz="1800" b="0" strike="noStrike" spc="-1" dirty="0">
                <a:latin typeface="Arial"/>
              </a:rPr>
              <a:t>zwykłych papierosów. Produkt jest dostępny tylko w wysokich stężeniach</a:t>
            </a:r>
          </a:p>
          <a:p>
            <a:r>
              <a:rPr lang="pl-PL" sz="1800" b="0" strike="noStrike" spc="-1" dirty="0">
                <a:latin typeface="Arial"/>
              </a:rPr>
              <a:t>nikotyny, co może powodować u niektórych nastolatków szybki rozwój</a:t>
            </a:r>
          </a:p>
          <a:p>
            <a:r>
              <a:rPr lang="pl-PL" sz="1800" b="0" strike="noStrike" spc="-1" dirty="0">
                <a:latin typeface="Arial"/>
              </a:rPr>
              <a:t>uzależnienia. JUUL używa płynnych wkładów nikotynowych zwanych</a:t>
            </a:r>
          </a:p>
          <a:p>
            <a:r>
              <a:rPr lang="pl-PL" sz="1800" b="0" strike="noStrike" spc="-1" dirty="0">
                <a:latin typeface="Arial"/>
              </a:rPr>
              <a:t>„</a:t>
            </a:r>
            <a:r>
              <a:rPr lang="pl-PL" sz="1800" b="0" strike="noStrike" spc="-1" dirty="0" err="1">
                <a:latin typeface="Arial"/>
              </a:rPr>
              <a:t>podami</a:t>
            </a:r>
            <a:r>
              <a:rPr lang="pl-PL" sz="1800" b="0" strike="noStrike" spc="-1" dirty="0">
                <a:latin typeface="Arial"/>
              </a:rPr>
              <a:t>”, które są dostępne w smakach atrakcyjnych dla młodzieży.</a:t>
            </a:r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15480" y="1124744"/>
            <a:ext cx="9739840" cy="612256"/>
          </a:xfrm>
        </p:spPr>
        <p:txBody>
          <a:bodyPr/>
          <a:lstStyle/>
          <a:p>
            <a:r>
              <a:rPr lang="pl-PL" sz="2800" b="1" dirty="0" smtClean="0"/>
              <a:t>IQOS</a:t>
            </a: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1271464" y="1845720"/>
            <a:ext cx="9883856" cy="4023000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IQOS to urządzenie elektroniczne podgrzewające papierosy (do 350 stopni Celsjusza) od Philip Morris International.</a:t>
            </a:r>
          </a:p>
          <a:p>
            <a:r>
              <a:rPr lang="pl-PL" dirty="0" smtClean="0"/>
              <a:t>System IQOS wykorzystuje tzw. HEETS-y, czyli wkłady tytoniowe ze specjalną mieszanką tytoniu.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741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271464" y="1124744"/>
            <a:ext cx="9770008" cy="6122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pl-PL" sz="2800" b="1" spc="-1" dirty="0" smtClean="0">
                <a:solidFill>
                  <a:srgbClr val="000000"/>
                </a:solidFill>
                <a:latin typeface="Calibri"/>
              </a:rPr>
              <a:t>Problem używania e-papierosów</a:t>
            </a:r>
            <a:r>
              <a:rPr lang="pl-PL" sz="28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pl-PL" sz="28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1271464" y="2132856"/>
            <a:ext cx="8856984" cy="3600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pl-PL" sz="1800" b="0" strike="noStrike" spc="-1" dirty="0">
                <a:latin typeface="Arial"/>
              </a:rPr>
              <a:t>Badania porównawcze przeprowadzone w </a:t>
            </a:r>
            <a:r>
              <a:rPr lang="pl-PL" sz="1800" b="0" strike="noStrike" spc="-1" dirty="0" smtClean="0">
                <a:latin typeface="Arial"/>
              </a:rPr>
              <a:t>2011 roku </a:t>
            </a:r>
            <a:r>
              <a:rPr lang="pl-PL" sz="1800" b="0" strike="noStrike" spc="-1" dirty="0">
                <a:latin typeface="Arial"/>
              </a:rPr>
              <a:t>i w 2014 roku wśród uczniów w wieku 15-19 lat wskazują, że </a:t>
            </a:r>
            <a:r>
              <a:rPr lang="pl-PL" sz="1800" b="0" strike="noStrike" spc="-1" dirty="0" smtClean="0">
                <a:latin typeface="Arial"/>
              </a:rPr>
              <a:t>liczba polskich </a:t>
            </a:r>
            <a:r>
              <a:rPr lang="pl-PL" sz="1800" b="0" strike="noStrike" spc="-1" dirty="0">
                <a:latin typeface="Arial"/>
              </a:rPr>
              <a:t>nastolatków, którzy próbowali e-papierosa, wzrosła od 2011 </a:t>
            </a:r>
            <a:r>
              <a:rPr lang="pl-PL" sz="1800" b="0" strike="noStrike" spc="-1" dirty="0" smtClean="0">
                <a:latin typeface="Arial"/>
              </a:rPr>
              <a:t>roku sześciokrotnie</a:t>
            </a:r>
            <a:r>
              <a:rPr lang="pl-PL" sz="1800" b="0" strike="noStrike" spc="-1" dirty="0">
                <a:latin typeface="Arial"/>
              </a:rPr>
              <a:t>. </a:t>
            </a:r>
            <a:endParaRPr lang="pl-PL" sz="1800" b="0" strike="noStrike" spc="-1" dirty="0" smtClean="0">
              <a:latin typeface="Arial"/>
            </a:endParaRPr>
          </a:p>
          <a:p>
            <a:r>
              <a:rPr lang="pl-PL" sz="1800" b="1" strike="noStrike" spc="-1" dirty="0" smtClean="0">
                <a:latin typeface="Arial"/>
              </a:rPr>
              <a:t>Nawet </a:t>
            </a:r>
            <a:r>
              <a:rPr lang="pl-PL" sz="1800" b="1" strike="noStrike" spc="-1" dirty="0">
                <a:latin typeface="Arial"/>
              </a:rPr>
              <a:t>30% uczniów w wieku od 15 do 19 lat regularnie </a:t>
            </a:r>
            <a:r>
              <a:rPr lang="pl-PL" sz="1800" b="1" strike="noStrike" spc="-1" dirty="0" smtClean="0">
                <a:latin typeface="Arial"/>
              </a:rPr>
              <a:t>pali elektroniczne </a:t>
            </a:r>
            <a:r>
              <a:rPr lang="pl-PL" sz="1800" b="1" strike="noStrike" spc="-1" dirty="0">
                <a:latin typeface="Arial"/>
              </a:rPr>
              <a:t>papierosy, a 60% spróbowało ich co najmniej raz życiu.</a:t>
            </a:r>
          </a:p>
        </p:txBody>
      </p:sp>
      <p:pic>
        <p:nvPicPr>
          <p:cNvPr id="4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199456" y="1011780"/>
            <a:ext cx="9955864" cy="7252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lvl="0"/>
            <a:r>
              <a:rPr lang="pl-PL" sz="2800" b="1" spc="-1" dirty="0">
                <a:solidFill>
                  <a:srgbClr val="000000"/>
                </a:solidFill>
                <a:latin typeface="Calibri"/>
              </a:rPr>
              <a:t>Jakie jest ryzyko zdrowotne związane z używaniem e-papierosów?</a:t>
            </a:r>
          </a:p>
        </p:txBody>
      </p:sp>
      <p:pic>
        <p:nvPicPr>
          <p:cNvPr id="3" name="Obraz 3"/>
          <p:cNvPicPr/>
          <p:nvPr/>
        </p:nvPicPr>
        <p:blipFill>
          <a:blip r:embed="rId2"/>
          <a:stretch/>
        </p:blipFill>
        <p:spPr>
          <a:xfrm>
            <a:off x="10671840" y="4968000"/>
            <a:ext cx="1158120" cy="1145880"/>
          </a:xfrm>
          <a:prstGeom prst="rect">
            <a:avLst/>
          </a:prstGeom>
          <a:ln>
            <a:noFill/>
          </a:ln>
        </p:spPr>
      </p:pic>
      <p:sp>
        <p:nvSpPr>
          <p:cNvPr id="4" name="Prostokąt 3"/>
          <p:cNvSpPr/>
          <p:nvPr/>
        </p:nvSpPr>
        <p:spPr>
          <a:xfrm>
            <a:off x="839416" y="2060848"/>
            <a:ext cx="108732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Układ oddechowy 	- podrażnienie górnych i dolnych dróg oddechowych (</a:t>
            </a:r>
            <a:r>
              <a:rPr lang="pl-PL" dirty="0" err="1"/>
              <a:t>Vardavas</a:t>
            </a:r>
            <a:r>
              <a:rPr lang="pl-PL" dirty="0"/>
              <a:t> et al.,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   2012</a:t>
            </a:r>
            <a:r>
              <a:rPr lang="pl-PL" dirty="0"/>
              <a:t>),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- </a:t>
            </a:r>
            <a:r>
              <a:rPr lang="pl-PL" dirty="0"/>
              <a:t>zapalenie oskrzeli, kaszel, zmiany </a:t>
            </a:r>
            <a:r>
              <a:rPr lang="pl-PL" dirty="0" err="1"/>
              <a:t>rozedmowe</a:t>
            </a:r>
            <a:r>
              <a:rPr lang="pl-PL" dirty="0"/>
              <a:t> w </a:t>
            </a:r>
            <a:r>
              <a:rPr lang="pl-PL" dirty="0" smtClean="0"/>
              <a:t>płucach</a:t>
            </a:r>
          </a:p>
          <a:p>
            <a:r>
              <a:rPr lang="pl-PL" dirty="0"/>
              <a:t>	</a:t>
            </a:r>
            <a:r>
              <a:rPr lang="pl-PL" dirty="0" smtClean="0"/>
              <a:t>		 </a:t>
            </a:r>
            <a:r>
              <a:rPr lang="pl-PL" dirty="0"/>
              <a:t>(Scheffler et al., 2015; Grana et al., 2014). 	 </a:t>
            </a:r>
            <a:endParaRPr lang="pl-PL" dirty="0" smtClean="0"/>
          </a:p>
          <a:p>
            <a:r>
              <a:rPr lang="pl-PL" dirty="0" smtClean="0"/>
              <a:t>Układ </a:t>
            </a:r>
            <a:r>
              <a:rPr lang="pl-PL" dirty="0"/>
              <a:t>immunologiczny 	- indukcja stanu zapalnego w drogach oddechowych (Scott et al., 2018),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- zmniejszenie </a:t>
            </a:r>
            <a:r>
              <a:rPr lang="pl-PL" dirty="0"/>
              <a:t>wydajności układu odpornościowego (</a:t>
            </a:r>
            <a:r>
              <a:rPr lang="pl-PL" dirty="0" err="1"/>
              <a:t>Sussan</a:t>
            </a:r>
            <a:r>
              <a:rPr lang="pl-PL" dirty="0"/>
              <a:t> et al., 2015</a:t>
            </a:r>
            <a:r>
              <a:rPr lang="pl-PL" dirty="0" smtClean="0"/>
              <a:t>),</a:t>
            </a:r>
          </a:p>
          <a:p>
            <a:r>
              <a:rPr lang="pl-PL" dirty="0"/>
              <a:t>	</a:t>
            </a:r>
            <a:r>
              <a:rPr lang="pl-PL" dirty="0" smtClean="0"/>
              <a:t>	               </a:t>
            </a:r>
            <a:r>
              <a:rPr lang="pl-PL" dirty="0"/>
              <a:t>- zwiększone ryzyko wystąpienia zapalenia płuc (</a:t>
            </a:r>
            <a:r>
              <a:rPr lang="pl-PL" dirty="0" err="1"/>
              <a:t>Miyashita</a:t>
            </a:r>
            <a:r>
              <a:rPr lang="pl-PL" dirty="0"/>
              <a:t> et al., 2018). </a:t>
            </a:r>
            <a:endParaRPr lang="pl-PL" dirty="0" smtClean="0"/>
          </a:p>
          <a:p>
            <a:r>
              <a:rPr lang="pl-PL" dirty="0"/>
              <a:t>Ośrodkowy układ nerwowy </a:t>
            </a:r>
            <a:r>
              <a:rPr lang="pl-PL" dirty="0" smtClean="0"/>
              <a:t>- </a:t>
            </a:r>
            <a:r>
              <a:rPr lang="pl-PL" dirty="0"/>
              <a:t>zmiany behawioralne (Grana et al., 2014),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- </a:t>
            </a:r>
            <a:r>
              <a:rPr lang="pl-PL" dirty="0"/>
              <a:t>upośledzenie pamięci (modele zwierzęce) (</a:t>
            </a:r>
            <a:r>
              <a:rPr lang="pl-PL" dirty="0" err="1"/>
              <a:t>Farsalinos</a:t>
            </a:r>
            <a:r>
              <a:rPr lang="pl-PL" dirty="0"/>
              <a:t> et al., 2014),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- </a:t>
            </a:r>
            <a:r>
              <a:rPr lang="pl-PL" dirty="0"/>
              <a:t>skurcze mięśni i drżenie mięśni (</a:t>
            </a:r>
            <a:r>
              <a:rPr lang="pl-PL" dirty="0" err="1"/>
              <a:t>Farsalinos</a:t>
            </a:r>
            <a:r>
              <a:rPr lang="pl-PL" dirty="0"/>
              <a:t> et al., 2014). </a:t>
            </a:r>
            <a:endParaRPr lang="pl-PL" dirty="0" smtClean="0"/>
          </a:p>
          <a:p>
            <a:r>
              <a:rPr lang="pl-PL" dirty="0"/>
              <a:t>Pozostałe układy 	</a:t>
            </a:r>
            <a:r>
              <a:rPr lang="pl-PL" dirty="0" smtClean="0"/>
              <a:t>	- </a:t>
            </a:r>
            <a:r>
              <a:rPr lang="pl-PL" dirty="0"/>
              <a:t>podrażnienie oczu (Grana et al., 2014</a:t>
            </a:r>
            <a:r>
              <a:rPr lang="pl-PL" dirty="0" smtClean="0"/>
              <a:t>),</a:t>
            </a:r>
          </a:p>
          <a:p>
            <a:r>
              <a:rPr lang="pl-PL" dirty="0"/>
              <a:t>	</a:t>
            </a:r>
            <a:r>
              <a:rPr lang="pl-PL" dirty="0" smtClean="0"/>
              <a:t>		 </a:t>
            </a:r>
            <a:r>
              <a:rPr lang="pl-PL" dirty="0"/>
              <a:t>- kontaktowe zapalenie skóry i oparzenia (Hess et al., 2017</a:t>
            </a:r>
            <a:r>
              <a:rPr lang="pl-PL" dirty="0" smtClean="0"/>
              <a:t>),</a:t>
            </a:r>
          </a:p>
          <a:p>
            <a:r>
              <a:rPr lang="pl-PL" dirty="0"/>
              <a:t>	</a:t>
            </a:r>
            <a:r>
              <a:rPr lang="pl-PL" dirty="0" smtClean="0"/>
              <a:t>		 </a:t>
            </a:r>
            <a:r>
              <a:rPr lang="pl-PL" dirty="0"/>
              <a:t>- nudności i wymioty (Hess et al., 2017), </a:t>
            </a: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		- </a:t>
            </a:r>
            <a:r>
              <a:rPr lang="pl-PL" dirty="0"/>
              <a:t>podrażnienie błony śluzowej gardła i jamy ustnej (Jensen et al., 2015). 	</a:t>
            </a:r>
          </a:p>
          <a:p>
            <a:r>
              <a:rPr lang="pl-PL" dirty="0"/>
              <a:t>	</a:t>
            </a:r>
          </a:p>
          <a:p>
            <a:r>
              <a:rPr lang="pl-PL" dirty="0"/>
              <a:t>	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FFFFFF"/>
      </a:accent1>
      <a:accent2>
        <a:srgbClr val="FF0000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502</TotalTime>
  <Words>811</Words>
  <Application>Microsoft Office PowerPoint</Application>
  <PresentationFormat>Panoramiczny</PresentationFormat>
  <Paragraphs>109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DejaVu Sans</vt:lpstr>
      <vt:lpstr>Times New Roman</vt:lpstr>
      <vt:lpstr>Office Theme</vt:lpstr>
      <vt:lpstr>Zagrożenia związane z e-papierosami  – MEN i GIS ostrzegają!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IQOS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Co zrobić, aby uchronić dzieci przed używaniem  e-papierosów?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Kampania  „Dopal dopalaczom. Wolni od narkotyków – kreatywni w życiu”</dc:title>
  <dc:creator>Magdalena Koperny</dc:creator>
  <cp:lastModifiedBy>H.Irzyk</cp:lastModifiedBy>
  <cp:revision>74</cp:revision>
  <dcterms:created xsi:type="dcterms:W3CDTF">2015-09-07T08:23:13Z</dcterms:created>
  <dcterms:modified xsi:type="dcterms:W3CDTF">2020-03-10T10:17:35Z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Niestandardowy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