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74" r:id="rId2"/>
    <p:sldId id="290" r:id="rId3"/>
    <p:sldId id="304" r:id="rId4"/>
    <p:sldId id="293" r:id="rId5"/>
    <p:sldId id="303" r:id="rId6"/>
    <p:sldId id="302" r:id="rId7"/>
    <p:sldId id="295" r:id="rId8"/>
    <p:sldId id="291" r:id="rId9"/>
    <p:sldId id="296" r:id="rId10"/>
    <p:sldId id="297" r:id="rId11"/>
    <p:sldId id="298" r:id="rId12"/>
    <p:sldId id="299" r:id="rId13"/>
    <p:sldId id="292" r:id="rId14"/>
    <p:sldId id="301" r:id="rId15"/>
    <p:sldId id="294" r:id="rId16"/>
    <p:sldId id="288" r:id="rId17"/>
  </p:sldIdLst>
  <p:sldSz cx="9144000" cy="5143500" type="screen16x9"/>
  <p:notesSz cx="6797675" cy="9926638"/>
  <p:defaultTextStyle>
    <a:defPPr>
      <a:defRPr lang="pl-PL"/>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7922" autoAdjust="0"/>
  </p:normalViewPr>
  <p:slideViewPr>
    <p:cSldViewPr>
      <p:cViewPr>
        <p:scale>
          <a:sx n="84" d="100"/>
          <a:sy n="84" d="100"/>
        </p:scale>
        <p:origin x="-966" y="-114"/>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6400" cy="49688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pl-PL"/>
          </a:p>
        </p:txBody>
      </p:sp>
      <p:sp>
        <p:nvSpPr>
          <p:cNvPr id="3" name="Symbol zastępczy daty 2"/>
          <p:cNvSpPr>
            <a:spLocks noGrp="1"/>
          </p:cNvSpPr>
          <p:nvPr>
            <p:ph type="dt" idx="1"/>
          </p:nvPr>
        </p:nvSpPr>
        <p:spPr>
          <a:xfrm>
            <a:off x="3849688" y="0"/>
            <a:ext cx="2946400" cy="496888"/>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83FB9BC6-5DCB-4273-ACEC-4F21363E3605}" type="datetimeFigureOut">
              <a:rPr lang="pl-PL"/>
              <a:pPr>
                <a:defRPr/>
              </a:pPr>
              <a:t>2020-08-20</a:t>
            </a:fld>
            <a:endParaRPr lang="pl-PL"/>
          </a:p>
        </p:txBody>
      </p:sp>
      <p:sp>
        <p:nvSpPr>
          <p:cNvPr id="4" name="Symbol zastępczy obrazu slajdu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pPr lvl="0"/>
            <a:endParaRPr lang="pl-PL" noProof="0"/>
          </a:p>
        </p:txBody>
      </p:sp>
      <p:sp>
        <p:nvSpPr>
          <p:cNvPr id="5" name="Symbol zastępczy notatek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pl-PL" noProof="0"/>
              <a:t>Kliknij, aby edytować style wzorca tekstu</a:t>
            </a:r>
          </a:p>
          <a:p>
            <a:pPr lvl="1"/>
            <a:r>
              <a:rPr lang="pl-PL" noProof="0"/>
              <a:t>Drugi poziom</a:t>
            </a:r>
          </a:p>
          <a:p>
            <a:pPr lvl="2"/>
            <a:r>
              <a:rPr lang="pl-PL" noProof="0"/>
              <a:t>Trzeci poziom</a:t>
            </a:r>
          </a:p>
          <a:p>
            <a:pPr lvl="3"/>
            <a:r>
              <a:rPr lang="pl-PL" noProof="0"/>
              <a:t>Czwarty poziom</a:t>
            </a:r>
          </a:p>
          <a:p>
            <a:pPr lvl="4"/>
            <a:r>
              <a:rPr lang="pl-PL" noProof="0"/>
              <a:t>Piąty poziom</a:t>
            </a:r>
          </a:p>
        </p:txBody>
      </p:sp>
      <p:sp>
        <p:nvSpPr>
          <p:cNvPr id="6" name="Symbol zastępczy stopki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pl-PL"/>
          </a:p>
        </p:txBody>
      </p:sp>
      <p:sp>
        <p:nvSpPr>
          <p:cNvPr id="7" name="Symbol zastępczy numeru slajdu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FDB37D77-A92D-45AC-A975-C4AED4537AE8}" type="slidenum">
              <a:rPr lang="pl-PL"/>
              <a:pPr>
                <a:defRPr/>
              </a:pPr>
              <a:t>‹#›</a:t>
            </a:fld>
            <a:endParaRPr lang="pl-PL"/>
          </a:p>
        </p:txBody>
      </p:sp>
    </p:spTree>
    <p:extLst>
      <p:ext uri="{BB962C8B-B14F-4D97-AF65-F5344CB8AC3E}">
        <p14:creationId xmlns:p14="http://schemas.microsoft.com/office/powerpoint/2010/main" val="68796717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algn="l"/>
            <a:endParaRPr lang="pl-PL" dirty="0"/>
          </a:p>
          <a:p>
            <a:pPr algn="l"/>
            <a:r>
              <a:rPr lang="pl-PL" dirty="0"/>
              <a:t>Europejska polityka transportu kolejowego ma na celu utworzenie jednolitego obszaru kolejowego. Zapoczątkowane w 2001 r. otwieranie sektora kolejowego na konkurencję było w ciągu dziesięciu lat przedmiotem trzech pakietów i jednego przekształcenia. Czwarty pakiet, mający na celu zakończenie budowy jednolitego europejskiego obszaru kolejowego, został przyjęty w kwietniu 2016 r. (filar techniczny) i w grudniu 2016 r. (filar rynkowy).</a:t>
            </a:r>
          </a:p>
        </p:txBody>
      </p:sp>
      <p:sp>
        <p:nvSpPr>
          <p:cNvPr id="4" name="Symbol zastępczy numeru slajdu 3"/>
          <p:cNvSpPr>
            <a:spLocks noGrp="1"/>
          </p:cNvSpPr>
          <p:nvPr>
            <p:ph type="sldNum" sz="quarter" idx="5"/>
          </p:nvPr>
        </p:nvSpPr>
        <p:spPr/>
        <p:txBody>
          <a:bodyPr/>
          <a:lstStyle/>
          <a:p>
            <a:pPr>
              <a:defRPr/>
            </a:pPr>
            <a:fld id="{FDB37D77-A92D-45AC-A975-C4AED4537AE8}" type="slidenum">
              <a:rPr lang="pl-PL" smtClean="0"/>
              <a:pPr>
                <a:defRPr/>
              </a:pPr>
              <a:t>2</a:t>
            </a:fld>
            <a:endParaRPr lang="pl-PL"/>
          </a:p>
        </p:txBody>
      </p:sp>
    </p:spTree>
    <p:extLst>
      <p:ext uri="{BB962C8B-B14F-4D97-AF65-F5344CB8AC3E}">
        <p14:creationId xmlns:p14="http://schemas.microsoft.com/office/powerpoint/2010/main" val="15882352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algn="just">
              <a:lnSpc>
                <a:spcPct val="115000"/>
              </a:lnSpc>
              <a:spcAft>
                <a:spcPts val="600"/>
              </a:spcAft>
            </a:pPr>
            <a:r>
              <a:rPr lang="pl-PL" sz="1800" i="1" dirty="0">
                <a:effectLst/>
                <a:latin typeface="Times New Roman" panose="02020603050405020304" pitchFamily="18" charset="0"/>
                <a:ea typeface="MS Mincho" panose="02020609040205080304" pitchFamily="49" charset="-128"/>
                <a:cs typeface="Arial" panose="020B0604020202020204" pitchFamily="34" charset="0"/>
              </a:rPr>
              <a:t>Ostrożność zamawiających, połączona z pewną niechęcią do nowych rozwiązań, a także brakiem postrzegania systemu zamówień publicznych w szerszej perspektywie, uwzględniającej również interesy ekonomiczne wykonawców, prowadzi do utrzymania status quo, niestety bez wielkich innowacji i lepszych rozwiązań</a:t>
            </a:r>
            <a:r>
              <a:rPr lang="pl-PL" sz="1800" dirty="0">
                <a:effectLst/>
                <a:latin typeface="Times New Roman" panose="02020603050405020304" pitchFamily="18" charset="0"/>
                <a:ea typeface="MS Mincho" panose="02020609040205080304" pitchFamily="49" charset="-128"/>
                <a:cs typeface="Arial" panose="020B0604020202020204" pitchFamily="34" charset="0"/>
              </a:rPr>
              <a:t>.”</a:t>
            </a:r>
          </a:p>
          <a:p>
            <a:pPr marL="0" marR="0" lvl="0" indent="0" algn="just" defTabSz="914400" rtl="0" eaLnBrk="1" fontAlgn="base" latinLnBrk="0" hangingPunct="1">
              <a:lnSpc>
                <a:spcPct val="115000"/>
              </a:lnSpc>
              <a:spcBef>
                <a:spcPct val="30000"/>
              </a:spcBef>
              <a:spcAft>
                <a:spcPts val="600"/>
              </a:spcAft>
              <a:buClrTx/>
              <a:buSzTx/>
              <a:buFontTx/>
              <a:buNone/>
              <a:tabLst/>
              <a:defRPr/>
            </a:pPr>
            <a:r>
              <a:rPr lang="pl-PL" sz="1800" dirty="0"/>
              <a:t>Efektem jest:  brak ofert lub ich mała ilość i wysokie ceny ofertowe, gdyż wykonawcy przeniesione na nich ryzyko związane z wykonaniem zamówienia oraz specyficznymi potrzebami zamawiającego, jak również potencjalnymi karami umownymi, wkalkulowują w ceny składanych ofert</a:t>
            </a:r>
          </a:p>
          <a:p>
            <a:pPr algn="just">
              <a:lnSpc>
                <a:spcPct val="115000"/>
              </a:lnSpc>
              <a:spcAft>
                <a:spcPts val="600"/>
              </a:spcAft>
            </a:pPr>
            <a:endParaRPr lang="pl-PL" sz="1800" dirty="0">
              <a:effectLst/>
              <a:latin typeface="Calibri" panose="020F0502020204030204" pitchFamily="34" charset="0"/>
              <a:ea typeface="MS Mincho" panose="02020609040205080304" pitchFamily="49" charset="-128"/>
              <a:cs typeface="Arial" panose="020B0604020202020204" pitchFamily="34" charset="0"/>
            </a:endParaRPr>
          </a:p>
          <a:p>
            <a:endParaRPr lang="pl-PL" dirty="0"/>
          </a:p>
        </p:txBody>
      </p:sp>
      <p:sp>
        <p:nvSpPr>
          <p:cNvPr id="4" name="Symbol zastępczy numeru slajdu 3"/>
          <p:cNvSpPr>
            <a:spLocks noGrp="1"/>
          </p:cNvSpPr>
          <p:nvPr>
            <p:ph type="sldNum" sz="quarter" idx="5"/>
          </p:nvPr>
        </p:nvSpPr>
        <p:spPr/>
        <p:txBody>
          <a:bodyPr/>
          <a:lstStyle/>
          <a:p>
            <a:pPr>
              <a:defRPr/>
            </a:pPr>
            <a:fld id="{FDB37D77-A92D-45AC-A975-C4AED4537AE8}" type="slidenum">
              <a:rPr lang="pl-PL" smtClean="0"/>
              <a:pPr>
                <a:defRPr/>
              </a:pPr>
              <a:t>11</a:t>
            </a:fld>
            <a:endParaRPr lang="pl-PL"/>
          </a:p>
        </p:txBody>
      </p:sp>
    </p:spTree>
    <p:extLst>
      <p:ext uri="{BB962C8B-B14F-4D97-AF65-F5344CB8AC3E}">
        <p14:creationId xmlns:p14="http://schemas.microsoft.com/office/powerpoint/2010/main" val="19722516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algn="just">
              <a:lnSpc>
                <a:spcPct val="115000"/>
              </a:lnSpc>
              <a:spcAft>
                <a:spcPts val="600"/>
              </a:spcAft>
            </a:pPr>
            <a:r>
              <a:rPr lang="pl-PL" sz="1800" i="1" dirty="0">
                <a:effectLst/>
                <a:latin typeface="Times New Roman" panose="02020603050405020304" pitchFamily="18" charset="0"/>
                <a:ea typeface="MS Mincho" panose="02020609040205080304" pitchFamily="49" charset="-128"/>
                <a:cs typeface="Arial" panose="020B0604020202020204" pitchFamily="34" charset="0"/>
              </a:rPr>
              <a:t>Ostrożność zamawiających, połączona z pewną niechęcią do nowych rozwiązań, a także brakiem postrzegania systemu zamówień publicznych w szerszej perspektywie, uwzględniającej również interesy ekonomiczne wykonawców, prowadzi do utrzymania status quo, niestety bez wielkich innowacji i lepszych rozwiązań</a:t>
            </a:r>
            <a:r>
              <a:rPr lang="pl-PL" sz="1800" dirty="0">
                <a:effectLst/>
                <a:latin typeface="Times New Roman" panose="02020603050405020304" pitchFamily="18" charset="0"/>
                <a:ea typeface="MS Mincho" panose="02020609040205080304" pitchFamily="49" charset="-128"/>
                <a:cs typeface="Arial" panose="020B0604020202020204" pitchFamily="34" charset="0"/>
              </a:rPr>
              <a:t>.”</a:t>
            </a:r>
          </a:p>
          <a:p>
            <a:pPr marL="0" marR="0" lvl="0" indent="0" algn="just" defTabSz="914400" rtl="0" eaLnBrk="1" fontAlgn="base" latinLnBrk="0" hangingPunct="1">
              <a:lnSpc>
                <a:spcPct val="115000"/>
              </a:lnSpc>
              <a:spcBef>
                <a:spcPct val="30000"/>
              </a:spcBef>
              <a:spcAft>
                <a:spcPts val="600"/>
              </a:spcAft>
              <a:buClrTx/>
              <a:buSzTx/>
              <a:buFontTx/>
              <a:buNone/>
              <a:tabLst/>
              <a:defRPr/>
            </a:pPr>
            <a:r>
              <a:rPr lang="pl-PL" sz="1800" dirty="0"/>
              <a:t>Efektem jest:  brak ofert lub ich mała ilość i wysokie ceny ofertowe, gdyż wykonawcy przeniesione na nich ryzyko związane z wykonaniem zamówienia oraz specyficznymi potrzebami zamawiającego, jak również potencjalnymi karami umownymi, wkalkulowują w ceny składanych ofert</a:t>
            </a:r>
          </a:p>
          <a:p>
            <a:pPr algn="just">
              <a:lnSpc>
                <a:spcPct val="115000"/>
              </a:lnSpc>
              <a:spcAft>
                <a:spcPts val="600"/>
              </a:spcAft>
            </a:pPr>
            <a:endParaRPr lang="pl-PL" sz="1800" dirty="0">
              <a:effectLst/>
              <a:latin typeface="Calibri" panose="020F0502020204030204" pitchFamily="34" charset="0"/>
              <a:ea typeface="MS Mincho" panose="02020609040205080304" pitchFamily="49" charset="-128"/>
              <a:cs typeface="Arial" panose="020B0604020202020204" pitchFamily="34" charset="0"/>
            </a:endParaRPr>
          </a:p>
          <a:p>
            <a:endParaRPr lang="pl-PL" dirty="0"/>
          </a:p>
        </p:txBody>
      </p:sp>
      <p:sp>
        <p:nvSpPr>
          <p:cNvPr id="4" name="Symbol zastępczy numeru slajdu 3"/>
          <p:cNvSpPr>
            <a:spLocks noGrp="1"/>
          </p:cNvSpPr>
          <p:nvPr>
            <p:ph type="sldNum" sz="quarter" idx="5"/>
          </p:nvPr>
        </p:nvSpPr>
        <p:spPr/>
        <p:txBody>
          <a:bodyPr/>
          <a:lstStyle/>
          <a:p>
            <a:pPr>
              <a:defRPr/>
            </a:pPr>
            <a:fld id="{FDB37D77-A92D-45AC-A975-C4AED4537AE8}" type="slidenum">
              <a:rPr lang="pl-PL" smtClean="0"/>
              <a:pPr>
                <a:defRPr/>
              </a:pPr>
              <a:t>12</a:t>
            </a:fld>
            <a:endParaRPr lang="pl-PL"/>
          </a:p>
        </p:txBody>
      </p:sp>
    </p:spTree>
    <p:extLst>
      <p:ext uri="{BB962C8B-B14F-4D97-AF65-F5344CB8AC3E}">
        <p14:creationId xmlns:p14="http://schemas.microsoft.com/office/powerpoint/2010/main" val="29689920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marL="228600" indent="-228600">
              <a:buAutoNum type="arabicPeriod"/>
            </a:pPr>
            <a:endParaRPr lang="pl-PL" dirty="0"/>
          </a:p>
        </p:txBody>
      </p:sp>
      <p:sp>
        <p:nvSpPr>
          <p:cNvPr id="4" name="Symbol zastępczy numeru slajdu 3"/>
          <p:cNvSpPr>
            <a:spLocks noGrp="1"/>
          </p:cNvSpPr>
          <p:nvPr>
            <p:ph type="sldNum" sz="quarter" idx="5"/>
          </p:nvPr>
        </p:nvSpPr>
        <p:spPr/>
        <p:txBody>
          <a:bodyPr/>
          <a:lstStyle/>
          <a:p>
            <a:pPr>
              <a:defRPr/>
            </a:pPr>
            <a:fld id="{FDB37D77-A92D-45AC-A975-C4AED4537AE8}" type="slidenum">
              <a:rPr lang="pl-PL" smtClean="0"/>
              <a:pPr>
                <a:defRPr/>
              </a:pPr>
              <a:t>13</a:t>
            </a:fld>
            <a:endParaRPr lang="pl-PL"/>
          </a:p>
        </p:txBody>
      </p:sp>
    </p:spTree>
    <p:extLst>
      <p:ext uri="{BB962C8B-B14F-4D97-AF65-F5344CB8AC3E}">
        <p14:creationId xmlns:p14="http://schemas.microsoft.com/office/powerpoint/2010/main" val="4251112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marL="228600" indent="-228600">
              <a:buAutoNum type="arabicPeriod"/>
            </a:pPr>
            <a:endParaRPr lang="pl-PL" dirty="0"/>
          </a:p>
        </p:txBody>
      </p:sp>
      <p:sp>
        <p:nvSpPr>
          <p:cNvPr id="4" name="Symbol zastępczy numeru slajdu 3"/>
          <p:cNvSpPr>
            <a:spLocks noGrp="1"/>
          </p:cNvSpPr>
          <p:nvPr>
            <p:ph type="sldNum" sz="quarter" idx="5"/>
          </p:nvPr>
        </p:nvSpPr>
        <p:spPr/>
        <p:txBody>
          <a:bodyPr/>
          <a:lstStyle/>
          <a:p>
            <a:pPr>
              <a:defRPr/>
            </a:pPr>
            <a:fld id="{FDB37D77-A92D-45AC-A975-C4AED4537AE8}" type="slidenum">
              <a:rPr lang="pl-PL" smtClean="0"/>
              <a:pPr>
                <a:defRPr/>
              </a:pPr>
              <a:t>14</a:t>
            </a:fld>
            <a:endParaRPr lang="pl-PL"/>
          </a:p>
        </p:txBody>
      </p:sp>
    </p:spTree>
    <p:extLst>
      <p:ext uri="{BB962C8B-B14F-4D97-AF65-F5344CB8AC3E}">
        <p14:creationId xmlns:p14="http://schemas.microsoft.com/office/powerpoint/2010/main" val="7874692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b="0" i="0" dirty="0">
                <a:solidFill>
                  <a:srgbClr val="222222"/>
                </a:solidFill>
                <a:effectLst/>
                <a:latin typeface="Lato"/>
              </a:rPr>
              <a:t>Analizując odwołania/pytania do SIWZ czuć że brakuje dialogu pomiędzy </a:t>
            </a:r>
            <a:r>
              <a:rPr lang="pl-PL" b="0" i="0" dirty="0" err="1">
                <a:solidFill>
                  <a:srgbClr val="222222"/>
                </a:solidFill>
                <a:effectLst/>
                <a:latin typeface="Lato"/>
              </a:rPr>
              <a:t>Zamawiajacym</a:t>
            </a:r>
            <a:r>
              <a:rPr lang="pl-PL" b="0" i="0" dirty="0">
                <a:solidFill>
                  <a:srgbClr val="222222"/>
                </a:solidFill>
                <a:effectLst/>
                <a:latin typeface="Lato"/>
              </a:rPr>
              <a:t> a dostawcami i jest to jednym z głównym problemów</a:t>
            </a:r>
            <a:endParaRPr lang="pl-PL" dirty="0"/>
          </a:p>
        </p:txBody>
      </p:sp>
      <p:sp>
        <p:nvSpPr>
          <p:cNvPr id="4" name="Symbol zastępczy numeru slajdu 3"/>
          <p:cNvSpPr>
            <a:spLocks noGrp="1"/>
          </p:cNvSpPr>
          <p:nvPr>
            <p:ph type="sldNum" sz="quarter" idx="5"/>
          </p:nvPr>
        </p:nvSpPr>
        <p:spPr/>
        <p:txBody>
          <a:bodyPr/>
          <a:lstStyle/>
          <a:p>
            <a:pPr>
              <a:defRPr/>
            </a:pPr>
            <a:fld id="{FDB37D77-A92D-45AC-A975-C4AED4537AE8}" type="slidenum">
              <a:rPr lang="pl-PL" smtClean="0"/>
              <a:pPr>
                <a:defRPr/>
              </a:pPr>
              <a:t>15</a:t>
            </a:fld>
            <a:endParaRPr lang="pl-PL"/>
          </a:p>
        </p:txBody>
      </p:sp>
    </p:spTree>
    <p:extLst>
      <p:ext uri="{BB962C8B-B14F-4D97-AF65-F5344CB8AC3E}">
        <p14:creationId xmlns:p14="http://schemas.microsoft.com/office/powerpoint/2010/main" val="27412234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endParaRPr lang="pl-PL" dirty="0"/>
          </a:p>
        </p:txBody>
      </p:sp>
      <p:sp>
        <p:nvSpPr>
          <p:cNvPr id="4" name="Symbol zastępczy numeru slajdu 3"/>
          <p:cNvSpPr>
            <a:spLocks noGrp="1"/>
          </p:cNvSpPr>
          <p:nvPr>
            <p:ph type="sldNum" sz="quarter" idx="5"/>
          </p:nvPr>
        </p:nvSpPr>
        <p:spPr/>
        <p:txBody>
          <a:bodyPr/>
          <a:lstStyle/>
          <a:p>
            <a:pPr>
              <a:defRPr/>
            </a:pPr>
            <a:fld id="{FDB37D77-A92D-45AC-A975-C4AED4537AE8}" type="slidenum">
              <a:rPr lang="pl-PL" smtClean="0"/>
              <a:pPr>
                <a:defRPr/>
              </a:pPr>
              <a:t>3</a:t>
            </a:fld>
            <a:endParaRPr lang="pl-PL"/>
          </a:p>
        </p:txBody>
      </p:sp>
    </p:spTree>
    <p:extLst>
      <p:ext uri="{BB962C8B-B14F-4D97-AF65-F5344CB8AC3E}">
        <p14:creationId xmlns:p14="http://schemas.microsoft.com/office/powerpoint/2010/main" val="1901111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algn="l"/>
            <a:r>
              <a:rPr lang="pl-PL" sz="1200" b="0" i="0" u="none" strike="noStrike" baseline="0" dirty="0">
                <a:latin typeface="MinionPro-Regular"/>
              </a:rPr>
              <a:t>IV Pakietu Kolejowego, w swoim założeniu ma zakończyć proces otwarcia rynku kolejowego zapoczątkowany I Pakietem Kolejowym. Wprowadza on m.in. dwie niezwykle istotne zasady:</a:t>
            </a:r>
          </a:p>
          <a:p>
            <a:pPr algn="l"/>
            <a:r>
              <a:rPr lang="pl-PL" sz="1200" b="0" i="0" u="none" strike="noStrike" baseline="0" dirty="0">
                <a:latin typeface="MinionPro-Regular"/>
              </a:rPr>
              <a:t>1.	przewoźnik dopuszczony do świadczenia usług w jednym z Państw Członkowskich ma prawo realizować te usługi w całej Unii Europejskiej,</a:t>
            </a:r>
          </a:p>
          <a:p>
            <a:pPr algn="l"/>
            <a:r>
              <a:rPr lang="pl-PL" sz="1200" b="0" i="0" u="none" strike="noStrike" baseline="0" dirty="0">
                <a:latin typeface="MinionPro-Regular"/>
              </a:rPr>
              <a:t>2.	realizacja publicznych usług przewozowych musi być zlecana wyłącznie w wyniku otwartego postępowania konkurencyjnego. </a:t>
            </a:r>
          </a:p>
          <a:p>
            <a:pPr algn="l"/>
            <a:r>
              <a:rPr lang="pl-PL" sz="1200" b="0" i="0" u="none" strike="noStrike" baseline="0" dirty="0">
                <a:latin typeface="MinionPro-Regular"/>
              </a:rPr>
              <a:t>Efektem realizacji tych zasad ma być </a:t>
            </a:r>
            <a:r>
              <a:rPr lang="pl-PL" sz="1200" b="1" i="0" u="none" strike="noStrike" baseline="0" dirty="0">
                <a:latin typeface="MinionPro-Regular"/>
              </a:rPr>
              <a:t>wzmocnienie konkurencji na rynku pasażerskich przewozów kolejowych, wzrost jakości świadczonych usług, zachęta do zmiany preferencji rodzaju transportu z samochodowego na kolejowy, a także oszczędności środków publicznych</a:t>
            </a:r>
            <a:r>
              <a:rPr lang="pl-PL" sz="1200" b="0" i="0" u="none" strike="noStrike" baseline="0" dirty="0">
                <a:latin typeface="MinionPro-Regular"/>
              </a:rPr>
              <a:t>. Mówiąc o oszczędnościach należy mieć na uwadze również oszczędności w kosztach określanych jako zewnętrzne, bo ponoszone nie przez wytwórcę produktu/usługi, ale przez społeczeństwo. Do kosztów zewnętrznych zalicza się m.in. zanieczyszczenia, hałas, wypadki. Szacuje się, że koszty zewnętrzne transportu kolejowego są 10-krotnie niższe niż transportu samochodowego. </a:t>
            </a:r>
          </a:p>
          <a:p>
            <a:endParaRPr lang="pl-PL" dirty="0"/>
          </a:p>
        </p:txBody>
      </p:sp>
      <p:sp>
        <p:nvSpPr>
          <p:cNvPr id="4" name="Symbol zastępczy numeru slajdu 3"/>
          <p:cNvSpPr>
            <a:spLocks noGrp="1"/>
          </p:cNvSpPr>
          <p:nvPr>
            <p:ph type="sldNum" sz="quarter" idx="5"/>
          </p:nvPr>
        </p:nvSpPr>
        <p:spPr/>
        <p:txBody>
          <a:bodyPr/>
          <a:lstStyle/>
          <a:p>
            <a:pPr>
              <a:defRPr/>
            </a:pPr>
            <a:fld id="{FDB37D77-A92D-45AC-A975-C4AED4537AE8}" type="slidenum">
              <a:rPr lang="pl-PL" smtClean="0"/>
              <a:pPr>
                <a:defRPr/>
              </a:pPr>
              <a:t>4</a:t>
            </a:fld>
            <a:endParaRPr lang="pl-PL"/>
          </a:p>
        </p:txBody>
      </p:sp>
    </p:spTree>
    <p:extLst>
      <p:ext uri="{BB962C8B-B14F-4D97-AF65-F5344CB8AC3E}">
        <p14:creationId xmlns:p14="http://schemas.microsoft.com/office/powerpoint/2010/main" val="41075870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a:defRPr/>
            </a:pPr>
            <a:fld id="{FDB37D77-A92D-45AC-A975-C4AED4537AE8}" type="slidenum">
              <a:rPr lang="pl-PL" smtClean="0"/>
              <a:pPr>
                <a:defRPr/>
              </a:pPr>
              <a:t>5</a:t>
            </a:fld>
            <a:endParaRPr lang="pl-PL"/>
          </a:p>
        </p:txBody>
      </p:sp>
    </p:spTree>
    <p:extLst>
      <p:ext uri="{BB962C8B-B14F-4D97-AF65-F5344CB8AC3E}">
        <p14:creationId xmlns:p14="http://schemas.microsoft.com/office/powerpoint/2010/main" val="39151581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algn="just">
              <a:lnSpc>
                <a:spcPct val="125000"/>
              </a:lnSpc>
              <a:spcBef>
                <a:spcPts val="600"/>
              </a:spcBef>
              <a:spcAft>
                <a:spcPts val="600"/>
              </a:spcAft>
            </a:pPr>
            <a:endParaRPr lang="pl-PL" dirty="0"/>
          </a:p>
        </p:txBody>
      </p:sp>
      <p:sp>
        <p:nvSpPr>
          <p:cNvPr id="4" name="Symbol zastępczy numeru slajdu 3"/>
          <p:cNvSpPr>
            <a:spLocks noGrp="1"/>
          </p:cNvSpPr>
          <p:nvPr>
            <p:ph type="sldNum" sz="quarter" idx="5"/>
          </p:nvPr>
        </p:nvSpPr>
        <p:spPr/>
        <p:txBody>
          <a:bodyPr/>
          <a:lstStyle/>
          <a:p>
            <a:pPr>
              <a:defRPr/>
            </a:pPr>
            <a:fld id="{FDB37D77-A92D-45AC-A975-C4AED4537AE8}" type="slidenum">
              <a:rPr lang="pl-PL" smtClean="0"/>
              <a:pPr>
                <a:defRPr/>
              </a:pPr>
              <a:t>6</a:t>
            </a:fld>
            <a:endParaRPr lang="pl-PL"/>
          </a:p>
        </p:txBody>
      </p:sp>
    </p:spTree>
    <p:extLst>
      <p:ext uri="{BB962C8B-B14F-4D97-AF65-F5344CB8AC3E}">
        <p14:creationId xmlns:p14="http://schemas.microsoft.com/office/powerpoint/2010/main" val="30735531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pl-PL" b="0" i="0" dirty="0">
                <a:solidFill>
                  <a:srgbClr val="222222"/>
                </a:solidFill>
                <a:effectLst/>
                <a:latin typeface="Lato"/>
              </a:rPr>
              <a:t>Nowa ustawa w zakresie uproszczenia procedur proponuje:</a:t>
            </a:r>
          </a:p>
          <a:p>
            <a:pPr marL="228600" marR="0" lvl="0" indent="-228600" algn="l" defTabSz="914400" rtl="0" eaLnBrk="1" fontAlgn="base" latinLnBrk="0" hangingPunct="1">
              <a:lnSpc>
                <a:spcPct val="100000"/>
              </a:lnSpc>
              <a:spcBef>
                <a:spcPct val="30000"/>
              </a:spcBef>
              <a:spcAft>
                <a:spcPct val="0"/>
              </a:spcAft>
              <a:buClrTx/>
              <a:buSzTx/>
              <a:buFontTx/>
              <a:buAutoNum type="arabicPeriod"/>
              <a:tabLst/>
              <a:defRPr/>
            </a:pPr>
            <a:r>
              <a:rPr lang="pl-PL" b="0" i="0" dirty="0">
                <a:solidFill>
                  <a:srgbClr val="222222"/>
                </a:solidFill>
                <a:effectLst/>
                <a:latin typeface="Lato"/>
              </a:rPr>
              <a:t>Odrębna procedury dla zamówień poniżej progów unijnych oraz wprowadzenie procedury konkursowej dla prac twórczych. </a:t>
            </a:r>
          </a:p>
          <a:p>
            <a:pPr marL="228600" marR="0" lvl="0" indent="-228600" algn="l" defTabSz="914400" rtl="0" eaLnBrk="1" fontAlgn="base" latinLnBrk="0" hangingPunct="1">
              <a:lnSpc>
                <a:spcPct val="100000"/>
              </a:lnSpc>
              <a:spcBef>
                <a:spcPct val="30000"/>
              </a:spcBef>
              <a:spcAft>
                <a:spcPct val="0"/>
              </a:spcAft>
              <a:buClrTx/>
              <a:buSzTx/>
              <a:buFontTx/>
              <a:buAutoNum type="arabicPeriod"/>
              <a:tabLst/>
              <a:defRPr/>
            </a:pPr>
            <a:r>
              <a:rPr lang="pl-PL" b="0" i="0" dirty="0">
                <a:solidFill>
                  <a:srgbClr val="222222"/>
                </a:solidFill>
                <a:effectLst/>
                <a:latin typeface="Lato"/>
              </a:rPr>
              <a:t>obligatoryjna waloryzację dla umów powyżej 12 miesięcy. + obowiązkową waloryzację, gdy podpisanie umowy następuje po upływie 180 dni od dnia upływu terminu składania ofert.</a:t>
            </a:r>
          </a:p>
          <a:p>
            <a:pPr marL="228600" marR="0" lvl="0" indent="-228600" algn="l" defTabSz="914400" rtl="0" eaLnBrk="1" fontAlgn="base" latinLnBrk="0" hangingPunct="1">
              <a:lnSpc>
                <a:spcPct val="100000"/>
              </a:lnSpc>
              <a:spcBef>
                <a:spcPct val="30000"/>
              </a:spcBef>
              <a:spcAft>
                <a:spcPct val="0"/>
              </a:spcAft>
              <a:buClrTx/>
              <a:buSzTx/>
              <a:buFontTx/>
              <a:buAutoNum type="arabicPeriod"/>
              <a:tabLst/>
              <a:defRPr/>
            </a:pPr>
            <a:r>
              <a:rPr lang="pl-PL" b="0" i="0" dirty="0">
                <a:solidFill>
                  <a:srgbClr val="222222"/>
                </a:solidFill>
                <a:effectLst/>
                <a:latin typeface="Lato"/>
              </a:rPr>
              <a:t>obowiązek przeprowadzenia analizy funkcjonalnej w celu lepszego określenia potrzeb – w efekcie opisy przedmiotu zamówienia powinny stać się bardziej dopracowane. </a:t>
            </a:r>
          </a:p>
          <a:p>
            <a:pPr marL="228600" marR="0" lvl="0" indent="-228600" algn="l" defTabSz="914400" rtl="0" eaLnBrk="1" fontAlgn="base" latinLnBrk="0" hangingPunct="1">
              <a:lnSpc>
                <a:spcPct val="100000"/>
              </a:lnSpc>
              <a:spcBef>
                <a:spcPct val="30000"/>
              </a:spcBef>
              <a:spcAft>
                <a:spcPct val="0"/>
              </a:spcAft>
              <a:buClrTx/>
              <a:buSzTx/>
              <a:buFontTx/>
              <a:buAutoNum type="arabicPeriod"/>
              <a:tabLst/>
              <a:defRPr/>
            </a:pPr>
            <a:r>
              <a:rPr lang="pl-PL" b="0" i="0" dirty="0">
                <a:solidFill>
                  <a:srgbClr val="222222"/>
                </a:solidFill>
                <a:effectLst/>
                <a:latin typeface="Lato"/>
              </a:rPr>
              <a:t>kar umownych – każda umowa będzie musiała zawierać ich limit. </a:t>
            </a:r>
          </a:p>
          <a:p>
            <a:pPr marL="228600" marR="0" lvl="0" indent="-228600" algn="l" defTabSz="914400" rtl="0" eaLnBrk="1" fontAlgn="base" latinLnBrk="0" hangingPunct="1">
              <a:lnSpc>
                <a:spcPct val="100000"/>
              </a:lnSpc>
              <a:spcBef>
                <a:spcPct val="30000"/>
              </a:spcBef>
              <a:spcAft>
                <a:spcPct val="0"/>
              </a:spcAft>
              <a:buClrTx/>
              <a:buSzTx/>
              <a:buFontTx/>
              <a:buAutoNum type="arabicPeriod"/>
              <a:tabLst/>
              <a:defRPr/>
            </a:pPr>
            <a:r>
              <a:rPr lang="pl-PL" b="0" i="0" dirty="0">
                <a:solidFill>
                  <a:srgbClr val="222222"/>
                </a:solidFill>
                <a:effectLst/>
                <a:latin typeface="Lato"/>
              </a:rPr>
              <a:t>nakłada na strony postępowania obowiązek współdziałania w procesie realizacji kontraktu – a w razie sporu przewiduje procedurę koncyliacyjną.</a:t>
            </a:r>
            <a:endParaRPr lang="pl-PL" dirty="0"/>
          </a:p>
          <a:p>
            <a:endParaRPr lang="pl-PL" dirty="0"/>
          </a:p>
        </p:txBody>
      </p:sp>
      <p:sp>
        <p:nvSpPr>
          <p:cNvPr id="4" name="Symbol zastępczy numeru slajdu 3"/>
          <p:cNvSpPr>
            <a:spLocks noGrp="1"/>
          </p:cNvSpPr>
          <p:nvPr>
            <p:ph type="sldNum" sz="quarter" idx="5"/>
          </p:nvPr>
        </p:nvSpPr>
        <p:spPr/>
        <p:txBody>
          <a:bodyPr/>
          <a:lstStyle/>
          <a:p>
            <a:pPr>
              <a:defRPr/>
            </a:pPr>
            <a:fld id="{FDB37D77-A92D-45AC-A975-C4AED4537AE8}" type="slidenum">
              <a:rPr lang="pl-PL" smtClean="0"/>
              <a:pPr>
                <a:defRPr/>
              </a:pPr>
              <a:t>7</a:t>
            </a:fld>
            <a:endParaRPr lang="pl-PL"/>
          </a:p>
        </p:txBody>
      </p:sp>
    </p:spTree>
    <p:extLst>
      <p:ext uri="{BB962C8B-B14F-4D97-AF65-F5344CB8AC3E}">
        <p14:creationId xmlns:p14="http://schemas.microsoft.com/office/powerpoint/2010/main" val="42061840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pl-PL" sz="1200" dirty="0"/>
              <a:t>Aby analiza miała większą wartość w opracowaniu uwzględniono również najnowsze postępowania z lat 2018 -2020</a:t>
            </a:r>
          </a:p>
          <a:p>
            <a:pPr marL="0" marR="0" lvl="0" indent="0" algn="l" defTabSz="914400" rtl="0" eaLnBrk="1" fontAlgn="base" latinLnBrk="0" hangingPunct="1">
              <a:lnSpc>
                <a:spcPct val="100000"/>
              </a:lnSpc>
              <a:spcBef>
                <a:spcPct val="30000"/>
              </a:spcBef>
              <a:spcAft>
                <a:spcPct val="0"/>
              </a:spcAft>
              <a:buClrTx/>
              <a:buSzTx/>
              <a:buFontTx/>
              <a:buNone/>
              <a:tabLst/>
              <a:defRPr/>
            </a:pPr>
            <a:r>
              <a:rPr lang="pl-PL" sz="1200" b="1" dirty="0">
                <a:effectLst/>
                <a:latin typeface="+mn-lt"/>
                <a:ea typeface="MS Mincho" panose="02020609040205080304" pitchFamily="49" charset="-128"/>
              </a:rPr>
              <a:t>Jak wybrano postepowania?</a:t>
            </a:r>
            <a:r>
              <a:rPr lang="pl-PL" sz="1200" dirty="0">
                <a:effectLst/>
                <a:latin typeface="+mn-lt"/>
                <a:ea typeface="MS Mincho" panose="02020609040205080304" pitchFamily="49" charset="-128"/>
              </a:rPr>
              <a:t> wartość oraz sposób prowadzenia zakupu - istotne.</a:t>
            </a:r>
            <a:endParaRPr lang="pl-PL" sz="1200" dirty="0"/>
          </a:p>
          <a:p>
            <a:endParaRPr lang="pl-PL" dirty="0"/>
          </a:p>
        </p:txBody>
      </p:sp>
      <p:sp>
        <p:nvSpPr>
          <p:cNvPr id="4" name="Symbol zastępczy numeru slajdu 3"/>
          <p:cNvSpPr>
            <a:spLocks noGrp="1"/>
          </p:cNvSpPr>
          <p:nvPr>
            <p:ph type="sldNum" sz="quarter" idx="5"/>
          </p:nvPr>
        </p:nvSpPr>
        <p:spPr/>
        <p:txBody>
          <a:bodyPr/>
          <a:lstStyle/>
          <a:p>
            <a:pPr>
              <a:defRPr/>
            </a:pPr>
            <a:fld id="{FDB37D77-A92D-45AC-A975-C4AED4537AE8}" type="slidenum">
              <a:rPr lang="pl-PL" smtClean="0"/>
              <a:pPr>
                <a:defRPr/>
              </a:pPr>
              <a:t>8</a:t>
            </a:fld>
            <a:endParaRPr lang="pl-PL"/>
          </a:p>
        </p:txBody>
      </p:sp>
    </p:spTree>
    <p:extLst>
      <p:ext uri="{BB962C8B-B14F-4D97-AF65-F5344CB8AC3E}">
        <p14:creationId xmlns:p14="http://schemas.microsoft.com/office/powerpoint/2010/main" val="15768298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marL="228600" indent="-228600">
              <a:buAutoNum type="arabicPeriod"/>
            </a:pPr>
            <a:endParaRPr lang="pl-PL" dirty="0"/>
          </a:p>
        </p:txBody>
      </p:sp>
      <p:sp>
        <p:nvSpPr>
          <p:cNvPr id="4" name="Symbol zastępczy numeru slajdu 3"/>
          <p:cNvSpPr>
            <a:spLocks noGrp="1"/>
          </p:cNvSpPr>
          <p:nvPr>
            <p:ph type="sldNum" sz="quarter" idx="5"/>
          </p:nvPr>
        </p:nvSpPr>
        <p:spPr/>
        <p:txBody>
          <a:bodyPr/>
          <a:lstStyle/>
          <a:p>
            <a:pPr>
              <a:defRPr/>
            </a:pPr>
            <a:fld id="{FDB37D77-A92D-45AC-A975-C4AED4537AE8}" type="slidenum">
              <a:rPr lang="pl-PL" smtClean="0"/>
              <a:pPr>
                <a:defRPr/>
              </a:pPr>
              <a:t>9</a:t>
            </a:fld>
            <a:endParaRPr lang="pl-PL"/>
          </a:p>
        </p:txBody>
      </p:sp>
    </p:spTree>
    <p:extLst>
      <p:ext uri="{BB962C8B-B14F-4D97-AF65-F5344CB8AC3E}">
        <p14:creationId xmlns:p14="http://schemas.microsoft.com/office/powerpoint/2010/main" val="25933669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algn="just">
              <a:lnSpc>
                <a:spcPct val="115000"/>
              </a:lnSpc>
              <a:spcAft>
                <a:spcPts val="600"/>
              </a:spcAft>
            </a:pPr>
            <a:r>
              <a:rPr lang="pl-PL" sz="1800" i="1" dirty="0">
                <a:effectLst/>
                <a:latin typeface="Times New Roman" panose="02020603050405020304" pitchFamily="18" charset="0"/>
                <a:ea typeface="MS Mincho" panose="02020609040205080304" pitchFamily="49" charset="-128"/>
                <a:cs typeface="Arial" panose="020B0604020202020204" pitchFamily="34" charset="0"/>
              </a:rPr>
              <a:t>Ostrożność zamawiających, połączona z pewną niechęcią do nowych rozwiązań, a także brakiem postrzegania systemu zamówień publicznych w szerszej perspektywie, uwzględniającej również interesy ekonomiczne wykonawców, prowadzi do utrzymania status quo, niestety bez wielkich innowacji i lepszych rozwiązań</a:t>
            </a:r>
            <a:r>
              <a:rPr lang="pl-PL" sz="1800" dirty="0">
                <a:effectLst/>
                <a:latin typeface="Times New Roman" panose="02020603050405020304" pitchFamily="18" charset="0"/>
                <a:ea typeface="MS Mincho" panose="02020609040205080304" pitchFamily="49" charset="-128"/>
                <a:cs typeface="Arial" panose="020B0604020202020204" pitchFamily="34" charset="0"/>
              </a:rPr>
              <a:t>.”</a:t>
            </a:r>
          </a:p>
          <a:p>
            <a:pPr marL="0" marR="0" lvl="0" indent="0" algn="just" defTabSz="914400" rtl="0" eaLnBrk="1" fontAlgn="base" latinLnBrk="0" hangingPunct="1">
              <a:lnSpc>
                <a:spcPct val="115000"/>
              </a:lnSpc>
              <a:spcBef>
                <a:spcPct val="30000"/>
              </a:spcBef>
              <a:spcAft>
                <a:spcPts val="600"/>
              </a:spcAft>
              <a:buClrTx/>
              <a:buSzTx/>
              <a:buFontTx/>
              <a:buNone/>
              <a:tabLst/>
              <a:defRPr/>
            </a:pPr>
            <a:r>
              <a:rPr lang="pl-PL" sz="1800" dirty="0"/>
              <a:t>Efektem jest:  brak ofert lub ich mała ilość i wysokie ceny ofertowe, gdyż wykonawcy przeniesione na nich ryzyko związane z wykonaniem zamówienia oraz specyficznymi potrzebami zamawiającego, jak również potencjalnymi karami umownymi, wkalkulowują w ceny składanych ofert</a:t>
            </a:r>
          </a:p>
          <a:p>
            <a:pPr algn="just">
              <a:lnSpc>
                <a:spcPct val="115000"/>
              </a:lnSpc>
              <a:spcAft>
                <a:spcPts val="600"/>
              </a:spcAft>
            </a:pPr>
            <a:endParaRPr lang="pl-PL" sz="1800" dirty="0">
              <a:effectLst/>
              <a:latin typeface="Calibri" panose="020F0502020204030204" pitchFamily="34" charset="0"/>
              <a:ea typeface="MS Mincho" panose="02020609040205080304" pitchFamily="49" charset="-128"/>
              <a:cs typeface="Arial" panose="020B0604020202020204" pitchFamily="34" charset="0"/>
            </a:endParaRPr>
          </a:p>
          <a:p>
            <a:endParaRPr lang="pl-PL" dirty="0"/>
          </a:p>
        </p:txBody>
      </p:sp>
      <p:sp>
        <p:nvSpPr>
          <p:cNvPr id="4" name="Symbol zastępczy numeru slajdu 3"/>
          <p:cNvSpPr>
            <a:spLocks noGrp="1"/>
          </p:cNvSpPr>
          <p:nvPr>
            <p:ph type="sldNum" sz="quarter" idx="5"/>
          </p:nvPr>
        </p:nvSpPr>
        <p:spPr/>
        <p:txBody>
          <a:bodyPr/>
          <a:lstStyle/>
          <a:p>
            <a:pPr>
              <a:defRPr/>
            </a:pPr>
            <a:fld id="{FDB37D77-A92D-45AC-A975-C4AED4537AE8}" type="slidenum">
              <a:rPr lang="pl-PL" smtClean="0"/>
              <a:pPr>
                <a:defRPr/>
              </a:pPr>
              <a:t>10</a:t>
            </a:fld>
            <a:endParaRPr lang="pl-PL"/>
          </a:p>
        </p:txBody>
      </p:sp>
    </p:spTree>
    <p:extLst>
      <p:ext uri="{BB962C8B-B14F-4D97-AF65-F5344CB8AC3E}">
        <p14:creationId xmlns:p14="http://schemas.microsoft.com/office/powerpoint/2010/main" val="1720252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1597820"/>
            <a:ext cx="7772400" cy="1102519"/>
          </a:xfrm>
        </p:spPr>
        <p:txBody>
          <a:bodyPr/>
          <a:lstStyle/>
          <a:p>
            <a:r>
              <a:rPr lang="pl-PL"/>
              <a:t>Kliknij, aby edytować styl</a:t>
            </a:r>
          </a:p>
        </p:txBody>
      </p:sp>
      <p:sp>
        <p:nvSpPr>
          <p:cNvPr id="3" name="Podtytuł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p>
        </p:txBody>
      </p:sp>
      <p:sp>
        <p:nvSpPr>
          <p:cNvPr id="4" name="Symbol zastępczy daty 3"/>
          <p:cNvSpPr>
            <a:spLocks noGrp="1"/>
          </p:cNvSpPr>
          <p:nvPr>
            <p:ph type="dt" sz="half" idx="10"/>
          </p:nvPr>
        </p:nvSpPr>
        <p:spPr/>
        <p:txBody>
          <a:bodyPr/>
          <a:lstStyle>
            <a:lvl1pPr>
              <a:defRPr/>
            </a:lvl1pPr>
          </a:lstStyle>
          <a:p>
            <a:pPr>
              <a:defRPr/>
            </a:pPr>
            <a:fld id="{CF66612D-F51B-4FE8-BCA8-333DE48203B9}" type="datetimeFigureOut">
              <a:rPr lang="pl-PL"/>
              <a:pPr>
                <a:defRPr/>
              </a:pPr>
              <a:t>2020-08-20</a:t>
            </a:fld>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78F1D394-0844-4000-B29B-2E54F4938A6F}" type="slidenum">
              <a:rPr lang="pl-PL"/>
              <a:pPr>
                <a:defRPr/>
              </a:pPr>
              <a:t>‹#›</a:t>
            </a:fld>
            <a:endParaRPr lang="pl-PL"/>
          </a:p>
        </p:txBody>
      </p:sp>
    </p:spTree>
    <p:extLst>
      <p:ext uri="{BB962C8B-B14F-4D97-AF65-F5344CB8AC3E}">
        <p14:creationId xmlns:p14="http://schemas.microsoft.com/office/powerpoint/2010/main" val="7081342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lvl1pPr>
              <a:defRPr/>
            </a:lvl1pPr>
          </a:lstStyle>
          <a:p>
            <a:pPr>
              <a:defRPr/>
            </a:pPr>
            <a:fld id="{EF37ECED-EC2D-45B9-8747-2E8FF2D8AE16}" type="datetimeFigureOut">
              <a:rPr lang="pl-PL"/>
              <a:pPr>
                <a:defRPr/>
              </a:pPr>
              <a:t>2020-08-20</a:t>
            </a:fld>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34F1349B-3592-440E-BD40-CF384A049417}" type="slidenum">
              <a:rPr lang="pl-PL"/>
              <a:pPr>
                <a:defRPr/>
              </a:pPr>
              <a:t>‹#›</a:t>
            </a:fld>
            <a:endParaRPr lang="pl-PL"/>
          </a:p>
        </p:txBody>
      </p:sp>
    </p:spTree>
    <p:extLst>
      <p:ext uri="{BB962C8B-B14F-4D97-AF65-F5344CB8AC3E}">
        <p14:creationId xmlns:p14="http://schemas.microsoft.com/office/powerpoint/2010/main" val="985663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05980"/>
            <a:ext cx="2057400" cy="4388644"/>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457200" y="205980"/>
            <a:ext cx="6019800" cy="4388644"/>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lvl1pPr>
              <a:defRPr/>
            </a:lvl1pPr>
          </a:lstStyle>
          <a:p>
            <a:pPr>
              <a:defRPr/>
            </a:pPr>
            <a:fld id="{91B5C8F0-641F-4F20-84B5-D3108CE1DBDC}" type="datetimeFigureOut">
              <a:rPr lang="pl-PL"/>
              <a:pPr>
                <a:defRPr/>
              </a:pPr>
              <a:t>2020-08-20</a:t>
            </a:fld>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4B0F2920-7165-490C-A224-DE67F0AD3E76}" type="slidenum">
              <a:rPr lang="pl-PL"/>
              <a:pPr>
                <a:defRPr/>
              </a:pPr>
              <a:t>‹#›</a:t>
            </a:fld>
            <a:endParaRPr lang="pl-PL"/>
          </a:p>
        </p:txBody>
      </p:sp>
    </p:spTree>
    <p:extLst>
      <p:ext uri="{BB962C8B-B14F-4D97-AF65-F5344CB8AC3E}">
        <p14:creationId xmlns:p14="http://schemas.microsoft.com/office/powerpoint/2010/main" val="40417569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lvl1pPr>
              <a:defRPr/>
            </a:lvl1pPr>
          </a:lstStyle>
          <a:p>
            <a:pPr>
              <a:defRPr/>
            </a:pPr>
            <a:fld id="{3EDAA965-ED8A-47DD-8C17-6E36C8791127}" type="datetimeFigureOut">
              <a:rPr lang="pl-PL"/>
              <a:pPr>
                <a:defRPr/>
              </a:pPr>
              <a:t>2020-08-20</a:t>
            </a:fld>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BFE61B46-8168-4DC4-98CA-6ECDBCE87E2D}" type="slidenum">
              <a:rPr lang="pl-PL"/>
              <a:pPr>
                <a:defRPr/>
              </a:pPr>
              <a:t>‹#›</a:t>
            </a:fld>
            <a:endParaRPr lang="pl-PL"/>
          </a:p>
        </p:txBody>
      </p:sp>
    </p:spTree>
    <p:extLst>
      <p:ext uri="{BB962C8B-B14F-4D97-AF65-F5344CB8AC3E}">
        <p14:creationId xmlns:p14="http://schemas.microsoft.com/office/powerpoint/2010/main" val="13844362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3305176"/>
            <a:ext cx="7772400" cy="1021556"/>
          </a:xfrm>
        </p:spPr>
        <p:txBody>
          <a:bodyPr anchor="t"/>
          <a:lstStyle>
            <a:lvl1pPr algn="l">
              <a:defRPr sz="4000" b="1" cap="all"/>
            </a:lvl1pPr>
          </a:lstStyle>
          <a:p>
            <a:r>
              <a:rPr lang="pl-PL"/>
              <a:t>Kliknij, aby edytować styl</a:t>
            </a:r>
          </a:p>
        </p:txBody>
      </p:sp>
      <p:sp>
        <p:nvSpPr>
          <p:cNvPr id="3" name="Symbol zastępczy tekstu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lvl1pPr>
              <a:defRPr/>
            </a:lvl1pPr>
          </a:lstStyle>
          <a:p>
            <a:pPr>
              <a:defRPr/>
            </a:pPr>
            <a:fld id="{2E61A2A6-332E-487E-AF8B-F7BAC50FFC7B}" type="datetimeFigureOut">
              <a:rPr lang="pl-PL"/>
              <a:pPr>
                <a:defRPr/>
              </a:pPr>
              <a:t>2020-08-20</a:t>
            </a:fld>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81EDD583-64EB-4631-B587-EDD5C23EC251}" type="slidenum">
              <a:rPr lang="pl-PL"/>
              <a:pPr>
                <a:defRPr/>
              </a:pPr>
              <a:t>‹#›</a:t>
            </a:fld>
            <a:endParaRPr lang="pl-PL"/>
          </a:p>
        </p:txBody>
      </p:sp>
    </p:spTree>
    <p:extLst>
      <p:ext uri="{BB962C8B-B14F-4D97-AF65-F5344CB8AC3E}">
        <p14:creationId xmlns:p14="http://schemas.microsoft.com/office/powerpoint/2010/main" val="26254326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3"/>
          <p:cNvSpPr>
            <a:spLocks noGrp="1"/>
          </p:cNvSpPr>
          <p:nvPr>
            <p:ph type="dt" sz="half" idx="10"/>
          </p:nvPr>
        </p:nvSpPr>
        <p:spPr/>
        <p:txBody>
          <a:bodyPr/>
          <a:lstStyle>
            <a:lvl1pPr>
              <a:defRPr/>
            </a:lvl1pPr>
          </a:lstStyle>
          <a:p>
            <a:pPr>
              <a:defRPr/>
            </a:pPr>
            <a:fld id="{19E7580A-951E-4AF8-80BD-606AB37E7133}" type="datetimeFigureOut">
              <a:rPr lang="pl-PL"/>
              <a:pPr>
                <a:defRPr/>
              </a:pPr>
              <a:t>2020-08-20</a:t>
            </a:fld>
            <a:endParaRPr lang="pl-PL"/>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pPr>
              <a:defRPr/>
            </a:pPr>
            <a:fld id="{6447D228-0D81-4759-A070-84ED909AF1B7}" type="slidenum">
              <a:rPr lang="pl-PL"/>
              <a:pPr>
                <a:defRPr/>
              </a:pPr>
              <a:t>‹#›</a:t>
            </a:fld>
            <a:endParaRPr lang="pl-PL"/>
          </a:p>
        </p:txBody>
      </p:sp>
    </p:spTree>
    <p:extLst>
      <p:ext uri="{BB962C8B-B14F-4D97-AF65-F5344CB8AC3E}">
        <p14:creationId xmlns:p14="http://schemas.microsoft.com/office/powerpoint/2010/main" val="39686757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8"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8"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3"/>
          <p:cNvSpPr>
            <a:spLocks noGrp="1"/>
          </p:cNvSpPr>
          <p:nvPr>
            <p:ph type="dt" sz="half" idx="10"/>
          </p:nvPr>
        </p:nvSpPr>
        <p:spPr/>
        <p:txBody>
          <a:bodyPr/>
          <a:lstStyle>
            <a:lvl1pPr>
              <a:defRPr/>
            </a:lvl1pPr>
          </a:lstStyle>
          <a:p>
            <a:pPr>
              <a:defRPr/>
            </a:pPr>
            <a:fld id="{D8FE8B3C-C414-4069-B59F-F8E9701D2ED6}" type="datetimeFigureOut">
              <a:rPr lang="pl-PL"/>
              <a:pPr>
                <a:defRPr/>
              </a:pPr>
              <a:t>2020-08-20</a:t>
            </a:fld>
            <a:endParaRPr lang="pl-PL"/>
          </a:p>
        </p:txBody>
      </p:sp>
      <p:sp>
        <p:nvSpPr>
          <p:cNvPr id="8" name="Symbol zastępczy stopki 4"/>
          <p:cNvSpPr>
            <a:spLocks noGrp="1"/>
          </p:cNvSpPr>
          <p:nvPr>
            <p:ph type="ftr" sz="quarter" idx="11"/>
          </p:nvPr>
        </p:nvSpPr>
        <p:spPr/>
        <p:txBody>
          <a:bodyPr/>
          <a:lstStyle>
            <a:lvl1pPr>
              <a:defRPr/>
            </a:lvl1pPr>
          </a:lstStyle>
          <a:p>
            <a:pPr>
              <a:defRPr/>
            </a:pPr>
            <a:endParaRPr lang="pl-PL"/>
          </a:p>
        </p:txBody>
      </p:sp>
      <p:sp>
        <p:nvSpPr>
          <p:cNvPr id="9" name="Symbol zastępczy numeru slajdu 5"/>
          <p:cNvSpPr>
            <a:spLocks noGrp="1"/>
          </p:cNvSpPr>
          <p:nvPr>
            <p:ph type="sldNum" sz="quarter" idx="12"/>
          </p:nvPr>
        </p:nvSpPr>
        <p:spPr/>
        <p:txBody>
          <a:bodyPr/>
          <a:lstStyle>
            <a:lvl1pPr>
              <a:defRPr/>
            </a:lvl1pPr>
          </a:lstStyle>
          <a:p>
            <a:pPr>
              <a:defRPr/>
            </a:pPr>
            <a:fld id="{6D5AA176-E643-4258-9468-B82FA2707BA2}" type="slidenum">
              <a:rPr lang="pl-PL"/>
              <a:pPr>
                <a:defRPr/>
              </a:pPr>
              <a:t>‹#›</a:t>
            </a:fld>
            <a:endParaRPr lang="pl-PL"/>
          </a:p>
        </p:txBody>
      </p:sp>
    </p:spTree>
    <p:extLst>
      <p:ext uri="{BB962C8B-B14F-4D97-AF65-F5344CB8AC3E}">
        <p14:creationId xmlns:p14="http://schemas.microsoft.com/office/powerpoint/2010/main" val="22566628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3"/>
          <p:cNvSpPr>
            <a:spLocks noGrp="1"/>
          </p:cNvSpPr>
          <p:nvPr>
            <p:ph type="dt" sz="half" idx="10"/>
          </p:nvPr>
        </p:nvSpPr>
        <p:spPr/>
        <p:txBody>
          <a:bodyPr/>
          <a:lstStyle>
            <a:lvl1pPr>
              <a:defRPr/>
            </a:lvl1pPr>
          </a:lstStyle>
          <a:p>
            <a:pPr>
              <a:defRPr/>
            </a:pPr>
            <a:fld id="{ADC07B72-1393-46FA-B0DA-E4E57BB909C8}" type="datetimeFigureOut">
              <a:rPr lang="pl-PL"/>
              <a:pPr>
                <a:defRPr/>
              </a:pPr>
              <a:t>2020-08-20</a:t>
            </a:fld>
            <a:endParaRPr lang="pl-PL"/>
          </a:p>
        </p:txBody>
      </p:sp>
      <p:sp>
        <p:nvSpPr>
          <p:cNvPr id="4" name="Symbol zastępczy stopki 4"/>
          <p:cNvSpPr>
            <a:spLocks noGrp="1"/>
          </p:cNvSpPr>
          <p:nvPr>
            <p:ph type="ftr" sz="quarter" idx="11"/>
          </p:nvPr>
        </p:nvSpPr>
        <p:spPr/>
        <p:txBody>
          <a:bodyPr/>
          <a:lstStyle>
            <a:lvl1pPr>
              <a:defRPr/>
            </a:lvl1pPr>
          </a:lstStyle>
          <a:p>
            <a:pPr>
              <a:defRPr/>
            </a:pPr>
            <a:endParaRPr lang="pl-PL"/>
          </a:p>
        </p:txBody>
      </p:sp>
      <p:sp>
        <p:nvSpPr>
          <p:cNvPr id="5" name="Symbol zastępczy numeru slajdu 5"/>
          <p:cNvSpPr>
            <a:spLocks noGrp="1"/>
          </p:cNvSpPr>
          <p:nvPr>
            <p:ph type="sldNum" sz="quarter" idx="12"/>
          </p:nvPr>
        </p:nvSpPr>
        <p:spPr/>
        <p:txBody>
          <a:bodyPr/>
          <a:lstStyle>
            <a:lvl1pPr>
              <a:defRPr/>
            </a:lvl1pPr>
          </a:lstStyle>
          <a:p>
            <a:pPr>
              <a:defRPr/>
            </a:pPr>
            <a:fld id="{87FC3652-2B0F-4AD8-8933-6565BBFA1F14}" type="slidenum">
              <a:rPr lang="pl-PL"/>
              <a:pPr>
                <a:defRPr/>
              </a:pPr>
              <a:t>‹#›</a:t>
            </a:fld>
            <a:endParaRPr lang="pl-PL"/>
          </a:p>
        </p:txBody>
      </p:sp>
    </p:spTree>
    <p:extLst>
      <p:ext uri="{BB962C8B-B14F-4D97-AF65-F5344CB8AC3E}">
        <p14:creationId xmlns:p14="http://schemas.microsoft.com/office/powerpoint/2010/main" val="39454645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3"/>
          <p:cNvSpPr>
            <a:spLocks noGrp="1"/>
          </p:cNvSpPr>
          <p:nvPr>
            <p:ph type="dt" sz="half" idx="10"/>
          </p:nvPr>
        </p:nvSpPr>
        <p:spPr/>
        <p:txBody>
          <a:bodyPr/>
          <a:lstStyle>
            <a:lvl1pPr>
              <a:defRPr/>
            </a:lvl1pPr>
          </a:lstStyle>
          <a:p>
            <a:pPr>
              <a:defRPr/>
            </a:pPr>
            <a:fld id="{0774D9BB-0DDB-46C8-91C4-4274751A4493}" type="datetimeFigureOut">
              <a:rPr lang="pl-PL"/>
              <a:pPr>
                <a:defRPr/>
              </a:pPr>
              <a:t>2020-08-20</a:t>
            </a:fld>
            <a:endParaRPr lang="pl-PL"/>
          </a:p>
        </p:txBody>
      </p:sp>
      <p:sp>
        <p:nvSpPr>
          <p:cNvPr id="3" name="Symbol zastępczy stopki 4"/>
          <p:cNvSpPr>
            <a:spLocks noGrp="1"/>
          </p:cNvSpPr>
          <p:nvPr>
            <p:ph type="ftr" sz="quarter" idx="11"/>
          </p:nvPr>
        </p:nvSpPr>
        <p:spPr/>
        <p:txBody>
          <a:bodyPr/>
          <a:lstStyle>
            <a:lvl1pPr>
              <a:defRPr/>
            </a:lvl1pPr>
          </a:lstStyle>
          <a:p>
            <a:pPr>
              <a:defRPr/>
            </a:pPr>
            <a:endParaRPr lang="pl-PL"/>
          </a:p>
        </p:txBody>
      </p:sp>
      <p:sp>
        <p:nvSpPr>
          <p:cNvPr id="4" name="Symbol zastępczy numeru slajdu 5"/>
          <p:cNvSpPr>
            <a:spLocks noGrp="1"/>
          </p:cNvSpPr>
          <p:nvPr>
            <p:ph type="sldNum" sz="quarter" idx="12"/>
          </p:nvPr>
        </p:nvSpPr>
        <p:spPr/>
        <p:txBody>
          <a:bodyPr/>
          <a:lstStyle>
            <a:lvl1pPr>
              <a:defRPr/>
            </a:lvl1pPr>
          </a:lstStyle>
          <a:p>
            <a:pPr>
              <a:defRPr/>
            </a:pPr>
            <a:fld id="{A991FB9E-012F-4192-A932-3074B3D63914}" type="slidenum">
              <a:rPr lang="pl-PL"/>
              <a:pPr>
                <a:defRPr/>
              </a:pPr>
              <a:t>‹#›</a:t>
            </a:fld>
            <a:endParaRPr lang="pl-PL"/>
          </a:p>
        </p:txBody>
      </p:sp>
    </p:spTree>
    <p:extLst>
      <p:ext uri="{BB962C8B-B14F-4D97-AF65-F5344CB8AC3E}">
        <p14:creationId xmlns:p14="http://schemas.microsoft.com/office/powerpoint/2010/main" val="838437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3" y="204787"/>
            <a:ext cx="3008313" cy="871538"/>
          </a:xfrm>
        </p:spPr>
        <p:txBody>
          <a:bodyPr anchor="b"/>
          <a:lstStyle>
            <a:lvl1pPr algn="l">
              <a:defRPr sz="2000" b="1"/>
            </a:lvl1pPr>
          </a:lstStyle>
          <a:p>
            <a:r>
              <a:rPr lang="pl-PL"/>
              <a:t>Kliknij, aby edytować styl</a:t>
            </a:r>
          </a:p>
        </p:txBody>
      </p:sp>
      <p:sp>
        <p:nvSpPr>
          <p:cNvPr id="3" name="Symbol zastępczy zawartości 2"/>
          <p:cNvSpPr>
            <a:spLocks noGrp="1"/>
          </p:cNvSpPr>
          <p:nvPr>
            <p:ph idx="1"/>
          </p:nvPr>
        </p:nvSpPr>
        <p:spPr>
          <a:xfrm>
            <a:off x="3575050" y="204789"/>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3" y="1076327"/>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3"/>
          <p:cNvSpPr>
            <a:spLocks noGrp="1"/>
          </p:cNvSpPr>
          <p:nvPr>
            <p:ph type="dt" sz="half" idx="10"/>
          </p:nvPr>
        </p:nvSpPr>
        <p:spPr/>
        <p:txBody>
          <a:bodyPr/>
          <a:lstStyle>
            <a:lvl1pPr>
              <a:defRPr/>
            </a:lvl1pPr>
          </a:lstStyle>
          <a:p>
            <a:pPr>
              <a:defRPr/>
            </a:pPr>
            <a:fld id="{39F293E0-E0AF-4228-9971-C26394D04E03}" type="datetimeFigureOut">
              <a:rPr lang="pl-PL"/>
              <a:pPr>
                <a:defRPr/>
              </a:pPr>
              <a:t>2020-08-20</a:t>
            </a:fld>
            <a:endParaRPr lang="pl-PL"/>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pPr>
              <a:defRPr/>
            </a:pPr>
            <a:fld id="{F1D2AFE6-44E5-4B7A-96E0-0666CE13B8A2}" type="slidenum">
              <a:rPr lang="pl-PL"/>
              <a:pPr>
                <a:defRPr/>
              </a:pPr>
              <a:t>‹#›</a:t>
            </a:fld>
            <a:endParaRPr lang="pl-PL"/>
          </a:p>
        </p:txBody>
      </p:sp>
    </p:spTree>
    <p:extLst>
      <p:ext uri="{BB962C8B-B14F-4D97-AF65-F5344CB8AC3E}">
        <p14:creationId xmlns:p14="http://schemas.microsoft.com/office/powerpoint/2010/main" val="1842034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3600451"/>
            <a:ext cx="5486400" cy="425054"/>
          </a:xfrm>
        </p:spPr>
        <p:txBody>
          <a:bodyPr anchor="b"/>
          <a:lstStyle>
            <a:lvl1pPr algn="l">
              <a:defRPr sz="2000" b="1"/>
            </a:lvl1pPr>
          </a:lstStyle>
          <a:p>
            <a:r>
              <a:rPr lang="pl-PL"/>
              <a:t>Kliknij, aby edytować styl</a:t>
            </a:r>
          </a:p>
        </p:txBody>
      </p:sp>
      <p:sp>
        <p:nvSpPr>
          <p:cNvPr id="3" name="Symbol zastępczy obrazu 2"/>
          <p:cNvSpPr>
            <a:spLocks noGrp="1"/>
          </p:cNvSpPr>
          <p:nvPr>
            <p:ph type="pic" idx="1"/>
          </p:nvPr>
        </p:nvSpPr>
        <p:spPr>
          <a:xfrm>
            <a:off x="1792288" y="459581"/>
            <a:ext cx="5486400" cy="30861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l-PL" noProof="0"/>
          </a:p>
        </p:txBody>
      </p:sp>
      <p:sp>
        <p:nvSpPr>
          <p:cNvPr id="4" name="Symbol zastępczy tekstu 3"/>
          <p:cNvSpPr>
            <a:spLocks noGrp="1"/>
          </p:cNvSpPr>
          <p:nvPr>
            <p:ph type="body" sz="half" idx="2"/>
          </p:nvPr>
        </p:nvSpPr>
        <p:spPr>
          <a:xfrm>
            <a:off x="1792288" y="4025504"/>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3"/>
          <p:cNvSpPr>
            <a:spLocks noGrp="1"/>
          </p:cNvSpPr>
          <p:nvPr>
            <p:ph type="dt" sz="half" idx="10"/>
          </p:nvPr>
        </p:nvSpPr>
        <p:spPr/>
        <p:txBody>
          <a:bodyPr/>
          <a:lstStyle>
            <a:lvl1pPr>
              <a:defRPr/>
            </a:lvl1pPr>
          </a:lstStyle>
          <a:p>
            <a:pPr>
              <a:defRPr/>
            </a:pPr>
            <a:fld id="{C9B97B5E-417B-4B63-89A9-AACFB0E85839}" type="datetimeFigureOut">
              <a:rPr lang="pl-PL"/>
              <a:pPr>
                <a:defRPr/>
              </a:pPr>
              <a:t>2020-08-20</a:t>
            </a:fld>
            <a:endParaRPr lang="pl-PL"/>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pPr>
              <a:defRPr/>
            </a:pPr>
            <a:fld id="{07AF35B1-6F65-415A-B7BC-0341B460397A}" type="slidenum">
              <a:rPr lang="pl-PL"/>
              <a:pPr>
                <a:defRPr/>
              </a:pPr>
              <a:t>‹#›</a:t>
            </a:fld>
            <a:endParaRPr lang="pl-PL"/>
          </a:p>
        </p:txBody>
      </p:sp>
    </p:spTree>
    <p:extLst>
      <p:ext uri="{BB962C8B-B14F-4D97-AF65-F5344CB8AC3E}">
        <p14:creationId xmlns:p14="http://schemas.microsoft.com/office/powerpoint/2010/main" val="42125366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Symbol zastępczy tytułu 1"/>
          <p:cNvSpPr>
            <a:spLocks noGrp="1"/>
          </p:cNvSpPr>
          <p:nvPr>
            <p:ph type="title"/>
          </p:nvPr>
        </p:nvSpPr>
        <p:spPr bwMode="auto">
          <a:xfrm>
            <a:off x="457200" y="206375"/>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pl-PL" altLang="pl-PL"/>
              <a:t>Kliknij, aby edytować styl</a:t>
            </a:r>
          </a:p>
        </p:txBody>
      </p:sp>
      <p:sp>
        <p:nvSpPr>
          <p:cNvPr id="1027" name="Symbol zastępczy tekstu 2"/>
          <p:cNvSpPr>
            <a:spLocks noGrp="1"/>
          </p:cNvSpPr>
          <p:nvPr>
            <p:ph type="body" idx="1"/>
          </p:nvPr>
        </p:nvSpPr>
        <p:spPr bwMode="auto">
          <a:xfrm>
            <a:off x="457200" y="1200150"/>
            <a:ext cx="8229600" cy="339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pl-PL" altLang="pl-PL"/>
              <a:t>Kliknij, aby edytować style wzorca tekstu</a:t>
            </a:r>
          </a:p>
          <a:p>
            <a:pPr lvl="1"/>
            <a:r>
              <a:rPr lang="pl-PL" altLang="pl-PL"/>
              <a:t>Drugi poziom</a:t>
            </a:r>
          </a:p>
          <a:p>
            <a:pPr lvl="2"/>
            <a:r>
              <a:rPr lang="pl-PL" altLang="pl-PL"/>
              <a:t>Trzeci poziom</a:t>
            </a:r>
          </a:p>
          <a:p>
            <a:pPr lvl="3"/>
            <a:r>
              <a:rPr lang="pl-PL" altLang="pl-PL"/>
              <a:t>Czwarty poziom</a:t>
            </a:r>
          </a:p>
          <a:p>
            <a:pPr lvl="4"/>
            <a:r>
              <a:rPr lang="pl-PL" altLang="pl-PL"/>
              <a:t>Piąty poziom</a:t>
            </a:r>
          </a:p>
        </p:txBody>
      </p:sp>
      <p:sp>
        <p:nvSpPr>
          <p:cNvPr id="4" name="Symbol zastępczy daty 3"/>
          <p:cNvSpPr>
            <a:spLocks noGrp="1"/>
          </p:cNvSpPr>
          <p:nvPr>
            <p:ph type="dt" sz="half" idx="2"/>
          </p:nvPr>
        </p:nvSpPr>
        <p:spPr>
          <a:xfrm>
            <a:off x="457200" y="4767263"/>
            <a:ext cx="2133600" cy="274637"/>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48FB4C66-50FA-498C-8FE8-AA417688AFC9}" type="datetimeFigureOut">
              <a:rPr lang="pl-PL"/>
              <a:pPr>
                <a:defRPr/>
              </a:pPr>
              <a:t>2020-08-20</a:t>
            </a:fld>
            <a:endParaRPr lang="pl-PL"/>
          </a:p>
        </p:txBody>
      </p:sp>
      <p:sp>
        <p:nvSpPr>
          <p:cNvPr id="5" name="Symbol zastępczy stopki 4"/>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pl-PL"/>
          </a:p>
        </p:txBody>
      </p:sp>
      <p:sp>
        <p:nvSpPr>
          <p:cNvPr id="6" name="Symbol zastępczy numeru slajdu 5"/>
          <p:cNvSpPr>
            <a:spLocks noGrp="1"/>
          </p:cNvSpPr>
          <p:nvPr>
            <p:ph type="sldNum" sz="quarter" idx="4"/>
          </p:nvPr>
        </p:nvSpPr>
        <p:spPr>
          <a:xfrm>
            <a:off x="6553200" y="4767263"/>
            <a:ext cx="2133600" cy="274637"/>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7E9237A2-4A93-4B39-9CE8-065CE84C7409}" type="slidenum">
              <a:rPr lang="pl-PL"/>
              <a:pPr>
                <a:defRPr/>
              </a:pPr>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jpe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jpe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jpe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jpe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jpe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jpeg"/></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10.png"/><Relationship Id="rId5" Type="http://schemas.openxmlformats.org/officeDocument/2006/relationships/image" Target="../media/image4.pn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8" Type="http://schemas.openxmlformats.org/officeDocument/2006/relationships/hyperlink" Target="http://www.eib.org/" TargetMode="External"/><Relationship Id="rId3" Type="http://schemas.openxmlformats.org/officeDocument/2006/relationships/image" Target="../media/image1.png"/><Relationship Id="rId7" Type="http://schemas.openxmlformats.org/officeDocument/2006/relationships/hyperlink" Target="http://www.ec.europa.eu/"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jpeg"/><Relationship Id="rId10" Type="http://schemas.openxmlformats.org/officeDocument/2006/relationships/image" Target="../media/image9.png"/><Relationship Id="rId4" Type="http://schemas.openxmlformats.org/officeDocument/2006/relationships/image" Target="../media/image2.jpeg"/><Relationship Id="rId9"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jpe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rójkąt prostokątny 4"/>
          <p:cNvSpPr/>
          <p:nvPr/>
        </p:nvSpPr>
        <p:spPr>
          <a:xfrm rot="10800000">
            <a:off x="6588224" y="1"/>
            <a:ext cx="2566600" cy="915566"/>
          </a:xfrm>
          <a:prstGeom prst="rtTriangle">
            <a:avLst/>
          </a:prstGeom>
          <a:gradFill flip="none" rotWithShape="1">
            <a:gsLst>
              <a:gs pos="39000">
                <a:schemeClr val="tx2">
                  <a:lumMod val="40000"/>
                  <a:lumOff val="60000"/>
                  <a:alpha val="50000"/>
                </a:schemeClr>
              </a:gs>
              <a:gs pos="100000">
                <a:schemeClr val="accent1">
                  <a:tint val="23500"/>
                  <a:satMod val="160000"/>
                </a:schemeClr>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l-PL"/>
          </a:p>
        </p:txBody>
      </p:sp>
      <p:sp>
        <p:nvSpPr>
          <p:cNvPr id="6" name="Trójkąt prostokątny 5"/>
          <p:cNvSpPr/>
          <p:nvPr/>
        </p:nvSpPr>
        <p:spPr>
          <a:xfrm rot="10800000">
            <a:off x="7871524" y="1"/>
            <a:ext cx="1272476" cy="1347614"/>
          </a:xfrm>
          <a:prstGeom prst="rtTriangle">
            <a:avLst/>
          </a:prstGeom>
          <a:gradFill>
            <a:gsLst>
              <a:gs pos="39000">
                <a:schemeClr val="tx2">
                  <a:lumMod val="40000"/>
                  <a:lumOff val="60000"/>
                  <a:alpha val="50000"/>
                </a:schemeClr>
              </a:gs>
              <a:gs pos="100000">
                <a:schemeClr val="accent1">
                  <a:tint val="23500"/>
                  <a:satMod val="160000"/>
                </a:schemeClr>
              </a:gs>
            </a:gsLst>
            <a:lin ang="81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l-PL"/>
          </a:p>
        </p:txBody>
      </p:sp>
      <p:sp>
        <p:nvSpPr>
          <p:cNvPr id="2056" name="Tytuł 3"/>
          <p:cNvSpPr>
            <a:spLocks noGrp="1"/>
          </p:cNvSpPr>
          <p:nvPr>
            <p:ph type="ctrTitle" sz="quarter"/>
          </p:nvPr>
        </p:nvSpPr>
        <p:spPr>
          <a:xfrm>
            <a:off x="1835150" y="1131888"/>
            <a:ext cx="5437188" cy="2233612"/>
          </a:xfr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pl-PL" altLang="pl-PL" sz="3600" b="1" dirty="0"/>
              <a:t>INNORAIL</a:t>
            </a:r>
            <a:br>
              <a:rPr lang="pl-PL" altLang="pl-PL" sz="3600" b="1" dirty="0"/>
            </a:br>
            <a:r>
              <a:rPr kumimoji="0" lang="pl-PL" altLang="pl-PL" sz="1600" b="1" i="0" u="none" strike="noStrike" kern="1200" cap="none" spc="0" normalizeH="0" baseline="0" noProof="0" dirty="0">
                <a:ln>
                  <a:noFill/>
                </a:ln>
                <a:solidFill>
                  <a:srgbClr val="0070C0"/>
                </a:solidFill>
                <a:effectLst/>
                <a:uLnTx/>
                <a:uFillTx/>
                <a:latin typeface="Calibri"/>
                <a:ea typeface="+mn-ea"/>
                <a:cs typeface="Arial" charset="0"/>
              </a:rPr>
              <a:t>Rekomendacja zmian legislacyjnych w zakresie PZP, których wdrożenie do krajowego systemu prawnego może przyczynić się do usprawnienia procesu udzielania zamówień</a:t>
            </a:r>
            <a:endParaRPr lang="pl-PL" altLang="pl-PL" sz="1600" b="1" i="1" dirty="0">
              <a:solidFill>
                <a:srgbClr val="0070C0"/>
              </a:solidFill>
            </a:endParaRPr>
          </a:p>
        </p:txBody>
      </p:sp>
      <p:grpSp>
        <p:nvGrpSpPr>
          <p:cNvPr id="2057" name="Grupa 6"/>
          <p:cNvGrpSpPr>
            <a:grpSpLocks/>
          </p:cNvGrpSpPr>
          <p:nvPr/>
        </p:nvGrpSpPr>
        <p:grpSpPr bwMode="auto">
          <a:xfrm>
            <a:off x="5522913" y="4413250"/>
            <a:ext cx="3024187" cy="660400"/>
            <a:chOff x="5724127" y="4355518"/>
            <a:chExt cx="3024337" cy="659784"/>
          </a:xfrm>
        </p:grpSpPr>
        <p:pic>
          <p:nvPicPr>
            <p:cNvPr id="2061" name="Obraz 8" descr="ALK_wypukle_PL_3002 (2).bmp"/>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56376" y="4355518"/>
              <a:ext cx="792088" cy="6597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2" name="Obraz 10"/>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724127" y="4396394"/>
              <a:ext cx="1656185" cy="5522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2058" name="Obraz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70200" y="4525963"/>
            <a:ext cx="1846263" cy="60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9" name="Obraz 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0825" y="4598988"/>
            <a:ext cx="2087563" cy="53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0" name="Obraz 1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638" y="17463"/>
            <a:ext cx="1873250"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8" name="Grupa 7">
            <a:extLst>
              <a:ext uri="{FF2B5EF4-FFF2-40B4-BE49-F238E27FC236}">
                <a16:creationId xmlns:a16="http://schemas.microsoft.com/office/drawing/2014/main" xmlns="" id="{59A72AC7-E81C-43AE-BD92-63B5CF4CBB6E}"/>
              </a:ext>
            </a:extLst>
          </p:cNvPr>
          <p:cNvGrpSpPr/>
          <p:nvPr/>
        </p:nvGrpSpPr>
        <p:grpSpPr>
          <a:xfrm>
            <a:off x="107504" y="3075806"/>
            <a:ext cx="2805559" cy="1080120"/>
            <a:chOff x="107504" y="3075806"/>
            <a:chExt cx="2805559" cy="1080120"/>
          </a:xfrm>
        </p:grpSpPr>
        <p:sp>
          <p:nvSpPr>
            <p:cNvPr id="2" name="pole tekstowe 1">
              <a:extLst>
                <a:ext uri="{FF2B5EF4-FFF2-40B4-BE49-F238E27FC236}">
                  <a16:creationId xmlns:a16="http://schemas.microsoft.com/office/drawing/2014/main" xmlns="" id="{2272C9E9-8A0C-40E6-98B1-33E2D948304D}"/>
                </a:ext>
              </a:extLst>
            </p:cNvPr>
            <p:cNvSpPr txBox="1"/>
            <p:nvPr/>
          </p:nvSpPr>
          <p:spPr>
            <a:xfrm>
              <a:off x="293688" y="3180834"/>
              <a:ext cx="2619375" cy="369332"/>
            </a:xfrm>
            <a:prstGeom prst="rect">
              <a:avLst/>
            </a:prstGeom>
            <a:noFill/>
          </p:spPr>
          <p:txBody>
            <a:bodyPr wrap="square" rtlCol="0">
              <a:spAutoFit/>
            </a:bodyPr>
            <a:lstStyle/>
            <a:p>
              <a:r>
                <a:rPr lang="pl-PL" b="1" dirty="0"/>
                <a:t>Urszula Woronowicz</a:t>
              </a:r>
            </a:p>
          </p:txBody>
        </p:sp>
        <p:pic>
          <p:nvPicPr>
            <p:cNvPr id="4" name="Obraz 3">
              <a:extLst>
                <a:ext uri="{FF2B5EF4-FFF2-40B4-BE49-F238E27FC236}">
                  <a16:creationId xmlns:a16="http://schemas.microsoft.com/office/drawing/2014/main" xmlns="" id="{B986FD23-F237-4922-AC2F-860CC10D713B}"/>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85625" y="3550166"/>
              <a:ext cx="1440855" cy="492143"/>
            </a:xfrm>
            <a:prstGeom prst="rect">
              <a:avLst/>
            </a:prstGeom>
          </p:spPr>
        </p:pic>
        <p:sp>
          <p:nvSpPr>
            <p:cNvPr id="7" name="Prostokąt 6">
              <a:extLst>
                <a:ext uri="{FF2B5EF4-FFF2-40B4-BE49-F238E27FC236}">
                  <a16:creationId xmlns:a16="http://schemas.microsoft.com/office/drawing/2014/main" xmlns="" id="{CF7B1510-72AC-4971-9E77-71403144C8C3}"/>
                </a:ext>
              </a:extLst>
            </p:cNvPr>
            <p:cNvSpPr/>
            <p:nvPr/>
          </p:nvSpPr>
          <p:spPr>
            <a:xfrm>
              <a:off x="107504" y="3075806"/>
              <a:ext cx="2376264" cy="1080120"/>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grpSp>
      <p:sp>
        <p:nvSpPr>
          <p:cNvPr id="15" name="pole tekstowe 14">
            <a:extLst>
              <a:ext uri="{FF2B5EF4-FFF2-40B4-BE49-F238E27FC236}">
                <a16:creationId xmlns:a16="http://schemas.microsoft.com/office/drawing/2014/main" xmlns="" id="{0B0E4D7B-07DC-4DB8-8285-B38A5DA92748}"/>
              </a:ext>
            </a:extLst>
          </p:cNvPr>
          <p:cNvSpPr txBox="1"/>
          <p:nvPr/>
        </p:nvSpPr>
        <p:spPr>
          <a:xfrm>
            <a:off x="5348237" y="3147814"/>
            <a:ext cx="4576046" cy="369332"/>
          </a:xfrm>
          <a:prstGeom prst="rect">
            <a:avLst/>
          </a:prstGeom>
          <a:noFill/>
        </p:spPr>
        <p:txBody>
          <a:bodyPr wrap="square">
            <a:spAutoFit/>
          </a:bodyPr>
          <a:lstStyle/>
          <a:p>
            <a:r>
              <a:rPr lang="pl-PL" b="1" dirty="0"/>
              <a:t>Prof. Sebastian Jarzębowski</a:t>
            </a:r>
          </a:p>
        </p:txBody>
      </p:sp>
      <p:pic>
        <p:nvPicPr>
          <p:cNvPr id="16" name="Obraz 14" descr="ALK_wypukle_PL_3002 (2).bmp">
            <a:extLst>
              <a:ext uri="{FF2B5EF4-FFF2-40B4-BE49-F238E27FC236}">
                <a16:creationId xmlns:a16="http://schemas.microsoft.com/office/drawing/2014/main" xmlns="" id="{3D5A96DC-EAF7-4410-84CF-F352EA7F2505}"/>
              </a:ext>
            </a:extLst>
          </p:cNvPr>
          <p:cNvPicPr>
            <a:picLocks noChangeAspect="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608615" y="3492750"/>
            <a:ext cx="907601" cy="6631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Prostokąt 2"/>
          <p:cNvSpPr/>
          <p:nvPr/>
        </p:nvSpPr>
        <p:spPr>
          <a:xfrm>
            <a:off x="5348237" y="3075806"/>
            <a:ext cx="2802838" cy="1080120"/>
          </a:xfrm>
          <a:prstGeom prst="rect">
            <a:avLst/>
          </a:prstGeom>
          <a:noFill/>
          <a:ln>
            <a:solidFill>
              <a:schemeClr val="tx2">
                <a:lumMod val="60000"/>
                <a:lumOff val="4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pl-PL"/>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rójkąt prostokątny 4"/>
          <p:cNvSpPr/>
          <p:nvPr/>
        </p:nvSpPr>
        <p:spPr>
          <a:xfrm rot="10800000">
            <a:off x="6588224" y="1"/>
            <a:ext cx="2566600" cy="915566"/>
          </a:xfrm>
          <a:prstGeom prst="rtTriangle">
            <a:avLst/>
          </a:prstGeom>
          <a:gradFill flip="none" rotWithShape="1">
            <a:gsLst>
              <a:gs pos="39000">
                <a:schemeClr val="tx2">
                  <a:lumMod val="40000"/>
                  <a:lumOff val="60000"/>
                  <a:alpha val="50000"/>
                </a:schemeClr>
              </a:gs>
              <a:gs pos="100000">
                <a:schemeClr val="accent1">
                  <a:tint val="23500"/>
                  <a:satMod val="160000"/>
                </a:schemeClr>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l-PL"/>
          </a:p>
        </p:txBody>
      </p:sp>
      <p:sp>
        <p:nvSpPr>
          <p:cNvPr id="6" name="Trójkąt prostokątny 5"/>
          <p:cNvSpPr/>
          <p:nvPr/>
        </p:nvSpPr>
        <p:spPr>
          <a:xfrm rot="10800000">
            <a:off x="7871524" y="1"/>
            <a:ext cx="1272476" cy="1347614"/>
          </a:xfrm>
          <a:prstGeom prst="rtTriangle">
            <a:avLst/>
          </a:prstGeom>
          <a:gradFill>
            <a:gsLst>
              <a:gs pos="39000">
                <a:schemeClr val="tx2">
                  <a:lumMod val="40000"/>
                  <a:lumOff val="60000"/>
                  <a:alpha val="50000"/>
                </a:schemeClr>
              </a:gs>
              <a:gs pos="100000">
                <a:schemeClr val="accent1">
                  <a:tint val="23500"/>
                  <a:satMod val="160000"/>
                </a:schemeClr>
              </a:gs>
            </a:gsLst>
            <a:lin ang="81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l-PL"/>
          </a:p>
        </p:txBody>
      </p:sp>
      <p:sp>
        <p:nvSpPr>
          <p:cNvPr id="7" name="Tytuł 4"/>
          <p:cNvSpPr txBox="1">
            <a:spLocks/>
          </p:cNvSpPr>
          <p:nvPr/>
        </p:nvSpPr>
        <p:spPr>
          <a:xfrm>
            <a:off x="684213" y="195263"/>
            <a:ext cx="7272337" cy="576262"/>
          </a:xfrm>
          <a:prstGeom prst="rect">
            <a:avLst/>
          </a:prstGeom>
        </p:spPr>
        <p:txBody>
          <a:bodyPr anchor="ctr">
            <a:normAutofit fontScale="55000" lnSpcReduction="20000"/>
          </a:bodyPr>
          <a:lstStyle/>
          <a:p>
            <a:pPr algn="ctr" fontAlgn="auto">
              <a:spcAft>
                <a:spcPts val="0"/>
              </a:spcAft>
              <a:defRPr/>
            </a:pPr>
            <a:r>
              <a:rPr lang="pl-PL" altLang="pl-PL" sz="2500" b="1" dirty="0">
                <a:solidFill>
                  <a:srgbClr val="0070C0"/>
                </a:solidFill>
                <a:latin typeface="+mj-lt"/>
                <a:ea typeface="+mj-ea"/>
                <a:cs typeface="+mj-cs"/>
              </a:rPr>
              <a:t>Rekomendacja zmian legislacyjnych w zakresie PZP, których wdrożenie do krajowego systemu prawnego może przyczynić się do usprawnienia procesu udzielania zamówień</a:t>
            </a:r>
          </a:p>
        </p:txBody>
      </p:sp>
      <p:grpSp>
        <p:nvGrpSpPr>
          <p:cNvPr id="16393" name="Grupa 13"/>
          <p:cNvGrpSpPr>
            <a:grpSpLocks/>
          </p:cNvGrpSpPr>
          <p:nvPr/>
        </p:nvGrpSpPr>
        <p:grpSpPr bwMode="auto">
          <a:xfrm>
            <a:off x="5522913" y="4413250"/>
            <a:ext cx="3024187" cy="660400"/>
            <a:chOff x="5724127" y="4355518"/>
            <a:chExt cx="3024337" cy="659784"/>
          </a:xfrm>
        </p:grpSpPr>
        <p:pic>
          <p:nvPicPr>
            <p:cNvPr id="16398" name="Obraz 14" descr="ALK_wypukle_PL_3002 (2).bmp"/>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56376" y="4355518"/>
              <a:ext cx="792088" cy="6597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9" name="Obraz 1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724127" y="4396394"/>
              <a:ext cx="1656185" cy="5522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6394" name="Obraz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70200" y="4525963"/>
            <a:ext cx="1846263" cy="60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5" name="Obraz 1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0825" y="4598988"/>
            <a:ext cx="2087563" cy="53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ytuł 1"/>
          <p:cNvSpPr txBox="1">
            <a:spLocks/>
          </p:cNvSpPr>
          <p:nvPr/>
        </p:nvSpPr>
        <p:spPr>
          <a:xfrm>
            <a:off x="582613" y="638175"/>
            <a:ext cx="8229600" cy="857250"/>
          </a:xfrm>
          <a:prstGeom prst="rect">
            <a:avLst/>
          </a:prstGeom>
        </p:spPr>
        <p:txBody>
          <a:bodyPr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pl-PL" altLang="pl-PL" sz="1800" dirty="0"/>
              <a:t>Analiza rynku polskiego</a:t>
            </a:r>
          </a:p>
        </p:txBody>
      </p:sp>
      <p:sp>
        <p:nvSpPr>
          <p:cNvPr id="2" name="pole tekstowe 1">
            <a:extLst>
              <a:ext uri="{FF2B5EF4-FFF2-40B4-BE49-F238E27FC236}">
                <a16:creationId xmlns:a16="http://schemas.microsoft.com/office/drawing/2014/main" xmlns="" id="{6D2B46EF-2CCE-4A8D-BEAD-098D7339237B}"/>
              </a:ext>
            </a:extLst>
          </p:cNvPr>
          <p:cNvSpPr txBox="1"/>
          <p:nvPr/>
        </p:nvSpPr>
        <p:spPr>
          <a:xfrm>
            <a:off x="684212" y="1495425"/>
            <a:ext cx="7862887" cy="2492990"/>
          </a:xfrm>
          <a:prstGeom prst="rect">
            <a:avLst/>
          </a:prstGeom>
          <a:noFill/>
        </p:spPr>
        <p:txBody>
          <a:bodyPr wrap="square" rtlCol="0">
            <a:spAutoFit/>
          </a:bodyPr>
          <a:lstStyle/>
          <a:p>
            <a:pPr algn="ctr"/>
            <a:r>
              <a:rPr lang="pl-PL" sz="1400" b="1" dirty="0">
                <a:effectLst/>
                <a:latin typeface="+mn-lt"/>
                <a:ea typeface="MS Mincho" panose="02020609040205080304" pitchFamily="49" charset="-128"/>
                <a:cs typeface="Arial" panose="020B0604020202020204" pitchFamily="34" charset="0"/>
              </a:rPr>
              <a:t>Problem tkwi w przepisach ustawy Prawo zamówień publicznych, czy w praktyce ich stosowania?</a:t>
            </a:r>
          </a:p>
          <a:p>
            <a:endParaRPr lang="pl-PL" sz="1400" dirty="0">
              <a:effectLst/>
              <a:latin typeface="+mn-lt"/>
              <a:ea typeface="MS Mincho" panose="02020609040205080304" pitchFamily="49" charset="-128"/>
              <a:cs typeface="Arial" panose="020B0604020202020204" pitchFamily="34" charset="0"/>
            </a:endParaRPr>
          </a:p>
          <a:p>
            <a:pPr marL="285750" indent="-285750">
              <a:buFont typeface="Wingdings" panose="05000000000000000000" pitchFamily="2" charset="2"/>
              <a:buChar char="q"/>
            </a:pPr>
            <a:r>
              <a:rPr lang="pl-PL" sz="1400" dirty="0">
                <a:latin typeface="+mn-lt"/>
              </a:rPr>
              <a:t> </a:t>
            </a:r>
            <a:r>
              <a:rPr lang="pl-PL" sz="1400" b="1" dirty="0">
                <a:latin typeface="+mn-lt"/>
              </a:rPr>
              <a:t>liczne pytania do SIWZ oraz odwołania</a:t>
            </a:r>
          </a:p>
          <a:p>
            <a:pPr lvl="1"/>
            <a:r>
              <a:rPr lang="pl-PL" sz="1200" dirty="0">
                <a:latin typeface="+mn-lt"/>
              </a:rPr>
              <a:t>wykonawcy próbują skłonić zamawiającego do ukształtowania warunków udziału w postępowaniu oraz opisu przedmiotu zamówienia w sposób adekwatny i proporcjonalny, mając na uwadze realia rynkowe oraz równowagę stosunku prawnego łączącego wykonawcę z zamawiającym. </a:t>
            </a:r>
          </a:p>
          <a:p>
            <a:pPr marL="285750" indent="-285750">
              <a:buFont typeface="Wingdings" panose="05000000000000000000" pitchFamily="2" charset="2"/>
              <a:buChar char="q"/>
            </a:pPr>
            <a:r>
              <a:rPr lang="pl-PL" sz="1400" b="1" dirty="0">
                <a:latin typeface="+mn-lt"/>
              </a:rPr>
              <a:t>Umowy przenoszące całe ryzyko kontraktowe na wykonawców </a:t>
            </a:r>
          </a:p>
          <a:p>
            <a:pPr lvl="1"/>
            <a:r>
              <a:rPr lang="pl-PL" sz="1200" dirty="0">
                <a:latin typeface="+mn-lt"/>
              </a:rPr>
              <a:t>Korzystanie ze znanych wzorców, wybierają rozwiązania proste, aby nie ryzykować zastosowania nowych, nieznanych instrumentów, dozwolonych przepisami prawa zamówień publicznych (taką rutyną może być umieszczanie terminu gwarancji jako kryterium oceny ofert, zamiast odnosić się do koszów eksploatacji pojazdu, czy dodatkowych walorów użytkowych, jakościowych przedmiotu dostawy). </a:t>
            </a:r>
          </a:p>
          <a:p>
            <a:pPr marL="0" indent="0">
              <a:buNone/>
            </a:pPr>
            <a:endParaRPr lang="pl-PL" sz="1400" dirty="0">
              <a:latin typeface="+mn-lt"/>
            </a:endParaRPr>
          </a:p>
        </p:txBody>
      </p:sp>
    </p:spTree>
    <p:extLst>
      <p:ext uri="{BB962C8B-B14F-4D97-AF65-F5344CB8AC3E}">
        <p14:creationId xmlns:p14="http://schemas.microsoft.com/office/powerpoint/2010/main" val="12030864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rójkąt prostokątny 4"/>
          <p:cNvSpPr/>
          <p:nvPr/>
        </p:nvSpPr>
        <p:spPr>
          <a:xfrm rot="10800000">
            <a:off x="6588224" y="1"/>
            <a:ext cx="2566600" cy="915566"/>
          </a:xfrm>
          <a:prstGeom prst="rtTriangle">
            <a:avLst/>
          </a:prstGeom>
          <a:gradFill flip="none" rotWithShape="1">
            <a:gsLst>
              <a:gs pos="39000">
                <a:schemeClr val="tx2">
                  <a:lumMod val="40000"/>
                  <a:lumOff val="60000"/>
                  <a:alpha val="50000"/>
                </a:schemeClr>
              </a:gs>
              <a:gs pos="100000">
                <a:schemeClr val="accent1">
                  <a:tint val="23500"/>
                  <a:satMod val="160000"/>
                </a:schemeClr>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l-PL"/>
          </a:p>
        </p:txBody>
      </p:sp>
      <p:sp>
        <p:nvSpPr>
          <p:cNvPr id="6" name="Trójkąt prostokątny 5"/>
          <p:cNvSpPr/>
          <p:nvPr/>
        </p:nvSpPr>
        <p:spPr>
          <a:xfrm rot="10800000">
            <a:off x="7871524" y="1"/>
            <a:ext cx="1272476" cy="1347614"/>
          </a:xfrm>
          <a:prstGeom prst="rtTriangle">
            <a:avLst/>
          </a:prstGeom>
          <a:gradFill>
            <a:gsLst>
              <a:gs pos="39000">
                <a:schemeClr val="tx2">
                  <a:lumMod val="40000"/>
                  <a:lumOff val="60000"/>
                  <a:alpha val="50000"/>
                </a:schemeClr>
              </a:gs>
              <a:gs pos="100000">
                <a:schemeClr val="accent1">
                  <a:tint val="23500"/>
                  <a:satMod val="160000"/>
                </a:schemeClr>
              </a:gs>
            </a:gsLst>
            <a:lin ang="81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l-PL"/>
          </a:p>
        </p:txBody>
      </p:sp>
      <p:sp>
        <p:nvSpPr>
          <p:cNvPr id="7" name="Tytuł 4"/>
          <p:cNvSpPr txBox="1">
            <a:spLocks/>
          </p:cNvSpPr>
          <p:nvPr/>
        </p:nvSpPr>
        <p:spPr>
          <a:xfrm>
            <a:off x="684213" y="195263"/>
            <a:ext cx="7272337" cy="576262"/>
          </a:xfrm>
          <a:prstGeom prst="rect">
            <a:avLst/>
          </a:prstGeom>
        </p:spPr>
        <p:txBody>
          <a:bodyPr anchor="ctr">
            <a:normAutofit fontScale="55000" lnSpcReduction="20000"/>
          </a:bodyPr>
          <a:lstStyle/>
          <a:p>
            <a:pPr algn="ctr" fontAlgn="auto">
              <a:spcAft>
                <a:spcPts val="0"/>
              </a:spcAft>
              <a:defRPr/>
            </a:pPr>
            <a:r>
              <a:rPr lang="pl-PL" altLang="pl-PL" sz="2500" b="1" dirty="0">
                <a:solidFill>
                  <a:srgbClr val="0070C0"/>
                </a:solidFill>
                <a:latin typeface="+mj-lt"/>
                <a:ea typeface="+mj-ea"/>
                <a:cs typeface="+mj-cs"/>
              </a:rPr>
              <a:t>Rekomendacja zmian legislacyjnych w zakresie PZP, których wdrożenie do krajowego systemu prawnego może przyczynić się do usprawnienia procesu udzielania zamówień</a:t>
            </a:r>
          </a:p>
        </p:txBody>
      </p:sp>
      <p:grpSp>
        <p:nvGrpSpPr>
          <p:cNvPr id="16393" name="Grupa 13"/>
          <p:cNvGrpSpPr>
            <a:grpSpLocks/>
          </p:cNvGrpSpPr>
          <p:nvPr/>
        </p:nvGrpSpPr>
        <p:grpSpPr bwMode="auto">
          <a:xfrm>
            <a:off x="5522913" y="4413250"/>
            <a:ext cx="3024187" cy="660400"/>
            <a:chOff x="5724127" y="4355518"/>
            <a:chExt cx="3024337" cy="659784"/>
          </a:xfrm>
        </p:grpSpPr>
        <p:pic>
          <p:nvPicPr>
            <p:cNvPr id="16398" name="Obraz 14" descr="ALK_wypukle_PL_3002 (2).bmp"/>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56376" y="4355518"/>
              <a:ext cx="792088" cy="6597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9" name="Obraz 1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724127" y="4396394"/>
              <a:ext cx="1656185" cy="5522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6394" name="Obraz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70200" y="4525963"/>
            <a:ext cx="1846263" cy="60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5" name="Obraz 1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0825" y="4598988"/>
            <a:ext cx="2087563" cy="53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ytuł 1"/>
          <p:cNvSpPr txBox="1">
            <a:spLocks/>
          </p:cNvSpPr>
          <p:nvPr/>
        </p:nvSpPr>
        <p:spPr>
          <a:xfrm>
            <a:off x="582613" y="638175"/>
            <a:ext cx="8229600" cy="857250"/>
          </a:xfrm>
          <a:prstGeom prst="rect">
            <a:avLst/>
          </a:prstGeom>
        </p:spPr>
        <p:txBody>
          <a:bodyPr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pl-PL" altLang="pl-PL" sz="1800" dirty="0"/>
              <a:t>Analiza rynku polskiego</a:t>
            </a:r>
          </a:p>
        </p:txBody>
      </p:sp>
      <p:sp>
        <p:nvSpPr>
          <p:cNvPr id="2" name="pole tekstowe 1">
            <a:extLst>
              <a:ext uri="{FF2B5EF4-FFF2-40B4-BE49-F238E27FC236}">
                <a16:creationId xmlns:a16="http://schemas.microsoft.com/office/drawing/2014/main" xmlns="" id="{6D2B46EF-2CCE-4A8D-BEAD-098D7339237B}"/>
              </a:ext>
            </a:extLst>
          </p:cNvPr>
          <p:cNvSpPr txBox="1"/>
          <p:nvPr/>
        </p:nvSpPr>
        <p:spPr>
          <a:xfrm>
            <a:off x="684212" y="1495425"/>
            <a:ext cx="7862887" cy="2646878"/>
          </a:xfrm>
          <a:prstGeom prst="rect">
            <a:avLst/>
          </a:prstGeom>
          <a:noFill/>
        </p:spPr>
        <p:txBody>
          <a:bodyPr wrap="square" rtlCol="0">
            <a:spAutoFit/>
          </a:bodyPr>
          <a:lstStyle/>
          <a:p>
            <a:pPr marL="0" indent="0" algn="ctr">
              <a:buNone/>
            </a:pPr>
            <a:r>
              <a:rPr lang="pl-PL" sz="1400" b="1" dirty="0">
                <a:latin typeface="+mn-lt"/>
              </a:rPr>
              <a:t>Ustawa PZP zawiera w swoich regulacjach instrumenty, które właściwie wykorzystane mogą podnieść poziom efektywności udzielanego zamówienia publicznego</a:t>
            </a:r>
          </a:p>
          <a:p>
            <a:pPr marL="0" indent="0" algn="ctr">
              <a:buNone/>
            </a:pPr>
            <a:r>
              <a:rPr lang="pl-PL" sz="1400" b="1" dirty="0">
                <a:latin typeface="+mn-lt"/>
              </a:rPr>
              <a:t> </a:t>
            </a:r>
          </a:p>
          <a:p>
            <a:pPr marL="285750" indent="-285750">
              <a:buFont typeface="Wingdings" panose="05000000000000000000" pitchFamily="2" charset="2"/>
              <a:buChar char="q"/>
            </a:pPr>
            <a:r>
              <a:rPr lang="pl-PL" sz="1400" b="1" dirty="0">
                <a:latin typeface="+mn-lt"/>
              </a:rPr>
              <a:t>dialog techniczny </a:t>
            </a:r>
            <a:r>
              <a:rPr lang="pl-PL" sz="1200" dirty="0">
                <a:latin typeface="+mn-lt"/>
              </a:rPr>
              <a:t>- jego zastosowanie mogłoby znacząco wpłynąć na efektywność udzielanych zamówień publicznych oraz skrócić czas postępowań zakupowych. Zastosowanie dialogu technicznego pozytywnie wpływa na:</a:t>
            </a:r>
          </a:p>
          <a:p>
            <a:pPr marL="628650" lvl="1" indent="-171450">
              <a:buFontTx/>
              <a:buChar char="-"/>
            </a:pPr>
            <a:r>
              <a:rPr lang="pl-PL" sz="1200" dirty="0">
                <a:latin typeface="+mn-lt"/>
              </a:rPr>
              <a:t>rozszerzenie konkurencji, </a:t>
            </a:r>
          </a:p>
          <a:p>
            <a:pPr marL="628650" lvl="1" indent="-171450">
              <a:buFontTx/>
              <a:buChar char="-"/>
            </a:pPr>
            <a:r>
              <a:rPr lang="pl-PL" sz="1200" dirty="0">
                <a:latin typeface="+mn-lt"/>
              </a:rPr>
              <a:t>umożliwia wcześniejszą identyfikację barier mogących ograniczać dostęp wykonawców do zamówień publicznych,</a:t>
            </a:r>
          </a:p>
          <a:p>
            <a:pPr marL="628650" lvl="1" indent="-171450">
              <a:buFontTx/>
              <a:buChar char="-"/>
            </a:pPr>
            <a:r>
              <a:rPr lang="pl-PL" sz="1200" dirty="0">
                <a:latin typeface="+mn-lt"/>
              </a:rPr>
              <a:t>pozwala na skonfrontowanie potrzeb zamawiającego z możliwościami producentów/wykonawców. </a:t>
            </a:r>
          </a:p>
          <a:p>
            <a:pPr marL="171450" indent="-171450" algn="just">
              <a:buFont typeface="Wingdings" panose="05000000000000000000" pitchFamily="2" charset="2"/>
              <a:buChar char="q"/>
            </a:pPr>
            <a:r>
              <a:rPr lang="pl-PL" sz="1400" b="1" dirty="0">
                <a:effectLst/>
                <a:latin typeface="+mn-lt"/>
                <a:ea typeface="MS Mincho" panose="02020609040205080304" pitchFamily="49" charset="-128"/>
              </a:rPr>
              <a:t>tryby negocjacyjne </a:t>
            </a:r>
            <a:r>
              <a:rPr lang="pl-PL" sz="1200" b="1" dirty="0">
                <a:effectLst/>
                <a:latin typeface="+mn-lt"/>
                <a:ea typeface="MS Mincho" panose="02020609040205080304" pitchFamily="49" charset="-128"/>
              </a:rPr>
              <a:t>- </a:t>
            </a:r>
            <a:r>
              <a:rPr lang="pl-PL" sz="1200" dirty="0">
                <a:effectLst/>
                <a:latin typeface="+mn-lt"/>
                <a:ea typeface="MS Mincho" panose="02020609040205080304" pitchFamily="49" charset="-128"/>
              </a:rPr>
              <a:t>ze względu na jego wieloetapowość i co się z tym wiąże potencjalnie dłuższy czas prowadzenia procedury niż w przetargu nieograniczonym. Tryb negocjacyjne daje możliwość:</a:t>
            </a:r>
          </a:p>
          <a:p>
            <a:pPr marL="628650" lvl="1" indent="-171450" algn="just">
              <a:buFontTx/>
              <a:buChar char="-"/>
            </a:pPr>
            <a:r>
              <a:rPr lang="pl-PL" sz="1200" dirty="0">
                <a:effectLst/>
                <a:latin typeface="+mn-lt"/>
                <a:ea typeface="MS Mincho" panose="02020609040205080304" pitchFamily="49" charset="-128"/>
              </a:rPr>
              <a:t>weryfikacji swoich potrzeb z realiami rynkowymi</a:t>
            </a:r>
            <a:r>
              <a:rPr lang="pl-PL" sz="1200" dirty="0">
                <a:latin typeface="+mn-lt"/>
                <a:ea typeface="MS Mincho" panose="02020609040205080304" pitchFamily="49" charset="-128"/>
              </a:rPr>
              <a:t>.</a:t>
            </a:r>
          </a:p>
          <a:p>
            <a:pPr marL="628650" lvl="1" indent="-171450" algn="just">
              <a:buFontTx/>
              <a:buChar char="-"/>
            </a:pPr>
            <a:r>
              <a:rPr lang="pl-PL" sz="1200" dirty="0">
                <a:effectLst/>
                <a:latin typeface="+mn-lt"/>
                <a:ea typeface="MS Mincho" panose="02020609040205080304" pitchFamily="49" charset="-128"/>
              </a:rPr>
              <a:t>Przedyskutowania zapisów umownych</a:t>
            </a:r>
          </a:p>
          <a:p>
            <a:pPr marL="628650" lvl="1" indent="-171450" algn="just">
              <a:buFontTx/>
              <a:buChar char="-"/>
            </a:pPr>
            <a:r>
              <a:rPr lang="pl-PL" sz="1200" dirty="0">
                <a:effectLst/>
                <a:latin typeface="+mn-lt"/>
                <a:ea typeface="MS Mincho" panose="02020609040205080304" pitchFamily="49" charset="-128"/>
              </a:rPr>
              <a:t> zmiany specyfikacji w ramach postępowania</a:t>
            </a:r>
            <a:endParaRPr lang="pl-PL" sz="1200" dirty="0">
              <a:latin typeface="+mn-lt"/>
            </a:endParaRPr>
          </a:p>
        </p:txBody>
      </p:sp>
    </p:spTree>
    <p:extLst>
      <p:ext uri="{BB962C8B-B14F-4D97-AF65-F5344CB8AC3E}">
        <p14:creationId xmlns:p14="http://schemas.microsoft.com/office/powerpoint/2010/main" val="40029197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rójkąt prostokątny 4"/>
          <p:cNvSpPr/>
          <p:nvPr/>
        </p:nvSpPr>
        <p:spPr>
          <a:xfrm rot="10800000">
            <a:off x="6588224" y="1"/>
            <a:ext cx="2566600" cy="915566"/>
          </a:xfrm>
          <a:prstGeom prst="rtTriangle">
            <a:avLst/>
          </a:prstGeom>
          <a:gradFill flip="none" rotWithShape="1">
            <a:gsLst>
              <a:gs pos="39000">
                <a:schemeClr val="tx2">
                  <a:lumMod val="40000"/>
                  <a:lumOff val="60000"/>
                  <a:alpha val="50000"/>
                </a:schemeClr>
              </a:gs>
              <a:gs pos="100000">
                <a:schemeClr val="accent1">
                  <a:tint val="23500"/>
                  <a:satMod val="160000"/>
                </a:schemeClr>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l-PL"/>
          </a:p>
        </p:txBody>
      </p:sp>
      <p:sp>
        <p:nvSpPr>
          <p:cNvPr id="6" name="Trójkąt prostokątny 5"/>
          <p:cNvSpPr/>
          <p:nvPr/>
        </p:nvSpPr>
        <p:spPr>
          <a:xfrm rot="10800000">
            <a:off x="7871524" y="1"/>
            <a:ext cx="1272476" cy="1347614"/>
          </a:xfrm>
          <a:prstGeom prst="rtTriangle">
            <a:avLst/>
          </a:prstGeom>
          <a:gradFill>
            <a:gsLst>
              <a:gs pos="39000">
                <a:schemeClr val="tx2">
                  <a:lumMod val="40000"/>
                  <a:lumOff val="60000"/>
                  <a:alpha val="50000"/>
                </a:schemeClr>
              </a:gs>
              <a:gs pos="100000">
                <a:schemeClr val="accent1">
                  <a:tint val="23500"/>
                  <a:satMod val="160000"/>
                </a:schemeClr>
              </a:gs>
            </a:gsLst>
            <a:lin ang="81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l-PL"/>
          </a:p>
        </p:txBody>
      </p:sp>
      <p:sp>
        <p:nvSpPr>
          <p:cNvPr id="7" name="Tytuł 4"/>
          <p:cNvSpPr txBox="1">
            <a:spLocks/>
          </p:cNvSpPr>
          <p:nvPr/>
        </p:nvSpPr>
        <p:spPr>
          <a:xfrm>
            <a:off x="684213" y="195263"/>
            <a:ext cx="7272337" cy="576262"/>
          </a:xfrm>
          <a:prstGeom prst="rect">
            <a:avLst/>
          </a:prstGeom>
        </p:spPr>
        <p:txBody>
          <a:bodyPr anchor="ctr">
            <a:normAutofit fontScale="55000" lnSpcReduction="20000"/>
          </a:bodyPr>
          <a:lstStyle/>
          <a:p>
            <a:pPr algn="ctr" fontAlgn="auto">
              <a:spcAft>
                <a:spcPts val="0"/>
              </a:spcAft>
              <a:defRPr/>
            </a:pPr>
            <a:r>
              <a:rPr lang="pl-PL" altLang="pl-PL" sz="2500" b="1" dirty="0">
                <a:solidFill>
                  <a:srgbClr val="0070C0"/>
                </a:solidFill>
                <a:latin typeface="+mj-lt"/>
                <a:ea typeface="+mj-ea"/>
                <a:cs typeface="+mj-cs"/>
              </a:rPr>
              <a:t>Rekomendacja zmian legislacyjnych w zakresie PZP, których wdrożenie do krajowego systemu prawnego może przyczynić się do usprawnienia procesu udzielania zamówień</a:t>
            </a:r>
          </a:p>
        </p:txBody>
      </p:sp>
      <p:grpSp>
        <p:nvGrpSpPr>
          <p:cNvPr id="16393" name="Grupa 13"/>
          <p:cNvGrpSpPr>
            <a:grpSpLocks/>
          </p:cNvGrpSpPr>
          <p:nvPr/>
        </p:nvGrpSpPr>
        <p:grpSpPr bwMode="auto">
          <a:xfrm>
            <a:off x="5522913" y="4413250"/>
            <a:ext cx="3024187" cy="660400"/>
            <a:chOff x="5724127" y="4355518"/>
            <a:chExt cx="3024337" cy="659784"/>
          </a:xfrm>
        </p:grpSpPr>
        <p:pic>
          <p:nvPicPr>
            <p:cNvPr id="16398" name="Obraz 14" descr="ALK_wypukle_PL_3002 (2).bmp"/>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56376" y="4355518"/>
              <a:ext cx="792088" cy="6597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9" name="Obraz 1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724127" y="4396394"/>
              <a:ext cx="1656185" cy="5522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6394" name="Obraz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70200" y="4525963"/>
            <a:ext cx="1846263" cy="60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5" name="Obraz 1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0825" y="4598988"/>
            <a:ext cx="2087563" cy="53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ytuł 1"/>
          <p:cNvSpPr txBox="1">
            <a:spLocks/>
          </p:cNvSpPr>
          <p:nvPr/>
        </p:nvSpPr>
        <p:spPr>
          <a:xfrm>
            <a:off x="582613" y="638175"/>
            <a:ext cx="8229600" cy="857250"/>
          </a:xfrm>
          <a:prstGeom prst="rect">
            <a:avLst/>
          </a:prstGeom>
        </p:spPr>
        <p:txBody>
          <a:bodyPr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pl-PL" altLang="pl-PL" sz="1800" dirty="0"/>
              <a:t>Analiza rynku polskiego</a:t>
            </a:r>
          </a:p>
        </p:txBody>
      </p:sp>
      <p:sp>
        <p:nvSpPr>
          <p:cNvPr id="2" name="pole tekstowe 1">
            <a:extLst>
              <a:ext uri="{FF2B5EF4-FFF2-40B4-BE49-F238E27FC236}">
                <a16:creationId xmlns:a16="http://schemas.microsoft.com/office/drawing/2014/main" xmlns="" id="{6D2B46EF-2CCE-4A8D-BEAD-098D7339237B}"/>
              </a:ext>
            </a:extLst>
          </p:cNvPr>
          <p:cNvSpPr txBox="1"/>
          <p:nvPr/>
        </p:nvSpPr>
        <p:spPr>
          <a:xfrm>
            <a:off x="684212" y="1495425"/>
            <a:ext cx="7862887" cy="1815882"/>
          </a:xfrm>
          <a:prstGeom prst="rect">
            <a:avLst/>
          </a:prstGeom>
          <a:noFill/>
        </p:spPr>
        <p:txBody>
          <a:bodyPr wrap="square" rtlCol="0">
            <a:spAutoFit/>
          </a:bodyPr>
          <a:lstStyle/>
          <a:p>
            <a:pPr marL="285750" indent="-285750">
              <a:buFont typeface="Wingdings" panose="05000000000000000000" pitchFamily="2" charset="2"/>
              <a:buChar char="q"/>
            </a:pPr>
            <a:r>
              <a:rPr lang="pl-PL" sz="1400" dirty="0">
                <a:latin typeface="+mn-lt"/>
              </a:rPr>
              <a:t>Problem „złego prawa” (?)</a:t>
            </a:r>
          </a:p>
          <a:p>
            <a:pPr marL="285750" indent="-285750">
              <a:buFont typeface="Wingdings" panose="05000000000000000000" pitchFamily="2" charset="2"/>
              <a:buChar char="q"/>
            </a:pPr>
            <a:r>
              <a:rPr lang="pl-PL" sz="1400" dirty="0">
                <a:latin typeface="+mn-lt"/>
              </a:rPr>
              <a:t>Obecnie obowiązujący system zamówień publicznych</a:t>
            </a:r>
          </a:p>
          <a:p>
            <a:pPr marL="742950" lvl="1" indent="-285750">
              <a:buFont typeface="Wingdings" panose="05000000000000000000" pitchFamily="2" charset="2"/>
              <a:buChar char="Ø"/>
            </a:pPr>
            <a:r>
              <a:rPr lang="pl-PL" sz="1400" dirty="0">
                <a:latin typeface="+mn-lt"/>
              </a:rPr>
              <a:t> nie jest doskonały</a:t>
            </a:r>
          </a:p>
          <a:p>
            <a:pPr marL="742950" lvl="1" indent="-285750">
              <a:buFont typeface="Wingdings" panose="05000000000000000000" pitchFamily="2" charset="2"/>
              <a:buChar char="Ø"/>
            </a:pPr>
            <a:r>
              <a:rPr lang="pl-PL" sz="1400" dirty="0">
                <a:latin typeface="+mn-lt"/>
              </a:rPr>
              <a:t>zawiera instrumenty pozwalające na efektywne i sprawne udzielanie zamówień publicznych w zakresie zakupu taboru kolejowego. </a:t>
            </a:r>
          </a:p>
          <a:p>
            <a:endParaRPr lang="pl-PL" sz="1400" dirty="0">
              <a:latin typeface="+mn-lt"/>
            </a:endParaRPr>
          </a:p>
          <a:p>
            <a:pPr marL="285750" indent="-285750">
              <a:buFont typeface="Wingdings" panose="05000000000000000000" pitchFamily="2" charset="2"/>
              <a:buChar char="q"/>
            </a:pPr>
            <a:r>
              <a:rPr lang="pl-PL" sz="1400" dirty="0">
                <a:latin typeface="+mn-lt"/>
              </a:rPr>
              <a:t>Gdzie tkwi problem?</a:t>
            </a:r>
          </a:p>
          <a:p>
            <a:pPr marL="742950" lvl="1" indent="-285750">
              <a:buFont typeface="Wingdings" panose="05000000000000000000" pitchFamily="2" charset="2"/>
              <a:buChar char="Ø"/>
            </a:pPr>
            <a:r>
              <a:rPr lang="pl-PL" sz="1400" dirty="0">
                <a:latin typeface="+mn-lt"/>
              </a:rPr>
              <a:t>praktyka stosowania prawa</a:t>
            </a:r>
            <a:endParaRPr lang="pl-PL" sz="1400" b="1" dirty="0">
              <a:latin typeface="+mn-lt"/>
            </a:endParaRPr>
          </a:p>
        </p:txBody>
      </p:sp>
    </p:spTree>
    <p:extLst>
      <p:ext uri="{BB962C8B-B14F-4D97-AF65-F5344CB8AC3E}">
        <p14:creationId xmlns:p14="http://schemas.microsoft.com/office/powerpoint/2010/main" val="36437941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rójkąt prostokątny 4"/>
          <p:cNvSpPr/>
          <p:nvPr/>
        </p:nvSpPr>
        <p:spPr>
          <a:xfrm rot="10800000">
            <a:off x="6588224" y="1"/>
            <a:ext cx="2566600" cy="915566"/>
          </a:xfrm>
          <a:prstGeom prst="rtTriangle">
            <a:avLst/>
          </a:prstGeom>
          <a:gradFill flip="none" rotWithShape="1">
            <a:gsLst>
              <a:gs pos="39000">
                <a:schemeClr val="tx2">
                  <a:lumMod val="40000"/>
                  <a:lumOff val="60000"/>
                  <a:alpha val="50000"/>
                </a:schemeClr>
              </a:gs>
              <a:gs pos="100000">
                <a:schemeClr val="accent1">
                  <a:tint val="23500"/>
                  <a:satMod val="160000"/>
                </a:schemeClr>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l-PL"/>
          </a:p>
        </p:txBody>
      </p:sp>
      <p:sp>
        <p:nvSpPr>
          <p:cNvPr id="6" name="Trójkąt prostokątny 5"/>
          <p:cNvSpPr/>
          <p:nvPr/>
        </p:nvSpPr>
        <p:spPr>
          <a:xfrm rot="10800000">
            <a:off x="7871524" y="1"/>
            <a:ext cx="1272476" cy="1347614"/>
          </a:xfrm>
          <a:prstGeom prst="rtTriangle">
            <a:avLst/>
          </a:prstGeom>
          <a:gradFill>
            <a:gsLst>
              <a:gs pos="39000">
                <a:schemeClr val="tx2">
                  <a:lumMod val="40000"/>
                  <a:lumOff val="60000"/>
                  <a:alpha val="50000"/>
                </a:schemeClr>
              </a:gs>
              <a:gs pos="100000">
                <a:schemeClr val="accent1">
                  <a:tint val="23500"/>
                  <a:satMod val="160000"/>
                </a:schemeClr>
              </a:gs>
            </a:gsLst>
            <a:lin ang="81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l-PL"/>
          </a:p>
        </p:txBody>
      </p:sp>
      <p:sp>
        <p:nvSpPr>
          <p:cNvPr id="7" name="Tytuł 4"/>
          <p:cNvSpPr txBox="1">
            <a:spLocks/>
          </p:cNvSpPr>
          <p:nvPr/>
        </p:nvSpPr>
        <p:spPr>
          <a:xfrm>
            <a:off x="684213" y="195263"/>
            <a:ext cx="7272337" cy="576262"/>
          </a:xfrm>
          <a:prstGeom prst="rect">
            <a:avLst/>
          </a:prstGeom>
        </p:spPr>
        <p:txBody>
          <a:bodyPr anchor="ctr">
            <a:normAutofit fontScale="55000" lnSpcReduction="20000"/>
          </a:bodyPr>
          <a:lstStyle/>
          <a:p>
            <a:pPr algn="ctr" fontAlgn="auto">
              <a:spcAft>
                <a:spcPts val="0"/>
              </a:spcAft>
              <a:defRPr/>
            </a:pPr>
            <a:r>
              <a:rPr lang="pl-PL" altLang="pl-PL" sz="2500" b="1" dirty="0">
                <a:solidFill>
                  <a:srgbClr val="0070C0"/>
                </a:solidFill>
                <a:latin typeface="+mj-lt"/>
                <a:ea typeface="+mj-ea"/>
                <a:cs typeface="+mj-cs"/>
              </a:rPr>
              <a:t>Rekomendacja zmian legislacyjnych w zakresie PZP, których wdrożenie do krajowego systemu prawnego może przyczynić się do usprawnienia procesu udzielania zamówień</a:t>
            </a:r>
          </a:p>
        </p:txBody>
      </p:sp>
      <p:grpSp>
        <p:nvGrpSpPr>
          <p:cNvPr id="16393" name="Grupa 13"/>
          <p:cNvGrpSpPr>
            <a:grpSpLocks/>
          </p:cNvGrpSpPr>
          <p:nvPr/>
        </p:nvGrpSpPr>
        <p:grpSpPr bwMode="auto">
          <a:xfrm>
            <a:off x="5522913" y="4413250"/>
            <a:ext cx="3024187" cy="660400"/>
            <a:chOff x="5724127" y="4355518"/>
            <a:chExt cx="3024337" cy="659784"/>
          </a:xfrm>
        </p:grpSpPr>
        <p:pic>
          <p:nvPicPr>
            <p:cNvPr id="16398" name="Obraz 14" descr="ALK_wypukle_PL_3002 (2).bmp"/>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56376" y="4355518"/>
              <a:ext cx="792088" cy="6597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9" name="Obraz 1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724127" y="4396394"/>
              <a:ext cx="1656185" cy="5522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6394" name="Obraz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70200" y="4525963"/>
            <a:ext cx="1846263" cy="60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5" name="Obraz 1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0825" y="4598988"/>
            <a:ext cx="2087563" cy="53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ytuł 1"/>
          <p:cNvSpPr txBox="1">
            <a:spLocks/>
          </p:cNvSpPr>
          <p:nvPr/>
        </p:nvSpPr>
        <p:spPr>
          <a:xfrm>
            <a:off x="582613" y="638175"/>
            <a:ext cx="8229600" cy="857250"/>
          </a:xfrm>
          <a:prstGeom prst="rect">
            <a:avLst/>
          </a:prstGeom>
        </p:spPr>
        <p:txBody>
          <a:bodyPr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pl-PL" altLang="pl-PL" sz="1800" dirty="0"/>
              <a:t>Rekomendacje zmian</a:t>
            </a:r>
          </a:p>
        </p:txBody>
      </p:sp>
      <p:sp>
        <p:nvSpPr>
          <p:cNvPr id="2" name="pole tekstowe 1">
            <a:extLst>
              <a:ext uri="{FF2B5EF4-FFF2-40B4-BE49-F238E27FC236}">
                <a16:creationId xmlns:a16="http://schemas.microsoft.com/office/drawing/2014/main" xmlns="" id="{6D2B46EF-2CCE-4A8D-BEAD-098D7339237B}"/>
              </a:ext>
            </a:extLst>
          </p:cNvPr>
          <p:cNvSpPr txBox="1"/>
          <p:nvPr/>
        </p:nvSpPr>
        <p:spPr>
          <a:xfrm>
            <a:off x="250825" y="1291538"/>
            <a:ext cx="8785670" cy="2985433"/>
          </a:xfrm>
          <a:prstGeom prst="rect">
            <a:avLst/>
          </a:prstGeom>
          <a:noFill/>
        </p:spPr>
        <p:txBody>
          <a:bodyPr wrap="square" rtlCol="0">
            <a:spAutoFit/>
          </a:bodyPr>
          <a:lstStyle/>
          <a:p>
            <a:pPr marL="800100" lvl="1" indent="-342900">
              <a:buFont typeface="Wingdings" panose="05000000000000000000" pitchFamily="2" charset="2"/>
              <a:buChar char="q"/>
            </a:pPr>
            <a:r>
              <a:rPr lang="pl-PL" sz="1400" dirty="0"/>
              <a:t>Wybór trybu</a:t>
            </a:r>
          </a:p>
          <a:p>
            <a:pPr lvl="1"/>
            <a:r>
              <a:rPr lang="pl-PL" sz="1100" dirty="0"/>
              <a:t>Ustawowe ograniczenie dostępu do trybu przetargu nieograniczonego tylko dla zamówień prostych, powtarzalnych, a dla zamówień skomplikowanych takich jak zakup taboru kolejowego wymuszałaby zastosowanie trybów zakładających prowadzenie negocjacji z wykonawcami</a:t>
            </a:r>
            <a:endParaRPr lang="pl-PL" sz="1600" dirty="0"/>
          </a:p>
          <a:p>
            <a:pPr marL="800100" lvl="1" indent="-342900">
              <a:buFont typeface="Wingdings" panose="05000000000000000000" pitchFamily="2" charset="2"/>
              <a:buChar char="q"/>
            </a:pPr>
            <a:r>
              <a:rPr lang="pl-PL" sz="1400" dirty="0"/>
              <a:t>Spotkanie z potencjalnymi wykonawcami</a:t>
            </a:r>
          </a:p>
          <a:p>
            <a:pPr lvl="1"/>
            <a:r>
              <a:rPr lang="pl-PL" sz="1100" dirty="0"/>
              <a:t>Obowiązek przeprowadzić spotkania z potencjalnymi wykonawcami przed wszczęciem postępowania, których celem byłoby przygotowanie przyszłego postępowania zakupowego. Podczas takich spotkań zamawiający mógłby konsultować swoje potrzeby i oczekiwania, zaś wykonawcy przedstawialiby swoje pomysły na sposób realizacji przedmiotu zamówienia, dostępne technologie, innowacyjne rozwiązania.</a:t>
            </a:r>
          </a:p>
          <a:p>
            <a:pPr marL="800100" lvl="1" indent="-342900">
              <a:buFont typeface="Wingdings" panose="05000000000000000000" pitchFamily="2" charset="2"/>
              <a:buChar char="q"/>
            </a:pPr>
            <a:r>
              <a:rPr lang="pl-PL" sz="1400" dirty="0"/>
              <a:t>obowiązek stosowania wstępnych konsultacji rynkowych, a przed wejściem w życie Nowej PZP, dialogu technicznego</a:t>
            </a:r>
          </a:p>
          <a:p>
            <a:pPr marL="800100" lvl="1" indent="-342900">
              <a:buFont typeface="Wingdings" panose="05000000000000000000" pitchFamily="2" charset="2"/>
              <a:buChar char="q"/>
            </a:pPr>
            <a:r>
              <a:rPr lang="pl-PL" sz="1400" dirty="0"/>
              <a:t>obowiązek dla zamawiających konsultowania zapisów SIWZ lub umowy z potencjalnymi wykonawcami w ramach spotkania z wykonawcami, zarówno w przetargu nieograniczonym, jak  również w pozostałych trybach.</a:t>
            </a:r>
          </a:p>
          <a:p>
            <a:pPr lvl="1"/>
            <a:r>
              <a:rPr lang="pl-PL" sz="1200" dirty="0"/>
              <a:t>PZP przewiduje możliwość zwoływania zebrań wszystkich wykonawców w toku postępowania zakupowego w celu wyjaśnienia wątpliwości dotyczących treści SIWZ (art. 38 ust. 3 PZP). Taka sama możliwość jest przewidziana w Nowej PZP (art. 136 Nowej PZP).</a:t>
            </a:r>
          </a:p>
        </p:txBody>
      </p:sp>
    </p:spTree>
    <p:extLst>
      <p:ext uri="{BB962C8B-B14F-4D97-AF65-F5344CB8AC3E}">
        <p14:creationId xmlns:p14="http://schemas.microsoft.com/office/powerpoint/2010/main" val="31881151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rójkąt prostokątny 4"/>
          <p:cNvSpPr/>
          <p:nvPr/>
        </p:nvSpPr>
        <p:spPr>
          <a:xfrm rot="10800000">
            <a:off x="6588224" y="1"/>
            <a:ext cx="2566600" cy="915566"/>
          </a:xfrm>
          <a:prstGeom prst="rtTriangle">
            <a:avLst/>
          </a:prstGeom>
          <a:gradFill flip="none" rotWithShape="1">
            <a:gsLst>
              <a:gs pos="39000">
                <a:schemeClr val="tx2">
                  <a:lumMod val="40000"/>
                  <a:lumOff val="60000"/>
                  <a:alpha val="50000"/>
                </a:schemeClr>
              </a:gs>
              <a:gs pos="100000">
                <a:schemeClr val="accent1">
                  <a:tint val="23500"/>
                  <a:satMod val="160000"/>
                </a:schemeClr>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l-PL"/>
          </a:p>
        </p:txBody>
      </p:sp>
      <p:sp>
        <p:nvSpPr>
          <p:cNvPr id="6" name="Trójkąt prostokątny 5"/>
          <p:cNvSpPr/>
          <p:nvPr/>
        </p:nvSpPr>
        <p:spPr>
          <a:xfrm rot="10800000">
            <a:off x="7871524" y="1"/>
            <a:ext cx="1272476" cy="1347614"/>
          </a:xfrm>
          <a:prstGeom prst="rtTriangle">
            <a:avLst/>
          </a:prstGeom>
          <a:gradFill>
            <a:gsLst>
              <a:gs pos="39000">
                <a:schemeClr val="tx2">
                  <a:lumMod val="40000"/>
                  <a:lumOff val="60000"/>
                  <a:alpha val="50000"/>
                </a:schemeClr>
              </a:gs>
              <a:gs pos="100000">
                <a:schemeClr val="accent1">
                  <a:tint val="23500"/>
                  <a:satMod val="160000"/>
                </a:schemeClr>
              </a:gs>
            </a:gsLst>
            <a:lin ang="81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l-PL"/>
          </a:p>
        </p:txBody>
      </p:sp>
      <p:sp>
        <p:nvSpPr>
          <p:cNvPr id="7" name="Tytuł 4"/>
          <p:cNvSpPr txBox="1">
            <a:spLocks/>
          </p:cNvSpPr>
          <p:nvPr/>
        </p:nvSpPr>
        <p:spPr>
          <a:xfrm>
            <a:off x="684213" y="195263"/>
            <a:ext cx="7272337" cy="576262"/>
          </a:xfrm>
          <a:prstGeom prst="rect">
            <a:avLst/>
          </a:prstGeom>
        </p:spPr>
        <p:txBody>
          <a:bodyPr anchor="ctr">
            <a:normAutofit fontScale="55000" lnSpcReduction="20000"/>
          </a:bodyPr>
          <a:lstStyle/>
          <a:p>
            <a:pPr algn="ctr" fontAlgn="auto">
              <a:spcAft>
                <a:spcPts val="0"/>
              </a:spcAft>
              <a:defRPr/>
            </a:pPr>
            <a:r>
              <a:rPr lang="pl-PL" altLang="pl-PL" sz="2500" b="1" dirty="0">
                <a:solidFill>
                  <a:srgbClr val="0070C0"/>
                </a:solidFill>
                <a:latin typeface="+mj-lt"/>
                <a:ea typeface="+mj-ea"/>
                <a:cs typeface="+mj-cs"/>
              </a:rPr>
              <a:t>Rekomendacja zmian legislacyjnych w zakresie PZP, których wdrożenie do krajowego systemu prawnego może przyczynić się do usprawnienia procesu udzielania zamówień</a:t>
            </a:r>
          </a:p>
        </p:txBody>
      </p:sp>
      <p:grpSp>
        <p:nvGrpSpPr>
          <p:cNvPr id="16393" name="Grupa 13"/>
          <p:cNvGrpSpPr>
            <a:grpSpLocks/>
          </p:cNvGrpSpPr>
          <p:nvPr/>
        </p:nvGrpSpPr>
        <p:grpSpPr bwMode="auto">
          <a:xfrm>
            <a:off x="5522913" y="4413250"/>
            <a:ext cx="3024187" cy="660400"/>
            <a:chOff x="5724127" y="4355518"/>
            <a:chExt cx="3024337" cy="659784"/>
          </a:xfrm>
        </p:grpSpPr>
        <p:pic>
          <p:nvPicPr>
            <p:cNvPr id="16398" name="Obraz 14" descr="ALK_wypukle_PL_3002 (2).bmp"/>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56376" y="4355518"/>
              <a:ext cx="792088" cy="6597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9" name="Obraz 1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724127" y="4396394"/>
              <a:ext cx="1656185" cy="5522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6394" name="Obraz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70200" y="4525963"/>
            <a:ext cx="1846263" cy="60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5" name="Obraz 1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0825" y="4598988"/>
            <a:ext cx="2087563" cy="53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ytuł 1"/>
          <p:cNvSpPr txBox="1">
            <a:spLocks/>
          </p:cNvSpPr>
          <p:nvPr/>
        </p:nvSpPr>
        <p:spPr>
          <a:xfrm>
            <a:off x="582613" y="638175"/>
            <a:ext cx="8229600" cy="857250"/>
          </a:xfrm>
          <a:prstGeom prst="rect">
            <a:avLst/>
          </a:prstGeom>
        </p:spPr>
        <p:txBody>
          <a:bodyPr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pl-PL" sz="1800" dirty="0"/>
              <a:t>Rekomendacje zmian</a:t>
            </a:r>
            <a:endParaRPr lang="pl-PL" altLang="pl-PL" sz="1800" dirty="0"/>
          </a:p>
        </p:txBody>
      </p:sp>
      <p:sp>
        <p:nvSpPr>
          <p:cNvPr id="2" name="pole tekstowe 1">
            <a:extLst>
              <a:ext uri="{FF2B5EF4-FFF2-40B4-BE49-F238E27FC236}">
                <a16:creationId xmlns:a16="http://schemas.microsoft.com/office/drawing/2014/main" xmlns="" id="{6D2B46EF-2CCE-4A8D-BEAD-098D7339237B}"/>
              </a:ext>
            </a:extLst>
          </p:cNvPr>
          <p:cNvSpPr txBox="1"/>
          <p:nvPr/>
        </p:nvSpPr>
        <p:spPr>
          <a:xfrm>
            <a:off x="684212" y="1495425"/>
            <a:ext cx="7992243" cy="3108543"/>
          </a:xfrm>
          <a:prstGeom prst="rect">
            <a:avLst/>
          </a:prstGeom>
          <a:noFill/>
        </p:spPr>
        <p:txBody>
          <a:bodyPr wrap="square" rtlCol="0">
            <a:spAutoFit/>
          </a:bodyPr>
          <a:lstStyle/>
          <a:p>
            <a:pPr marL="285750" indent="-285750">
              <a:buFont typeface="Wingdings" panose="05000000000000000000" pitchFamily="2" charset="2"/>
              <a:buChar char="q"/>
            </a:pPr>
            <a:r>
              <a:rPr lang="pl-PL" sz="1400" dirty="0"/>
              <a:t>Wykorzystanie wiedzy eksperckiej</a:t>
            </a:r>
          </a:p>
          <a:p>
            <a:pPr marL="800100" lvl="1" indent="-342900">
              <a:buFont typeface="Arial" panose="020B0604020202020204" pitchFamily="34" charset="0"/>
              <a:buChar char="•"/>
            </a:pPr>
            <a:r>
              <a:rPr lang="pl-PL" sz="1200" dirty="0">
                <a:effectLst/>
                <a:latin typeface="+mn-lt"/>
                <a:ea typeface="MS Mincho" panose="02020609040205080304" pitchFamily="49" charset="-128"/>
                <a:cs typeface="Arial" panose="020B0604020202020204" pitchFamily="34" charset="0"/>
              </a:rPr>
              <a:t>Przygotowanie opisu przedmiotu zamówienia z udziałem zewnętrznych ekspertów. </a:t>
            </a:r>
            <a:r>
              <a:rPr lang="pl-PL" sz="1200" dirty="0">
                <a:latin typeface="+mn-lt"/>
              </a:rPr>
              <a:t>ekspertów, organizacji branżowych, czy jednostek naukowowo – badawczych</a:t>
            </a:r>
          </a:p>
          <a:p>
            <a:pPr marL="800100" lvl="1" indent="-342900">
              <a:buFont typeface="Arial" panose="020B0604020202020204" pitchFamily="34" charset="0"/>
              <a:buChar char="•"/>
            </a:pPr>
            <a:r>
              <a:rPr lang="pl-PL" sz="1200" dirty="0">
                <a:latin typeface="+mn-lt"/>
              </a:rPr>
              <a:t>Udział w komisjach przetargowych osób mających wiedzę dotycząca przedmiotu zamówienia</a:t>
            </a:r>
          </a:p>
          <a:p>
            <a:pPr marL="800100" lvl="1" indent="-342900">
              <a:buFont typeface="Arial" panose="020B0604020202020204" pitchFamily="34" charset="0"/>
              <a:buChar char="•"/>
            </a:pPr>
            <a:r>
              <a:rPr lang="pl-PL" sz="1200" dirty="0">
                <a:latin typeface="+mn-lt"/>
              </a:rPr>
              <a:t>Udział w rozstrzyganiu </a:t>
            </a:r>
            <a:r>
              <a:rPr lang="pl-PL" sz="1200" dirty="0" err="1">
                <a:latin typeface="+mn-lt"/>
              </a:rPr>
              <a:t>odwołań</a:t>
            </a:r>
            <a:r>
              <a:rPr lang="pl-PL" sz="1200" dirty="0">
                <a:latin typeface="+mn-lt"/>
              </a:rPr>
              <a:t> przez osoby mające wiedzę merytoryczną. </a:t>
            </a:r>
          </a:p>
          <a:p>
            <a:pPr marL="285750" indent="-285750">
              <a:buFont typeface="Wingdings" panose="05000000000000000000" pitchFamily="2" charset="2"/>
              <a:buChar char="q"/>
            </a:pPr>
            <a:r>
              <a:rPr lang="pl-PL" sz="1400" dirty="0"/>
              <a:t>Znaki towarowe „lub równoważne” – podzespoły , techniczne rozwiązania systemów – </a:t>
            </a:r>
          </a:p>
          <a:p>
            <a:pPr marL="285750" indent="-285750">
              <a:buFont typeface="Wingdings" panose="05000000000000000000" pitchFamily="2" charset="2"/>
              <a:buChar char="q"/>
            </a:pPr>
            <a:r>
              <a:rPr lang="pl-PL" sz="1400" dirty="0"/>
              <a:t>Negocjacje umów</a:t>
            </a:r>
          </a:p>
          <a:p>
            <a:pPr marL="285750" indent="-285750">
              <a:buFont typeface="Wingdings" panose="05000000000000000000" pitchFamily="2" charset="2"/>
              <a:buChar char="q"/>
            </a:pPr>
            <a:r>
              <a:rPr lang="pl-PL" sz="1400" dirty="0"/>
              <a:t>Sposób wyliczania kwoty zabezpieczenia należytego wykonania umowy. Cena brutto, dla niektórych wykonawców jest równa cenie netto. Podmioty zagraniczne zatem są zobowiązane do wniesienia zabezpieczenia w niższej kwocie, niższej o wartość podatku.</a:t>
            </a:r>
          </a:p>
          <a:p>
            <a:pPr marL="0" indent="0">
              <a:buNone/>
            </a:pPr>
            <a:endParaRPr lang="pl-PL" sz="1600" dirty="0">
              <a:solidFill>
                <a:srgbClr val="FF0000"/>
              </a:solidFill>
            </a:endParaRPr>
          </a:p>
          <a:p>
            <a:pPr marL="0" indent="0">
              <a:buNone/>
            </a:pPr>
            <a:endParaRPr lang="pl-PL" sz="1600" dirty="0"/>
          </a:p>
          <a:p>
            <a:pPr marL="0" indent="0">
              <a:buNone/>
            </a:pPr>
            <a:endParaRPr lang="pl-PL" sz="1600" dirty="0"/>
          </a:p>
          <a:p>
            <a:endParaRPr lang="pl-PL" sz="1600" dirty="0"/>
          </a:p>
        </p:txBody>
      </p:sp>
    </p:spTree>
    <p:extLst>
      <p:ext uri="{BB962C8B-B14F-4D97-AF65-F5344CB8AC3E}">
        <p14:creationId xmlns:p14="http://schemas.microsoft.com/office/powerpoint/2010/main" val="3594057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rójkąt prostokątny 4"/>
          <p:cNvSpPr/>
          <p:nvPr/>
        </p:nvSpPr>
        <p:spPr>
          <a:xfrm rot="10800000">
            <a:off x="6588224" y="1"/>
            <a:ext cx="2566600" cy="915566"/>
          </a:xfrm>
          <a:prstGeom prst="rtTriangle">
            <a:avLst/>
          </a:prstGeom>
          <a:gradFill flip="none" rotWithShape="1">
            <a:gsLst>
              <a:gs pos="39000">
                <a:schemeClr val="tx2">
                  <a:lumMod val="40000"/>
                  <a:lumOff val="60000"/>
                  <a:alpha val="50000"/>
                </a:schemeClr>
              </a:gs>
              <a:gs pos="100000">
                <a:schemeClr val="accent1">
                  <a:tint val="23500"/>
                  <a:satMod val="160000"/>
                </a:schemeClr>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l-PL"/>
          </a:p>
        </p:txBody>
      </p:sp>
      <p:sp>
        <p:nvSpPr>
          <p:cNvPr id="6" name="Trójkąt prostokątny 5"/>
          <p:cNvSpPr/>
          <p:nvPr/>
        </p:nvSpPr>
        <p:spPr>
          <a:xfrm rot="10800000">
            <a:off x="7871524" y="1"/>
            <a:ext cx="1272476" cy="1347614"/>
          </a:xfrm>
          <a:prstGeom prst="rtTriangle">
            <a:avLst/>
          </a:prstGeom>
          <a:gradFill>
            <a:gsLst>
              <a:gs pos="39000">
                <a:schemeClr val="tx2">
                  <a:lumMod val="40000"/>
                  <a:lumOff val="60000"/>
                  <a:alpha val="50000"/>
                </a:schemeClr>
              </a:gs>
              <a:gs pos="100000">
                <a:schemeClr val="accent1">
                  <a:tint val="23500"/>
                  <a:satMod val="160000"/>
                </a:schemeClr>
              </a:gs>
            </a:gsLst>
            <a:lin ang="81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l-PL"/>
          </a:p>
        </p:txBody>
      </p:sp>
      <p:sp>
        <p:nvSpPr>
          <p:cNvPr id="7" name="Tytuł 4"/>
          <p:cNvSpPr txBox="1">
            <a:spLocks/>
          </p:cNvSpPr>
          <p:nvPr/>
        </p:nvSpPr>
        <p:spPr>
          <a:xfrm>
            <a:off x="684213" y="195263"/>
            <a:ext cx="7272337" cy="576262"/>
          </a:xfrm>
          <a:prstGeom prst="rect">
            <a:avLst/>
          </a:prstGeom>
        </p:spPr>
        <p:txBody>
          <a:bodyPr anchor="ctr">
            <a:normAutofit fontScale="55000" lnSpcReduction="20000"/>
          </a:bodyPr>
          <a:lstStyle/>
          <a:p>
            <a:pPr algn="ctr" fontAlgn="auto">
              <a:spcAft>
                <a:spcPts val="0"/>
              </a:spcAft>
              <a:defRPr/>
            </a:pPr>
            <a:r>
              <a:rPr lang="pl-PL" altLang="pl-PL" sz="2500" b="1" dirty="0">
                <a:solidFill>
                  <a:srgbClr val="0070C0"/>
                </a:solidFill>
                <a:latin typeface="+mj-lt"/>
                <a:ea typeface="+mj-ea"/>
                <a:cs typeface="+mj-cs"/>
              </a:rPr>
              <a:t>Rekomendacja zmian legislacyjnych w zakresie PZP, których wdrożenie do krajowego systemu prawnego może przyczynić się do usprawnienia procesu udzielania zamówień</a:t>
            </a:r>
          </a:p>
        </p:txBody>
      </p:sp>
      <p:grpSp>
        <p:nvGrpSpPr>
          <p:cNvPr id="16393" name="Grupa 13"/>
          <p:cNvGrpSpPr>
            <a:grpSpLocks/>
          </p:cNvGrpSpPr>
          <p:nvPr/>
        </p:nvGrpSpPr>
        <p:grpSpPr bwMode="auto">
          <a:xfrm>
            <a:off x="5522913" y="4413250"/>
            <a:ext cx="3024187" cy="660400"/>
            <a:chOff x="5724127" y="4355518"/>
            <a:chExt cx="3024337" cy="659784"/>
          </a:xfrm>
        </p:grpSpPr>
        <p:pic>
          <p:nvPicPr>
            <p:cNvPr id="16398" name="Obraz 14" descr="ALK_wypukle_PL_3002 (2).bmp"/>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56376" y="4355518"/>
              <a:ext cx="792088" cy="6597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9" name="Obraz 1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724127" y="4396394"/>
              <a:ext cx="1656185" cy="5522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6394" name="Obraz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70200" y="4525963"/>
            <a:ext cx="1846263" cy="60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5" name="Obraz 1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0825" y="4598988"/>
            <a:ext cx="2087563" cy="53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ytuł 1"/>
          <p:cNvSpPr txBox="1">
            <a:spLocks/>
          </p:cNvSpPr>
          <p:nvPr/>
        </p:nvSpPr>
        <p:spPr>
          <a:xfrm>
            <a:off x="582613" y="638175"/>
            <a:ext cx="8229600" cy="857250"/>
          </a:xfrm>
          <a:prstGeom prst="rect">
            <a:avLst/>
          </a:prstGeom>
        </p:spPr>
        <p:txBody>
          <a:bodyPr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pl-PL" altLang="pl-PL" sz="1800" dirty="0"/>
              <a:t>Podsumowanie</a:t>
            </a:r>
          </a:p>
        </p:txBody>
      </p:sp>
      <p:sp>
        <p:nvSpPr>
          <p:cNvPr id="2" name="pole tekstowe 1">
            <a:extLst>
              <a:ext uri="{FF2B5EF4-FFF2-40B4-BE49-F238E27FC236}">
                <a16:creationId xmlns:a16="http://schemas.microsoft.com/office/drawing/2014/main" xmlns="" id="{6D2B46EF-2CCE-4A8D-BEAD-098D7339237B}"/>
              </a:ext>
            </a:extLst>
          </p:cNvPr>
          <p:cNvSpPr txBox="1"/>
          <p:nvPr/>
        </p:nvSpPr>
        <p:spPr>
          <a:xfrm>
            <a:off x="741561" y="1553740"/>
            <a:ext cx="7862887" cy="2062103"/>
          </a:xfrm>
          <a:prstGeom prst="rect">
            <a:avLst/>
          </a:prstGeom>
          <a:noFill/>
        </p:spPr>
        <p:txBody>
          <a:bodyPr wrap="square" rtlCol="0">
            <a:spAutoFit/>
          </a:bodyPr>
          <a:lstStyle/>
          <a:p>
            <a:pPr marL="0" indent="0">
              <a:buNone/>
            </a:pPr>
            <a:endParaRPr lang="pl-PL" sz="1600" dirty="0"/>
          </a:p>
          <a:p>
            <a:pPr marL="285750" indent="-285750">
              <a:buFont typeface="Wingdings" panose="05000000000000000000" pitchFamily="2" charset="2"/>
              <a:buChar char="q"/>
            </a:pPr>
            <a:r>
              <a:rPr lang="pl-PL" sz="1600" dirty="0"/>
              <a:t>Czy zmiany legislacyjne są lekiem na wszystko?</a:t>
            </a:r>
          </a:p>
          <a:p>
            <a:pPr marL="285750" indent="-285750">
              <a:buFont typeface="Wingdings" panose="05000000000000000000" pitchFamily="2" charset="2"/>
              <a:buChar char="q"/>
            </a:pPr>
            <a:r>
              <a:rPr lang="pl-PL" sz="1600" dirty="0"/>
              <a:t>Istniejące narzędzia</a:t>
            </a:r>
          </a:p>
          <a:p>
            <a:pPr marL="285750" indent="-285750">
              <a:buFont typeface="Wingdings" panose="05000000000000000000" pitchFamily="2" charset="2"/>
              <a:buChar char="q"/>
            </a:pPr>
            <a:r>
              <a:rPr lang="pl-PL" sz="1600" dirty="0"/>
              <a:t>Interpretacja obowiązującego prawa</a:t>
            </a:r>
          </a:p>
          <a:p>
            <a:pPr marL="285750" indent="-285750">
              <a:buFont typeface="Wingdings" panose="05000000000000000000" pitchFamily="2" charset="2"/>
              <a:buChar char="q"/>
            </a:pPr>
            <a:r>
              <a:rPr lang="pl-PL" sz="1600" dirty="0"/>
              <a:t>Dobre praktyki </a:t>
            </a:r>
          </a:p>
          <a:p>
            <a:pPr marL="285750" indent="-285750">
              <a:buFont typeface="Wingdings" panose="05000000000000000000" pitchFamily="2" charset="2"/>
              <a:buChar char="q"/>
            </a:pPr>
            <a:r>
              <a:rPr lang="pl-PL" sz="1600" dirty="0"/>
              <a:t>Edukacja</a:t>
            </a:r>
          </a:p>
          <a:p>
            <a:pPr marL="285750" indent="-285750">
              <a:buFont typeface="Wingdings" panose="05000000000000000000" pitchFamily="2" charset="2"/>
              <a:buChar char="q"/>
            </a:pPr>
            <a:r>
              <a:rPr lang="pl-PL" sz="1600" dirty="0"/>
              <a:t>Instytucje wspierające</a:t>
            </a:r>
          </a:p>
          <a:p>
            <a:endParaRPr lang="pl-PL" sz="1600" dirty="0"/>
          </a:p>
        </p:txBody>
      </p:sp>
    </p:spTree>
    <p:extLst>
      <p:ext uri="{BB962C8B-B14F-4D97-AF65-F5344CB8AC3E}">
        <p14:creationId xmlns:p14="http://schemas.microsoft.com/office/powerpoint/2010/main" val="9522052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rójkąt prostokątny 4"/>
          <p:cNvSpPr/>
          <p:nvPr/>
        </p:nvSpPr>
        <p:spPr>
          <a:xfrm rot="10800000">
            <a:off x="6588224" y="1"/>
            <a:ext cx="2566600" cy="915566"/>
          </a:xfrm>
          <a:prstGeom prst="rtTriangle">
            <a:avLst/>
          </a:prstGeom>
          <a:gradFill flip="none" rotWithShape="1">
            <a:gsLst>
              <a:gs pos="39000">
                <a:schemeClr val="tx2">
                  <a:lumMod val="40000"/>
                  <a:lumOff val="60000"/>
                  <a:alpha val="50000"/>
                </a:schemeClr>
              </a:gs>
              <a:gs pos="100000">
                <a:schemeClr val="accent1">
                  <a:tint val="23500"/>
                  <a:satMod val="160000"/>
                </a:schemeClr>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l-PL"/>
          </a:p>
        </p:txBody>
      </p:sp>
      <p:sp>
        <p:nvSpPr>
          <p:cNvPr id="6" name="Trójkąt prostokątny 5"/>
          <p:cNvSpPr/>
          <p:nvPr/>
        </p:nvSpPr>
        <p:spPr>
          <a:xfrm rot="10800000">
            <a:off x="7871524" y="1"/>
            <a:ext cx="1272476" cy="1347614"/>
          </a:xfrm>
          <a:prstGeom prst="rtTriangle">
            <a:avLst/>
          </a:prstGeom>
          <a:gradFill>
            <a:gsLst>
              <a:gs pos="39000">
                <a:schemeClr val="tx2">
                  <a:lumMod val="40000"/>
                  <a:lumOff val="60000"/>
                  <a:alpha val="50000"/>
                </a:schemeClr>
              </a:gs>
              <a:gs pos="100000">
                <a:schemeClr val="accent1">
                  <a:tint val="23500"/>
                  <a:satMod val="160000"/>
                </a:schemeClr>
              </a:gs>
            </a:gsLst>
            <a:lin ang="81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l-PL"/>
          </a:p>
        </p:txBody>
      </p:sp>
      <p:sp>
        <p:nvSpPr>
          <p:cNvPr id="17416" name="Prostokąt 1"/>
          <p:cNvSpPr>
            <a:spLocks noChangeArrowheads="1"/>
          </p:cNvSpPr>
          <p:nvPr/>
        </p:nvSpPr>
        <p:spPr bwMode="auto">
          <a:xfrm>
            <a:off x="1458118" y="1407593"/>
            <a:ext cx="6227763" cy="2492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pl-PL" altLang="pl-PL" sz="3200" b="1" dirty="0">
                <a:solidFill>
                  <a:srgbClr val="0033CC"/>
                </a:solidFill>
              </a:rPr>
              <a:t>DZIĘKUJĘ ZA UWAGĘ</a:t>
            </a:r>
          </a:p>
          <a:p>
            <a:pPr algn="ctr"/>
            <a:endParaRPr lang="pl-PL" altLang="pl-PL" sz="3200" b="1" dirty="0">
              <a:solidFill>
                <a:srgbClr val="0033CC"/>
              </a:solidFill>
            </a:endParaRPr>
          </a:p>
          <a:p>
            <a:endParaRPr lang="pl-PL" sz="2000" b="1" dirty="0"/>
          </a:p>
          <a:p>
            <a:r>
              <a:rPr lang="pl-PL" sz="2000" b="1" dirty="0"/>
              <a:t>Urszula Woronowicz</a:t>
            </a:r>
          </a:p>
          <a:p>
            <a:r>
              <a:rPr lang="pl-PL" sz="2000" b="1" dirty="0"/>
              <a:t>      604 -909-139</a:t>
            </a:r>
          </a:p>
          <a:p>
            <a:pPr algn="ctr"/>
            <a:endParaRPr lang="pl-PL" altLang="pl-PL" sz="3200" b="1" dirty="0">
              <a:solidFill>
                <a:srgbClr val="0033CC"/>
              </a:solidFill>
            </a:endParaRPr>
          </a:p>
        </p:txBody>
      </p:sp>
      <p:grpSp>
        <p:nvGrpSpPr>
          <p:cNvPr id="17417" name="Grupa 10"/>
          <p:cNvGrpSpPr>
            <a:grpSpLocks/>
          </p:cNvGrpSpPr>
          <p:nvPr/>
        </p:nvGrpSpPr>
        <p:grpSpPr bwMode="auto">
          <a:xfrm>
            <a:off x="5522913" y="4413250"/>
            <a:ext cx="3024187" cy="660400"/>
            <a:chOff x="5724127" y="4355518"/>
            <a:chExt cx="3024337" cy="659784"/>
          </a:xfrm>
        </p:grpSpPr>
        <p:pic>
          <p:nvPicPr>
            <p:cNvPr id="17420" name="Obraz 13" descr="ALK_wypukle_PL_3002 (2).bmp"/>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56376" y="4355518"/>
              <a:ext cx="792088" cy="6597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21" name="Obraz 1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724127" y="4396394"/>
              <a:ext cx="1656185" cy="5522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7418" name="Obraz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70200" y="4525963"/>
            <a:ext cx="1846263" cy="60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9" name="Obraz 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0825" y="4598988"/>
            <a:ext cx="2087563" cy="53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Obraz 2">
            <a:extLst>
              <a:ext uri="{FF2B5EF4-FFF2-40B4-BE49-F238E27FC236}">
                <a16:creationId xmlns:a16="http://schemas.microsoft.com/office/drawing/2014/main" xmlns="" id="{6C4FF558-4F58-4260-AE45-2704E4C4B7B4}"/>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524850" y="2355726"/>
            <a:ext cx="3086259" cy="1054154"/>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rójkąt prostokątny 4"/>
          <p:cNvSpPr/>
          <p:nvPr/>
        </p:nvSpPr>
        <p:spPr>
          <a:xfrm rot="10800000">
            <a:off x="6588224" y="1"/>
            <a:ext cx="2566600" cy="915566"/>
          </a:xfrm>
          <a:prstGeom prst="rtTriangle">
            <a:avLst/>
          </a:prstGeom>
          <a:gradFill flip="none" rotWithShape="1">
            <a:gsLst>
              <a:gs pos="39000">
                <a:schemeClr val="tx2">
                  <a:lumMod val="40000"/>
                  <a:lumOff val="60000"/>
                  <a:alpha val="50000"/>
                </a:schemeClr>
              </a:gs>
              <a:gs pos="100000">
                <a:schemeClr val="accent1">
                  <a:tint val="23500"/>
                  <a:satMod val="160000"/>
                </a:schemeClr>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l-PL"/>
          </a:p>
        </p:txBody>
      </p:sp>
      <p:sp>
        <p:nvSpPr>
          <p:cNvPr id="6" name="Trójkąt prostokątny 5"/>
          <p:cNvSpPr/>
          <p:nvPr/>
        </p:nvSpPr>
        <p:spPr>
          <a:xfrm rot="10800000">
            <a:off x="7871524" y="1"/>
            <a:ext cx="1272476" cy="1347614"/>
          </a:xfrm>
          <a:prstGeom prst="rtTriangle">
            <a:avLst/>
          </a:prstGeom>
          <a:gradFill>
            <a:gsLst>
              <a:gs pos="39000">
                <a:schemeClr val="tx2">
                  <a:lumMod val="40000"/>
                  <a:lumOff val="60000"/>
                  <a:alpha val="50000"/>
                </a:schemeClr>
              </a:gs>
              <a:gs pos="100000">
                <a:schemeClr val="accent1">
                  <a:tint val="23500"/>
                  <a:satMod val="160000"/>
                </a:schemeClr>
              </a:gs>
            </a:gsLst>
            <a:lin ang="81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l-PL"/>
          </a:p>
        </p:txBody>
      </p:sp>
      <p:sp>
        <p:nvSpPr>
          <p:cNvPr id="7" name="Tytuł 4"/>
          <p:cNvSpPr txBox="1">
            <a:spLocks/>
          </p:cNvSpPr>
          <p:nvPr/>
        </p:nvSpPr>
        <p:spPr>
          <a:xfrm>
            <a:off x="684213" y="195263"/>
            <a:ext cx="7272337" cy="576262"/>
          </a:xfrm>
          <a:prstGeom prst="rect">
            <a:avLst/>
          </a:prstGeom>
        </p:spPr>
        <p:txBody>
          <a:bodyPr anchor="ctr">
            <a:normAutofit fontScale="55000" lnSpcReduction="20000"/>
          </a:bodyPr>
          <a:lstStyle/>
          <a:p>
            <a:pPr algn="ctr" fontAlgn="auto">
              <a:spcAft>
                <a:spcPts val="0"/>
              </a:spcAft>
              <a:defRPr/>
            </a:pPr>
            <a:r>
              <a:rPr lang="pl-PL" altLang="pl-PL" sz="2500" b="1" dirty="0">
                <a:solidFill>
                  <a:srgbClr val="0070C0"/>
                </a:solidFill>
                <a:latin typeface="+mj-lt"/>
                <a:ea typeface="+mj-ea"/>
                <a:cs typeface="+mj-cs"/>
              </a:rPr>
              <a:t>Rekomendacja zmian legislacyjnych w zakresie PZP, których wdrożenie do krajowego systemu prawnego może przyczynić się do usprawnienia procesu udzielania zamówień</a:t>
            </a:r>
          </a:p>
        </p:txBody>
      </p:sp>
      <p:grpSp>
        <p:nvGrpSpPr>
          <p:cNvPr id="16393" name="Grupa 13"/>
          <p:cNvGrpSpPr>
            <a:grpSpLocks/>
          </p:cNvGrpSpPr>
          <p:nvPr/>
        </p:nvGrpSpPr>
        <p:grpSpPr bwMode="auto">
          <a:xfrm>
            <a:off x="5522913" y="4413250"/>
            <a:ext cx="3024187" cy="660400"/>
            <a:chOff x="5724127" y="4355518"/>
            <a:chExt cx="3024337" cy="659784"/>
          </a:xfrm>
        </p:grpSpPr>
        <p:pic>
          <p:nvPicPr>
            <p:cNvPr id="16398" name="Obraz 14" descr="ALK_wypukle_PL_3002 (2).bmp"/>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56376" y="4355518"/>
              <a:ext cx="792088" cy="6597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9" name="Obraz 1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724127" y="4396394"/>
              <a:ext cx="1656185" cy="5522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6394" name="Obraz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70200" y="4525963"/>
            <a:ext cx="1846263" cy="60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5" name="Obraz 1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0825" y="4598988"/>
            <a:ext cx="2087563" cy="53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ytuł 1"/>
          <p:cNvSpPr txBox="1">
            <a:spLocks/>
          </p:cNvSpPr>
          <p:nvPr/>
        </p:nvSpPr>
        <p:spPr>
          <a:xfrm>
            <a:off x="582613" y="638175"/>
            <a:ext cx="8229600" cy="857250"/>
          </a:xfrm>
          <a:prstGeom prst="rect">
            <a:avLst/>
          </a:prstGeom>
        </p:spPr>
        <p:txBody>
          <a:bodyPr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pl-PL" altLang="pl-PL" sz="1800" dirty="0"/>
              <a:t>Założenia </a:t>
            </a:r>
          </a:p>
          <a:p>
            <a:pPr fontAlgn="auto">
              <a:spcAft>
                <a:spcPts val="0"/>
              </a:spcAft>
              <a:defRPr/>
            </a:pPr>
            <a:endParaRPr lang="pl-PL" altLang="pl-PL" sz="1800" dirty="0"/>
          </a:p>
        </p:txBody>
      </p:sp>
      <p:sp>
        <p:nvSpPr>
          <p:cNvPr id="2" name="pole tekstowe 1">
            <a:extLst>
              <a:ext uri="{FF2B5EF4-FFF2-40B4-BE49-F238E27FC236}">
                <a16:creationId xmlns:a16="http://schemas.microsoft.com/office/drawing/2014/main" xmlns="" id="{6D2B46EF-2CCE-4A8D-BEAD-098D7339237B}"/>
              </a:ext>
            </a:extLst>
          </p:cNvPr>
          <p:cNvSpPr txBox="1"/>
          <p:nvPr/>
        </p:nvSpPr>
        <p:spPr>
          <a:xfrm>
            <a:off x="374963" y="1136522"/>
            <a:ext cx="7704211" cy="584775"/>
          </a:xfrm>
          <a:prstGeom prst="rect">
            <a:avLst/>
          </a:prstGeom>
          <a:noFill/>
        </p:spPr>
        <p:txBody>
          <a:bodyPr wrap="square" rtlCol="0">
            <a:spAutoFit/>
          </a:bodyPr>
          <a:lstStyle/>
          <a:p>
            <a:pPr marL="0" indent="0">
              <a:buNone/>
            </a:pPr>
            <a:endParaRPr lang="pl-PL" sz="1600" dirty="0"/>
          </a:p>
          <a:p>
            <a:endParaRPr lang="pl-PL" sz="1600" dirty="0"/>
          </a:p>
        </p:txBody>
      </p:sp>
      <p:sp>
        <p:nvSpPr>
          <p:cNvPr id="8" name="pole tekstowe 7">
            <a:extLst>
              <a:ext uri="{FF2B5EF4-FFF2-40B4-BE49-F238E27FC236}">
                <a16:creationId xmlns:a16="http://schemas.microsoft.com/office/drawing/2014/main" xmlns="" id="{F26DFBFF-F6FC-4EC7-BED9-6E9486AC0148}"/>
              </a:ext>
            </a:extLst>
          </p:cNvPr>
          <p:cNvSpPr txBox="1"/>
          <p:nvPr/>
        </p:nvSpPr>
        <p:spPr>
          <a:xfrm>
            <a:off x="571789" y="1347616"/>
            <a:ext cx="8197248" cy="2862322"/>
          </a:xfrm>
          <a:prstGeom prst="rect">
            <a:avLst/>
          </a:prstGeom>
          <a:noFill/>
        </p:spPr>
        <p:txBody>
          <a:bodyPr wrap="square" rtlCol="0">
            <a:spAutoFit/>
          </a:bodyPr>
          <a:lstStyle/>
          <a:p>
            <a:pPr marL="285750" indent="-285750">
              <a:buFont typeface="Wingdings" panose="05000000000000000000" pitchFamily="2" charset="2"/>
              <a:buChar char="q"/>
            </a:pPr>
            <a:r>
              <a:rPr lang="pl-PL" dirty="0"/>
              <a:t>Analiza ram prawnych europejskich i polskich</a:t>
            </a:r>
          </a:p>
          <a:p>
            <a:pPr marL="285750" indent="-285750">
              <a:buFont typeface="Wingdings" panose="05000000000000000000" pitchFamily="2" charset="2"/>
              <a:buChar char="q"/>
            </a:pPr>
            <a:r>
              <a:rPr lang="pl-PL" dirty="0"/>
              <a:t>Analiza doświadczeń europejskich </a:t>
            </a:r>
          </a:p>
          <a:p>
            <a:pPr marL="285750" indent="-285750">
              <a:buFont typeface="Wingdings" panose="05000000000000000000" pitchFamily="2" charset="2"/>
              <a:buChar char="q"/>
            </a:pPr>
            <a:r>
              <a:rPr lang="pl-PL" dirty="0"/>
              <a:t>Identyfikacja rozwiązań/narzędzi, które można by wprowadzić do polskiego systemu prawnego.</a:t>
            </a:r>
          </a:p>
          <a:p>
            <a:endParaRPr lang="pl-PL" dirty="0"/>
          </a:p>
          <a:p>
            <a:pPr algn="just"/>
            <a:r>
              <a:rPr lang="pl-PL" dirty="0"/>
              <a:t>Analiza miała być ograniczona do lat 2014-2017 oraz uwzględniać kontekst IV Pakietu kolejowego, którego celem jest zakończenie budowy jednolitego europejskiego obszaru kolejowego w celu wspierania konkurencyjności i wzrostu gospodarczego w Europie.</a:t>
            </a:r>
          </a:p>
          <a:p>
            <a:endParaRPr lang="pl-PL"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rójkąt prostokątny 4"/>
          <p:cNvSpPr/>
          <p:nvPr/>
        </p:nvSpPr>
        <p:spPr>
          <a:xfrm rot="10800000">
            <a:off x="6588224" y="1"/>
            <a:ext cx="2566600" cy="915566"/>
          </a:xfrm>
          <a:prstGeom prst="rtTriangle">
            <a:avLst/>
          </a:prstGeom>
          <a:gradFill flip="none" rotWithShape="1">
            <a:gsLst>
              <a:gs pos="39000">
                <a:schemeClr val="tx2">
                  <a:lumMod val="40000"/>
                  <a:lumOff val="60000"/>
                  <a:alpha val="50000"/>
                </a:schemeClr>
              </a:gs>
              <a:gs pos="100000">
                <a:schemeClr val="accent1">
                  <a:tint val="23500"/>
                  <a:satMod val="160000"/>
                </a:schemeClr>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l-PL"/>
          </a:p>
        </p:txBody>
      </p:sp>
      <p:sp>
        <p:nvSpPr>
          <p:cNvPr id="6" name="Trójkąt prostokątny 5"/>
          <p:cNvSpPr/>
          <p:nvPr/>
        </p:nvSpPr>
        <p:spPr>
          <a:xfrm rot="10800000">
            <a:off x="7871524" y="1"/>
            <a:ext cx="1272476" cy="1347614"/>
          </a:xfrm>
          <a:prstGeom prst="rtTriangle">
            <a:avLst/>
          </a:prstGeom>
          <a:gradFill>
            <a:gsLst>
              <a:gs pos="39000">
                <a:schemeClr val="tx2">
                  <a:lumMod val="40000"/>
                  <a:lumOff val="60000"/>
                  <a:alpha val="50000"/>
                </a:schemeClr>
              </a:gs>
              <a:gs pos="100000">
                <a:schemeClr val="accent1">
                  <a:tint val="23500"/>
                  <a:satMod val="160000"/>
                </a:schemeClr>
              </a:gs>
            </a:gsLst>
            <a:lin ang="81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l-PL"/>
          </a:p>
        </p:txBody>
      </p:sp>
      <p:sp>
        <p:nvSpPr>
          <p:cNvPr id="7" name="Tytuł 4"/>
          <p:cNvSpPr txBox="1">
            <a:spLocks/>
          </p:cNvSpPr>
          <p:nvPr/>
        </p:nvSpPr>
        <p:spPr>
          <a:xfrm>
            <a:off x="684213" y="195263"/>
            <a:ext cx="7272337" cy="576262"/>
          </a:xfrm>
          <a:prstGeom prst="rect">
            <a:avLst/>
          </a:prstGeom>
        </p:spPr>
        <p:txBody>
          <a:bodyPr anchor="ctr">
            <a:normAutofit fontScale="55000" lnSpcReduction="20000"/>
          </a:bodyPr>
          <a:lstStyle/>
          <a:p>
            <a:pPr algn="ctr" fontAlgn="auto">
              <a:spcAft>
                <a:spcPts val="0"/>
              </a:spcAft>
              <a:defRPr/>
            </a:pPr>
            <a:r>
              <a:rPr lang="pl-PL" altLang="pl-PL" sz="2500" b="1" dirty="0">
                <a:solidFill>
                  <a:srgbClr val="0070C0"/>
                </a:solidFill>
                <a:latin typeface="+mj-lt"/>
                <a:ea typeface="+mj-ea"/>
                <a:cs typeface="+mj-cs"/>
              </a:rPr>
              <a:t>Rekomendacja zmian legislacyjnych w zakresie PZP, których wdrożenie do krajowego systemu prawnego może przyczynić się do usprawnienia procesu udzielania zamówień</a:t>
            </a:r>
          </a:p>
        </p:txBody>
      </p:sp>
      <p:grpSp>
        <p:nvGrpSpPr>
          <p:cNvPr id="16393" name="Grupa 13"/>
          <p:cNvGrpSpPr>
            <a:grpSpLocks/>
          </p:cNvGrpSpPr>
          <p:nvPr/>
        </p:nvGrpSpPr>
        <p:grpSpPr bwMode="auto">
          <a:xfrm>
            <a:off x="5522913" y="4413250"/>
            <a:ext cx="3024187" cy="660400"/>
            <a:chOff x="5724127" y="4355518"/>
            <a:chExt cx="3024337" cy="659784"/>
          </a:xfrm>
        </p:grpSpPr>
        <p:pic>
          <p:nvPicPr>
            <p:cNvPr id="16398" name="Obraz 14" descr="ALK_wypukle_PL_3002 (2).bmp"/>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56376" y="4355518"/>
              <a:ext cx="792088" cy="6597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9" name="Obraz 1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724127" y="4396394"/>
              <a:ext cx="1656185" cy="5522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6394" name="Obraz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70200" y="4525963"/>
            <a:ext cx="1846263" cy="60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5" name="Obraz 1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0825" y="4598988"/>
            <a:ext cx="2087563" cy="53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ytuł 1"/>
          <p:cNvSpPr txBox="1">
            <a:spLocks/>
          </p:cNvSpPr>
          <p:nvPr/>
        </p:nvSpPr>
        <p:spPr>
          <a:xfrm>
            <a:off x="582613" y="638175"/>
            <a:ext cx="8229600" cy="857250"/>
          </a:xfrm>
          <a:prstGeom prst="rect">
            <a:avLst/>
          </a:prstGeom>
        </p:spPr>
        <p:txBody>
          <a:bodyPr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pl-PL" altLang="pl-PL" sz="1800" dirty="0"/>
              <a:t>Analiza europejska</a:t>
            </a:r>
          </a:p>
        </p:txBody>
      </p:sp>
      <p:sp>
        <p:nvSpPr>
          <p:cNvPr id="2" name="pole tekstowe 1">
            <a:extLst>
              <a:ext uri="{FF2B5EF4-FFF2-40B4-BE49-F238E27FC236}">
                <a16:creationId xmlns:a16="http://schemas.microsoft.com/office/drawing/2014/main" xmlns="" id="{6D2B46EF-2CCE-4A8D-BEAD-098D7339237B}"/>
              </a:ext>
            </a:extLst>
          </p:cNvPr>
          <p:cNvSpPr txBox="1"/>
          <p:nvPr/>
        </p:nvSpPr>
        <p:spPr>
          <a:xfrm>
            <a:off x="374963" y="1136522"/>
            <a:ext cx="7704211" cy="3354765"/>
          </a:xfrm>
          <a:prstGeom prst="rect">
            <a:avLst/>
          </a:prstGeom>
          <a:noFill/>
        </p:spPr>
        <p:txBody>
          <a:bodyPr wrap="square" rtlCol="0">
            <a:spAutoFit/>
          </a:bodyPr>
          <a:lstStyle/>
          <a:p>
            <a:pPr marL="0" indent="0">
              <a:buNone/>
            </a:pPr>
            <a:endParaRPr lang="pl-PL" sz="1600" dirty="0"/>
          </a:p>
          <a:p>
            <a:pPr marL="0" indent="0">
              <a:buNone/>
            </a:pPr>
            <a:r>
              <a:rPr lang="pl-PL" sz="1600" b="1" dirty="0"/>
              <a:t>ramy prawne</a:t>
            </a:r>
          </a:p>
          <a:p>
            <a:pPr marL="0" indent="0">
              <a:buNone/>
            </a:pPr>
            <a:endParaRPr lang="pl-PL" sz="1600" dirty="0"/>
          </a:p>
          <a:p>
            <a:pPr marL="0" indent="0">
              <a:buNone/>
            </a:pPr>
            <a:r>
              <a:rPr lang="pl-PL" sz="1600" b="1" dirty="0"/>
              <a:t>publikacje</a:t>
            </a:r>
          </a:p>
          <a:p>
            <a:pPr marL="0" indent="0">
              <a:buNone/>
            </a:pPr>
            <a:r>
              <a:rPr lang="pl-PL" sz="1200" dirty="0">
                <a:hlinkClick r:id="rId7">
                  <a:extLst>
                    <a:ext uri="{A12FA001-AC4F-418D-AE19-62706E023703}">
                      <ahyp:hlinkClr xmlns:ahyp="http://schemas.microsoft.com/office/drawing/2018/hyperlinkcolor" xmlns="" val="tx"/>
                    </a:ext>
                  </a:extLst>
                </a:hlinkClick>
              </a:rPr>
              <a:t>www.ec.europa.eu</a:t>
            </a:r>
            <a:endParaRPr lang="pl-PL" sz="1200" dirty="0"/>
          </a:p>
          <a:p>
            <a:pPr marL="0" indent="0">
              <a:buNone/>
            </a:pPr>
            <a:r>
              <a:rPr lang="pl-PL" sz="1200" dirty="0">
                <a:hlinkClick r:id="rId8">
                  <a:extLst>
                    <a:ext uri="{A12FA001-AC4F-418D-AE19-62706E023703}">
                      <ahyp:hlinkClr xmlns:ahyp="http://schemas.microsoft.com/office/drawing/2018/hyperlinkcolor" xmlns="" val="tx"/>
                    </a:ext>
                  </a:extLst>
                </a:hlinkClick>
              </a:rPr>
              <a:t>www.eib.org</a:t>
            </a:r>
            <a:r>
              <a:rPr lang="pl-PL" sz="1200" dirty="0"/>
              <a:t> </a:t>
            </a:r>
          </a:p>
          <a:p>
            <a:pPr marL="0" indent="0">
              <a:buNone/>
            </a:pPr>
            <a:r>
              <a:rPr lang="pl-PL" sz="1200" dirty="0"/>
              <a:t>Raporty</a:t>
            </a:r>
          </a:p>
          <a:p>
            <a:pPr marL="0" indent="0">
              <a:buNone/>
            </a:pPr>
            <a:r>
              <a:rPr lang="pl-PL" sz="1200" dirty="0"/>
              <a:t>Analizy naukowe</a:t>
            </a:r>
          </a:p>
          <a:p>
            <a:pPr marL="0" indent="0">
              <a:buNone/>
            </a:pPr>
            <a:endParaRPr lang="pl-PL" sz="1600" dirty="0"/>
          </a:p>
          <a:p>
            <a:pPr marL="0" indent="0">
              <a:buNone/>
            </a:pPr>
            <a:r>
              <a:rPr lang="pl-PL" sz="1600" b="1" dirty="0"/>
              <a:t>praktyka</a:t>
            </a:r>
            <a:r>
              <a:rPr lang="pl-PL" sz="1600" dirty="0"/>
              <a:t>:</a:t>
            </a:r>
          </a:p>
          <a:p>
            <a:pPr marL="0" indent="0">
              <a:buNone/>
            </a:pPr>
            <a:r>
              <a:rPr lang="pl-PL" sz="1200" dirty="0"/>
              <a:t>Dziennik Urzędowy Unii Europejskiej</a:t>
            </a:r>
          </a:p>
          <a:p>
            <a:pPr marL="0" indent="0">
              <a:buNone/>
            </a:pPr>
            <a:r>
              <a:rPr lang="pl-PL" sz="1200" dirty="0"/>
              <a:t>Strony www zamawiających</a:t>
            </a:r>
          </a:p>
          <a:p>
            <a:pPr marL="0" indent="0">
              <a:buNone/>
            </a:pPr>
            <a:r>
              <a:rPr lang="pl-PL" sz="1200" dirty="0"/>
              <a:t>Dostęp do informacji publicznej</a:t>
            </a:r>
          </a:p>
          <a:p>
            <a:pPr marL="0" indent="0">
              <a:buNone/>
            </a:pPr>
            <a:endParaRPr lang="pl-PL" sz="1600" dirty="0"/>
          </a:p>
          <a:p>
            <a:endParaRPr lang="pl-PL" sz="1600" dirty="0"/>
          </a:p>
        </p:txBody>
      </p:sp>
      <p:pic>
        <p:nvPicPr>
          <p:cNvPr id="3" name="Obraz 2">
            <a:extLst>
              <a:ext uri="{FF2B5EF4-FFF2-40B4-BE49-F238E27FC236}">
                <a16:creationId xmlns:a16="http://schemas.microsoft.com/office/drawing/2014/main" xmlns="" id="{E65338EB-0CF5-4B05-9B5F-C10273DC9C90}"/>
              </a:ext>
            </a:extLst>
          </p:cNvPr>
          <p:cNvPicPr>
            <a:picLocks noChangeAspect="1"/>
          </p:cNvPicPr>
          <p:nvPr/>
        </p:nvPicPr>
        <p:blipFill>
          <a:blip r:embed="rId9"/>
          <a:stretch>
            <a:fillRect/>
          </a:stretch>
        </p:blipFill>
        <p:spPr>
          <a:xfrm>
            <a:off x="3338447" y="1297224"/>
            <a:ext cx="5805553" cy="1086777"/>
          </a:xfrm>
          <a:prstGeom prst="rect">
            <a:avLst/>
          </a:prstGeom>
        </p:spPr>
      </p:pic>
      <p:pic>
        <p:nvPicPr>
          <p:cNvPr id="4" name="Obraz 3">
            <a:extLst>
              <a:ext uri="{FF2B5EF4-FFF2-40B4-BE49-F238E27FC236}">
                <a16:creationId xmlns:a16="http://schemas.microsoft.com/office/drawing/2014/main" xmlns="" id="{64EEC0C8-C5B9-4B57-B154-7A83D7E32976}"/>
              </a:ext>
            </a:extLst>
          </p:cNvPr>
          <p:cNvPicPr>
            <a:picLocks noChangeAspect="1"/>
          </p:cNvPicPr>
          <p:nvPr/>
        </p:nvPicPr>
        <p:blipFill>
          <a:blip r:embed="rId10"/>
          <a:stretch>
            <a:fillRect/>
          </a:stretch>
        </p:blipFill>
        <p:spPr>
          <a:xfrm>
            <a:off x="4095530" y="2544867"/>
            <a:ext cx="4788024" cy="1426831"/>
          </a:xfrm>
          <a:prstGeom prst="rect">
            <a:avLst/>
          </a:prstGeom>
        </p:spPr>
      </p:pic>
    </p:spTree>
    <p:extLst>
      <p:ext uri="{BB962C8B-B14F-4D97-AF65-F5344CB8AC3E}">
        <p14:creationId xmlns:p14="http://schemas.microsoft.com/office/powerpoint/2010/main" val="12077520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rójkąt prostokątny 4"/>
          <p:cNvSpPr/>
          <p:nvPr/>
        </p:nvSpPr>
        <p:spPr>
          <a:xfrm rot="10800000">
            <a:off x="6588224" y="1"/>
            <a:ext cx="2566600" cy="915566"/>
          </a:xfrm>
          <a:prstGeom prst="rtTriangle">
            <a:avLst/>
          </a:prstGeom>
          <a:gradFill flip="none" rotWithShape="1">
            <a:gsLst>
              <a:gs pos="39000">
                <a:schemeClr val="tx2">
                  <a:lumMod val="40000"/>
                  <a:lumOff val="60000"/>
                  <a:alpha val="50000"/>
                </a:schemeClr>
              </a:gs>
              <a:gs pos="100000">
                <a:schemeClr val="accent1">
                  <a:tint val="23500"/>
                  <a:satMod val="160000"/>
                </a:schemeClr>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l-PL"/>
          </a:p>
        </p:txBody>
      </p:sp>
      <p:sp>
        <p:nvSpPr>
          <p:cNvPr id="6" name="Trójkąt prostokątny 5"/>
          <p:cNvSpPr/>
          <p:nvPr/>
        </p:nvSpPr>
        <p:spPr>
          <a:xfrm rot="10800000">
            <a:off x="7871524" y="1"/>
            <a:ext cx="1272476" cy="1347614"/>
          </a:xfrm>
          <a:prstGeom prst="rtTriangle">
            <a:avLst/>
          </a:prstGeom>
          <a:gradFill>
            <a:gsLst>
              <a:gs pos="39000">
                <a:schemeClr val="tx2">
                  <a:lumMod val="40000"/>
                  <a:lumOff val="60000"/>
                  <a:alpha val="50000"/>
                </a:schemeClr>
              </a:gs>
              <a:gs pos="100000">
                <a:schemeClr val="accent1">
                  <a:tint val="23500"/>
                  <a:satMod val="160000"/>
                </a:schemeClr>
              </a:gs>
            </a:gsLst>
            <a:lin ang="81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l-PL"/>
          </a:p>
        </p:txBody>
      </p:sp>
      <p:sp>
        <p:nvSpPr>
          <p:cNvPr id="7" name="Tytuł 4"/>
          <p:cNvSpPr txBox="1">
            <a:spLocks/>
          </p:cNvSpPr>
          <p:nvPr/>
        </p:nvSpPr>
        <p:spPr>
          <a:xfrm>
            <a:off x="684213" y="195263"/>
            <a:ext cx="7272337" cy="576262"/>
          </a:xfrm>
          <a:prstGeom prst="rect">
            <a:avLst/>
          </a:prstGeom>
        </p:spPr>
        <p:txBody>
          <a:bodyPr anchor="ctr">
            <a:normAutofit fontScale="55000" lnSpcReduction="20000"/>
          </a:bodyPr>
          <a:lstStyle/>
          <a:p>
            <a:pPr algn="ctr" fontAlgn="auto">
              <a:spcAft>
                <a:spcPts val="0"/>
              </a:spcAft>
              <a:defRPr/>
            </a:pPr>
            <a:r>
              <a:rPr lang="pl-PL" altLang="pl-PL" sz="2500" b="1" dirty="0">
                <a:solidFill>
                  <a:srgbClr val="0070C0"/>
                </a:solidFill>
                <a:latin typeface="+mj-lt"/>
                <a:ea typeface="+mj-ea"/>
                <a:cs typeface="+mj-cs"/>
              </a:rPr>
              <a:t>Rekomendacja zmian legislacyjnych w zakresie PZP, których wdrożenie do krajowego systemu prawnego może przyczynić się do usprawnienia procesu udzielania zamówień</a:t>
            </a:r>
          </a:p>
        </p:txBody>
      </p:sp>
      <p:grpSp>
        <p:nvGrpSpPr>
          <p:cNvPr id="16393" name="Grupa 13"/>
          <p:cNvGrpSpPr>
            <a:grpSpLocks/>
          </p:cNvGrpSpPr>
          <p:nvPr/>
        </p:nvGrpSpPr>
        <p:grpSpPr bwMode="auto">
          <a:xfrm>
            <a:off x="5522913" y="4413250"/>
            <a:ext cx="3024187" cy="660400"/>
            <a:chOff x="5724127" y="4355518"/>
            <a:chExt cx="3024337" cy="659784"/>
          </a:xfrm>
        </p:grpSpPr>
        <p:pic>
          <p:nvPicPr>
            <p:cNvPr id="16398" name="Obraz 14" descr="ALK_wypukle_PL_3002 (2).bmp"/>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56376" y="4355518"/>
              <a:ext cx="792088" cy="6597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9" name="Obraz 1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724127" y="4396394"/>
              <a:ext cx="1656185" cy="5522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6394" name="Obraz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70200" y="4525963"/>
            <a:ext cx="1846263" cy="60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5" name="Obraz 1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0825" y="4598988"/>
            <a:ext cx="2087563" cy="53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ytuł 1"/>
          <p:cNvSpPr txBox="1">
            <a:spLocks/>
          </p:cNvSpPr>
          <p:nvPr/>
        </p:nvSpPr>
        <p:spPr>
          <a:xfrm>
            <a:off x="582613" y="638175"/>
            <a:ext cx="8229600" cy="857250"/>
          </a:xfrm>
          <a:prstGeom prst="rect">
            <a:avLst/>
          </a:prstGeom>
        </p:spPr>
        <p:txBody>
          <a:bodyPr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pl-PL" altLang="pl-PL" sz="1800" dirty="0"/>
              <a:t>Analiza europejska</a:t>
            </a:r>
          </a:p>
        </p:txBody>
      </p:sp>
      <p:sp>
        <p:nvSpPr>
          <p:cNvPr id="2" name="pole tekstowe 1">
            <a:extLst>
              <a:ext uri="{FF2B5EF4-FFF2-40B4-BE49-F238E27FC236}">
                <a16:creationId xmlns:a16="http://schemas.microsoft.com/office/drawing/2014/main" xmlns="" id="{6D2B46EF-2CCE-4A8D-BEAD-098D7339237B}"/>
              </a:ext>
            </a:extLst>
          </p:cNvPr>
          <p:cNvSpPr txBox="1"/>
          <p:nvPr/>
        </p:nvSpPr>
        <p:spPr>
          <a:xfrm>
            <a:off x="684213" y="1495425"/>
            <a:ext cx="7877174" cy="2677656"/>
          </a:xfrm>
          <a:prstGeom prst="rect">
            <a:avLst/>
          </a:prstGeom>
          <a:noFill/>
        </p:spPr>
        <p:txBody>
          <a:bodyPr wrap="square" rtlCol="0">
            <a:spAutoFit/>
          </a:bodyPr>
          <a:lstStyle/>
          <a:p>
            <a:pPr marL="0" indent="0" algn="just">
              <a:buNone/>
            </a:pPr>
            <a:r>
              <a:rPr lang="pl-PL" sz="1600" b="1" dirty="0"/>
              <a:t>Analiza</a:t>
            </a:r>
            <a:r>
              <a:rPr lang="pl-PL" sz="1600" dirty="0"/>
              <a:t> obecnej sytuacji  oraz wyznaczonych przez UE celów w kontekście IV pakietu kolejowego</a:t>
            </a:r>
          </a:p>
          <a:p>
            <a:pPr algn="just"/>
            <a:r>
              <a:rPr lang="pl-PL" sz="1200" i="1" dirty="0"/>
              <a:t>Celem IV pakietu jest przeprowadzenie zmian w zakresie modelowych rozwiązań zarządzania infrastrukturą kolejową, otwarcia rynku krajowych usług kolejowego transportu pasażerskiego, interoperacyjności i bezpieczeństwa systemu kolejowego oraz niektórych aspektów społecznych związanych z przenoszeniem pracowników kolejowych.</a:t>
            </a:r>
          </a:p>
          <a:p>
            <a:pPr marL="0" indent="0" algn="just">
              <a:buNone/>
            </a:pPr>
            <a:endParaRPr lang="pl-PL" sz="1600" dirty="0"/>
          </a:p>
          <a:p>
            <a:pPr marL="0" indent="0" algn="just">
              <a:buNone/>
            </a:pPr>
            <a:r>
              <a:rPr lang="pl-PL" sz="1600" b="1" dirty="0"/>
              <a:t>Doświadczenia i dobre praktyki europejskie</a:t>
            </a:r>
          </a:p>
          <a:p>
            <a:pPr marL="0" indent="0" algn="just">
              <a:buNone/>
            </a:pPr>
            <a:r>
              <a:rPr lang="pl-PL" sz="1200" i="1" dirty="0"/>
              <a:t>Projekt miał się oprzeć na doświadczeniach Włoskich, Niemieckich, Francuskich oraz Hiszpańskich. Opracowanie jednak uwzględnia doświadczenia również innych krajów tj. Wielka Brytania, Irlandia.</a:t>
            </a:r>
          </a:p>
          <a:p>
            <a:pPr marL="0" indent="0" algn="just">
              <a:buNone/>
            </a:pPr>
            <a:endParaRPr lang="pl-PL" sz="1600" dirty="0"/>
          </a:p>
          <a:p>
            <a:pPr marL="0" indent="0" algn="just">
              <a:buNone/>
            </a:pPr>
            <a:r>
              <a:rPr lang="pl-PL" sz="1600" b="1" dirty="0"/>
              <a:t>Tendencje europejskie</a:t>
            </a:r>
          </a:p>
          <a:p>
            <a:pPr algn="just"/>
            <a:r>
              <a:rPr lang="pl-PL" sz="1200" i="1" dirty="0"/>
              <a:t>Analiza obszernego materiału pozwoliła na wyłapanie tendencji, zmian w sposobie udzielania zamówień na tabor kolejowy.</a:t>
            </a:r>
          </a:p>
        </p:txBody>
      </p:sp>
    </p:spTree>
    <p:extLst>
      <p:ext uri="{BB962C8B-B14F-4D97-AF65-F5344CB8AC3E}">
        <p14:creationId xmlns:p14="http://schemas.microsoft.com/office/powerpoint/2010/main" val="1545348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rójkąt prostokątny 4"/>
          <p:cNvSpPr/>
          <p:nvPr/>
        </p:nvSpPr>
        <p:spPr>
          <a:xfrm rot="10800000">
            <a:off x="6588224" y="1"/>
            <a:ext cx="2566600" cy="915566"/>
          </a:xfrm>
          <a:prstGeom prst="rtTriangle">
            <a:avLst/>
          </a:prstGeom>
          <a:gradFill flip="none" rotWithShape="1">
            <a:gsLst>
              <a:gs pos="39000">
                <a:schemeClr val="tx2">
                  <a:lumMod val="40000"/>
                  <a:lumOff val="60000"/>
                  <a:alpha val="50000"/>
                </a:schemeClr>
              </a:gs>
              <a:gs pos="100000">
                <a:schemeClr val="accent1">
                  <a:tint val="23500"/>
                  <a:satMod val="160000"/>
                </a:schemeClr>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l-PL"/>
          </a:p>
        </p:txBody>
      </p:sp>
      <p:sp>
        <p:nvSpPr>
          <p:cNvPr id="6" name="Trójkąt prostokątny 5"/>
          <p:cNvSpPr/>
          <p:nvPr/>
        </p:nvSpPr>
        <p:spPr>
          <a:xfrm rot="10800000">
            <a:off x="7871524" y="1"/>
            <a:ext cx="1272476" cy="1347614"/>
          </a:xfrm>
          <a:prstGeom prst="rtTriangle">
            <a:avLst/>
          </a:prstGeom>
          <a:gradFill>
            <a:gsLst>
              <a:gs pos="39000">
                <a:schemeClr val="tx2">
                  <a:lumMod val="40000"/>
                  <a:lumOff val="60000"/>
                  <a:alpha val="50000"/>
                </a:schemeClr>
              </a:gs>
              <a:gs pos="100000">
                <a:schemeClr val="accent1">
                  <a:tint val="23500"/>
                  <a:satMod val="160000"/>
                </a:schemeClr>
              </a:gs>
            </a:gsLst>
            <a:lin ang="81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l-PL"/>
          </a:p>
        </p:txBody>
      </p:sp>
      <p:sp>
        <p:nvSpPr>
          <p:cNvPr id="7" name="Tytuł 4"/>
          <p:cNvSpPr txBox="1">
            <a:spLocks/>
          </p:cNvSpPr>
          <p:nvPr/>
        </p:nvSpPr>
        <p:spPr>
          <a:xfrm>
            <a:off x="684213" y="195263"/>
            <a:ext cx="7272337" cy="576262"/>
          </a:xfrm>
          <a:prstGeom prst="rect">
            <a:avLst/>
          </a:prstGeom>
        </p:spPr>
        <p:txBody>
          <a:bodyPr anchor="ctr">
            <a:normAutofit fontScale="55000" lnSpcReduction="20000"/>
          </a:bodyPr>
          <a:lstStyle/>
          <a:p>
            <a:pPr algn="ctr" fontAlgn="auto">
              <a:spcAft>
                <a:spcPts val="0"/>
              </a:spcAft>
              <a:defRPr/>
            </a:pPr>
            <a:r>
              <a:rPr lang="pl-PL" altLang="pl-PL" sz="2500" b="1" dirty="0">
                <a:solidFill>
                  <a:srgbClr val="0070C0"/>
                </a:solidFill>
                <a:latin typeface="+mj-lt"/>
                <a:ea typeface="+mj-ea"/>
                <a:cs typeface="+mj-cs"/>
              </a:rPr>
              <a:t>Rekomendacja zmian legislacyjnych w zakresie PZP, których wdrożenie do krajowego systemu prawnego może przyczynić się do usprawnienia procesu udzielania zamówień</a:t>
            </a:r>
          </a:p>
        </p:txBody>
      </p:sp>
      <p:grpSp>
        <p:nvGrpSpPr>
          <p:cNvPr id="16393" name="Grupa 13"/>
          <p:cNvGrpSpPr>
            <a:grpSpLocks/>
          </p:cNvGrpSpPr>
          <p:nvPr/>
        </p:nvGrpSpPr>
        <p:grpSpPr bwMode="auto">
          <a:xfrm>
            <a:off x="5522913" y="4413250"/>
            <a:ext cx="3024187" cy="660400"/>
            <a:chOff x="5724127" y="4355518"/>
            <a:chExt cx="3024337" cy="659784"/>
          </a:xfrm>
        </p:grpSpPr>
        <p:pic>
          <p:nvPicPr>
            <p:cNvPr id="16398" name="Obraz 14" descr="ALK_wypukle_PL_3002 (2).bmp"/>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56376" y="4355518"/>
              <a:ext cx="792088" cy="6597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9" name="Obraz 1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724127" y="4396394"/>
              <a:ext cx="1656185" cy="5522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6394" name="Obraz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70200" y="4525963"/>
            <a:ext cx="1846263" cy="60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5" name="Obraz 1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0825" y="4598988"/>
            <a:ext cx="2087563" cy="53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ytuł 1"/>
          <p:cNvSpPr txBox="1">
            <a:spLocks/>
          </p:cNvSpPr>
          <p:nvPr/>
        </p:nvSpPr>
        <p:spPr>
          <a:xfrm>
            <a:off x="582613" y="638175"/>
            <a:ext cx="8229600" cy="857250"/>
          </a:xfrm>
          <a:prstGeom prst="rect">
            <a:avLst/>
          </a:prstGeom>
        </p:spPr>
        <p:txBody>
          <a:bodyPr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pl-PL" altLang="pl-PL" sz="1800" dirty="0"/>
              <a:t>Analiza europejska</a:t>
            </a:r>
          </a:p>
        </p:txBody>
      </p:sp>
      <p:sp>
        <p:nvSpPr>
          <p:cNvPr id="2" name="pole tekstowe 1">
            <a:extLst>
              <a:ext uri="{FF2B5EF4-FFF2-40B4-BE49-F238E27FC236}">
                <a16:creationId xmlns:a16="http://schemas.microsoft.com/office/drawing/2014/main" xmlns="" id="{6D2B46EF-2CCE-4A8D-BEAD-098D7339237B}"/>
              </a:ext>
            </a:extLst>
          </p:cNvPr>
          <p:cNvSpPr txBox="1"/>
          <p:nvPr/>
        </p:nvSpPr>
        <p:spPr>
          <a:xfrm>
            <a:off x="684213" y="1495425"/>
            <a:ext cx="7877174" cy="2554545"/>
          </a:xfrm>
          <a:prstGeom prst="rect">
            <a:avLst/>
          </a:prstGeom>
          <a:noFill/>
        </p:spPr>
        <p:txBody>
          <a:bodyPr wrap="square" rtlCol="0">
            <a:spAutoFit/>
          </a:bodyPr>
          <a:lstStyle/>
          <a:p>
            <a:pPr marL="0" indent="0" algn="just">
              <a:buNone/>
            </a:pPr>
            <a:r>
              <a:rPr lang="pl-PL" sz="1600" b="1" dirty="0"/>
              <a:t>Tendencje europejskie</a:t>
            </a:r>
          </a:p>
          <a:p>
            <a:pPr algn="just"/>
            <a:endParaRPr lang="pl-PL" sz="1200" i="1" dirty="0"/>
          </a:p>
          <a:p>
            <a:pPr marL="171450" indent="-171450" algn="just">
              <a:buFont typeface="Wingdings" panose="05000000000000000000" pitchFamily="2" charset="2"/>
              <a:buChar char="q"/>
            </a:pPr>
            <a:r>
              <a:rPr lang="pl-PL" sz="1200" i="1" dirty="0"/>
              <a:t>klasyczne umowy na dostawy, zarówno umowy jednorazowe jak i umowy ramowe</a:t>
            </a:r>
          </a:p>
          <a:p>
            <a:pPr marL="171450" indent="-171450" algn="just">
              <a:buFont typeface="Wingdings" panose="05000000000000000000" pitchFamily="2" charset="2"/>
              <a:buChar char="q"/>
            </a:pPr>
            <a:r>
              <a:rPr lang="pl-PL" sz="1200" i="1" dirty="0"/>
              <a:t>Od kilku lat standardem staje się kupno taboru wraz z utrzymaniem, zazwyczaj na okres 15-letni. Taki model:</a:t>
            </a:r>
          </a:p>
          <a:p>
            <a:pPr marL="628650" lvl="1" indent="-171450" algn="just">
              <a:buFont typeface="Wingdings" panose="05000000000000000000" pitchFamily="2" charset="2"/>
              <a:buChar char="§"/>
            </a:pPr>
            <a:r>
              <a:rPr lang="pl-PL" sz="1200" i="1" dirty="0"/>
              <a:t>zdejmuje z operatora/przewoźnika obowiązek osobnego kontraktowania usług utrzymaniowych. </a:t>
            </a:r>
          </a:p>
          <a:p>
            <a:pPr marL="628650" lvl="1" indent="-171450" algn="just">
              <a:buFont typeface="Wingdings" panose="05000000000000000000" pitchFamily="2" charset="2"/>
              <a:buChar char="§"/>
            </a:pPr>
            <a:r>
              <a:rPr lang="pl-PL" sz="1200" i="1" dirty="0"/>
              <a:t>stanowi to dobry czynnik motywujący dla producenta, aby dostarczyć produkt niezawodny i niewymagający dużej ilości napraw. </a:t>
            </a:r>
          </a:p>
          <a:p>
            <a:pPr marL="628650" lvl="1" indent="-171450" algn="just">
              <a:buFont typeface="Wingdings" panose="05000000000000000000" pitchFamily="2" charset="2"/>
              <a:buChar char="§"/>
            </a:pPr>
            <a:r>
              <a:rPr lang="pl-PL" sz="1200" i="1" dirty="0"/>
              <a:t>Konieczność uwzględnienia usług utrzymaniowych w procesie oceny ofert oraz określenia wymagań minimalnego SLA (ang. Service Level Agreement – umowa dot. poziomu usług) w treści umowy głównej lub zawrzeć odrębną powiązaną umowę utrzymaniową. </a:t>
            </a:r>
          </a:p>
          <a:p>
            <a:pPr marL="171450" indent="-171450" algn="just">
              <a:buFont typeface="Wingdings" panose="05000000000000000000" pitchFamily="2" charset="2"/>
              <a:buChar char="q"/>
            </a:pPr>
            <a:r>
              <a:rPr lang="pl-PL" sz="1200" i="1" dirty="0"/>
              <a:t>Pojawiają się również umowy dostawy wraz z utrzymaniem przez cały okres eksploatacji.</a:t>
            </a:r>
          </a:p>
          <a:p>
            <a:pPr marL="171450" indent="-171450" algn="just">
              <a:buFont typeface="Wingdings" panose="05000000000000000000" pitchFamily="2" charset="2"/>
              <a:buChar char="q"/>
            </a:pPr>
            <a:r>
              <a:rPr lang="pl-PL" sz="1200" i="1" dirty="0"/>
              <a:t>Leasing taboru - zarówno w Polsce jak i w większości państw europejskich leasing taboru pasażerskiego nie rozwinął się tak dobrze jak w przewozach towarowych. Model brytyjski vs. hiszpański.</a:t>
            </a:r>
          </a:p>
        </p:txBody>
      </p:sp>
    </p:spTree>
    <p:extLst>
      <p:ext uri="{BB962C8B-B14F-4D97-AF65-F5344CB8AC3E}">
        <p14:creationId xmlns:p14="http://schemas.microsoft.com/office/powerpoint/2010/main" val="39117131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rójkąt prostokątny 4"/>
          <p:cNvSpPr/>
          <p:nvPr/>
        </p:nvSpPr>
        <p:spPr>
          <a:xfrm rot="10800000">
            <a:off x="6588224" y="1"/>
            <a:ext cx="2566600" cy="915566"/>
          </a:xfrm>
          <a:prstGeom prst="rtTriangle">
            <a:avLst/>
          </a:prstGeom>
          <a:gradFill flip="none" rotWithShape="1">
            <a:gsLst>
              <a:gs pos="39000">
                <a:schemeClr val="tx2">
                  <a:lumMod val="40000"/>
                  <a:lumOff val="60000"/>
                  <a:alpha val="50000"/>
                </a:schemeClr>
              </a:gs>
              <a:gs pos="100000">
                <a:schemeClr val="accent1">
                  <a:tint val="23500"/>
                  <a:satMod val="160000"/>
                </a:schemeClr>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l-PL"/>
          </a:p>
        </p:txBody>
      </p:sp>
      <p:sp>
        <p:nvSpPr>
          <p:cNvPr id="6" name="Trójkąt prostokątny 5"/>
          <p:cNvSpPr/>
          <p:nvPr/>
        </p:nvSpPr>
        <p:spPr>
          <a:xfrm rot="10800000">
            <a:off x="7871524" y="1"/>
            <a:ext cx="1272476" cy="1347614"/>
          </a:xfrm>
          <a:prstGeom prst="rtTriangle">
            <a:avLst/>
          </a:prstGeom>
          <a:gradFill>
            <a:gsLst>
              <a:gs pos="39000">
                <a:schemeClr val="tx2">
                  <a:lumMod val="40000"/>
                  <a:lumOff val="60000"/>
                  <a:alpha val="50000"/>
                </a:schemeClr>
              </a:gs>
              <a:gs pos="100000">
                <a:schemeClr val="accent1">
                  <a:tint val="23500"/>
                  <a:satMod val="160000"/>
                </a:schemeClr>
              </a:gs>
            </a:gsLst>
            <a:lin ang="81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l-PL"/>
          </a:p>
        </p:txBody>
      </p:sp>
      <p:sp>
        <p:nvSpPr>
          <p:cNvPr id="7" name="Tytuł 4"/>
          <p:cNvSpPr txBox="1">
            <a:spLocks/>
          </p:cNvSpPr>
          <p:nvPr/>
        </p:nvSpPr>
        <p:spPr>
          <a:xfrm>
            <a:off x="684213" y="195263"/>
            <a:ext cx="7272337" cy="576262"/>
          </a:xfrm>
          <a:prstGeom prst="rect">
            <a:avLst/>
          </a:prstGeom>
        </p:spPr>
        <p:txBody>
          <a:bodyPr anchor="ctr">
            <a:normAutofit fontScale="55000" lnSpcReduction="20000"/>
          </a:bodyPr>
          <a:lstStyle/>
          <a:p>
            <a:pPr algn="ctr" fontAlgn="auto">
              <a:spcAft>
                <a:spcPts val="0"/>
              </a:spcAft>
              <a:defRPr/>
            </a:pPr>
            <a:r>
              <a:rPr lang="pl-PL" altLang="pl-PL" sz="2500" b="1" dirty="0">
                <a:solidFill>
                  <a:srgbClr val="0070C0"/>
                </a:solidFill>
                <a:latin typeface="+mj-lt"/>
                <a:ea typeface="+mj-ea"/>
                <a:cs typeface="+mj-cs"/>
              </a:rPr>
              <a:t>Rekomendacja zmian legislacyjnych w zakresie PZP, których wdrożenie do krajowego systemu prawnego może przyczynić się do usprawnienia procesu udzielania zamówień</a:t>
            </a:r>
          </a:p>
        </p:txBody>
      </p:sp>
      <p:grpSp>
        <p:nvGrpSpPr>
          <p:cNvPr id="16393" name="Grupa 13"/>
          <p:cNvGrpSpPr>
            <a:grpSpLocks/>
          </p:cNvGrpSpPr>
          <p:nvPr/>
        </p:nvGrpSpPr>
        <p:grpSpPr bwMode="auto">
          <a:xfrm>
            <a:off x="5522913" y="4413250"/>
            <a:ext cx="3024187" cy="660400"/>
            <a:chOff x="5724127" y="4355518"/>
            <a:chExt cx="3024337" cy="659784"/>
          </a:xfrm>
        </p:grpSpPr>
        <p:pic>
          <p:nvPicPr>
            <p:cNvPr id="16398" name="Obraz 14" descr="ALK_wypukle_PL_3002 (2).bmp"/>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56376" y="4355518"/>
              <a:ext cx="792088" cy="6597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9" name="Obraz 1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724127" y="4396394"/>
              <a:ext cx="1656185" cy="5522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6394" name="Obraz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70200" y="4525963"/>
            <a:ext cx="1846263" cy="60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5" name="Obraz 1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0825" y="4598988"/>
            <a:ext cx="2087563" cy="53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ytuł 1"/>
          <p:cNvSpPr txBox="1">
            <a:spLocks/>
          </p:cNvSpPr>
          <p:nvPr/>
        </p:nvSpPr>
        <p:spPr>
          <a:xfrm>
            <a:off x="582613" y="638175"/>
            <a:ext cx="8229600" cy="857250"/>
          </a:xfrm>
          <a:prstGeom prst="rect">
            <a:avLst/>
          </a:prstGeom>
        </p:spPr>
        <p:txBody>
          <a:bodyPr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pl-PL" altLang="pl-PL" sz="1800" dirty="0"/>
              <a:t>Doświadczenia europejskie vs. rynek polski </a:t>
            </a:r>
          </a:p>
        </p:txBody>
      </p:sp>
      <p:sp>
        <p:nvSpPr>
          <p:cNvPr id="2" name="pole tekstowe 1">
            <a:extLst>
              <a:ext uri="{FF2B5EF4-FFF2-40B4-BE49-F238E27FC236}">
                <a16:creationId xmlns:a16="http://schemas.microsoft.com/office/drawing/2014/main" xmlns="" id="{6D2B46EF-2CCE-4A8D-BEAD-098D7339237B}"/>
              </a:ext>
            </a:extLst>
          </p:cNvPr>
          <p:cNvSpPr txBox="1"/>
          <p:nvPr/>
        </p:nvSpPr>
        <p:spPr>
          <a:xfrm>
            <a:off x="684213" y="1495425"/>
            <a:ext cx="7877174" cy="2308324"/>
          </a:xfrm>
          <a:prstGeom prst="rect">
            <a:avLst/>
          </a:prstGeom>
          <a:noFill/>
        </p:spPr>
        <p:txBody>
          <a:bodyPr wrap="square" rtlCol="0">
            <a:spAutoFit/>
          </a:bodyPr>
          <a:lstStyle/>
          <a:p>
            <a:pPr algn="just"/>
            <a:r>
              <a:rPr lang="pl-PL" sz="1200" dirty="0"/>
              <a:t>Specyfika polskiego rynku. </a:t>
            </a:r>
          </a:p>
          <a:p>
            <a:pPr marL="171450" indent="-171450" algn="just">
              <a:buFont typeface="Wingdings" panose="05000000000000000000" pitchFamily="2" charset="2"/>
              <a:buChar char="q"/>
            </a:pPr>
            <a:r>
              <a:rPr lang="pl-PL" sz="1200" dirty="0"/>
              <a:t>bardzo </a:t>
            </a:r>
            <a:r>
              <a:rPr lang="pl-PL" sz="1200" b="1" dirty="0"/>
              <a:t>rozdrobniona</a:t>
            </a:r>
            <a:r>
              <a:rPr lang="pl-PL" sz="1200" dirty="0"/>
              <a:t> struktura właścicielska taboru kolejowego. Utrudniona standaryzacja</a:t>
            </a:r>
          </a:p>
          <a:p>
            <a:pPr marL="171450" indent="-171450" algn="just">
              <a:buFont typeface="Wingdings" panose="05000000000000000000" pitchFamily="2" charset="2"/>
              <a:buChar char="q"/>
            </a:pPr>
            <a:r>
              <a:rPr lang="pl-PL" sz="1200" dirty="0"/>
              <a:t>Możliwość tworzenia tzw. </a:t>
            </a:r>
            <a:r>
              <a:rPr lang="pl-PL" sz="1200" b="1" dirty="0"/>
              <a:t>grup zakupowych </a:t>
            </a:r>
            <a:r>
              <a:rPr lang="pl-PL" sz="1200" dirty="0"/>
              <a:t>oraz </a:t>
            </a:r>
            <a:r>
              <a:rPr lang="pl-PL" sz="1200" b="1" dirty="0"/>
              <a:t>wspólne</a:t>
            </a:r>
            <a:r>
              <a:rPr lang="pl-PL" sz="1200" dirty="0"/>
              <a:t> przeprowadzenie postępowania o udzielenie zamówienia publicznego w wyniku, którego np. kilka województw mogłoby zawrzeć umowy na dostawy taboru. Trudnością jednak pozostają odmienne interesy poszczególnych samorządów, podkreślana odrębność bądź po prostu brak woli takiego działania.</a:t>
            </a:r>
          </a:p>
          <a:p>
            <a:pPr marL="171450" indent="-171450" algn="just">
              <a:buFont typeface="Wingdings" panose="05000000000000000000" pitchFamily="2" charset="2"/>
              <a:buChar char="q"/>
            </a:pPr>
            <a:r>
              <a:rPr lang="pl-PL" sz="1200" b="1" dirty="0"/>
              <a:t>Leasing taboru </a:t>
            </a:r>
            <a:r>
              <a:rPr lang="pl-PL" sz="1200" dirty="0"/>
              <a:t>- główną przyczyna małej popularności tego rozwiązania w Polsce jest brak opłacalności tego rozwiązania. Większość zakupów taboru kolejowego jest współfinansowana ze środków Unii Europejskiej. Żadna forma komercyjnego finansowanie nie będzie bardziej korzystna z punktu widzenia kupującego od zakupu na własność z dofinansowaniem. Zmian oraz szansy na rozwój rynku </a:t>
            </a:r>
            <a:r>
              <a:rPr lang="pl-PL" sz="1200" dirty="0" err="1"/>
              <a:t>pooli</a:t>
            </a:r>
            <a:r>
              <a:rPr lang="pl-PL" sz="1200" dirty="0"/>
              <a:t> taborowych w Polsce możemy oczekiwać dopiero po ograniczeniu funduszy unijnych, wtedy korzystanie z taboru najmowanego, leasingowanego będzie się stawało bardziej </a:t>
            </a:r>
            <a:r>
              <a:rPr lang="pl-PL" sz="1200" dirty="0" err="1"/>
              <a:t>atrakcyjnyme</a:t>
            </a:r>
            <a:r>
              <a:rPr lang="pl-PL" sz="1200" dirty="0"/>
              <a:t> ekonomicznie rozwiązaniem i popularniejsze.</a:t>
            </a:r>
          </a:p>
        </p:txBody>
      </p:sp>
    </p:spTree>
    <p:extLst>
      <p:ext uri="{BB962C8B-B14F-4D97-AF65-F5344CB8AC3E}">
        <p14:creationId xmlns:p14="http://schemas.microsoft.com/office/powerpoint/2010/main" val="15097938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rójkąt prostokątny 4"/>
          <p:cNvSpPr/>
          <p:nvPr/>
        </p:nvSpPr>
        <p:spPr>
          <a:xfrm rot="10800000">
            <a:off x="6588224" y="1"/>
            <a:ext cx="2566600" cy="915566"/>
          </a:xfrm>
          <a:prstGeom prst="rtTriangle">
            <a:avLst/>
          </a:prstGeom>
          <a:gradFill flip="none" rotWithShape="1">
            <a:gsLst>
              <a:gs pos="39000">
                <a:schemeClr val="tx2">
                  <a:lumMod val="40000"/>
                  <a:lumOff val="60000"/>
                  <a:alpha val="50000"/>
                </a:schemeClr>
              </a:gs>
              <a:gs pos="100000">
                <a:schemeClr val="accent1">
                  <a:tint val="23500"/>
                  <a:satMod val="160000"/>
                </a:schemeClr>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l-PL"/>
          </a:p>
        </p:txBody>
      </p:sp>
      <p:sp>
        <p:nvSpPr>
          <p:cNvPr id="6" name="Trójkąt prostokątny 5"/>
          <p:cNvSpPr/>
          <p:nvPr/>
        </p:nvSpPr>
        <p:spPr>
          <a:xfrm rot="10800000">
            <a:off x="7871524" y="1"/>
            <a:ext cx="1272476" cy="1347614"/>
          </a:xfrm>
          <a:prstGeom prst="rtTriangle">
            <a:avLst/>
          </a:prstGeom>
          <a:gradFill>
            <a:gsLst>
              <a:gs pos="39000">
                <a:schemeClr val="tx2">
                  <a:lumMod val="40000"/>
                  <a:lumOff val="60000"/>
                  <a:alpha val="50000"/>
                </a:schemeClr>
              </a:gs>
              <a:gs pos="100000">
                <a:schemeClr val="accent1">
                  <a:tint val="23500"/>
                  <a:satMod val="160000"/>
                </a:schemeClr>
              </a:gs>
            </a:gsLst>
            <a:lin ang="81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l-PL"/>
          </a:p>
        </p:txBody>
      </p:sp>
      <p:sp>
        <p:nvSpPr>
          <p:cNvPr id="7" name="Tytuł 4"/>
          <p:cNvSpPr txBox="1">
            <a:spLocks/>
          </p:cNvSpPr>
          <p:nvPr/>
        </p:nvSpPr>
        <p:spPr>
          <a:xfrm>
            <a:off x="684213" y="195263"/>
            <a:ext cx="7272337" cy="576262"/>
          </a:xfrm>
          <a:prstGeom prst="rect">
            <a:avLst/>
          </a:prstGeom>
        </p:spPr>
        <p:txBody>
          <a:bodyPr anchor="ctr">
            <a:normAutofit fontScale="55000" lnSpcReduction="20000"/>
          </a:bodyPr>
          <a:lstStyle/>
          <a:p>
            <a:pPr algn="ctr" fontAlgn="auto">
              <a:spcAft>
                <a:spcPts val="0"/>
              </a:spcAft>
              <a:defRPr/>
            </a:pPr>
            <a:r>
              <a:rPr lang="pl-PL" altLang="pl-PL" sz="2500" b="1" dirty="0">
                <a:solidFill>
                  <a:srgbClr val="0070C0"/>
                </a:solidFill>
                <a:latin typeface="+mj-lt"/>
                <a:ea typeface="+mj-ea"/>
                <a:cs typeface="+mj-cs"/>
              </a:rPr>
              <a:t>Rekomendacja zmian legislacyjnych w zakresie PZP, których wdrożenie do krajowego systemu prawnego może przyczynić się do usprawnienia procesu udzielania zamówień</a:t>
            </a:r>
          </a:p>
        </p:txBody>
      </p:sp>
      <p:grpSp>
        <p:nvGrpSpPr>
          <p:cNvPr id="16393" name="Grupa 13"/>
          <p:cNvGrpSpPr>
            <a:grpSpLocks/>
          </p:cNvGrpSpPr>
          <p:nvPr/>
        </p:nvGrpSpPr>
        <p:grpSpPr bwMode="auto">
          <a:xfrm>
            <a:off x="5522913" y="4413250"/>
            <a:ext cx="3024187" cy="660400"/>
            <a:chOff x="5724127" y="4355518"/>
            <a:chExt cx="3024337" cy="659784"/>
          </a:xfrm>
        </p:grpSpPr>
        <p:pic>
          <p:nvPicPr>
            <p:cNvPr id="16398" name="Obraz 14" descr="ALK_wypukle_PL_3002 (2).bmp"/>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56376" y="4355518"/>
              <a:ext cx="792088" cy="6597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9" name="Obraz 1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724127" y="4396394"/>
              <a:ext cx="1656185" cy="5522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6394" name="Obraz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70200" y="4525963"/>
            <a:ext cx="1846263" cy="60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5" name="Obraz 1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0825" y="4598988"/>
            <a:ext cx="2087563" cy="53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ytuł 1"/>
          <p:cNvSpPr txBox="1">
            <a:spLocks/>
          </p:cNvSpPr>
          <p:nvPr/>
        </p:nvSpPr>
        <p:spPr>
          <a:xfrm>
            <a:off x="582613" y="638175"/>
            <a:ext cx="8229600" cy="857250"/>
          </a:xfrm>
          <a:prstGeom prst="rect">
            <a:avLst/>
          </a:prstGeom>
        </p:spPr>
        <p:txBody>
          <a:bodyPr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pl-PL" altLang="pl-PL" sz="1800" dirty="0"/>
              <a:t>Analiza rynku polskiego</a:t>
            </a:r>
          </a:p>
        </p:txBody>
      </p:sp>
      <p:sp>
        <p:nvSpPr>
          <p:cNvPr id="2" name="pole tekstowe 1">
            <a:extLst>
              <a:ext uri="{FF2B5EF4-FFF2-40B4-BE49-F238E27FC236}">
                <a16:creationId xmlns:a16="http://schemas.microsoft.com/office/drawing/2014/main" xmlns="" id="{6D2B46EF-2CCE-4A8D-BEAD-098D7339237B}"/>
              </a:ext>
            </a:extLst>
          </p:cNvPr>
          <p:cNvSpPr txBox="1"/>
          <p:nvPr/>
        </p:nvSpPr>
        <p:spPr>
          <a:xfrm>
            <a:off x="684212" y="1495425"/>
            <a:ext cx="7862887" cy="2308324"/>
          </a:xfrm>
          <a:prstGeom prst="rect">
            <a:avLst/>
          </a:prstGeom>
          <a:noFill/>
        </p:spPr>
        <p:txBody>
          <a:bodyPr wrap="square" rtlCol="0">
            <a:spAutoFit/>
          </a:bodyPr>
          <a:lstStyle/>
          <a:p>
            <a:pPr marL="0" indent="0">
              <a:buNone/>
            </a:pPr>
            <a:r>
              <a:rPr lang="pl-PL" sz="1600" dirty="0"/>
              <a:t>ZAŁOŻENIE PROJEKTOWE: analiza lat 2014-2017. </a:t>
            </a:r>
          </a:p>
          <a:p>
            <a:pPr marL="0" indent="0">
              <a:buNone/>
            </a:pPr>
            <a:endParaRPr lang="pl-PL" sz="1600" b="1" dirty="0"/>
          </a:p>
          <a:p>
            <a:pPr marL="0" indent="0">
              <a:buNone/>
            </a:pPr>
            <a:r>
              <a:rPr lang="pl-PL" sz="1600" dirty="0"/>
              <a:t>W ramach projektu analizie poddano:</a:t>
            </a:r>
          </a:p>
          <a:p>
            <a:pPr marL="285750" indent="-285750">
              <a:buFont typeface="Wingdings" panose="05000000000000000000" pitchFamily="2" charset="2"/>
              <a:buChar char="q"/>
            </a:pPr>
            <a:r>
              <a:rPr lang="pl-PL" sz="1600" dirty="0"/>
              <a:t>obowiązującą ustawa Prawo zamówień publicznych - Ustawa z dnia 29 stycznia 2004 r</a:t>
            </a:r>
          </a:p>
          <a:p>
            <a:pPr marL="285750" indent="-285750">
              <a:buFont typeface="Wingdings" panose="05000000000000000000" pitchFamily="2" charset="2"/>
              <a:buChar char="q"/>
            </a:pPr>
            <a:r>
              <a:rPr lang="pl-PL" sz="1600" dirty="0"/>
              <a:t>nowa ustawa Prawo zamówień publicznych - Ustawa z dnia 11 września 2019 r</a:t>
            </a:r>
          </a:p>
          <a:p>
            <a:pPr marL="742950" lvl="1" indent="-285750">
              <a:buFont typeface="Arial" panose="020B0604020202020204" pitchFamily="34" charset="0"/>
              <a:buChar char="•"/>
            </a:pPr>
            <a:r>
              <a:rPr lang="pl-PL" sz="1600" dirty="0"/>
              <a:t>Szesnastomiesięczny okres vacatio legis - wejście w życie z dniem 1 stycznia 2021 r</a:t>
            </a:r>
          </a:p>
          <a:p>
            <a:pPr marL="742950" lvl="1" indent="-285750">
              <a:buFont typeface="Arial" panose="020B0604020202020204" pitchFamily="34" charset="0"/>
              <a:buChar char="•"/>
            </a:pPr>
            <a:r>
              <a:rPr lang="pl-PL" sz="1600" dirty="0"/>
              <a:t>Szykowana jest nowelizacja…</a:t>
            </a:r>
          </a:p>
          <a:p>
            <a:pPr marL="742950" lvl="1" indent="-285750">
              <a:buFont typeface="Arial" panose="020B0604020202020204" pitchFamily="34" charset="0"/>
              <a:buChar char="•"/>
            </a:pPr>
            <a:r>
              <a:rPr lang="pl-PL" sz="1600" dirty="0"/>
              <a:t>Czy Nowa PZP dużo zmieniła?</a:t>
            </a:r>
          </a:p>
          <a:p>
            <a:endParaRPr lang="pl-PL" sz="1600" dirty="0"/>
          </a:p>
        </p:txBody>
      </p:sp>
    </p:spTree>
    <p:extLst>
      <p:ext uri="{BB962C8B-B14F-4D97-AF65-F5344CB8AC3E}">
        <p14:creationId xmlns:p14="http://schemas.microsoft.com/office/powerpoint/2010/main" val="23896871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rójkąt prostokątny 4"/>
          <p:cNvSpPr/>
          <p:nvPr/>
        </p:nvSpPr>
        <p:spPr>
          <a:xfrm rot="10800000">
            <a:off x="6588224" y="1"/>
            <a:ext cx="2566600" cy="915566"/>
          </a:xfrm>
          <a:prstGeom prst="rtTriangle">
            <a:avLst/>
          </a:prstGeom>
          <a:gradFill flip="none" rotWithShape="1">
            <a:gsLst>
              <a:gs pos="39000">
                <a:schemeClr val="tx2">
                  <a:lumMod val="40000"/>
                  <a:lumOff val="60000"/>
                  <a:alpha val="50000"/>
                </a:schemeClr>
              </a:gs>
              <a:gs pos="100000">
                <a:schemeClr val="accent1">
                  <a:tint val="23500"/>
                  <a:satMod val="160000"/>
                </a:schemeClr>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l-PL"/>
          </a:p>
        </p:txBody>
      </p:sp>
      <p:sp>
        <p:nvSpPr>
          <p:cNvPr id="6" name="Trójkąt prostokątny 5"/>
          <p:cNvSpPr/>
          <p:nvPr/>
        </p:nvSpPr>
        <p:spPr>
          <a:xfrm rot="10800000">
            <a:off x="7871524" y="1"/>
            <a:ext cx="1272476" cy="1347614"/>
          </a:xfrm>
          <a:prstGeom prst="rtTriangle">
            <a:avLst/>
          </a:prstGeom>
          <a:gradFill>
            <a:gsLst>
              <a:gs pos="39000">
                <a:schemeClr val="tx2">
                  <a:lumMod val="40000"/>
                  <a:lumOff val="60000"/>
                  <a:alpha val="50000"/>
                </a:schemeClr>
              </a:gs>
              <a:gs pos="100000">
                <a:schemeClr val="accent1">
                  <a:tint val="23500"/>
                  <a:satMod val="160000"/>
                </a:schemeClr>
              </a:gs>
            </a:gsLst>
            <a:lin ang="81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l-PL"/>
          </a:p>
        </p:txBody>
      </p:sp>
      <p:sp>
        <p:nvSpPr>
          <p:cNvPr id="7" name="Tytuł 4"/>
          <p:cNvSpPr txBox="1">
            <a:spLocks/>
          </p:cNvSpPr>
          <p:nvPr/>
        </p:nvSpPr>
        <p:spPr>
          <a:xfrm>
            <a:off x="684213" y="195263"/>
            <a:ext cx="7272337" cy="576262"/>
          </a:xfrm>
          <a:prstGeom prst="rect">
            <a:avLst/>
          </a:prstGeom>
        </p:spPr>
        <p:txBody>
          <a:bodyPr anchor="ctr">
            <a:normAutofit fontScale="55000" lnSpcReduction="20000"/>
          </a:bodyPr>
          <a:lstStyle/>
          <a:p>
            <a:pPr algn="ctr" fontAlgn="auto">
              <a:spcAft>
                <a:spcPts val="0"/>
              </a:spcAft>
              <a:defRPr/>
            </a:pPr>
            <a:r>
              <a:rPr lang="pl-PL" altLang="pl-PL" sz="2500" b="1" dirty="0">
                <a:solidFill>
                  <a:srgbClr val="0070C0"/>
                </a:solidFill>
                <a:latin typeface="+mj-lt"/>
                <a:ea typeface="+mj-ea"/>
                <a:cs typeface="+mj-cs"/>
              </a:rPr>
              <a:t>Rekomendacja zmian legislacyjnych w zakresie PZP, których wdrożenie do krajowego systemu prawnego może przyczynić się do usprawnienia procesu udzielania zamówień</a:t>
            </a:r>
          </a:p>
        </p:txBody>
      </p:sp>
      <p:grpSp>
        <p:nvGrpSpPr>
          <p:cNvPr id="16393" name="Grupa 13"/>
          <p:cNvGrpSpPr>
            <a:grpSpLocks/>
          </p:cNvGrpSpPr>
          <p:nvPr/>
        </p:nvGrpSpPr>
        <p:grpSpPr bwMode="auto">
          <a:xfrm>
            <a:off x="5522913" y="4413250"/>
            <a:ext cx="3024187" cy="660400"/>
            <a:chOff x="5724127" y="4355518"/>
            <a:chExt cx="3024337" cy="659784"/>
          </a:xfrm>
        </p:grpSpPr>
        <p:pic>
          <p:nvPicPr>
            <p:cNvPr id="16398" name="Obraz 14" descr="ALK_wypukle_PL_3002 (2).bmp"/>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56376" y="4355518"/>
              <a:ext cx="792088" cy="6597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9" name="Obraz 1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724127" y="4396394"/>
              <a:ext cx="1656185" cy="5522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6394" name="Obraz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70200" y="4525963"/>
            <a:ext cx="1846263" cy="60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5" name="Obraz 1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0825" y="4598988"/>
            <a:ext cx="2087563" cy="53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ytuł 1"/>
          <p:cNvSpPr txBox="1">
            <a:spLocks/>
          </p:cNvSpPr>
          <p:nvPr/>
        </p:nvSpPr>
        <p:spPr>
          <a:xfrm>
            <a:off x="582613" y="638175"/>
            <a:ext cx="8229600" cy="857250"/>
          </a:xfrm>
          <a:prstGeom prst="rect">
            <a:avLst/>
          </a:prstGeom>
        </p:spPr>
        <p:txBody>
          <a:bodyPr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pl-PL" altLang="pl-PL" sz="1800" dirty="0"/>
              <a:t>Analiza rynku polskiego</a:t>
            </a:r>
          </a:p>
        </p:txBody>
      </p:sp>
      <p:sp>
        <p:nvSpPr>
          <p:cNvPr id="2" name="pole tekstowe 1">
            <a:extLst>
              <a:ext uri="{FF2B5EF4-FFF2-40B4-BE49-F238E27FC236}">
                <a16:creationId xmlns:a16="http://schemas.microsoft.com/office/drawing/2014/main" xmlns="" id="{6D2B46EF-2CCE-4A8D-BEAD-098D7339237B}"/>
              </a:ext>
            </a:extLst>
          </p:cNvPr>
          <p:cNvSpPr txBox="1"/>
          <p:nvPr/>
        </p:nvSpPr>
        <p:spPr>
          <a:xfrm>
            <a:off x="684212" y="1495425"/>
            <a:ext cx="7862887" cy="2308324"/>
          </a:xfrm>
          <a:prstGeom prst="rect">
            <a:avLst/>
          </a:prstGeom>
          <a:noFill/>
        </p:spPr>
        <p:txBody>
          <a:bodyPr wrap="square" rtlCol="0">
            <a:spAutoFit/>
          </a:bodyPr>
          <a:lstStyle/>
          <a:p>
            <a:pPr marL="285750" indent="-285750" algn="just">
              <a:buFont typeface="Wingdings" panose="05000000000000000000" pitchFamily="2" charset="2"/>
              <a:buChar char="q"/>
            </a:pPr>
            <a:r>
              <a:rPr lang="pl-PL" sz="1600" dirty="0"/>
              <a:t>Przeanalizowano wybrane polskie postępowania organizowane w latach 2012-2020. </a:t>
            </a:r>
          </a:p>
          <a:p>
            <a:pPr marL="285750" indent="-285750" algn="just">
              <a:buFont typeface="Wingdings" panose="05000000000000000000" pitchFamily="2" charset="2"/>
              <a:buChar char="q"/>
            </a:pPr>
            <a:r>
              <a:rPr lang="pl-PL" sz="1600" dirty="0">
                <a:effectLst/>
                <a:latin typeface="+mn-lt"/>
                <a:ea typeface="MS Mincho" panose="02020609040205080304" pitchFamily="49" charset="-128"/>
              </a:rPr>
              <a:t>Zidentyfikowano i sprawdzono ponad 20 postępowań zakupowych, </a:t>
            </a:r>
          </a:p>
          <a:p>
            <a:pPr marL="285750" indent="-285750" algn="just">
              <a:buFont typeface="Wingdings" panose="05000000000000000000" pitchFamily="2" charset="2"/>
              <a:buChar char="q"/>
            </a:pPr>
            <a:r>
              <a:rPr lang="pl-PL" sz="1600" dirty="0">
                <a:latin typeface="+mn-lt"/>
                <a:ea typeface="MS Mincho" panose="02020609040205080304" pitchFamily="49" charset="-128"/>
              </a:rPr>
              <a:t>Dla</a:t>
            </a:r>
            <a:r>
              <a:rPr lang="pl-PL" sz="1600" dirty="0">
                <a:effectLst/>
                <a:latin typeface="+mn-lt"/>
                <a:ea typeface="MS Mincho" panose="02020609040205080304" pitchFamily="49" charset="-128"/>
              </a:rPr>
              <a:t> wybranych postępowań przygotowano szczegółowe opracowania wskazujące przedmiot zamówienia, określone przez zamawiającego warunki udziału w postępowaniu, kryteria oceny ofert oraz uzyskane w toku postępowania ceny. </a:t>
            </a:r>
          </a:p>
          <a:p>
            <a:pPr marL="285750" indent="-285750" algn="just">
              <a:buFont typeface="Wingdings" panose="05000000000000000000" pitchFamily="2" charset="2"/>
              <a:buChar char="q"/>
            </a:pPr>
            <a:r>
              <a:rPr lang="pl-PL" sz="1600" dirty="0">
                <a:latin typeface="+mn-lt"/>
                <a:ea typeface="MS Mincho" panose="02020609040205080304" pitchFamily="49" charset="-128"/>
              </a:rPr>
              <a:t>Analizie poddano również </a:t>
            </a:r>
            <a:r>
              <a:rPr lang="pl-PL" sz="1600" dirty="0">
                <a:effectLst/>
                <a:latin typeface="+mn-lt"/>
                <a:ea typeface="MS Mincho" panose="02020609040205080304" pitchFamily="49" charset="-128"/>
              </a:rPr>
              <a:t>odwołania, a także pytania wykonawców do specyfikacji istotnych warunków zamówienia </a:t>
            </a:r>
          </a:p>
          <a:p>
            <a:pPr marL="285750" indent="-285750" algn="just">
              <a:buFont typeface="Wingdings" panose="05000000000000000000" pitchFamily="2" charset="2"/>
              <a:buChar char="q"/>
            </a:pPr>
            <a:r>
              <a:rPr lang="pl-PL" sz="1600" dirty="0">
                <a:latin typeface="+mn-lt"/>
                <a:ea typeface="MS Mincho" panose="02020609040205080304" pitchFamily="49" charset="-128"/>
              </a:rPr>
              <a:t>Z</a:t>
            </a:r>
            <a:r>
              <a:rPr lang="pl-PL" sz="1600" dirty="0">
                <a:effectLst/>
                <a:latin typeface="+mn-lt"/>
                <a:ea typeface="MS Mincho" panose="02020609040205080304" pitchFamily="49" charset="-128"/>
              </a:rPr>
              <a:t>ebrano główne problemy, które potencjalnie mogły wpłynąć na efekt zakupowy, przewlekłość postępowania lub małą konkurencyjność (mała ilość ofert lub ich brak). </a:t>
            </a:r>
            <a:endParaRPr lang="pl-PL" sz="1600" dirty="0">
              <a:latin typeface="+mn-lt"/>
            </a:endParaRPr>
          </a:p>
        </p:txBody>
      </p:sp>
    </p:spTree>
    <p:extLst>
      <p:ext uri="{BB962C8B-B14F-4D97-AF65-F5344CB8AC3E}">
        <p14:creationId xmlns:p14="http://schemas.microsoft.com/office/powerpoint/2010/main" val="683129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rójkąt prostokątny 4"/>
          <p:cNvSpPr/>
          <p:nvPr/>
        </p:nvSpPr>
        <p:spPr>
          <a:xfrm rot="10800000">
            <a:off x="6588224" y="1"/>
            <a:ext cx="2566600" cy="915566"/>
          </a:xfrm>
          <a:prstGeom prst="rtTriangle">
            <a:avLst/>
          </a:prstGeom>
          <a:gradFill flip="none" rotWithShape="1">
            <a:gsLst>
              <a:gs pos="39000">
                <a:schemeClr val="tx2">
                  <a:lumMod val="40000"/>
                  <a:lumOff val="60000"/>
                  <a:alpha val="50000"/>
                </a:schemeClr>
              </a:gs>
              <a:gs pos="100000">
                <a:schemeClr val="accent1">
                  <a:tint val="23500"/>
                  <a:satMod val="160000"/>
                </a:schemeClr>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l-PL"/>
          </a:p>
        </p:txBody>
      </p:sp>
      <p:sp>
        <p:nvSpPr>
          <p:cNvPr id="6" name="Trójkąt prostokątny 5"/>
          <p:cNvSpPr/>
          <p:nvPr/>
        </p:nvSpPr>
        <p:spPr>
          <a:xfrm rot="10800000">
            <a:off x="7871524" y="1"/>
            <a:ext cx="1272476" cy="1347614"/>
          </a:xfrm>
          <a:prstGeom prst="rtTriangle">
            <a:avLst/>
          </a:prstGeom>
          <a:gradFill>
            <a:gsLst>
              <a:gs pos="39000">
                <a:schemeClr val="tx2">
                  <a:lumMod val="40000"/>
                  <a:lumOff val="60000"/>
                  <a:alpha val="50000"/>
                </a:schemeClr>
              </a:gs>
              <a:gs pos="100000">
                <a:schemeClr val="accent1">
                  <a:tint val="23500"/>
                  <a:satMod val="160000"/>
                </a:schemeClr>
              </a:gs>
            </a:gsLst>
            <a:lin ang="81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l-PL"/>
          </a:p>
        </p:txBody>
      </p:sp>
      <p:sp>
        <p:nvSpPr>
          <p:cNvPr id="7" name="Tytuł 4"/>
          <p:cNvSpPr txBox="1">
            <a:spLocks/>
          </p:cNvSpPr>
          <p:nvPr/>
        </p:nvSpPr>
        <p:spPr>
          <a:xfrm>
            <a:off x="684213" y="195263"/>
            <a:ext cx="7272337" cy="576262"/>
          </a:xfrm>
          <a:prstGeom prst="rect">
            <a:avLst/>
          </a:prstGeom>
        </p:spPr>
        <p:txBody>
          <a:bodyPr anchor="ctr">
            <a:normAutofit fontScale="55000" lnSpcReduction="20000"/>
          </a:bodyPr>
          <a:lstStyle/>
          <a:p>
            <a:pPr algn="ctr" fontAlgn="auto">
              <a:spcAft>
                <a:spcPts val="0"/>
              </a:spcAft>
              <a:defRPr/>
            </a:pPr>
            <a:r>
              <a:rPr lang="pl-PL" altLang="pl-PL" sz="2500" b="1" dirty="0">
                <a:solidFill>
                  <a:srgbClr val="0070C0"/>
                </a:solidFill>
                <a:latin typeface="+mj-lt"/>
                <a:ea typeface="+mj-ea"/>
                <a:cs typeface="+mj-cs"/>
              </a:rPr>
              <a:t>Rekomendacja zmian legislacyjnych w zakresie PZP, których wdrożenie do krajowego systemu prawnego może przyczynić się do usprawnienia procesu udzielania zamówień</a:t>
            </a:r>
          </a:p>
        </p:txBody>
      </p:sp>
      <p:grpSp>
        <p:nvGrpSpPr>
          <p:cNvPr id="16393" name="Grupa 13"/>
          <p:cNvGrpSpPr>
            <a:grpSpLocks/>
          </p:cNvGrpSpPr>
          <p:nvPr/>
        </p:nvGrpSpPr>
        <p:grpSpPr bwMode="auto">
          <a:xfrm>
            <a:off x="5522913" y="4413250"/>
            <a:ext cx="3024187" cy="660400"/>
            <a:chOff x="5724127" y="4355518"/>
            <a:chExt cx="3024337" cy="659784"/>
          </a:xfrm>
        </p:grpSpPr>
        <p:pic>
          <p:nvPicPr>
            <p:cNvPr id="16398" name="Obraz 14" descr="ALK_wypukle_PL_3002 (2).bmp"/>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56376" y="4355518"/>
              <a:ext cx="792088" cy="6597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9" name="Obraz 1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724127" y="4396394"/>
              <a:ext cx="1656185" cy="5522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6394" name="Obraz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70200" y="4525963"/>
            <a:ext cx="1846263" cy="60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5" name="Obraz 1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0825" y="4598988"/>
            <a:ext cx="2087563" cy="53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ytuł 1"/>
          <p:cNvSpPr txBox="1">
            <a:spLocks/>
          </p:cNvSpPr>
          <p:nvPr/>
        </p:nvSpPr>
        <p:spPr>
          <a:xfrm>
            <a:off x="582613" y="638175"/>
            <a:ext cx="8229600" cy="857250"/>
          </a:xfrm>
          <a:prstGeom prst="rect">
            <a:avLst/>
          </a:prstGeom>
        </p:spPr>
        <p:txBody>
          <a:bodyPr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pl-PL" altLang="pl-PL" sz="1800" dirty="0"/>
              <a:t>Analiza rynku polskiego</a:t>
            </a:r>
          </a:p>
        </p:txBody>
      </p:sp>
      <p:sp>
        <p:nvSpPr>
          <p:cNvPr id="2" name="pole tekstowe 1">
            <a:extLst>
              <a:ext uri="{FF2B5EF4-FFF2-40B4-BE49-F238E27FC236}">
                <a16:creationId xmlns:a16="http://schemas.microsoft.com/office/drawing/2014/main" xmlns="" id="{6D2B46EF-2CCE-4A8D-BEAD-098D7339237B}"/>
              </a:ext>
            </a:extLst>
          </p:cNvPr>
          <p:cNvSpPr txBox="1"/>
          <p:nvPr/>
        </p:nvSpPr>
        <p:spPr>
          <a:xfrm>
            <a:off x="518864" y="1495425"/>
            <a:ext cx="8229600" cy="2308324"/>
          </a:xfrm>
          <a:prstGeom prst="rect">
            <a:avLst/>
          </a:prstGeom>
          <a:noFill/>
        </p:spPr>
        <p:txBody>
          <a:bodyPr wrap="square" rtlCol="0">
            <a:spAutoFit/>
          </a:bodyPr>
          <a:lstStyle/>
          <a:p>
            <a:r>
              <a:rPr lang="pl-PL" sz="1600" dirty="0"/>
              <a:t>WNIOSKI</a:t>
            </a:r>
          </a:p>
          <a:p>
            <a:pPr marL="342900" indent="-342900">
              <a:buFont typeface="Wingdings" panose="05000000000000000000" pitchFamily="2" charset="2"/>
              <a:buChar char="q"/>
            </a:pPr>
            <a:r>
              <a:rPr lang="pl-PL" sz="1600" dirty="0"/>
              <a:t>długi okres prowadzenia postępowania przez zamawiających</a:t>
            </a:r>
          </a:p>
          <a:p>
            <a:r>
              <a:rPr lang="pl-PL" sz="1200" i="1" dirty="0">
                <a:latin typeface="+mn-lt"/>
              </a:rPr>
              <a:t>	kilkanaście miesięcy</a:t>
            </a:r>
          </a:p>
          <a:p>
            <a:pPr marL="342900" indent="-342900">
              <a:buFont typeface="Wingdings" panose="05000000000000000000" pitchFamily="2" charset="2"/>
              <a:buChar char="q"/>
            </a:pPr>
            <a:r>
              <a:rPr lang="pl-PL" sz="1600" dirty="0"/>
              <a:t>mała konkurencyjność w postępowaniach</a:t>
            </a:r>
          </a:p>
          <a:p>
            <a:r>
              <a:rPr lang="pl-PL" sz="1200" i="1" dirty="0">
                <a:latin typeface="+mn-lt"/>
              </a:rPr>
              <a:t>	1-2 oferty</a:t>
            </a:r>
          </a:p>
          <a:p>
            <a:pPr marL="342900" indent="-342900">
              <a:buFont typeface="Wingdings" panose="05000000000000000000" pitchFamily="2" charset="2"/>
              <a:buChar char="q"/>
            </a:pPr>
            <a:r>
              <a:rPr lang="pl-PL" sz="1600" dirty="0"/>
              <a:t>unieważnianie postępowań z uwagi na brak ważnych ofert</a:t>
            </a:r>
          </a:p>
          <a:p>
            <a:r>
              <a:rPr lang="pl-PL" sz="1200" i="1" dirty="0">
                <a:latin typeface="+mn-lt"/>
              </a:rPr>
              <a:t>	Brak ofert w ogóle lub brak ważnych ofert </a:t>
            </a:r>
          </a:p>
          <a:p>
            <a:pPr marL="342900" indent="-342900">
              <a:buFont typeface="Wingdings" panose="05000000000000000000" pitchFamily="2" charset="2"/>
              <a:buChar char="q"/>
            </a:pPr>
            <a:r>
              <a:rPr lang="pl-PL" sz="1600" dirty="0"/>
              <a:t>niska efektywność przetargowa </a:t>
            </a:r>
          </a:p>
          <a:p>
            <a:r>
              <a:rPr lang="pl-PL" sz="1200" i="1" dirty="0">
                <a:latin typeface="+mn-lt"/>
              </a:rPr>
              <a:t>	przekroczenia przez wygrywającą ofertę budżetu jaki zamawiający mógł przeznaczyć na finansowanie zakupu, w 	efekcie prowadziło to do konieczności unieważnienia postępowania i ponownego jego przeprowadzenia</a:t>
            </a:r>
          </a:p>
        </p:txBody>
      </p:sp>
    </p:spTree>
    <p:extLst>
      <p:ext uri="{BB962C8B-B14F-4D97-AF65-F5344CB8AC3E}">
        <p14:creationId xmlns:p14="http://schemas.microsoft.com/office/powerpoint/2010/main" val="835789355"/>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4703</TotalTime>
  <Words>2014</Words>
  <Application>Microsoft Office PowerPoint</Application>
  <PresentationFormat>Pokaz na ekranie (16:9)</PresentationFormat>
  <Paragraphs>178</Paragraphs>
  <Slides>16</Slides>
  <Notes>14</Notes>
  <HiddenSlides>0</HiddenSlides>
  <MMClips>0</MMClips>
  <ScaleCrop>false</ScaleCrop>
  <HeadingPairs>
    <vt:vector size="4" baseType="variant">
      <vt:variant>
        <vt:lpstr>Motyw</vt:lpstr>
      </vt:variant>
      <vt:variant>
        <vt:i4>1</vt:i4>
      </vt:variant>
      <vt:variant>
        <vt:lpstr>Tytuły slajdów</vt:lpstr>
      </vt:variant>
      <vt:variant>
        <vt:i4>16</vt:i4>
      </vt:variant>
    </vt:vector>
  </HeadingPairs>
  <TitlesOfParts>
    <vt:vector size="17" baseType="lpstr">
      <vt:lpstr>Motyw pakietu Office</vt:lpstr>
      <vt:lpstr>INNORAIL Rekomendacja zmian legislacyjnych w zakresie PZP, których wdrożenie do krajowego systemu prawnego może przyczynić się do usprawnienia procesu udzielania zamówień</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Slajd 1</dc:title>
  <dc:creator>gwitkowski</dc:creator>
  <cp:lastModifiedBy>Gosia</cp:lastModifiedBy>
  <cp:revision>89</cp:revision>
  <cp:lastPrinted>2018-02-26T09:22:11Z</cp:lastPrinted>
  <dcterms:created xsi:type="dcterms:W3CDTF">2018-02-23T14:27:10Z</dcterms:created>
  <dcterms:modified xsi:type="dcterms:W3CDTF">2020-08-20T07:22:13Z</dcterms:modified>
</cp:coreProperties>
</file>