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9" r:id="rId1"/>
    <p:sldMasterId id="2147483751" r:id="rId2"/>
  </p:sldMasterIdLst>
  <p:notesMasterIdLst>
    <p:notesMasterId r:id="rId45"/>
  </p:notesMasterIdLst>
  <p:handoutMasterIdLst>
    <p:handoutMasterId r:id="rId46"/>
  </p:handoutMasterIdLst>
  <p:sldIdLst>
    <p:sldId id="1339" r:id="rId3"/>
    <p:sldId id="1378" r:id="rId4"/>
    <p:sldId id="1359" r:id="rId5"/>
    <p:sldId id="1220" r:id="rId6"/>
    <p:sldId id="1375" r:id="rId7"/>
    <p:sldId id="1379" r:id="rId8"/>
    <p:sldId id="1377" r:id="rId9"/>
    <p:sldId id="1356" r:id="rId10"/>
    <p:sldId id="1360" r:id="rId11"/>
    <p:sldId id="1362" r:id="rId12"/>
    <p:sldId id="1361" r:id="rId13"/>
    <p:sldId id="1357" r:id="rId14"/>
    <p:sldId id="1363" r:id="rId15"/>
    <p:sldId id="1358" r:id="rId16"/>
    <p:sldId id="1390" r:id="rId17"/>
    <p:sldId id="1350" r:id="rId18"/>
    <p:sldId id="1371" r:id="rId19"/>
    <p:sldId id="1389" r:id="rId20"/>
    <p:sldId id="1374" r:id="rId21"/>
    <p:sldId id="1397" r:id="rId22"/>
    <p:sldId id="1351" r:id="rId23"/>
    <p:sldId id="1355" r:id="rId24"/>
    <p:sldId id="1368" r:id="rId25"/>
    <p:sldId id="1352" r:id="rId26"/>
    <p:sldId id="1385" r:id="rId27"/>
    <p:sldId id="1382" r:id="rId28"/>
    <p:sldId id="1384" r:id="rId29"/>
    <p:sldId id="1395" r:id="rId30"/>
    <p:sldId id="1380" r:id="rId31"/>
    <p:sldId id="1383" r:id="rId32"/>
    <p:sldId id="1392" r:id="rId33"/>
    <p:sldId id="1394" r:id="rId34"/>
    <p:sldId id="1393" r:id="rId35"/>
    <p:sldId id="1381" r:id="rId36"/>
    <p:sldId id="1364" r:id="rId37"/>
    <p:sldId id="1376" r:id="rId38"/>
    <p:sldId id="1366" r:id="rId39"/>
    <p:sldId id="1353" r:id="rId40"/>
    <p:sldId id="1387" r:id="rId41"/>
    <p:sldId id="1398" r:id="rId42"/>
    <p:sldId id="1399" r:id="rId43"/>
    <p:sldId id="1396" r:id="rId4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D253"/>
    <a:srgbClr val="1D6F17"/>
    <a:srgbClr val="1B676B"/>
    <a:srgbClr val="008000"/>
    <a:srgbClr val="245C8D"/>
    <a:srgbClr val="0F539D"/>
    <a:srgbClr val="C12607"/>
    <a:srgbClr val="B12307"/>
    <a:srgbClr val="636363"/>
    <a:srgbClr val="63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0849" autoAdjust="0"/>
    <p:restoredTop sz="94083" autoAdjust="0"/>
  </p:normalViewPr>
  <p:slideViewPr>
    <p:cSldViewPr snapToGrid="0">
      <p:cViewPr varScale="1">
        <p:scale>
          <a:sx n="83" d="100"/>
          <a:sy n="83" d="100"/>
        </p:scale>
        <p:origin x="96" y="6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4" d="100"/>
          <a:sy n="44" d="100"/>
        </p:scale>
        <p:origin x="2160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85DD6-5297-4C9F-97D5-1E7456FA5E05}" type="datetimeFigureOut">
              <a:rPr lang="pl-PL" smtClean="0"/>
              <a:t>19.10.2023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09803-C1E4-40BB-BD10-79CF071E9C2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4120408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73748-EFD7-48A5-9810-6FF2E65AC898}" type="datetimeFigureOut">
              <a:rPr lang="pl-PL" smtClean="0"/>
              <a:t>19.10.2023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72C29-F3ED-421F-A6FF-78E4E1485CEA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860371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E72C29-F3ED-421F-A6FF-78E4E1485CEA}" type="slidenum">
              <a:rPr lang="pl-PL" smtClean="0"/>
              <a:t>17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3336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E72C29-F3ED-421F-A6FF-78E4E1485CEA}" type="slidenum">
              <a:rPr lang="pl-PL" smtClean="0"/>
              <a:t>19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6655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9500" y="2501900"/>
            <a:ext cx="10426700" cy="2552700"/>
          </a:xfrm>
        </p:spPr>
        <p:txBody>
          <a:bodyPr anchor="b">
            <a:normAutofit/>
          </a:bodyPr>
          <a:lstStyle>
            <a:lvl1pPr algn="l">
              <a:defRPr sz="4800" b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4" name="Prostokąt 3"/>
          <p:cNvSpPr/>
          <p:nvPr userDrawn="1"/>
        </p:nvSpPr>
        <p:spPr>
          <a:xfrm flipV="1">
            <a:off x="0" y="-2"/>
            <a:ext cx="467360" cy="6858001"/>
          </a:xfrm>
          <a:prstGeom prst="rect">
            <a:avLst/>
          </a:prstGeom>
          <a:solidFill>
            <a:srgbClr val="EBD2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FFFF00"/>
              </a:solidFill>
            </a:endParaRPr>
          </a:p>
        </p:txBody>
      </p:sp>
      <p:pic>
        <p:nvPicPr>
          <p:cNvPr id="5" name="Obraz 4" descr="skrótowiec MC nad białoczerwoną belką " title="logo skrócone ministerstwa cyfryzacji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220" y="0"/>
            <a:ext cx="1399357" cy="1397413"/>
          </a:xfrm>
          <a:prstGeom prst="rect">
            <a:avLst/>
          </a:prstGeom>
        </p:spPr>
      </p:pic>
      <p:sp>
        <p:nvSpPr>
          <p:cNvPr id="6" name="Podtytuł 2"/>
          <p:cNvSpPr txBox="1">
            <a:spLocks/>
          </p:cNvSpPr>
          <p:nvPr userDrawn="1"/>
        </p:nvSpPr>
        <p:spPr>
          <a:xfrm>
            <a:off x="2252413" y="292072"/>
            <a:ext cx="7350105" cy="81326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pl-PL" sz="20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Centrum Rozwoju Kompetencji Cyfrowych</a:t>
            </a:r>
            <a:br>
              <a:rPr lang="pl-PL" sz="20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000" b="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Ministerstwo Cyfryzacji</a:t>
            </a:r>
          </a:p>
        </p:txBody>
      </p:sp>
    </p:spTree>
    <p:extLst>
      <p:ext uri="{BB962C8B-B14F-4D97-AF65-F5344CB8AC3E}">
        <p14:creationId xmlns:p14="http://schemas.microsoft.com/office/powerpoint/2010/main" val="259965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757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811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AB5F14-90A8-4030-9E04-D33DBF0BB2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BDD4FE0-350F-4067-A5E8-5C41F8E04B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D7F1D57-D3E5-4961-BD0A-D0D7ED188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3D0BBE8-AF72-487C-984C-C837E6908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71DF880-04E5-411E-9125-835DDB390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8231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2CECA9-7CD3-4D02-B669-1D51898B1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AC6E68-26BE-43AE-B1B0-1E0C40B8B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5CD6406-AE5E-4BF6-8D12-FCF40C1D0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58CDF94-194B-4A7B-AA22-56482999A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B8C79D0-9BBD-4FA6-9DCC-FBC594E4E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458954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51EBFF-851F-4F83-941D-6F7170310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EB93F42-4614-4478-BB27-80D66BF09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9F38C97-C354-4236-BADD-4124C1BAB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3FD249B-AB6D-409D-BF0D-E301B09A8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D60AEDB-6F20-496D-8BD9-2B8D57809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04852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22D09B-69CB-4BFF-82BF-0FA2E583F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867887-F3B4-490E-9857-7A74D5A4F4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95168A4-FF87-4A3E-9175-2A9A55C9AF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B92C551-39D0-4F15-9FF9-17015D221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12073B4-8983-4802-B91E-69D01E035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D35F1B2-1C9E-4036-B0A2-1408824B0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18654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B1199C-6FD5-4FB8-A312-FCC69CDA5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AAB1114-5771-4727-B396-4BE062A81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70F673C-4E14-4F28-A7A7-B663E7C2F9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8E3F10-1040-4BEA-8074-74F5D97AE2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40EA57E-E43B-4F4A-B12C-4B12D0426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872B7F8E-1315-4F5C-A0A6-B5C6A71D2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45EDD7A-B5A3-4045-AB57-F0D4ECE9F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34C92ED9-44AF-451A-923C-485EC6DAC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29851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751C72-284F-4113-86B8-B06566777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54CD597-07D6-4D15-AFA9-DABCAAF2A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4B33137-16E2-49AC-90A4-54C152DCC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16D4466-C4AB-455B-B1D8-15D0CF95A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9910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0EE9C72-71E0-41EE-9DFE-68D65C5BD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10C6336-BE53-4914-8933-C2EEEE988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BAA3238-9BBC-4A43-99A7-E63A23C5D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680852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28BF59-66AF-4A3F-80B0-DBDDA98C5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736645-1CCF-48A2-8DA9-613CF6DCD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49FBF4B-653C-4A20-A459-ED1A721568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792B623-2FFF-47F5-9DC4-3E6614CA6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C29B4EE-E4A4-49F8-AB18-6D242CF38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F4AA76B-4EC3-42FE-AD54-65B1DEE9B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40928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 anchor="t">
            <a:normAutofit/>
          </a:bodyPr>
          <a:lstStyle>
            <a:lvl1pPr>
              <a:lnSpc>
                <a:spcPct val="114000"/>
              </a:lnSpc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A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330" y="1742381"/>
            <a:ext cx="10560424" cy="4374448"/>
          </a:xfrm>
        </p:spPr>
        <p:txBody>
          <a:bodyPr/>
          <a:lstStyle>
            <a:lvl1pPr marL="0" indent="0">
              <a:lnSpc>
                <a:spcPct val="114000"/>
              </a:lnSpc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Prostokąt 3"/>
          <p:cNvSpPr/>
          <p:nvPr userDrawn="1"/>
        </p:nvSpPr>
        <p:spPr>
          <a:xfrm flipV="1">
            <a:off x="0" y="702732"/>
            <a:ext cx="824753" cy="228602"/>
          </a:xfrm>
          <a:prstGeom prst="rect">
            <a:avLst/>
          </a:prstGeom>
          <a:solidFill>
            <a:srgbClr val="EBD2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518092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25D4B4-7067-4992-A79A-92BAFFE07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F916B022-5CF8-4B4F-9502-0377599940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5C85304-56E1-4CD6-B353-DF6C7CDD9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A11003E-8BB2-40EC-A1F3-9015AF59E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33386AE-D6B0-46AC-A7FB-3765FDFBB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7952444-40DC-4EBB-8E72-36078749E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76346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363D45-2CD0-4968-B48B-80DA7C9C8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9FEDA3A-81D5-4E08-B6CA-ABF4D892A0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EF84FE0-D769-4B70-8F46-481491185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02BFB99-12E8-4E2D-A1B4-03E80F79A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1CB40AE-08AB-4087-8EBD-01D01000D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6462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E940544-0352-4FC8-8175-81912D1FC6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9A682ED-8AC1-408D-B1FA-744A0097D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58622CE-D90F-4639-A6D3-AFA4746FD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020EEE9-11CA-455B-AD11-3B700B178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5FF4DB8-A339-4749-8B55-083214F28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4574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135127"/>
            <a:ext cx="10515600" cy="2240470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4400" b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A02020204030203" pitchFamily="34" charset="-18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rostokąt 2"/>
          <p:cNvSpPr/>
          <p:nvPr userDrawn="1"/>
        </p:nvSpPr>
        <p:spPr>
          <a:xfrm flipV="1">
            <a:off x="1" y="3310466"/>
            <a:ext cx="685800" cy="423334"/>
          </a:xfrm>
          <a:prstGeom prst="rect">
            <a:avLst/>
          </a:prstGeom>
          <a:solidFill>
            <a:srgbClr val="EBD2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64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EBD253"/>
          </a:solidFill>
          <a:ln>
            <a:solidFill>
              <a:srgbClr val="1B67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14475"/>
            <a:ext cx="10515600" cy="1325563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3774"/>
            <a:ext cx="5181600" cy="500697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0"/>
          </p:nvPr>
        </p:nvSpPr>
        <p:spPr>
          <a:xfrm>
            <a:off x="6553200" y="993773"/>
            <a:ext cx="5181600" cy="500697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19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681163"/>
            <a:ext cx="10652966" cy="1635778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39788" y="3316941"/>
            <a:ext cx="5183188" cy="470366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Jak to zbadać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9788" y="3787307"/>
            <a:ext cx="10652966" cy="2694176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pl-PL" dirty="0"/>
              <a:t>Kliknij, aby edytować style wzorca tekst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 anchor="t">
            <a:normAutofit/>
          </a:bodyPr>
          <a:lstStyle>
            <a:lvl1pPr>
              <a:defRPr sz="25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469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068" y="2915819"/>
            <a:ext cx="10515600" cy="1325563"/>
          </a:xfrm>
        </p:spPr>
        <p:txBody>
          <a:bodyPr anchor="t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738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6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01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265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03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CB38E04-F5B4-4EDF-9087-1E3F45D66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ADB3BD1-F5B9-468A-8B95-2CB4A966C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8ED9A27-5C4D-4C7E-892F-4D9B949085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36E5FFD-089A-48EB-8F6D-A0DD298286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4A663D7-1311-47A2-862D-111C7C308D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51833-2C02-4DE9-B16E-C7D39FEFFF3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131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pl/web/dostepnosc-cyfrowa/dostepne-srody" TargetMode="External"/><Relationship Id="rId2" Type="http://schemas.openxmlformats.org/officeDocument/2006/relationships/hyperlink" Target="https://www.gov.pl/web/dostepnosc-cyfrowa/o-szkoleniach-z-dostepnosci-cyfrowej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pl/web/dostepnosc-cyfrowa/jak-automatycznie-testowac-dostepnosc-cyfrowa-aplikacji-mobilnych" TargetMode="External"/><Relationship Id="rId2" Type="http://schemas.openxmlformats.org/officeDocument/2006/relationships/hyperlink" Target="https://www.gov.pl/web/dostepnosc-cyfrowa/jak-automatycznie-testowac-dostepnosc-cyfrowa-stron-internetowych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v.pl/web/dostepnosc-cyfrowa/jak-badac-dostepnosc-cyfrowa-z-uzyciem-technologii-asystujacych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eur-lex.europa.eu/legal-content/PL/TXT/HTML/?uri=CELEX:32016L2102&amp;from=PL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mailto:dostepnosc.cyfrowa@mc.gov.pl" TargetMode="External"/><Relationship Id="rId2" Type="http://schemas.openxmlformats.org/officeDocument/2006/relationships/hyperlink" Target="https://www.gov.pl/web/dostepnosc-cyfrowa" TargetMode="Externa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authors/smashicons" TargetMode="External"/><Relationship Id="rId2" Type="http://schemas.openxmlformats.org/officeDocument/2006/relationships/hyperlink" Target="https://www.freepik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cottaohara.github.io/accessibility_interview_questions/" TargetMode="External"/><Relationship Id="rId2" Type="http://schemas.openxmlformats.org/officeDocument/2006/relationships/hyperlink" Target="https://www.vskills.in/interview-questions/top-accessibility-testing-interview-questions-vskill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28767" y="2637575"/>
            <a:ext cx="10425490" cy="2180805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l-PL" dirty="0">
                <a:latin typeface="Lato Black" panose="020F0A02020204030203" pitchFamily="34" charset="-18"/>
              </a:rPr>
              <a:t>ZASOBY </a:t>
            </a:r>
            <a:r>
              <a:rPr lang="pl-PL" b="1" dirty="0">
                <a:latin typeface="Lato Black" panose="020F0A02020204030203" pitchFamily="34" charset="-18"/>
              </a:rPr>
              <a:t>NIEZBĘDNE </a:t>
            </a:r>
            <a:br>
              <a:rPr lang="pl-PL" b="1" dirty="0">
                <a:latin typeface="Lato Black" panose="020F0A02020204030203" pitchFamily="34" charset="-18"/>
              </a:rPr>
            </a:br>
            <a:r>
              <a:rPr lang="pl-PL" b="1" dirty="0">
                <a:latin typeface="Lato Black" panose="020F0A02020204030203" pitchFamily="34" charset="-18"/>
              </a:rPr>
              <a:t>DO WDROŻENIA DOSTĘPNOŚCI CYFROWEJ</a:t>
            </a:r>
          </a:p>
        </p:txBody>
      </p:sp>
      <p:pic>
        <p:nvPicPr>
          <p:cNvPr id="3" name="Picture 2" descr="Logotypy związane z finansowaniem projektu – Fundusze Europejskie Program Operacyjny Polska Cyfrowa, Rzeczpospolita Polska, Europejski Fundusz Społeczn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67" y="6009642"/>
            <a:ext cx="4714323" cy="655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3591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277537" cy="4475271"/>
          </a:xfrm>
        </p:spPr>
        <p:txBody>
          <a:bodyPr vert="horz" lIns="91440" tIns="45720" rIns="91440" bIns="45720" rtlCol="0">
            <a:normAutofit/>
          </a:bodyPr>
          <a:lstStyle/>
          <a:p>
            <a:pPr fontAlgn="base"/>
            <a:r>
              <a:rPr lang="pl-PL" sz="2100" dirty="0"/>
              <a:t>Wykonawcy zewnętrzni pojawiają się w większości projektów: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możesz zlecać im działania specjalistyczne — np. napisy rozszerzone do filmów, audiodeskrypcję, audyt ekspercki;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możesz zlecać im całe elementy — np. stronę internetową, system, funkcjonalność, aplikację.</a:t>
            </a:r>
          </a:p>
          <a:p>
            <a:pPr fontAlgn="base"/>
            <a:r>
              <a:rPr lang="pl-PL" sz="2100" dirty="0"/>
              <a:t>Dostępność cyfrowa musi być wprost wpisana w wymaganiach i dokładnie omówiona z wykonawcą.</a:t>
            </a:r>
          </a:p>
          <a:p>
            <a:pPr fontAlgn="base"/>
            <a:r>
              <a:rPr lang="pl-PL" sz="2100" dirty="0"/>
              <a:t>Zlecenie na zewnątrz </a:t>
            </a:r>
            <a:r>
              <a:rPr lang="pl-PL" sz="2100" b="1" dirty="0"/>
              <a:t>nie rozwiązuje wszystkich problemów</a:t>
            </a:r>
            <a:r>
              <a:rPr lang="pl-PL" sz="2100" dirty="0"/>
              <a:t>. Musisz zbudować zespół lub kompetencje, które pozwolą realnie weryfikować, to co tworzy wykonawca zewnętrzny.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Zlecanie działań zewnętrznym wykonawcom</a:t>
            </a:r>
          </a:p>
        </p:txBody>
      </p:sp>
    </p:spTree>
    <p:extLst>
      <p:ext uri="{BB962C8B-B14F-4D97-AF65-F5344CB8AC3E}">
        <p14:creationId xmlns:p14="http://schemas.microsoft.com/office/powerpoint/2010/main" val="2742643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277537" cy="4663231"/>
          </a:xfrm>
        </p:spPr>
        <p:txBody>
          <a:bodyPr vert="horz" lIns="91440" tIns="45720" rIns="91440" bIns="45720" rtlCol="0">
            <a:normAutofit/>
          </a:bodyPr>
          <a:lstStyle/>
          <a:p>
            <a:pPr fontAlgn="base"/>
            <a:r>
              <a:rPr lang="pl-PL" sz="2100" dirty="0"/>
              <a:t>To wykonawca zewnętrzny może: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odpowiadać za zbudowanie zespołu o określonych kompetencjach;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monitorować i dostarczać na bieżąco raporty/analizy stanu dostępności cyfrowej.</a:t>
            </a:r>
          </a:p>
          <a:p>
            <a:pPr fontAlgn="base"/>
            <a:endParaRPr lang="pl-PL" sz="2100" dirty="0"/>
          </a:p>
          <a:p>
            <a:pPr fontAlgn="base"/>
            <a:r>
              <a:rPr lang="pl-PL" sz="2100" dirty="0"/>
              <a:t>To nie zwalnia kierownika projektu z odpowiedzialności za dostępność cyfrową </a:t>
            </a:r>
            <a:br>
              <a:rPr lang="pl-PL" sz="2100" dirty="0"/>
            </a:br>
            <a:r>
              <a:rPr lang="pl-PL" sz="2100" dirty="0"/>
              <a:t>w projekcie i dostępność finalnego produktu.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Przenoszenie części zarządzania na zewnętrznego wykonawcę</a:t>
            </a:r>
          </a:p>
        </p:txBody>
      </p:sp>
    </p:spTree>
    <p:extLst>
      <p:ext uri="{BB962C8B-B14F-4D97-AF65-F5344CB8AC3E}">
        <p14:creationId xmlns:p14="http://schemas.microsoft.com/office/powerpoint/2010/main" val="3985853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277537" cy="4424471"/>
          </a:xfrm>
        </p:spPr>
        <p:txBody>
          <a:bodyPr vert="horz" lIns="91440" tIns="45720" rIns="91440" bIns="45720" rtlCol="0">
            <a:normAutofit/>
          </a:bodyPr>
          <a:lstStyle/>
          <a:p>
            <a:pPr fontAlgn="base"/>
            <a:r>
              <a:rPr lang="pl-PL" sz="2100" dirty="0"/>
              <a:t>Szczególnie w projektach: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gdy powstaje rozwiązanie cyfrowe, z którego będzie korzystać wiele różnych osób;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gdy wyniki lub produkty będą wykorzystywane później przez podmioty publiczne;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gdy jest wielu podwykonawców.</a:t>
            </a:r>
          </a:p>
          <a:p>
            <a:pPr fontAlgn="base"/>
            <a:endParaRPr lang="pl-PL" sz="2100" dirty="0"/>
          </a:p>
          <a:p>
            <a:pPr fontAlgn="base"/>
            <a:r>
              <a:rPr lang="pl-PL" sz="2100" dirty="0"/>
              <a:t>Nawet jeśli nie zdecydujesz się na taką osobę, zawsze wyznacz </a:t>
            </a:r>
            <a:r>
              <a:rPr lang="pl-PL" sz="2100" b="1" dirty="0"/>
              <a:t>lidera dostępności cyfrowej</a:t>
            </a:r>
            <a:r>
              <a:rPr lang="pl-PL" sz="2100" dirty="0"/>
              <a:t> (możesz także samemu realizować tę rolę).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Kiedy decydować się na stałego specjalistę dostępności cyfrowej</a:t>
            </a:r>
          </a:p>
        </p:txBody>
      </p:sp>
    </p:spTree>
    <p:extLst>
      <p:ext uri="{BB962C8B-B14F-4D97-AF65-F5344CB8AC3E}">
        <p14:creationId xmlns:p14="http://schemas.microsoft.com/office/powerpoint/2010/main" val="1004582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48142"/>
            <a:ext cx="10277537" cy="4795311"/>
          </a:xfrm>
        </p:spPr>
        <p:txBody>
          <a:bodyPr vert="horz" lIns="91440" tIns="45720" rIns="91440" bIns="45720" rtlCol="0">
            <a:normAutofit/>
          </a:bodyPr>
          <a:lstStyle/>
          <a:p>
            <a:pPr fontAlgn="base"/>
            <a:r>
              <a:rPr lang="pl-PL" sz="2100" dirty="0"/>
              <a:t>Projektowanie z:</a:t>
            </a:r>
            <a:r>
              <a:rPr lang="pl-PL" sz="2100" b="1" dirty="0"/>
              <a:t> Z</a:t>
            </a:r>
            <a:r>
              <a:rPr lang="pl-PL" sz="2100" dirty="0"/>
              <a:t> daje znacznie lepsze efekty niż projektowanie: </a:t>
            </a:r>
            <a:r>
              <a:rPr lang="pl-PL" sz="2100" b="1" dirty="0"/>
              <a:t>DLA, </a:t>
            </a:r>
            <a:r>
              <a:rPr lang="pl-PL" sz="2100" dirty="0"/>
              <a:t>więc korzystaj z tego!</a:t>
            </a:r>
          </a:p>
          <a:p>
            <a:pPr fontAlgn="base"/>
            <a:r>
              <a:rPr lang="pl-PL" sz="2100" dirty="0"/>
              <a:t>Pamiętaj: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nie każda osoba z niepełnosprawnością jest specjalistą od dostępności cyfrowej — taka osoba ma swoją perspektywę, korzysta z dostępności cyfrowej, ale nie zna często wytycznych WCAG, wymagań ustawy, czy potrzeb innych osób;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nie myśl o takich osobach tylko jako o testerach — wśród osób z niepełnosprawnościami są także projektanci, deweloperzy, graficy, inni specjaliści;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są specyficzne prawa i obowiązki związane z zatrudnianiem osób z niepełnosprawnościami  — na przykład limity czasu pracy.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Pracownicy z niepełnosprawnościami w zespole</a:t>
            </a:r>
          </a:p>
        </p:txBody>
      </p:sp>
    </p:spTree>
    <p:extLst>
      <p:ext uri="{BB962C8B-B14F-4D97-AF65-F5344CB8AC3E}">
        <p14:creationId xmlns:p14="http://schemas.microsoft.com/office/powerpoint/2010/main" val="1146852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01489"/>
            <a:ext cx="10277537" cy="4587032"/>
          </a:xfrm>
        </p:spPr>
        <p:txBody>
          <a:bodyPr vert="horz" lIns="91440" tIns="45720" rIns="91440" bIns="45720" rtlCol="0">
            <a:normAutofit/>
          </a:bodyPr>
          <a:lstStyle/>
          <a:p>
            <a:pPr fontAlgn="base"/>
            <a:r>
              <a:rPr lang="pl-PL" sz="2100" dirty="0"/>
              <a:t>Co sprzyja wypaleniu: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opieranie motywacji do zajęcia się dostępnością cyfrową wyłącznie na emocjach i empatii;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błędne wyobrażenie, że dostępność cyfrowa to 20-30 prostych kwestii technicznych — do wdrożenia na zasadzie: jeśli będą, to będzie dostępne cyfrowo;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skupianie się na szczegółach pojedynczego elementu: żeby był idealnie dostępny cyfrowo — często efekt odwrotny: „tyle się narobiliśmy, a nadal nie jest to ideał”;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brak priorytetów — dostępna obsługa menu jest najczęściej znacznie istotniejsza niż dostępna obsługa funkcji oceniania, w jakim stopniu treść na stronie była pomocna użytkownikowi.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pl-PL" sz="21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Problem wypalenia </a:t>
            </a:r>
            <a:r>
              <a:rPr lang="pl-PL" dirty="0" err="1"/>
              <a:t>dostępnościowego</a:t>
            </a:r>
            <a:r>
              <a:rPr lang="pl-PL" dirty="0"/>
              <a:t> zespołu</a:t>
            </a:r>
          </a:p>
        </p:txBody>
      </p:sp>
    </p:spTree>
    <p:extLst>
      <p:ext uri="{BB962C8B-B14F-4D97-AF65-F5344CB8AC3E}">
        <p14:creationId xmlns:p14="http://schemas.microsoft.com/office/powerpoint/2010/main" val="1069215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Przygotuj się na opór</a:t>
            </a:r>
          </a:p>
        </p:txBody>
      </p:sp>
      <p:sp>
        <p:nvSpPr>
          <p:cNvPr id="4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720151"/>
            <a:ext cx="10277537" cy="4520991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„Ta cała dostępność cyfrowa to jest techniczna sprawa” </a:t>
            </a:r>
            <a:r>
              <a:rPr lang="pl-PL" sz="2100" i="1" dirty="0"/>
              <a:t>— </a:t>
            </a:r>
            <a:r>
              <a:rPr lang="pl-PL" sz="2100" dirty="0"/>
              <a:t>przypominaj, że chodzi tak naprawdę o człowieka i o to, żeby mógł korzystać z rozwiązań, które tworzycie w projekcie. Możesz zorganizować spotkanie zespołu z osobami z niepełnosprawnościami;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„Nie traćmy czasu na coś, z czego korzysta może z 5 osób” </a:t>
            </a:r>
            <a:r>
              <a:rPr lang="pl-PL" sz="2100" dirty="0"/>
              <a:t>— pokazuj uniwersalność wielu rozwiązań </a:t>
            </a:r>
            <a:r>
              <a:rPr lang="pl-PL" sz="2100" dirty="0" err="1"/>
              <a:t>dostępnościowych</a:t>
            </a:r>
            <a:r>
              <a:rPr lang="pl-PL" sz="2100" dirty="0"/>
              <a:t>, wskazuj powiązania np. z SEO, jasno zakomunikuj, że dostępność cyfrowa jest wymagana prawnie;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„O ten WCAG to niech dba programista” </a:t>
            </a:r>
            <a:r>
              <a:rPr lang="pl-PL" sz="2100" dirty="0"/>
              <a:t>— pokazuj, że każdy ma coś do zrobienia dla dostępności cyfrowej w projekcie, możesz pokazać także swój zakres odpowiedzialności.</a:t>
            </a:r>
          </a:p>
        </p:txBody>
      </p:sp>
    </p:spTree>
    <p:extLst>
      <p:ext uri="{BB962C8B-B14F-4D97-AF65-F5344CB8AC3E}">
        <p14:creationId xmlns:p14="http://schemas.microsoft.com/office/powerpoint/2010/main" val="2046990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Wiedza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17149297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1" y="1981408"/>
            <a:ext cx="4833470" cy="4453259"/>
          </a:xfrm>
        </p:spPr>
        <p:txBody>
          <a:bodyPr vert="horz" lIns="91440" tIns="45720" rIns="91440" bIns="45720" rtlCol="0">
            <a:noAutofit/>
          </a:bodyPr>
          <a:lstStyle/>
          <a:p>
            <a:pPr fontAlgn="base"/>
            <a:r>
              <a:rPr lang="pl-PL" sz="2400" dirty="0"/>
              <a:t>Dostępność cyfrowa to szeroki temat — </a:t>
            </a:r>
            <a:r>
              <a:rPr lang="pl-PL" sz="2400" b="1" dirty="0"/>
              <a:t>nie szkól wszystkich </a:t>
            </a:r>
            <a:br>
              <a:rPr lang="pl-PL" sz="2400" b="1" dirty="0"/>
            </a:br>
            <a:r>
              <a:rPr lang="pl-PL" sz="2400" b="1" dirty="0"/>
              <a:t>z wszystkiego</a:t>
            </a:r>
            <a:r>
              <a:rPr lang="pl-PL" sz="2400" dirty="0"/>
              <a:t>.</a:t>
            </a:r>
          </a:p>
          <a:p>
            <a:pPr fontAlgn="base"/>
            <a:endParaRPr lang="pl-PL" sz="2400" dirty="0"/>
          </a:p>
          <a:p>
            <a:pPr fontAlgn="base"/>
            <a:r>
              <a:rPr lang="pl-PL" sz="2400" b="1" dirty="0"/>
              <a:t>Zadbaj</a:t>
            </a:r>
            <a:r>
              <a:rPr lang="pl-PL" sz="2400" dirty="0"/>
              <a:t> </a:t>
            </a:r>
            <a:r>
              <a:rPr lang="pl-PL" sz="2400" b="1" dirty="0"/>
              <a:t>raczej o zrozumienie</a:t>
            </a:r>
            <a:r>
              <a:rPr lang="pl-PL" sz="2400" dirty="0"/>
              <a:t>, jaka jest zależność między tym, co robią poszczególne osoby.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Każdemu tyle, ile potrzebuje</a:t>
            </a:r>
          </a:p>
        </p:txBody>
      </p:sp>
      <p:pic>
        <p:nvPicPr>
          <p:cNvPr id="4" name="Obraz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9666" y="1941314"/>
            <a:ext cx="3691060" cy="3691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7299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7537" cy="3610870"/>
          </a:xfrm>
        </p:spPr>
        <p:txBody>
          <a:bodyPr vert="horz" lIns="91440" tIns="45720" rIns="91440" bIns="45720" rtlCol="0">
            <a:normAutofit/>
          </a:bodyPr>
          <a:lstStyle/>
          <a:p>
            <a:pPr fontAlgn="base"/>
            <a:r>
              <a:rPr lang="pl-PL" sz="2100" dirty="0"/>
              <a:t>Wiele bezpłatnych wydarzeń </a:t>
            </a:r>
            <a:r>
              <a:rPr lang="pl-PL" sz="2100" dirty="0" err="1"/>
              <a:t>dostępnościowych</a:t>
            </a:r>
            <a:r>
              <a:rPr lang="pl-PL" sz="2100" dirty="0"/>
              <a:t> odbywa się co roku w maju w ramach GAAD, czyli Global Accessibility </a:t>
            </a:r>
            <a:r>
              <a:rPr lang="pl-PL" sz="2100" dirty="0" err="1"/>
              <a:t>Awareness</a:t>
            </a:r>
            <a:r>
              <a:rPr lang="pl-PL" sz="2100" dirty="0"/>
              <a:t> Day (trzeci czwartek maja). Zachęcaj do udziału w tych wydarzenia innych pracowników. </a:t>
            </a:r>
          </a:p>
          <a:p>
            <a:pPr fontAlgn="base"/>
            <a:r>
              <a:rPr lang="pl-PL" sz="2100" dirty="0"/>
              <a:t>Możesz także: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organizować szkolenia wewnętrzne;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zachęcać do udziału w </a:t>
            </a:r>
            <a:r>
              <a:rPr lang="pl-PL" sz="2100" u="sng" dirty="0">
                <a:hlinkClick r:id="rId2"/>
              </a:rPr>
              <a:t>bezpłatnych szkoleniach z dostępności cyfrowej, które organizuje Ministerstwo Cyfryzacji</a:t>
            </a:r>
            <a:r>
              <a:rPr lang="pl-PL" sz="2100" dirty="0"/>
              <a:t>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korzystać z możliwości zadania pytań na tzw. </a:t>
            </a:r>
            <a:r>
              <a:rPr lang="pl-PL" sz="2100" dirty="0">
                <a:hlinkClick r:id="rId3"/>
              </a:rPr>
              <a:t>dostępnych środach</a:t>
            </a:r>
            <a:r>
              <a:rPr lang="pl-PL" sz="2100" dirty="0"/>
              <a:t>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pl-PL" sz="2100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pl-PL" sz="21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Bezpłatne szkolenia i konsultacje</a:t>
            </a:r>
          </a:p>
        </p:txBody>
      </p:sp>
    </p:spTree>
    <p:extLst>
      <p:ext uri="{BB962C8B-B14F-4D97-AF65-F5344CB8AC3E}">
        <p14:creationId xmlns:p14="http://schemas.microsoft.com/office/powerpoint/2010/main" val="37012095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7537" cy="4377058"/>
          </a:xfrm>
        </p:spPr>
        <p:txBody>
          <a:bodyPr vert="horz" lIns="91440" tIns="45720" rIns="91440" bIns="45720" rtlCol="0">
            <a:normAutofit/>
          </a:bodyPr>
          <a:lstStyle/>
          <a:p>
            <a:pPr fontAlgn="base"/>
            <a:r>
              <a:rPr lang="pl-PL" sz="2100" dirty="0"/>
              <a:t>Zabezpiecz wiedzę </a:t>
            </a:r>
            <a:r>
              <a:rPr lang="pl-PL" sz="2100" dirty="0" err="1"/>
              <a:t>dostępnościową</a:t>
            </a:r>
            <a:r>
              <a:rPr lang="pl-PL" sz="2100" dirty="0"/>
              <a:t> zdobywaną w trakcie całego projektu. Twórz: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dokumentację techniczną z opisem kwestii dostępności cyfrowej;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design system z uwzględnieniem dostępności cyfrowej,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szablony pism;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wytyczne dotyczące publikowanych treści;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procedury (wewnętrzne i dla klientów zewnętrznych) dedykowane do tematu dostępności, ale też uwzględniaj dostępność w innych procedurach;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archiwum audytów i testów dostępności cyfrowej.</a:t>
            </a:r>
          </a:p>
          <a:p>
            <a:pPr fontAlgn="base"/>
            <a:r>
              <a:rPr lang="pl-PL" sz="2100" dirty="0"/>
              <a:t>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pl-PL" sz="2100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pl-PL" sz="2100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pl-PL" sz="2100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pl-PL" sz="21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Tworzenie bazy wiedzy </a:t>
            </a:r>
          </a:p>
        </p:txBody>
      </p:sp>
    </p:spTree>
    <p:extLst>
      <p:ext uri="{BB962C8B-B14F-4D97-AF65-F5344CB8AC3E}">
        <p14:creationId xmlns:p14="http://schemas.microsoft.com/office/powerpoint/2010/main" val="419992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Zrozumienie, czym jest dostępność cyfrowa w projekcie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1714002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b="1" dirty="0"/>
              <a:t>Nie tylko: czy jest, ale też: czy działa 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697462"/>
            <a:ext cx="10660956" cy="48429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pl-PL"/>
            </a:defPPr>
            <a:lvl1pPr indent="0" fontAlgn="base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300" b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</a:rPr>
              <a:t>Zaplanuj między innymi </a:t>
            </a:r>
            <a:r>
              <a:rPr lang="pl-PL" sz="2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</a:rPr>
              <a:t>kto i w jakich sposób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</a:rPr>
              <a:t>:</a:t>
            </a:r>
          </a:p>
          <a:p>
            <a:pPr lvl="1">
              <a:spcBef>
                <a:spcPts val="800"/>
              </a:spcBef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monitoruje stan dostępności cyfrowej;</a:t>
            </a:r>
          </a:p>
          <a:p>
            <a:pPr lvl="1">
              <a:spcBef>
                <a:spcPts val="800"/>
              </a:spcBef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dba o dostępność cyfrową multimediów;</a:t>
            </a:r>
          </a:p>
          <a:p>
            <a:pPr lvl="1">
              <a:spcBef>
                <a:spcPts val="800"/>
              </a:spcBef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uwzględnia dostępność cyfrową w zamówieniach publicznych;</a:t>
            </a:r>
          </a:p>
          <a:p>
            <a:pPr lvl="1">
              <a:spcBef>
                <a:spcPts val="800"/>
              </a:spcBef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zbiera wnioski i skargi związane z dostępnością cyfrową;</a:t>
            </a:r>
          </a:p>
          <a:p>
            <a:pPr lvl="1">
              <a:spcBef>
                <a:spcPts val="800"/>
              </a:spcBef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wdraża poprawki wynikające ze zgłoszonych wniosków i skarg;</a:t>
            </a:r>
          </a:p>
          <a:p>
            <a:pPr lvl="1">
              <a:spcBef>
                <a:spcPts val="800"/>
              </a:spcBef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dba o dostępność cyfrową w publikacjach w mediach społecznościowych.</a:t>
            </a:r>
          </a:p>
          <a:p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</a:rPr>
              <a:t>Regularnie sprawdzaj, </a:t>
            </a:r>
            <a:r>
              <a:rPr lang="pl-PL" sz="2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</a:rPr>
              <a:t>czy te procedury działają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22728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Sprzęt, oprogramowanie itp.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12980412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7537" cy="3610870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automaty i rozszerzenia do przeglądarek:</a:t>
            </a:r>
          </a:p>
          <a:p>
            <a:pPr marL="1028700" lvl="1" indent="-342900" fontAlgn="base">
              <a:buFont typeface="Lato" panose="020F0502020204030203" pitchFamily="34" charset="-18"/>
              <a:buChar char="–"/>
            </a:pPr>
            <a:r>
              <a:rPr lang="pl-PL" sz="2100" dirty="0">
                <a:hlinkClick r:id="rId2"/>
              </a:rPr>
              <a:t>narzędzia do automatycznej analizy stron internetowych</a:t>
            </a:r>
            <a:r>
              <a:rPr lang="pl-PL" sz="2100" dirty="0"/>
              <a:t>;</a:t>
            </a:r>
          </a:p>
          <a:p>
            <a:pPr marL="1028700" lvl="1" indent="-342900" fontAlgn="base">
              <a:buFont typeface="Lato" panose="020F0502020204030203" pitchFamily="34" charset="-18"/>
              <a:buChar char="–"/>
            </a:pPr>
            <a:r>
              <a:rPr lang="pl-PL" sz="2100" dirty="0">
                <a:hlinkClick r:id="rId3"/>
              </a:rPr>
              <a:t>narzędzia do automatycznej analizy aplikacji mobilnych</a:t>
            </a:r>
            <a:r>
              <a:rPr lang="pl-PL" sz="2100" dirty="0"/>
              <a:t>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>
                <a:hlinkClick r:id="rId4"/>
              </a:rPr>
              <a:t>technologie asystujące</a:t>
            </a:r>
            <a:r>
              <a:rPr lang="pl-PL" sz="2100" dirty="0"/>
              <a:t>, które wykorzystują użytkownicy;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różne urządzenia mobilne, komputery z różnymi systemami operacyjnymi;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popularne przeglądarki internetowe.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Sprzęt i oprogramowanie do testów i badań</a:t>
            </a:r>
          </a:p>
        </p:txBody>
      </p:sp>
    </p:spTree>
    <p:extLst>
      <p:ext uri="{BB962C8B-B14F-4D97-AF65-F5344CB8AC3E}">
        <p14:creationId xmlns:p14="http://schemas.microsoft.com/office/powerpoint/2010/main" val="29775646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7537" cy="3610870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edytory treści np. MS Office i analogiczne;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Adobe </a:t>
            </a:r>
            <a:r>
              <a:rPr lang="pl-PL" sz="2100" dirty="0" err="1"/>
              <a:t>Acrobat</a:t>
            </a:r>
            <a:r>
              <a:rPr lang="pl-PL" sz="2100" dirty="0"/>
              <a:t> (do tworzenia dostępnych cyfrowo PDF-ów i ich edycji);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odpowiedni edytor CMS umożliwiający tworzenie dostępnych wpisów;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dodatkowe oprogramowanie np. do tworzenia napisów do filmów.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Oprogramowanie do tworzenia dostępnych cyfrowo treści</a:t>
            </a:r>
          </a:p>
        </p:txBody>
      </p:sp>
    </p:spTree>
    <p:extLst>
      <p:ext uri="{BB962C8B-B14F-4D97-AF65-F5344CB8AC3E}">
        <p14:creationId xmlns:p14="http://schemas.microsoft.com/office/powerpoint/2010/main" val="4251567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Środki finansowe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12947397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2357329"/>
            <a:ext cx="5117950" cy="3610870"/>
          </a:xfrm>
        </p:spPr>
        <p:txBody>
          <a:bodyPr vert="horz" lIns="91440" tIns="45720" rIns="91440" bIns="45720" rtlCol="0">
            <a:normAutofit/>
          </a:bodyPr>
          <a:lstStyle/>
          <a:p>
            <a:pPr fontAlgn="base"/>
            <a:r>
              <a:rPr lang="pl-PL" sz="2400" dirty="0"/>
              <a:t>Dbanie o dostępność cyfrową kosztuje, ale </a:t>
            </a:r>
            <a:r>
              <a:rPr lang="pl-PL" sz="2400" b="1" dirty="0"/>
              <a:t>brak dostępności cyfrowej także kosztuje, </a:t>
            </a:r>
            <a:r>
              <a:rPr lang="pl-PL" sz="2400" dirty="0"/>
              <a:t>i to często dużo więcej niż jej zaplanowane wdrażanie.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Najważniejsze jeśli chodzi o koszty</a:t>
            </a:r>
          </a:p>
        </p:txBody>
      </p:sp>
      <p:pic>
        <p:nvPicPr>
          <p:cNvPr id="4" name="Obraz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759" y="1981409"/>
            <a:ext cx="3489655" cy="3489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4055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7537" cy="3610870"/>
          </a:xfrm>
        </p:spPr>
        <p:txBody>
          <a:bodyPr vert="horz" lIns="91440" tIns="45720" rIns="91440" bIns="45720" rtlCol="0">
            <a:normAutofit/>
          </a:bodyPr>
          <a:lstStyle/>
          <a:p>
            <a:pPr fontAlgn="base"/>
            <a:r>
              <a:rPr lang="pl-PL" sz="2100" dirty="0"/>
              <a:t>Przyjmuje się, że dostępność cyfrowa to </a:t>
            </a:r>
            <a:r>
              <a:rPr lang="pl-PL" sz="2100" b="1" dirty="0"/>
              <a:t>średnio kilka procent całego budżetu </a:t>
            </a:r>
            <a:r>
              <a:rPr lang="pl-PL" sz="2100" dirty="0"/>
              <a:t>projektu. </a:t>
            </a:r>
          </a:p>
          <a:p>
            <a:pPr fontAlgn="base"/>
            <a:r>
              <a:rPr lang="pl-PL" sz="2100" dirty="0"/>
              <a:t>W specyficznych projektach koszt może być wyższy, na przykład: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dostosowanie złożonych multimediów, które są głównym sposobem przekazywania informacji (np. portal z filmami);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konieczność stworzenia dodatkowego modułu płatności on-line, bo żaden </a:t>
            </a:r>
            <a:br>
              <a:rPr lang="pl-PL" sz="2100" dirty="0"/>
            </a:br>
            <a:r>
              <a:rPr lang="pl-PL" sz="2100" dirty="0"/>
              <a:t>z oferowanych na rynku nie jest w pełni dostępny cyfrowo.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Średni koszt wdrożenie dostępności </a:t>
            </a:r>
          </a:p>
        </p:txBody>
      </p:sp>
    </p:spTree>
    <p:extLst>
      <p:ext uri="{BB962C8B-B14F-4D97-AF65-F5344CB8AC3E}">
        <p14:creationId xmlns:p14="http://schemas.microsoft.com/office/powerpoint/2010/main" val="1440071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277537" cy="3489752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przy większej liczbie stron i aplikacji koszty wzrastają, ale nieproporcjonalnie —. </a:t>
            </a:r>
            <a:br>
              <a:rPr lang="pl-PL" sz="2100" dirty="0"/>
            </a:br>
            <a:r>
              <a:rPr lang="pl-PL" sz="2100" dirty="0"/>
              <a:t>część z działań i rozwiązań będzie taka sama dla każdej z tych stron i aplikacji;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nie wszystko musi robić ekspert do spraw dostępności cyfrowej — inwestuj w wiedzę  pracowników i wykorzystuj ją;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jeśli nie jesteś w stanie ocenić prawidłowość wykonania usługi, rozważ zlecenie jej na zewnątrz. Takie rozwiązanie może być tańsze i zająć mniej czasu. Opisz dokładnie, czego się spodziewasz jako wyniku (np. raport ze wskazaniem błędów i rekomendacje jak je poprawić) — uzyskasz bardziej precyzyjne wyceny.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Optymalizowanie kosztów</a:t>
            </a:r>
          </a:p>
        </p:txBody>
      </p:sp>
    </p:spTree>
    <p:extLst>
      <p:ext uri="{BB962C8B-B14F-4D97-AF65-F5344CB8AC3E}">
        <p14:creationId xmlns:p14="http://schemas.microsoft.com/office/powerpoint/2010/main" val="7457594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277537" cy="3489752"/>
          </a:xfrm>
        </p:spPr>
        <p:txBody>
          <a:bodyPr vert="horz" lIns="91440" tIns="45720" rIns="91440" bIns="45720" rtlCol="0">
            <a:normAutofit/>
          </a:bodyPr>
          <a:lstStyle/>
          <a:p>
            <a:pPr fontAlgn="base"/>
            <a:r>
              <a:rPr lang="pl-PL" sz="2100" b="1" dirty="0"/>
              <a:t>Koszty zapewniania dostępności cyfrowej w projektach są kosztami kwalifikowalnymi.</a:t>
            </a:r>
            <a:endParaRPr lang="pl-PL" sz="2100" dirty="0"/>
          </a:p>
          <a:p>
            <a:pPr fontAlgn="base"/>
            <a:r>
              <a:rPr lang="pl-PL" sz="2100" dirty="0"/>
              <a:t>Pamiętaj, wymagania prawne to minimum, które trzeba zapewnić. Programy unijne mogą stawiać jednak wyższe wymagania dostępności cyfrowej niż na przykład </a:t>
            </a:r>
            <a:r>
              <a:rPr lang="pl-PL" sz="2100" i="1" dirty="0"/>
              <a:t>ustawa o dostępności cyfrowej (…)</a:t>
            </a:r>
            <a:r>
              <a:rPr lang="pl-PL" sz="2100" dirty="0"/>
              <a:t>. </a:t>
            </a:r>
            <a:endParaRPr lang="pl-PL" sz="21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51380" y="598207"/>
            <a:ext cx="10560424" cy="683387"/>
          </a:xfrm>
        </p:spPr>
        <p:txBody>
          <a:bodyPr/>
          <a:lstStyle/>
          <a:p>
            <a:r>
              <a:rPr lang="pl-PL" dirty="0"/>
              <a:t>Kwalifikowalność kosztów</a:t>
            </a:r>
          </a:p>
        </p:txBody>
      </p:sp>
    </p:spTree>
    <p:extLst>
      <p:ext uri="{BB962C8B-B14F-4D97-AF65-F5344CB8AC3E}">
        <p14:creationId xmlns:p14="http://schemas.microsoft.com/office/powerpoint/2010/main" val="15701607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Czas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547675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7537" cy="3610870"/>
          </a:xfrm>
        </p:spPr>
        <p:txBody>
          <a:bodyPr vert="horz" lIns="91440" tIns="45720" rIns="91440" bIns="45720" rtlCol="0">
            <a:normAutofit/>
          </a:bodyPr>
          <a:lstStyle/>
          <a:p>
            <a:pPr fontAlgn="base"/>
            <a:r>
              <a:rPr lang="pl-PL" sz="2100" dirty="0"/>
              <a:t>Dostępność cyfrowa dotyczy także innych kwestii w projekcie, na przykład: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działań informacyjno-promocyjnych w mediach społecznościowych;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dokumentów tworzonych w projekcie;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procedur projektowych;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rekrutacji pracowników i organizacji ich stanowiska pracy;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zamówień publicznych;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narzędzi cyfrowych wykorzystywanych w projekcie.</a:t>
            </a:r>
          </a:p>
          <a:p>
            <a:pPr fontAlgn="base"/>
            <a:endParaRPr lang="pl-PL" sz="21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To nie tylko strona czy aplikacja zgodna z ustawą! </a:t>
            </a:r>
          </a:p>
        </p:txBody>
      </p:sp>
    </p:spTree>
    <p:extLst>
      <p:ext uri="{BB962C8B-B14F-4D97-AF65-F5344CB8AC3E}">
        <p14:creationId xmlns:p14="http://schemas.microsoft.com/office/powerpoint/2010/main" val="25657779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4960469" cy="3610870"/>
          </a:xfrm>
        </p:spPr>
        <p:txBody>
          <a:bodyPr vert="horz" lIns="91440" tIns="45720" rIns="91440" bIns="45720" rtlCol="0">
            <a:normAutofit/>
          </a:bodyPr>
          <a:lstStyle/>
          <a:p>
            <a:pPr fontAlgn="base"/>
            <a:r>
              <a:rPr lang="pl-PL" sz="2400" dirty="0"/>
              <a:t>Planuj czas na dostępność cyfrową.</a:t>
            </a:r>
          </a:p>
          <a:p>
            <a:pPr fontAlgn="base"/>
            <a:br>
              <a:rPr lang="pl-PL" sz="2400" dirty="0"/>
            </a:br>
            <a:r>
              <a:rPr lang="pl-PL" sz="2400" dirty="0"/>
              <a:t>Brak czasu w projekcie nie usprawiedliwia braku zajmowania się dostępnością cyfrową. </a:t>
            </a:r>
            <a:br>
              <a:rPr lang="pl-PL" sz="2400" dirty="0"/>
            </a:br>
            <a:r>
              <a:rPr lang="pl-PL" sz="2400" dirty="0"/>
              <a:t>Mówi o tym wprost </a:t>
            </a:r>
            <a:r>
              <a:rPr lang="pl-PL" sz="2400" dirty="0">
                <a:hlinkClick r:id="rId2"/>
              </a:rPr>
              <a:t>dyrektywa o dostępności stron i aplikacji (...)</a:t>
            </a:r>
            <a:r>
              <a:rPr lang="pl-PL" sz="2400" dirty="0"/>
              <a:t>.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Kluczowa sprawa odnośnie do czasu</a:t>
            </a:r>
          </a:p>
        </p:txBody>
      </p:sp>
      <p:pic>
        <p:nvPicPr>
          <p:cNvPr id="4" name="Obraz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479" y="2153919"/>
            <a:ext cx="2885441" cy="2885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1953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277537" cy="4409231"/>
          </a:xfrm>
        </p:spPr>
        <p:txBody>
          <a:bodyPr vert="horz" lIns="91440" tIns="45720" rIns="91440" bIns="45720" rtlCol="0">
            <a:normAutofit/>
          </a:bodyPr>
          <a:lstStyle/>
          <a:p>
            <a:pPr fontAlgn="base"/>
            <a:r>
              <a:rPr lang="pl-PL" sz="2100" dirty="0"/>
              <a:t>Każde działanie zajmuje określony czas, na przykład: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dodanie tekstu alternatywnego do zdjęcia zajmie kilka sekund, ale do złożonej infografiki już kilka minut;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dodanie napisów do filmu — zależności od długości, ale zawsze dłużej niż wrzucenie szybkiego </a:t>
            </a:r>
            <a:r>
              <a:rPr lang="pl-PL" sz="2100" dirty="0" err="1"/>
              <a:t>live’a</a:t>
            </a:r>
            <a:r>
              <a:rPr lang="pl-PL" sz="2100" dirty="0"/>
              <a:t>;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test automatyczny razem z analizą wyników zajmie 5 minut, ale badanie eksperckie całego serwisu lub aplikacji wraz z raportem już ok. 7-10 dni;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Zweryfikowanie pod kątem dostępności cyfrowej serwisu lub aplikacji to także kilka dni + czas niezbędny na ewentualne poprawki.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Ile trzeba czasu na dostępność cyfrową </a:t>
            </a:r>
          </a:p>
        </p:txBody>
      </p:sp>
    </p:spTree>
    <p:extLst>
      <p:ext uri="{BB962C8B-B14F-4D97-AF65-F5344CB8AC3E}">
        <p14:creationId xmlns:p14="http://schemas.microsoft.com/office/powerpoint/2010/main" val="18520498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7537" cy="3610870"/>
          </a:xfrm>
        </p:spPr>
        <p:txBody>
          <a:bodyPr vert="horz" lIns="91440" tIns="45720" rIns="91440" bIns="45720" rtlCol="0">
            <a:normAutofit/>
          </a:bodyPr>
          <a:lstStyle/>
          <a:p>
            <a:pPr fontAlgn="base"/>
            <a:r>
              <a:rPr lang="pl-PL" sz="2100" dirty="0"/>
              <a:t>Ogranicz powstawanie nowych błędów — jeśli pracownik najpierw tworzy coś, a potem dopiero to poprawia pod kątem dostępności cyfrowej, to takie działanie zajmuje mu niepotrzebnie więcej czasu.  </a:t>
            </a:r>
          </a:p>
          <a:p>
            <a:pPr fontAlgn="base"/>
            <a:r>
              <a:rPr lang="pl-PL" sz="2100" dirty="0"/>
              <a:t>Czasem dublowanie jakichś działań ma uzasadnienie, np. testowanie zawsze z kilkoma  użytkownikami — nigdy nie podejmuj decyzji projektowych na podstawie opinii jednego użytkownika. Jeśli zdecydujesz się na audyt ekspercki, po wprowadzeniu poprawek, zaplanuj ponowny audyt weryfikujący.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Nie dubluj niepotrzebnie pracy</a:t>
            </a:r>
          </a:p>
        </p:txBody>
      </p:sp>
    </p:spTree>
    <p:extLst>
      <p:ext uri="{BB962C8B-B14F-4D97-AF65-F5344CB8AC3E}">
        <p14:creationId xmlns:p14="http://schemas.microsoft.com/office/powerpoint/2010/main" val="26910010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277537" cy="4111481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sprawdź, czy technologia, na której oprze się rozwiązanie cyfrowe, daje możliwość zapewnienia dostępności cyfrowej;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jak najwcześniej komunikuj się z użytkownikami ostatecznymi rozwiązania, w tym z osobami z niepełnosprawnościami — określ z nimi potrzeby, problemy, pomysły;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nawet planując działania, nie unikniesz błędów — nie zostawiaj badań na sam koniec </a:t>
            </a:r>
            <a:br>
              <a:rPr lang="pl-PL" sz="2100" dirty="0"/>
            </a:br>
            <a:r>
              <a:rPr lang="pl-PL" sz="2100" dirty="0"/>
              <a:t>i uwzględnij czas na poprawki;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nie wstrzymuj działań i myślenia o dostępności cyfrowej do momentu zrekrutowania doświadczonego specjalisty w tym zakresie; taka rekrutacja może potrwać długo — w Polsce wciąż nie ma zbyt wielu takich osób.</a:t>
            </a:r>
          </a:p>
          <a:p>
            <a:pPr fontAlgn="base"/>
            <a:endParaRPr lang="pl-PL" sz="21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Działaj od początku projektu</a:t>
            </a:r>
          </a:p>
        </p:txBody>
      </p:sp>
    </p:spTree>
    <p:extLst>
      <p:ext uri="{BB962C8B-B14F-4D97-AF65-F5344CB8AC3E}">
        <p14:creationId xmlns:p14="http://schemas.microsoft.com/office/powerpoint/2010/main" val="41791628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Inne zasoby i koszty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35704349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7537" cy="3610870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wynagrodzenie testerów </a:t>
            </a:r>
            <a:r>
              <a:rPr lang="pl-PL" sz="2100" dirty="0"/>
              <a:t>— za pracę należy się wynagrodzenie. Także organizacje pozarządowe, które działają na rzecz dostępności czy osób z niepełnosprawnościami nie robią takich działań bezpłatnie;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moderator</a:t>
            </a:r>
            <a:r>
              <a:rPr lang="pl-PL" sz="2100" dirty="0"/>
              <a:t> — testerzy to jedno, ale zrozumienie ich uwag i opracowanie wniosków dla zespołu projektowego to drugie. Rozważ zatrudnienie doświadczonego moderatora;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sala do testów </a:t>
            </a:r>
            <a:r>
              <a:rPr lang="pl-PL" sz="2100" dirty="0"/>
              <a:t>— jeśli w twojej lokalizacji nie ma sali dostępnej architektonicznie, mogą dojść dodatkowe koszty wynajmu sali na testy.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Koszty testowania z użytkownikami z niepełnosprawnościami</a:t>
            </a:r>
          </a:p>
        </p:txBody>
      </p:sp>
    </p:spTree>
    <p:extLst>
      <p:ext uri="{BB962C8B-B14F-4D97-AF65-F5344CB8AC3E}">
        <p14:creationId xmlns:p14="http://schemas.microsoft.com/office/powerpoint/2010/main" val="26252820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7537" cy="3610870"/>
          </a:xfrm>
        </p:spPr>
        <p:txBody>
          <a:bodyPr vert="horz" lIns="91440" tIns="45720" rIns="91440" bIns="45720" rtlCol="0">
            <a:normAutofit/>
          </a:bodyPr>
          <a:lstStyle/>
          <a:p>
            <a:pPr fontAlgn="base"/>
            <a:r>
              <a:rPr lang="pl-PL" sz="2100" dirty="0"/>
              <a:t>Pracownicy z niepełnosprawnościami mogą potrzebować dostosowania swoich stanowisk pracy (np. odpowiednio dużego monitora, czytnika ekranu, programu powiększającego itp.).</a:t>
            </a:r>
          </a:p>
          <a:p>
            <a:pPr fontAlgn="base"/>
            <a:r>
              <a:rPr lang="pl-PL" sz="2100" dirty="0"/>
              <a:t>Przy testerach z niepełnosprawnościami, kluczowe jest często to żeby korzystali </a:t>
            </a:r>
            <a:br>
              <a:rPr lang="pl-PL" sz="2100" dirty="0"/>
            </a:br>
            <a:r>
              <a:rPr lang="pl-PL" sz="2100" dirty="0"/>
              <a:t>z własnego sprzętu lub oprogramowania — tego, którego używają na co dzień, które znają i mają skonfigurowane do swoich potrzeb — wówczas uzyskasz bardziej miarodajne wyniki testów.</a:t>
            </a:r>
          </a:p>
          <a:p>
            <a:pPr fontAlgn="base"/>
            <a:endParaRPr lang="pl-PL" sz="21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Oprogramowanie i sprzęt dla pracowników z niepełnosprawnościami</a:t>
            </a:r>
          </a:p>
        </p:txBody>
      </p:sp>
    </p:spTree>
    <p:extLst>
      <p:ext uri="{BB962C8B-B14F-4D97-AF65-F5344CB8AC3E}">
        <p14:creationId xmlns:p14="http://schemas.microsoft.com/office/powerpoint/2010/main" val="16082811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277537" cy="4326259"/>
          </a:xfrm>
        </p:spPr>
        <p:txBody>
          <a:bodyPr vert="horz" lIns="91440" tIns="45720" rIns="91440" bIns="45720" rtlCol="0">
            <a:normAutofit/>
          </a:bodyPr>
          <a:lstStyle/>
          <a:p>
            <a:pPr fontAlgn="base"/>
            <a:r>
              <a:rPr lang="pl-PL" sz="2100" dirty="0"/>
              <a:t>Projekty skierowane do ogółu osób z niepełnosprawnościami, z konkretną niepełnosprawnością (np. dla Głuchych) czy seniorów generują dodatkowe zadania, działania i koszty. </a:t>
            </a:r>
          </a:p>
          <a:p>
            <a:pPr fontAlgn="base"/>
            <a:r>
              <a:rPr lang="pl-PL" sz="2100" dirty="0"/>
              <a:t>Część z wymagań dotyczących dostępności cyfrowej może wykraczać wówczas poza to, co wymaga </a:t>
            </a:r>
            <a:r>
              <a:rPr lang="pl-PL" sz="2100" i="1" dirty="0"/>
              <a:t>ustawa o dostępności cyfrowej (…)</a:t>
            </a:r>
            <a:r>
              <a:rPr lang="pl-PL" sz="2100" dirty="0"/>
              <a:t>, na przykład: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tłumaczenie na język migowy — bez niego Głusi nie skorzystają z multimediów;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format </a:t>
            </a:r>
            <a:r>
              <a:rPr lang="pl-PL" sz="2100" b="1" dirty="0" err="1"/>
              <a:t>easy</a:t>
            </a:r>
            <a:r>
              <a:rPr lang="pl-PL" sz="2100" b="1" dirty="0"/>
              <a:t> to </a:t>
            </a:r>
            <a:r>
              <a:rPr lang="pl-PL" sz="2100" b="1" dirty="0" err="1"/>
              <a:t>read</a:t>
            </a:r>
            <a:r>
              <a:rPr lang="pl-PL" sz="2100" b="1" dirty="0"/>
              <a:t> </a:t>
            </a:r>
            <a:r>
              <a:rPr lang="pl-PL" sz="2100" dirty="0"/>
              <a:t>(ETR) — to specjalny uproszczony format treści, niezbędny dla niektórych osób z niepełnosprawnością intelektualną;</a:t>
            </a:r>
          </a:p>
          <a:p>
            <a:pPr fontAlgn="base"/>
            <a:r>
              <a:rPr lang="pl-PL" sz="2100" dirty="0"/>
              <a:t>W tego typu projektach współpraca z ostatecznymi odbiorcami jest niezbędna!</a:t>
            </a:r>
          </a:p>
          <a:p>
            <a:pPr lvl="1"/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Większe zaangażowanie w projektach specjalnych</a:t>
            </a:r>
          </a:p>
        </p:txBody>
      </p:sp>
    </p:spTree>
    <p:extLst>
      <p:ext uri="{BB962C8B-B14F-4D97-AF65-F5344CB8AC3E}">
        <p14:creationId xmlns:p14="http://schemas.microsoft.com/office/powerpoint/2010/main" val="27659362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7537" cy="3610870"/>
          </a:xfrm>
        </p:spPr>
        <p:txBody>
          <a:bodyPr vert="horz" lIns="91440" tIns="45720" rIns="91440" bIns="45720" rtlCol="0">
            <a:normAutofit/>
          </a:bodyPr>
          <a:lstStyle/>
          <a:p>
            <a:pPr fontAlgn="base"/>
            <a:r>
              <a:rPr lang="pl-PL" sz="2100" dirty="0"/>
              <a:t>Jeśli podmiot publiczny nie jest w stanie zapewnić dostępności cyfrowej jakichś treści, które publikuje w Internecie, musi zapewnić dla nich alternatywę — to obowiązek prawny. </a:t>
            </a:r>
          </a:p>
          <a:p>
            <a:pPr fontAlgn="base"/>
            <a:r>
              <a:rPr lang="pl-PL" sz="2100" dirty="0"/>
              <a:t>Alternatywny dostęp także kosztuje — bierz to pod uwagę przy kalkulacji budżetu.</a:t>
            </a:r>
          </a:p>
          <a:p>
            <a:pPr fontAlgn="base"/>
            <a:r>
              <a:rPr lang="pl-PL" sz="2100" dirty="0"/>
              <a:t>Jeśli zdecydujesz, że ten sam dokument będzie publikowany w dwóch wersjach (niedostępnej i dostępnej) to faktycznie tworzysz, publikujesz i utrzymujesz 2 razy więcej materiałów.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Koszt rozwiązań alternatywnych</a:t>
            </a:r>
          </a:p>
        </p:txBody>
      </p:sp>
    </p:spTree>
    <p:extLst>
      <p:ext uri="{BB962C8B-B14F-4D97-AF65-F5344CB8AC3E}">
        <p14:creationId xmlns:p14="http://schemas.microsoft.com/office/powerpoint/2010/main" val="42427606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7537" cy="3610870"/>
          </a:xfrm>
        </p:spPr>
        <p:txBody>
          <a:bodyPr vert="horz" lIns="91440" tIns="45720" rIns="91440" bIns="45720" rtlCol="0">
            <a:normAutofit/>
          </a:bodyPr>
          <a:lstStyle/>
          <a:p>
            <a:pPr fontAlgn="base"/>
            <a:r>
              <a:rPr lang="pl-PL" sz="2100" dirty="0"/>
              <a:t>Konferencje, szkolenia, spotkania konsultacyjne w formie on-line — tu także pojawia się dostępność cyfrowa w projekcie. </a:t>
            </a:r>
          </a:p>
          <a:p>
            <a:pPr fontAlgn="base"/>
            <a:r>
              <a:rPr lang="pl-PL" sz="2100" dirty="0"/>
              <a:t>Zapewnienie napisów, tłumaczenia na język migowy czy </a:t>
            </a:r>
            <a:r>
              <a:rPr lang="pl-PL" sz="2100" dirty="0" err="1"/>
              <a:t>audiodeskrypcji</a:t>
            </a:r>
            <a:r>
              <a:rPr lang="pl-PL" sz="2100" dirty="0"/>
              <a:t> nie jest wymagane polskim prawem w wydarzeniach na żywo, ale mogą to być dodatkowe wymagania wynikające z dofinansowania projektu ze środków publicznych czy unijnych.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Wydarzenia on-</a:t>
            </a:r>
            <a:r>
              <a:rPr lang="pl-PL" dirty="0" err="1"/>
              <a:t>line</a:t>
            </a: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4324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Ludzie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1622958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Pytania?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8004119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Dziękuję za uwagę</a:t>
            </a:r>
            <a:endParaRPr lang="pl-PL" sz="4000" dirty="0"/>
          </a:p>
        </p:txBody>
      </p:sp>
      <p:sp>
        <p:nvSpPr>
          <p:cNvPr id="3" name="pole tekstowe 2"/>
          <p:cNvSpPr txBox="1"/>
          <p:nvPr/>
        </p:nvSpPr>
        <p:spPr>
          <a:xfrm>
            <a:off x="831850" y="4436198"/>
            <a:ext cx="10317057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Zapraszam na naszą stronę 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https://www.gov.pl/dostepnosc-cyfrowa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b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i do kontaktu 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dostepnosc.cyfrowa@cyfra.gov.pl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  </a:t>
            </a:r>
          </a:p>
          <a:p>
            <a:pPr>
              <a:lnSpc>
                <a:spcPct val="150000"/>
              </a:lnSpc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466891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7537" cy="3610870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u="sng" dirty="0" err="1">
                <a:solidFill>
                  <a:srgbClr val="040E17"/>
                </a:solidFill>
                <a:latin typeface="Proxima Nova"/>
                <a:hlinkClick r:id="rId2"/>
              </a:rPr>
              <a:t>Freepik</a:t>
            </a:r>
            <a:r>
              <a:rPr lang="pl-PL" sz="2100" u="sng" dirty="0">
                <a:solidFill>
                  <a:srgbClr val="040E17"/>
                </a:solidFill>
                <a:latin typeface="Proxima Nova"/>
              </a:rPr>
              <a:t> </a:t>
            </a:r>
            <a:r>
              <a:rPr lang="pl-PL" sz="2100" u="sng" dirty="0">
                <a:latin typeface="Proxima Nova"/>
              </a:rPr>
              <a:t>(slajd 5, 17, 24),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u="sng" dirty="0" err="1">
                <a:solidFill>
                  <a:srgbClr val="374957"/>
                </a:solidFill>
                <a:latin typeface="Proxima Nova"/>
                <a:hlinkClick r:id="rId3"/>
              </a:rPr>
              <a:t>Smashicons</a:t>
            </a:r>
            <a:r>
              <a:rPr lang="pl-PL" sz="2100" u="sng" dirty="0">
                <a:solidFill>
                  <a:srgbClr val="374957"/>
                </a:solidFill>
                <a:latin typeface="Proxima Nova"/>
              </a:rPr>
              <a:t> </a:t>
            </a:r>
            <a:r>
              <a:rPr lang="pl-PL" sz="2100" u="sng" dirty="0">
                <a:latin typeface="Proxima Nova"/>
              </a:rPr>
              <a:t>(slajd 29)</a:t>
            </a:r>
            <a:endParaRPr lang="pl-PL" sz="2100" dirty="0">
              <a:latin typeface="Proxima Nov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100" dirty="0">
              <a:solidFill>
                <a:srgbClr val="374957"/>
              </a:solidFill>
              <a:latin typeface="Proxima Nova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 grafik użytych w prezentacji </a:t>
            </a:r>
          </a:p>
        </p:txBody>
      </p:sp>
    </p:spTree>
    <p:extLst>
      <p:ext uri="{BB962C8B-B14F-4D97-AF65-F5344CB8AC3E}">
        <p14:creationId xmlns:p14="http://schemas.microsoft.com/office/powerpoint/2010/main" val="119090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2660859"/>
            <a:ext cx="5505792" cy="2120691"/>
          </a:xfrm>
        </p:spPr>
        <p:txBody>
          <a:bodyPr vert="horz" lIns="91440" tIns="45720" rIns="91440" bIns="45720" rtlCol="0">
            <a:normAutofit/>
          </a:bodyPr>
          <a:lstStyle/>
          <a:p>
            <a:pPr fontAlgn="base"/>
            <a:r>
              <a:rPr lang="pl-PL" dirty="0"/>
              <a:t>Specjalista do spraw dostępności cyfrowej </a:t>
            </a:r>
            <a:r>
              <a:rPr lang="pl-PL" b="1" dirty="0"/>
              <a:t>nie zagwarantuje</a:t>
            </a:r>
            <a:r>
              <a:rPr lang="pl-PL" dirty="0"/>
              <a:t> </a:t>
            </a:r>
            <a:br>
              <a:rPr lang="pl-PL" dirty="0"/>
            </a:br>
            <a:r>
              <a:rPr lang="pl-PL" dirty="0"/>
              <a:t>dostępności cyfrowej w projekcie, jeśli będzie działał sam.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Obalmy główny mit!</a:t>
            </a:r>
          </a:p>
        </p:txBody>
      </p:sp>
      <p:pic>
        <p:nvPicPr>
          <p:cNvPr id="4" name="Obraz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1981409"/>
            <a:ext cx="3238840" cy="323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413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7537" cy="3610870"/>
          </a:xfrm>
        </p:spPr>
        <p:txBody>
          <a:bodyPr vert="horz" lIns="91440" tIns="45720" rIns="91440" bIns="45720" rtlCol="0">
            <a:normAutofit/>
          </a:bodyPr>
          <a:lstStyle/>
          <a:p>
            <a:pPr fontAlgn="base"/>
            <a:r>
              <a:rPr lang="pl-PL" sz="2100" b="1" dirty="0"/>
              <a:t>Kierownik projektu </a:t>
            </a:r>
            <a:r>
              <a:rPr lang="pl-PL" sz="2100" dirty="0"/>
              <a:t>— to od decyzji kierownika i sposobu prowadzenia projektu zależy efekt finalny i jego dostępność cyfrowa lub brak takiej dostępności.</a:t>
            </a:r>
          </a:p>
          <a:p>
            <a:pPr fontAlgn="base"/>
            <a:endParaRPr lang="pl-PL" sz="2100" dirty="0"/>
          </a:p>
          <a:p>
            <a:pPr fontAlgn="base"/>
            <a:r>
              <a:rPr lang="pl-PL" sz="2100" dirty="0"/>
              <a:t>Bez świadomego zaangażowania w dostępność cyfrową możesz spowodować, że powstaną tak zwane </a:t>
            </a:r>
            <a:r>
              <a:rPr lang="pl-PL" sz="2100" b="1" dirty="0"/>
              <a:t>długi techniczne</a:t>
            </a:r>
            <a:r>
              <a:rPr lang="pl-PL" sz="2100" dirty="0"/>
              <a:t>. Likwidacja tego typu błędów i tak będzie konieczna, ale poprawienie ich będzie znacznie więcej kosztować i zajmie więcej czasu. Czasem nawet więcej niż przewidziano w projekcie.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Kto odpowiada za dostępność cyfrową w projekcie</a:t>
            </a:r>
          </a:p>
        </p:txBody>
      </p:sp>
    </p:spTree>
    <p:extLst>
      <p:ext uri="{BB962C8B-B14F-4D97-AF65-F5344CB8AC3E}">
        <p14:creationId xmlns:p14="http://schemas.microsoft.com/office/powerpoint/2010/main" val="1310260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277537" cy="4425741"/>
          </a:xfrm>
        </p:spPr>
        <p:txBody>
          <a:bodyPr vert="horz" lIns="91440" tIns="45720" rIns="91440" bIns="45720" rtlCol="0">
            <a:normAutofit/>
          </a:bodyPr>
          <a:lstStyle/>
          <a:p>
            <a:pPr fontAlgn="base"/>
            <a:r>
              <a:rPr lang="pl-PL" sz="2100" b="1" dirty="0"/>
              <a:t>Każdy pracownik zaangażowany w projekt, </a:t>
            </a:r>
            <a:r>
              <a:rPr lang="pl-PL" sz="2100" dirty="0"/>
              <a:t>między innymi: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kierownik projektu;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projektant UX;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projektant — grafik;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developer;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redaktor/ twórca treści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tester;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każdy merytoryczny i administracyjny pracownik — szczególnie jeśli wyniki jego pracy mogą być przekazywane do innych osób.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Kto jest niezbędny do zapewnienia dostępności cyfrowej w projekcie</a:t>
            </a:r>
          </a:p>
        </p:txBody>
      </p:sp>
    </p:spTree>
    <p:extLst>
      <p:ext uri="{BB962C8B-B14F-4D97-AF65-F5344CB8AC3E}">
        <p14:creationId xmlns:p14="http://schemas.microsoft.com/office/powerpoint/2010/main" val="3308652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277537" cy="4512698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jasno informuj wszystkich pracowników, że </a:t>
            </a:r>
            <a:r>
              <a:rPr lang="pl-PL" sz="2100" b="1" dirty="0"/>
              <a:t>jako podmiot publiczny musicie tworzyć rozwiązania dostępne dla każdego</a:t>
            </a:r>
            <a:r>
              <a:rPr lang="pl-PL" sz="2100" dirty="0"/>
              <a:t> i będziecie musieli spełniać wymagania dostępności cyfrowej — zwróć na to uwagę w ogłoszeniach i podczas rozmów z kandydatami;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wskazuj na konkretne obowiązki </a:t>
            </a:r>
            <a:r>
              <a:rPr lang="pl-PL" sz="2100" dirty="0"/>
              <a:t>związane z dostępnością cyfrową, przy pracy na danym stanowisku;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pytaj o dostępność cyfrową podczas rozmów kwalifikacyjnych: </a:t>
            </a:r>
          </a:p>
          <a:p>
            <a:pPr marL="1028700" lvl="1" indent="-342900" fontAlgn="base">
              <a:buFont typeface="Lato" panose="020F0502020204030203" pitchFamily="34" charset="-18"/>
              <a:buChar char="–"/>
            </a:pPr>
            <a:r>
              <a:rPr lang="pl-PL" sz="2100" dirty="0">
                <a:hlinkClick r:id="rId2"/>
              </a:rPr>
              <a:t>lista pytań od </a:t>
            </a:r>
            <a:r>
              <a:rPr lang="pl-PL" sz="2100" dirty="0" err="1">
                <a:hlinkClick r:id="rId2"/>
              </a:rPr>
              <a:t>VSkills</a:t>
            </a:r>
            <a:r>
              <a:rPr lang="pl-PL" sz="2100" dirty="0">
                <a:hlinkClick r:id="rId2"/>
              </a:rPr>
              <a:t> </a:t>
            </a:r>
            <a:r>
              <a:rPr lang="pl-PL" sz="2100" dirty="0"/>
              <a:t>(do każdego z pytań dodano propozycję odpowiedzi — język angielski);</a:t>
            </a:r>
          </a:p>
          <a:p>
            <a:pPr marL="1028700" lvl="1" indent="-342900" fontAlgn="base">
              <a:buFont typeface="Lato" panose="020F0502020204030203" pitchFamily="34" charset="-18"/>
              <a:buChar char="–"/>
            </a:pPr>
            <a:r>
              <a:rPr lang="pl-PL" sz="2100" dirty="0">
                <a:hlinkClick r:id="rId3"/>
              </a:rPr>
              <a:t>lista pytań od Scotta O’Hary </a:t>
            </a:r>
            <a:r>
              <a:rPr lang="pl-PL" sz="2100" dirty="0"/>
              <a:t>(pytania ogólne, techniczne, dla projektantów, dla redaktorów — język angielski).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Zacznij już na etapie rekrutacji nowych pracowników</a:t>
            </a:r>
          </a:p>
        </p:txBody>
      </p:sp>
    </p:spTree>
    <p:extLst>
      <p:ext uri="{BB962C8B-B14F-4D97-AF65-F5344CB8AC3E}">
        <p14:creationId xmlns:p14="http://schemas.microsoft.com/office/powerpoint/2010/main" val="2665456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7537" cy="4233124"/>
          </a:xfrm>
        </p:spPr>
        <p:txBody>
          <a:bodyPr vert="horz" lIns="91440" tIns="45720" rIns="91440" bIns="45720" rtlCol="0">
            <a:normAutofit/>
          </a:bodyPr>
          <a:lstStyle/>
          <a:p>
            <a:pPr fontAlgn="base"/>
            <a:r>
              <a:rPr lang="pl-PL" sz="2100" dirty="0"/>
              <a:t>Zmiana podejścia do dostępności cyfrowej u dotychczasowych pracowników może być trudniejsza niż u nowych. Często wymaga to bowiem zmiany dotychczasowych przyzwyczajeń: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opowiedz o dostępności cyfrowej i pomóż zespołowi zdobyć niezbędną wiedzę </a:t>
            </a:r>
            <a:br>
              <a:rPr lang="pl-PL" sz="2100" dirty="0"/>
            </a:br>
            <a:r>
              <a:rPr lang="pl-PL" sz="2100" dirty="0"/>
              <a:t>i umiejętności;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wymagaj raportowania wszelkich kwestii (problemów i sukcesów) związanych z dostępnością cyfrową — reaguj na nie na bieżąco;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stawiaj takie same wymagania związane z dostępnością wszystkim pracownikom na analogicznych stanowiskach.</a:t>
            </a:r>
          </a:p>
          <a:p>
            <a:pPr fontAlgn="base"/>
            <a:endParaRPr lang="pl-PL" sz="21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Wdrożenie dotychczasowych pracowników</a:t>
            </a:r>
          </a:p>
        </p:txBody>
      </p:sp>
    </p:spTree>
    <p:extLst>
      <p:ext uri="{BB962C8B-B14F-4D97-AF65-F5344CB8AC3E}">
        <p14:creationId xmlns:p14="http://schemas.microsoft.com/office/powerpoint/2010/main" val="2822856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Niestandardowy 1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2244</Words>
  <Application>Microsoft Office PowerPoint</Application>
  <PresentationFormat>Panoramiczny</PresentationFormat>
  <Paragraphs>179</Paragraphs>
  <Slides>42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42</vt:i4>
      </vt:variant>
    </vt:vector>
  </HeadingPairs>
  <TitlesOfParts>
    <vt:vector size="51" baseType="lpstr">
      <vt:lpstr>Arial</vt:lpstr>
      <vt:lpstr>Calibri</vt:lpstr>
      <vt:lpstr>Calibri Light</vt:lpstr>
      <vt:lpstr>Lato</vt:lpstr>
      <vt:lpstr>Lato Black</vt:lpstr>
      <vt:lpstr>Open Sans</vt:lpstr>
      <vt:lpstr>Proxima Nova</vt:lpstr>
      <vt:lpstr>Office Theme</vt:lpstr>
      <vt:lpstr>Projekt niestandardowy</vt:lpstr>
      <vt:lpstr>ZASOBY NIEZBĘDNE  DO WDROŻENIA DOSTĘPNOŚCI CYFROWEJ</vt:lpstr>
      <vt:lpstr>Zrozumienie, czym jest dostępność cyfrowa w projekcie</vt:lpstr>
      <vt:lpstr>To nie tylko strona czy aplikacja zgodna z ustawą! </vt:lpstr>
      <vt:lpstr>Ludzie</vt:lpstr>
      <vt:lpstr>Obalmy główny mit!</vt:lpstr>
      <vt:lpstr>Kto odpowiada za dostępność cyfrową w projekcie</vt:lpstr>
      <vt:lpstr>Kto jest niezbędny do zapewnienia dostępności cyfrowej w projekcie</vt:lpstr>
      <vt:lpstr>Zacznij już na etapie rekrutacji nowych pracowników</vt:lpstr>
      <vt:lpstr>Wdrożenie dotychczasowych pracowników</vt:lpstr>
      <vt:lpstr>Zlecanie działań zewnętrznym wykonawcom</vt:lpstr>
      <vt:lpstr>Przenoszenie części zarządzania na zewnętrznego wykonawcę</vt:lpstr>
      <vt:lpstr>Kiedy decydować się na stałego specjalistę dostępności cyfrowej</vt:lpstr>
      <vt:lpstr>Pracownicy z niepełnosprawnościami w zespole</vt:lpstr>
      <vt:lpstr>Problem wypalenia dostępnościowego zespołu</vt:lpstr>
      <vt:lpstr>Przygotuj się na opór</vt:lpstr>
      <vt:lpstr>Wiedza</vt:lpstr>
      <vt:lpstr>Każdemu tyle, ile potrzebuje</vt:lpstr>
      <vt:lpstr>Bezpłatne szkolenia i konsultacje</vt:lpstr>
      <vt:lpstr>Tworzenie bazy wiedzy </vt:lpstr>
      <vt:lpstr>Nie tylko: czy jest, ale też: czy działa </vt:lpstr>
      <vt:lpstr>Sprzęt, oprogramowanie itp.</vt:lpstr>
      <vt:lpstr>Sprzęt i oprogramowanie do testów i badań</vt:lpstr>
      <vt:lpstr>Oprogramowanie do tworzenia dostępnych cyfrowo treści</vt:lpstr>
      <vt:lpstr>Środki finansowe</vt:lpstr>
      <vt:lpstr>Najważniejsze jeśli chodzi o koszty</vt:lpstr>
      <vt:lpstr>Średni koszt wdrożenie dostępności </vt:lpstr>
      <vt:lpstr>Optymalizowanie kosztów</vt:lpstr>
      <vt:lpstr>Kwalifikowalność kosztów</vt:lpstr>
      <vt:lpstr>Czas</vt:lpstr>
      <vt:lpstr>Kluczowa sprawa odnośnie do czasu</vt:lpstr>
      <vt:lpstr>Ile trzeba czasu na dostępność cyfrową </vt:lpstr>
      <vt:lpstr>Nie dubluj niepotrzebnie pracy</vt:lpstr>
      <vt:lpstr>Działaj od początku projektu</vt:lpstr>
      <vt:lpstr>Inne zasoby i koszty</vt:lpstr>
      <vt:lpstr>Koszty testowania z użytkownikami z niepełnosprawnościami</vt:lpstr>
      <vt:lpstr>Oprogramowanie i sprzęt dla pracowników z niepełnosprawnościami</vt:lpstr>
      <vt:lpstr>Większe zaangażowanie w projektach specjalnych</vt:lpstr>
      <vt:lpstr>Koszt rozwiązań alternatywnych</vt:lpstr>
      <vt:lpstr>Wydarzenia on-line </vt:lpstr>
      <vt:lpstr>Pytania?</vt:lpstr>
      <vt:lpstr>Dziękuję za uwagę</vt:lpstr>
      <vt:lpstr>Źródła grafik użytych w prezentacji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2023-05-08T12:06:51Z</dcterms:created>
  <dcterms:modified xsi:type="dcterms:W3CDTF">2023-10-19T05:40:10Z</dcterms:modified>
</cp:coreProperties>
</file>