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9" r:id="rId1"/>
    <p:sldMasterId id="2147483751" r:id="rId2"/>
  </p:sldMasterIdLst>
  <p:notesMasterIdLst>
    <p:notesMasterId r:id="rId45"/>
  </p:notesMasterIdLst>
  <p:handoutMasterIdLst>
    <p:handoutMasterId r:id="rId46"/>
  </p:handoutMasterIdLst>
  <p:sldIdLst>
    <p:sldId id="1339" r:id="rId3"/>
    <p:sldId id="1378" r:id="rId4"/>
    <p:sldId id="1359" r:id="rId5"/>
    <p:sldId id="1220" r:id="rId6"/>
    <p:sldId id="1375" r:id="rId7"/>
    <p:sldId id="1379" r:id="rId8"/>
    <p:sldId id="1377" r:id="rId9"/>
    <p:sldId id="1356" r:id="rId10"/>
    <p:sldId id="1360" r:id="rId11"/>
    <p:sldId id="1362" r:id="rId12"/>
    <p:sldId id="1361" r:id="rId13"/>
    <p:sldId id="1357" r:id="rId14"/>
    <p:sldId id="1363" r:id="rId15"/>
    <p:sldId id="1358" r:id="rId16"/>
    <p:sldId id="1390" r:id="rId17"/>
    <p:sldId id="1350" r:id="rId18"/>
    <p:sldId id="1371" r:id="rId19"/>
    <p:sldId id="1389" r:id="rId20"/>
    <p:sldId id="1374" r:id="rId21"/>
    <p:sldId id="1397" r:id="rId22"/>
    <p:sldId id="1351" r:id="rId23"/>
    <p:sldId id="1355" r:id="rId24"/>
    <p:sldId id="1368" r:id="rId25"/>
    <p:sldId id="1352" r:id="rId26"/>
    <p:sldId id="1385" r:id="rId27"/>
    <p:sldId id="1382" r:id="rId28"/>
    <p:sldId id="1384" r:id="rId29"/>
    <p:sldId id="1395" r:id="rId30"/>
    <p:sldId id="1380" r:id="rId31"/>
    <p:sldId id="1383" r:id="rId32"/>
    <p:sldId id="1392" r:id="rId33"/>
    <p:sldId id="1394" r:id="rId34"/>
    <p:sldId id="1393" r:id="rId35"/>
    <p:sldId id="1381" r:id="rId36"/>
    <p:sldId id="1364" r:id="rId37"/>
    <p:sldId id="1376" r:id="rId38"/>
    <p:sldId id="1366" r:id="rId39"/>
    <p:sldId id="1353" r:id="rId40"/>
    <p:sldId id="1387" r:id="rId41"/>
    <p:sldId id="1398" r:id="rId42"/>
    <p:sldId id="1399" r:id="rId43"/>
    <p:sldId id="1396" r:id="rId4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253"/>
    <a:srgbClr val="1D6F17"/>
    <a:srgbClr val="1B676B"/>
    <a:srgbClr val="008000"/>
    <a:srgbClr val="245C8D"/>
    <a:srgbClr val="0F539D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849" autoAdjust="0"/>
    <p:restoredTop sz="94083" autoAdjust="0"/>
  </p:normalViewPr>
  <p:slideViewPr>
    <p:cSldViewPr snapToGrid="0">
      <p:cViewPr varScale="1">
        <p:scale>
          <a:sx n="83" d="100"/>
          <a:sy n="83" d="100"/>
        </p:scale>
        <p:origin x="96" y="6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19.10.2023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19.10.2023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3336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665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501900"/>
            <a:ext cx="10426700" cy="25527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467360" cy="6858001"/>
          </a:xfrm>
          <a:prstGeom prst="rect">
            <a:avLst/>
          </a:prstGeom>
          <a:solidFill>
            <a:srgbClr val="EBD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FFF00"/>
              </a:solidFill>
            </a:endParaRPr>
          </a:p>
        </p:txBody>
      </p:sp>
      <p:pic>
        <p:nvPicPr>
          <p:cNvPr id="5" name="Obraz 4" descr="skrótowiec MC nad białoczerwoną belką " title="logo skrócone ministerstwa cyfryzacji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0" y="0"/>
            <a:ext cx="1399357" cy="1397413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Ministerstwo Cyfryzacji</a:t>
            </a:r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AB5F14-90A8-4030-9E04-D33DBF0B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BDD4FE0-350F-4067-A5E8-5C41F8E0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7F1D57-D3E5-4961-BD0A-D0D7ED18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D0BBE8-AF72-487C-984C-C837E69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1DF880-04E5-411E-9125-835DDB39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82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2CECA9-7CD3-4D02-B669-1D51898B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C6E68-26BE-43AE-B1B0-1E0C40B8B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CD6406-AE5E-4BF6-8D12-FCF40C1D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8CDF94-194B-4A7B-AA22-5648299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8C79D0-9BBD-4FA6-9DCC-FBC594E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589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51EBFF-851F-4F83-941D-6F717031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B93F42-4614-4478-BB27-80D66BF0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F38C97-C354-4236-BADD-4124C1B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FD249B-AB6D-409D-BF0D-E301B09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60AEDB-6F20-496D-8BD9-2B8D578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485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22D09B-69CB-4BFF-82BF-0FA2E583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867887-F3B4-490E-9857-7A74D5A4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5168A4-FF87-4A3E-9175-2A9A55C9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92C551-39D0-4F15-9FF9-17015D2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12073B4-8983-4802-B91E-69D01E03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D35F1B2-1C9E-4036-B0A2-1408824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865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B1199C-6FD5-4FB8-A312-FCC69CDA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AB1114-5771-4727-B396-4BE062A8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70F673C-4E14-4F28-A7A7-B663E7C2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8E3F10-1040-4BEA-8074-74F5D97AE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40EA57E-E43B-4F4A-B12C-4B12D042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72B7F8E-1315-4F5C-A0A6-B5C6A71D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45EDD7A-B5A3-4045-AB57-F0D4ECE9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4C92ED9-44AF-451A-923C-485EC6DA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8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751C72-284F-4113-86B8-B0656677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54CD597-07D6-4D15-AFA9-DABCAAF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4B33137-16E2-49AC-90A4-54C152D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16D4466-C4AB-455B-B1D8-15D0CF95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91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0EE9C72-71E0-41EE-9DFE-68D65C5B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10C6336-BE53-4914-8933-C2EEEE98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BAA3238-9BBC-4A43-99A7-E63A23C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808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28BF59-66AF-4A3F-80B0-DBDDA98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736645-1CCF-48A2-8DA9-613CF6DC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49FBF4B-653C-4A20-A459-ED1A7215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792B623-2FFF-47F5-9DC4-3E6614CA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29B4EE-E4A4-49F8-AB18-6D242CF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F4AA76B-4EC3-42FE-AD54-65B1DEE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0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02732"/>
            <a:ext cx="824753" cy="228602"/>
          </a:xfrm>
          <a:prstGeom prst="rect">
            <a:avLst/>
          </a:prstGeom>
          <a:solidFill>
            <a:srgbClr val="EBD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25D4B4-7067-4992-A79A-92BAFFE0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916B022-5CF8-4B4F-9502-0377599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5C85304-56E1-4CD6-B353-DF6C7CDD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A11003E-8BB2-40EC-A1F3-9015AF5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3386AE-D6B0-46AC-A7FB-3765FDFB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952444-40DC-4EBB-8E72-3607874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763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363D45-2CD0-4968-B48B-80DA7C9C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9FEDA3A-81D5-4E08-B6CA-ABF4D892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F84FE0-D769-4B70-8F46-48149118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02BFB99-12E8-4E2D-A1B4-03E80F79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CB40AE-08AB-4087-8EBD-01D01000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46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E940544-0352-4FC8-8175-81912D1F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9A682ED-8AC1-408D-B1FA-744A0097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8622CE-D90F-4639-A6D3-AFA4746F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020EEE9-11CA-455B-AD11-3B700B1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FF4DB8-A339-4749-8B55-083214F2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45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1" y="3310466"/>
            <a:ext cx="685800" cy="423334"/>
          </a:xfrm>
          <a:prstGeom prst="rect">
            <a:avLst/>
          </a:prstGeom>
          <a:solidFill>
            <a:srgbClr val="EBD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BD253"/>
          </a:solidFill>
          <a:ln>
            <a:solidFill>
              <a:srgbClr val="1B6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447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774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993773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CB38E04-F5B4-4EDF-9087-1E3F45D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ADB3BD1-F5B9-468A-8B95-2CB4A966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ED9A27-5C4D-4C7E-892F-4D9B94908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6E5FFD-089A-48EB-8F6D-A0DD29828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A663D7-1311-47A2-862D-111C7C30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3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dostepne-srody" TargetMode="External"/><Relationship Id="rId2" Type="http://schemas.openxmlformats.org/officeDocument/2006/relationships/hyperlink" Target="https://www.gov.pl/web/dostepnosc-cyfrowa/o-szkoleniach-z-dostepnosci-cyfrowej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jak-automatycznie-testowac-dostepnosc-cyfrowa-aplikacji-mobilnych" TargetMode="External"/><Relationship Id="rId2" Type="http://schemas.openxmlformats.org/officeDocument/2006/relationships/hyperlink" Target="https://www.gov.pl/web/dostepnosc-cyfrowa/jak-automatycznie-testowac-dostepnosc-cyfrowa-stron-internetowy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pl/web/dostepnosc-cyfrowa/jak-badac-dostepnosc-cyfrowa-z-uzyciem-technologii-asystujacych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ur-lex.europa.eu/legal-content/PL/TXT/HTML/?uri=CELEX:32016L2102&amp;from=P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mc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smashicons" TargetMode="External"/><Relationship Id="rId2" Type="http://schemas.openxmlformats.org/officeDocument/2006/relationships/hyperlink" Target="https://www.freepik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ottaohara.github.io/accessibility_interview_questions/" TargetMode="External"/><Relationship Id="rId2" Type="http://schemas.openxmlformats.org/officeDocument/2006/relationships/hyperlink" Target="https://www.vskills.in/interview-questions/top-accessibility-testing-interview-questions-vskill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67" y="2637575"/>
            <a:ext cx="10425490" cy="2180805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l-PL" dirty="0">
                <a:latin typeface="Lato Black" panose="020F0A02020204030203" pitchFamily="34" charset="-18"/>
              </a:rPr>
              <a:t>ZASOBY </a:t>
            </a:r>
            <a:r>
              <a:rPr lang="pl-PL" b="1" dirty="0">
                <a:latin typeface="Lato Black" panose="020F0A02020204030203" pitchFamily="34" charset="-18"/>
              </a:rPr>
              <a:t>NIEZBĘDNE </a:t>
            </a:r>
            <a:br>
              <a:rPr lang="pl-PL" b="1" dirty="0">
                <a:latin typeface="Lato Black" panose="020F0A02020204030203" pitchFamily="34" charset="-18"/>
              </a:rPr>
            </a:br>
            <a:r>
              <a:rPr lang="pl-PL" b="1" dirty="0">
                <a:latin typeface="Lato Black" panose="020F0A02020204030203" pitchFamily="34" charset="-18"/>
              </a:rPr>
              <a:t>DO WDROŻENIA DOSTĘPNOŚCI CYFROWEJ</a:t>
            </a:r>
          </a:p>
        </p:txBody>
      </p:sp>
      <p:pic>
        <p:nvPicPr>
          <p:cNvPr id="3" name="Picture 2" descr="Logotypy związane z finansowaniem projektu – Fundusze Europejskie Program Operacyjny Polska Cyfrowa, Rzeczpospolita Polska, Europejski Fundusz Społecz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67" y="6009642"/>
            <a:ext cx="4714323" cy="65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9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475271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Wykonawcy zewnętrzni pojawiają się w większości projektów: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możesz zlecać im działania specjalistyczne — np. napisy rozszerzone do filmów, audiodeskrypcję, audyt ekspercki;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możesz zlecać im całe elementy — np. stronę internetową, system, funkcjonalność, aplikację.</a:t>
            </a:r>
          </a:p>
          <a:p>
            <a:pPr fontAlgn="base"/>
            <a:r>
              <a:rPr lang="pl-PL" sz="2100" dirty="0"/>
              <a:t>Dostępność cyfrowa musi być wprost wpisana w wymaganiach i dokładnie omówiona z wykonawcą.</a:t>
            </a:r>
          </a:p>
          <a:p>
            <a:pPr fontAlgn="base"/>
            <a:r>
              <a:rPr lang="pl-PL" sz="2100" dirty="0"/>
              <a:t>Zlecenie na zewnątrz </a:t>
            </a:r>
            <a:r>
              <a:rPr lang="pl-PL" sz="2100" b="1" dirty="0"/>
              <a:t>nie rozwiązuje wszystkich problemów</a:t>
            </a:r>
            <a:r>
              <a:rPr lang="pl-PL" sz="2100" dirty="0"/>
              <a:t>. Musisz zbudować zespół lub kompetencje, które pozwolą realnie weryfikować, to co tworzy wykonawca zewnętrzny.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Zlecanie działań zewnętrznym wykonawcom</a:t>
            </a:r>
          </a:p>
        </p:txBody>
      </p:sp>
    </p:spTree>
    <p:extLst>
      <p:ext uri="{BB962C8B-B14F-4D97-AF65-F5344CB8AC3E}">
        <p14:creationId xmlns:p14="http://schemas.microsoft.com/office/powerpoint/2010/main" val="2742643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663231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To wykonawca zewnętrzny może: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odpowiadać za zbudowanie zespołu o określonych kompetencjach;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monitorować i dostarczać na bieżąco raporty/analizy stanu dostępności cyfrowej.</a:t>
            </a:r>
          </a:p>
          <a:p>
            <a:pPr fontAlgn="base"/>
            <a:endParaRPr lang="pl-PL" sz="2100" dirty="0"/>
          </a:p>
          <a:p>
            <a:pPr fontAlgn="base"/>
            <a:r>
              <a:rPr lang="pl-PL" sz="2100" dirty="0"/>
              <a:t>To nie zwalnia kierownika projektu z odpowiedzialności za dostępność cyfrową </a:t>
            </a:r>
            <a:br>
              <a:rPr lang="pl-PL" sz="2100" dirty="0"/>
            </a:br>
            <a:r>
              <a:rPr lang="pl-PL" sz="2100" dirty="0"/>
              <a:t>w projekcie i dostępność finalnego produktu.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Przenoszenie części zarządzania na zewnętrznego wykonawcę</a:t>
            </a:r>
          </a:p>
        </p:txBody>
      </p:sp>
    </p:spTree>
    <p:extLst>
      <p:ext uri="{BB962C8B-B14F-4D97-AF65-F5344CB8AC3E}">
        <p14:creationId xmlns:p14="http://schemas.microsoft.com/office/powerpoint/2010/main" val="3985853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424471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Szczególnie w projektach: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gdy powstaje rozwiązanie cyfrowe, z którego będzie korzystać wiele różnych osób;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gdy wyniki lub produkty będą wykorzystywane później przez podmioty publiczne;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gdy jest wielu podwykonawców.</a:t>
            </a:r>
          </a:p>
          <a:p>
            <a:pPr fontAlgn="base"/>
            <a:endParaRPr lang="pl-PL" sz="2100" dirty="0"/>
          </a:p>
          <a:p>
            <a:pPr fontAlgn="base"/>
            <a:r>
              <a:rPr lang="pl-PL" sz="2100" dirty="0"/>
              <a:t>Nawet jeśli nie zdecydujesz się na taką osobę, zawsze wyznacz </a:t>
            </a:r>
            <a:r>
              <a:rPr lang="pl-PL" sz="2100" b="1" dirty="0"/>
              <a:t>lidera dostępności cyfrowej</a:t>
            </a:r>
            <a:r>
              <a:rPr lang="pl-PL" sz="2100" dirty="0"/>
              <a:t> (możesz także samemu realizować tę rolę).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decydować się na stałego specjalistę dostępności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1004582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48142"/>
            <a:ext cx="10277537" cy="4795311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Projektowanie z:</a:t>
            </a:r>
            <a:r>
              <a:rPr lang="pl-PL" sz="2100" b="1" dirty="0"/>
              <a:t> Z</a:t>
            </a:r>
            <a:r>
              <a:rPr lang="pl-PL" sz="2100" dirty="0"/>
              <a:t> daje znacznie lepsze efekty niż projektowanie: </a:t>
            </a:r>
            <a:r>
              <a:rPr lang="pl-PL" sz="2100" b="1" dirty="0"/>
              <a:t>DLA, </a:t>
            </a:r>
            <a:r>
              <a:rPr lang="pl-PL" sz="2100" dirty="0"/>
              <a:t>więc korzystaj z tego!</a:t>
            </a:r>
          </a:p>
          <a:p>
            <a:pPr fontAlgn="base"/>
            <a:r>
              <a:rPr lang="pl-PL" sz="2100" dirty="0"/>
              <a:t>Pamiętaj: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nie każda osoba z niepełnosprawnością jest specjalistą od dostępności cyfrowej — taka osoba ma swoją perspektywę, korzysta z dostępności cyfrowej, ale nie zna często wytycznych WCAG, wymagań ustawy, czy potrzeb innych osób;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nie myśl o takich osobach tylko jako o testerach — wśród osób z niepełnosprawnościami są także projektanci, deweloperzy, graficy, inni specjaliści;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są specyficzne prawa i obowiązki związane z zatrudnianiem osób z niepełnosprawnościami  — na przykład limity czasu pracy.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Pracownicy z niepełnosprawnościami w zespole</a:t>
            </a:r>
          </a:p>
        </p:txBody>
      </p:sp>
    </p:spTree>
    <p:extLst>
      <p:ext uri="{BB962C8B-B14F-4D97-AF65-F5344CB8AC3E}">
        <p14:creationId xmlns:p14="http://schemas.microsoft.com/office/powerpoint/2010/main" val="114685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01489"/>
            <a:ext cx="10277537" cy="4587032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Co sprzyja wypaleniu: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opieranie motywacji do zajęcia się dostępnością cyfrową wyłącznie na emocjach i empatii;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błędne wyobrażenie, że dostępność cyfrowa to 20-30 prostych kwestii technicznych — do wdrożenia na zasadzie: jeśli będą, to będzie dostępne cyfrowo;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skupianie się na szczegółach pojedynczego elementu: żeby był idealnie dostępny cyfrowo — często efekt odwrotny: „tyle się narobiliśmy, a nadal nie jest to ideał”;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brak priorytetów — dostępna obsługa menu jest najczęściej znacznie istotniejsza niż dostępna obsługa funkcji oceniania, w jakim stopniu treść na stronie była pomocna użytkownikowi.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 wypalenia </a:t>
            </a:r>
            <a:r>
              <a:rPr lang="pl-PL" dirty="0" err="1"/>
              <a:t>dostępnościowego</a:t>
            </a:r>
            <a:r>
              <a:rPr lang="pl-PL" dirty="0"/>
              <a:t> zespołu</a:t>
            </a:r>
          </a:p>
        </p:txBody>
      </p:sp>
    </p:spTree>
    <p:extLst>
      <p:ext uri="{BB962C8B-B14F-4D97-AF65-F5344CB8AC3E}">
        <p14:creationId xmlns:p14="http://schemas.microsoft.com/office/powerpoint/2010/main" val="1069215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Przygotuj się na opór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20151"/>
            <a:ext cx="10277537" cy="4520991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„Ta cała dostępność cyfrowa to jest techniczna sprawa” </a:t>
            </a:r>
            <a:r>
              <a:rPr lang="pl-PL" sz="2100" i="1" dirty="0"/>
              <a:t>— </a:t>
            </a:r>
            <a:r>
              <a:rPr lang="pl-PL" sz="2100" dirty="0"/>
              <a:t>przypominaj, że chodzi tak naprawdę o człowieka i o to, żeby mógł korzystać z rozwiązań, które tworzycie w projekcie. Możesz zorganizować spotkanie zespołu z osobami z niepełnosprawnościami;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„Nie traćmy czasu na coś, z czego korzysta może z 5 osób” </a:t>
            </a:r>
            <a:r>
              <a:rPr lang="pl-PL" sz="2100" dirty="0"/>
              <a:t>— pokazuj uniwersalność wielu rozwiązań </a:t>
            </a:r>
            <a:r>
              <a:rPr lang="pl-PL" sz="2100" dirty="0" err="1"/>
              <a:t>dostępnościowych</a:t>
            </a:r>
            <a:r>
              <a:rPr lang="pl-PL" sz="2100" dirty="0"/>
              <a:t>, wskazuj powiązania np. z SEO, jasno zakomunikuj, że dostępność cyfrowa jest wymagana prawnie;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„O ten WCAG to niech dba programista” </a:t>
            </a:r>
            <a:r>
              <a:rPr lang="pl-PL" sz="2100" dirty="0"/>
              <a:t>— pokazuj, że każdy ma coś do zrobienia dla dostępności cyfrowej w projekcie, możesz pokazać także swój zakres odpowiedzialności.</a:t>
            </a:r>
          </a:p>
        </p:txBody>
      </p:sp>
    </p:spTree>
    <p:extLst>
      <p:ext uri="{BB962C8B-B14F-4D97-AF65-F5344CB8AC3E}">
        <p14:creationId xmlns:p14="http://schemas.microsoft.com/office/powerpoint/2010/main" val="2046990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Wiedza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71492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1" y="1981408"/>
            <a:ext cx="4833470" cy="4453259"/>
          </a:xfrm>
        </p:spPr>
        <p:txBody>
          <a:bodyPr vert="horz" lIns="91440" tIns="45720" rIns="91440" bIns="45720" rtlCol="0">
            <a:noAutofit/>
          </a:bodyPr>
          <a:lstStyle/>
          <a:p>
            <a:pPr fontAlgn="base"/>
            <a:r>
              <a:rPr lang="pl-PL" sz="2400" dirty="0"/>
              <a:t>Dostępność cyfrowa to szeroki temat — </a:t>
            </a:r>
            <a:r>
              <a:rPr lang="pl-PL" sz="2400" b="1" dirty="0"/>
              <a:t>nie szkól wszystkich </a:t>
            </a:r>
            <a:br>
              <a:rPr lang="pl-PL" sz="2400" b="1" dirty="0"/>
            </a:br>
            <a:r>
              <a:rPr lang="pl-PL" sz="2400" b="1" dirty="0"/>
              <a:t>z wszystkiego</a:t>
            </a:r>
            <a:r>
              <a:rPr lang="pl-PL" sz="2400" dirty="0"/>
              <a:t>.</a:t>
            </a:r>
          </a:p>
          <a:p>
            <a:pPr fontAlgn="base"/>
            <a:endParaRPr lang="pl-PL" sz="2400" dirty="0"/>
          </a:p>
          <a:p>
            <a:pPr fontAlgn="base"/>
            <a:r>
              <a:rPr lang="pl-PL" sz="2400" b="1" dirty="0"/>
              <a:t>Zadbaj</a:t>
            </a:r>
            <a:r>
              <a:rPr lang="pl-PL" sz="2400" dirty="0"/>
              <a:t> </a:t>
            </a:r>
            <a:r>
              <a:rPr lang="pl-PL" sz="2400" b="1" dirty="0"/>
              <a:t>raczej o zrozumienie</a:t>
            </a:r>
            <a:r>
              <a:rPr lang="pl-PL" sz="2400" dirty="0"/>
              <a:t>, jaka jest zależność między tym, co robią poszczególne osoby.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Każdemu tyle, ile potrzebuje</a:t>
            </a:r>
          </a:p>
        </p:txBody>
      </p:sp>
      <p:pic>
        <p:nvPicPr>
          <p:cNvPr id="4" name="Obraz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666" y="1941314"/>
            <a:ext cx="3691060" cy="369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2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Wiele bezpłatnych wydarzeń </a:t>
            </a:r>
            <a:r>
              <a:rPr lang="pl-PL" sz="2100" dirty="0" err="1"/>
              <a:t>dostępnościowych</a:t>
            </a:r>
            <a:r>
              <a:rPr lang="pl-PL" sz="2100" dirty="0"/>
              <a:t> odbywa się co roku w maju w ramach GAAD, czyli Global Accessibility </a:t>
            </a:r>
            <a:r>
              <a:rPr lang="pl-PL" sz="2100" dirty="0" err="1"/>
              <a:t>Awareness</a:t>
            </a:r>
            <a:r>
              <a:rPr lang="pl-PL" sz="2100" dirty="0"/>
              <a:t> Day (trzeci czwartek maja). Zachęcaj do udziału w tych wydarzenia innych pracowników. </a:t>
            </a:r>
          </a:p>
          <a:p>
            <a:pPr fontAlgn="base"/>
            <a:r>
              <a:rPr lang="pl-PL" sz="2100" dirty="0"/>
              <a:t>Możesz także: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organizować szkolenia wewnętrzne;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zachęcać do udziału w </a:t>
            </a:r>
            <a:r>
              <a:rPr lang="pl-PL" sz="2100" u="sng" dirty="0">
                <a:hlinkClick r:id="rId2"/>
              </a:rPr>
              <a:t>bezpłatnych szkoleniach z dostępności cyfrowej, które organizuje Ministerstwo Cyfryzacji</a:t>
            </a:r>
            <a:r>
              <a:rPr lang="pl-PL" sz="2100" dirty="0"/>
              <a:t>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korzystać z możliwości zadania pytań na tzw. </a:t>
            </a:r>
            <a:r>
              <a:rPr lang="pl-PL" sz="2100" dirty="0">
                <a:hlinkClick r:id="rId3"/>
              </a:rPr>
              <a:t>dostępnych środach</a:t>
            </a:r>
            <a:r>
              <a:rPr lang="pl-PL" sz="2100" dirty="0"/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Bezpłatne szkolenia i konsultacje</a:t>
            </a:r>
          </a:p>
        </p:txBody>
      </p:sp>
    </p:spTree>
    <p:extLst>
      <p:ext uri="{BB962C8B-B14F-4D97-AF65-F5344CB8AC3E}">
        <p14:creationId xmlns:p14="http://schemas.microsoft.com/office/powerpoint/2010/main" val="3701209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4377058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Zabezpiecz wiedzę </a:t>
            </a:r>
            <a:r>
              <a:rPr lang="pl-PL" sz="2100" dirty="0" err="1"/>
              <a:t>dostępnościową</a:t>
            </a:r>
            <a:r>
              <a:rPr lang="pl-PL" sz="2100" dirty="0"/>
              <a:t> zdobywaną w trakcie całego projektu. Twórz: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dokumentację techniczną z opisem kwestii dostępności cyfrowej;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design system z uwzględnieniem dostępności cyfrowej,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szablony pism;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wytyczne dotyczące publikowanych treści;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procedury (wewnętrzne i dla klientów zewnętrznych) dedykowane do tematu dostępności, ale też uwzględniaj dostępność w innych procedurach;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archiwum audytów i testów dostępności cyfrowej.</a:t>
            </a:r>
          </a:p>
          <a:p>
            <a:pPr fontAlgn="base"/>
            <a:r>
              <a:rPr lang="pl-PL" sz="2100" dirty="0"/>
              <a:t>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bazy wiedzy </a:t>
            </a:r>
          </a:p>
        </p:txBody>
      </p:sp>
    </p:spTree>
    <p:extLst>
      <p:ext uri="{BB962C8B-B14F-4D97-AF65-F5344CB8AC3E}">
        <p14:creationId xmlns:p14="http://schemas.microsoft.com/office/powerpoint/2010/main" val="41999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Zrozumienie, czym jest dostępność cyfrowa w projekcie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171400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Nie tylko: czy jest, ale też: czy działa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69746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3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</a:rPr>
              <a:t>Zaplanuj między innymi </a:t>
            </a:r>
            <a:r>
              <a:rPr lang="pl-PL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</a:rPr>
              <a:t>kto i w jakich sposób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</a:rPr>
              <a:t>:</a:t>
            </a:r>
          </a:p>
          <a:p>
            <a:pPr lvl="1">
              <a:spcBef>
                <a:spcPts val="800"/>
              </a:spcBef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monitoruje stan dostępności cyfrowej;</a:t>
            </a:r>
          </a:p>
          <a:p>
            <a:pPr lvl="1">
              <a:spcBef>
                <a:spcPts val="800"/>
              </a:spcBef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dba o dostępność cyfrową multimediów;</a:t>
            </a:r>
          </a:p>
          <a:p>
            <a:pPr lvl="1">
              <a:spcBef>
                <a:spcPts val="800"/>
              </a:spcBef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uwzględnia dostępność cyfrową w zamówieniach publicznych;</a:t>
            </a:r>
          </a:p>
          <a:p>
            <a:pPr lvl="1">
              <a:spcBef>
                <a:spcPts val="800"/>
              </a:spcBef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zbiera wnioski i skargi związane z dostępnością cyfrową;</a:t>
            </a:r>
          </a:p>
          <a:p>
            <a:pPr lvl="1">
              <a:spcBef>
                <a:spcPts val="800"/>
              </a:spcBef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wdraża poprawki wynikające ze zgłoszonych wniosków i skarg;</a:t>
            </a:r>
          </a:p>
          <a:p>
            <a:pPr lvl="1">
              <a:spcBef>
                <a:spcPts val="800"/>
              </a:spcBef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dba o dostępność cyfrową w publikacjach w mediach społecznościowych.</a:t>
            </a:r>
          </a:p>
          <a:p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</a:rPr>
              <a:t>Regularnie sprawdzaj, </a:t>
            </a:r>
            <a:r>
              <a:rPr lang="pl-PL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</a:rPr>
              <a:t>czy te procedury działają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2272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Sprzęt, oprogramowanie itp.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298041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automaty i rozszerzenia do przeglądarek:</a:t>
            </a:r>
          </a:p>
          <a:p>
            <a:pPr marL="1028700" lvl="1" indent="-342900" fontAlgn="base">
              <a:buFont typeface="Lato" panose="020F0502020204030203" pitchFamily="34" charset="-18"/>
              <a:buChar char="–"/>
            </a:pPr>
            <a:r>
              <a:rPr lang="pl-PL" sz="2100" dirty="0">
                <a:hlinkClick r:id="rId2"/>
              </a:rPr>
              <a:t>narzędzia do automatycznej analizy stron internetowych</a:t>
            </a:r>
            <a:r>
              <a:rPr lang="pl-PL" sz="2100" dirty="0"/>
              <a:t>;</a:t>
            </a:r>
          </a:p>
          <a:p>
            <a:pPr marL="1028700" lvl="1" indent="-342900" fontAlgn="base">
              <a:buFont typeface="Lato" panose="020F0502020204030203" pitchFamily="34" charset="-18"/>
              <a:buChar char="–"/>
            </a:pPr>
            <a:r>
              <a:rPr lang="pl-PL" sz="2100" dirty="0">
                <a:hlinkClick r:id="rId3"/>
              </a:rPr>
              <a:t>narzędzia do automatycznej analizy aplikacji mobilnych</a:t>
            </a:r>
            <a:r>
              <a:rPr lang="pl-PL" sz="2100" dirty="0"/>
              <a:t>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>
                <a:hlinkClick r:id="rId4"/>
              </a:rPr>
              <a:t>technologie asystujące</a:t>
            </a:r>
            <a:r>
              <a:rPr lang="pl-PL" sz="2100" dirty="0"/>
              <a:t>, które wykorzystują użytkownicy;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różne urządzenia mobilne, komputery z różnymi systemami operacyjnymi;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popularne przeglądarki internetowe.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Sprzęt i oprogramowanie do testów i badań</a:t>
            </a:r>
          </a:p>
        </p:txBody>
      </p:sp>
    </p:spTree>
    <p:extLst>
      <p:ext uri="{BB962C8B-B14F-4D97-AF65-F5344CB8AC3E}">
        <p14:creationId xmlns:p14="http://schemas.microsoft.com/office/powerpoint/2010/main" val="2977564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edytory treści np. MS Office i analogiczne;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Adobe </a:t>
            </a:r>
            <a:r>
              <a:rPr lang="pl-PL" sz="2100" dirty="0" err="1"/>
              <a:t>Acrobat</a:t>
            </a:r>
            <a:r>
              <a:rPr lang="pl-PL" sz="2100" dirty="0"/>
              <a:t> (do tworzenia dostępnych cyfrowo PDF-ów i ich edycji);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odpowiedni edytor CMS umożliwiający tworzenie dostępnych wpisów;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dodatkowe oprogramowanie np. do tworzenia napisów do filmów.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Oprogramowanie do tworzenia dostępnych cyfrowo treści</a:t>
            </a:r>
          </a:p>
        </p:txBody>
      </p:sp>
    </p:spTree>
    <p:extLst>
      <p:ext uri="{BB962C8B-B14F-4D97-AF65-F5344CB8AC3E}">
        <p14:creationId xmlns:p14="http://schemas.microsoft.com/office/powerpoint/2010/main" val="425156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Środki finansowe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294739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357329"/>
            <a:ext cx="5117950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400" dirty="0"/>
              <a:t>Dbanie o dostępność cyfrową kosztuje, ale </a:t>
            </a:r>
            <a:r>
              <a:rPr lang="pl-PL" sz="2400" b="1" dirty="0"/>
              <a:t>brak dostępności cyfrowej także kosztuje, </a:t>
            </a:r>
            <a:r>
              <a:rPr lang="pl-PL" sz="2400" dirty="0"/>
              <a:t>i to często dużo więcej niż jej zaplanowane wdrażanie.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jeśli chodzi o koszty</a:t>
            </a:r>
          </a:p>
        </p:txBody>
      </p:sp>
      <p:pic>
        <p:nvPicPr>
          <p:cNvPr id="4" name="Obraz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759" y="1981409"/>
            <a:ext cx="3489655" cy="348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05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Przyjmuje się, że dostępność cyfrowa to </a:t>
            </a:r>
            <a:r>
              <a:rPr lang="pl-PL" sz="2100" b="1" dirty="0"/>
              <a:t>średnio kilka procent całego budżetu </a:t>
            </a:r>
            <a:r>
              <a:rPr lang="pl-PL" sz="2100" dirty="0"/>
              <a:t>projektu. </a:t>
            </a:r>
          </a:p>
          <a:p>
            <a:pPr fontAlgn="base"/>
            <a:r>
              <a:rPr lang="pl-PL" sz="2100" dirty="0"/>
              <a:t>W specyficznych projektach koszt może być wyższy, na przykład: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dostosowanie złożonych multimediów, które są głównym sposobem przekazywania informacji (np. portal z filmami);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konieczność stworzenia dodatkowego modułu płatności on-line, bo żaden </a:t>
            </a:r>
            <a:br>
              <a:rPr lang="pl-PL" sz="2100" dirty="0"/>
            </a:br>
            <a:r>
              <a:rPr lang="pl-PL" sz="2100" dirty="0"/>
              <a:t>z oferowanych na rynku nie jest w pełni dostępny cyfrowo.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 koszt wdrożenie dostępności </a:t>
            </a:r>
          </a:p>
        </p:txBody>
      </p:sp>
    </p:spTree>
    <p:extLst>
      <p:ext uri="{BB962C8B-B14F-4D97-AF65-F5344CB8AC3E}">
        <p14:creationId xmlns:p14="http://schemas.microsoft.com/office/powerpoint/2010/main" val="144007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3489752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przy większej liczbie stron i aplikacji koszty wzrastają, ale nieproporcjonalnie —. </a:t>
            </a:r>
            <a:br>
              <a:rPr lang="pl-PL" sz="2100" dirty="0"/>
            </a:br>
            <a:r>
              <a:rPr lang="pl-PL" sz="2100" dirty="0"/>
              <a:t>część z działań i rozwiązań będzie taka sama dla każdej z tych stron i aplikacji;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nie wszystko musi robić ekspert do spraw dostępności cyfrowej — inwestuj w wiedzę  pracowników i wykorzystuj ją;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jeśli nie jesteś w stanie ocenić prawidłowość wykonania usługi, rozważ zlecenie jej na zewnątrz. Takie rozwiązanie może być tańsze i zająć mniej czasu. Opisz dokładnie, czego się spodziewasz jako wyniku (np. raport ze wskazaniem błędów i rekomendacje jak je poprawić) — uzyskasz bardziej precyzyjne wyceny.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Optymalizowanie kosztów</a:t>
            </a:r>
          </a:p>
        </p:txBody>
      </p:sp>
    </p:spTree>
    <p:extLst>
      <p:ext uri="{BB962C8B-B14F-4D97-AF65-F5344CB8AC3E}">
        <p14:creationId xmlns:p14="http://schemas.microsoft.com/office/powerpoint/2010/main" val="745759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3489752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b="1" dirty="0"/>
              <a:t>Koszty zapewniania dostępności cyfrowej w projektach są kosztami kwalifikowalnymi.</a:t>
            </a:r>
            <a:endParaRPr lang="pl-PL" sz="2100" dirty="0"/>
          </a:p>
          <a:p>
            <a:pPr fontAlgn="base"/>
            <a:r>
              <a:rPr lang="pl-PL" sz="2100" dirty="0"/>
              <a:t>Pamiętaj, wymagania prawne to minimum, które trzeba zapewnić. Programy unijne mogą stawiać jednak wyższe wymagania dostępności cyfrowej niż na przykład </a:t>
            </a:r>
            <a:r>
              <a:rPr lang="pl-PL" sz="2100" i="1" dirty="0"/>
              <a:t>ustawa o dostępności cyfrowej (…)</a:t>
            </a:r>
            <a:r>
              <a:rPr lang="pl-PL" sz="2100" dirty="0"/>
              <a:t>. </a:t>
            </a:r>
            <a:endParaRPr lang="pl-PL" sz="21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1380" y="598207"/>
            <a:ext cx="10560424" cy="683387"/>
          </a:xfrm>
        </p:spPr>
        <p:txBody>
          <a:bodyPr/>
          <a:lstStyle/>
          <a:p>
            <a:r>
              <a:rPr lang="pl-PL" dirty="0"/>
              <a:t>Kwalifikowalność kosztów</a:t>
            </a:r>
          </a:p>
        </p:txBody>
      </p:sp>
    </p:spTree>
    <p:extLst>
      <p:ext uri="{BB962C8B-B14F-4D97-AF65-F5344CB8AC3E}">
        <p14:creationId xmlns:p14="http://schemas.microsoft.com/office/powerpoint/2010/main" val="15701607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Czas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54767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Dostępność cyfrowa dotyczy także innych kwestii w projekcie, na przykład: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działań informacyjno-promocyjnych w mediach społecznościowych;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dokumentów tworzonych w projekcie;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procedur projektowych;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rekrutacji pracowników i organizacji ich stanowiska pracy;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zamówień publicznych;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narzędzi cyfrowych wykorzystywanych w projekcie.</a:t>
            </a:r>
          </a:p>
          <a:p>
            <a:pPr fontAlgn="base"/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 nie tylko strona czy aplikacja zgodna z ustawą! </a:t>
            </a:r>
          </a:p>
        </p:txBody>
      </p:sp>
    </p:spTree>
    <p:extLst>
      <p:ext uri="{BB962C8B-B14F-4D97-AF65-F5344CB8AC3E}">
        <p14:creationId xmlns:p14="http://schemas.microsoft.com/office/powerpoint/2010/main" val="2565777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4960469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400" dirty="0"/>
              <a:t>Planuj czas na dostępność cyfrową.</a:t>
            </a:r>
          </a:p>
          <a:p>
            <a:pPr fontAlgn="base"/>
            <a:br>
              <a:rPr lang="pl-PL" sz="2400" dirty="0"/>
            </a:br>
            <a:r>
              <a:rPr lang="pl-PL" sz="2400" dirty="0"/>
              <a:t>Brak czasu w projekcie nie usprawiedliwia braku zajmowania się dostępnością cyfrową. </a:t>
            </a:r>
            <a:br>
              <a:rPr lang="pl-PL" sz="2400" dirty="0"/>
            </a:br>
            <a:r>
              <a:rPr lang="pl-PL" sz="2400" dirty="0"/>
              <a:t>Mówi o tym wprost </a:t>
            </a:r>
            <a:r>
              <a:rPr lang="pl-PL" sz="2400" dirty="0">
                <a:hlinkClick r:id="rId2"/>
              </a:rPr>
              <a:t>dyrektywa o dostępności stron i aplikacji (...)</a:t>
            </a:r>
            <a:r>
              <a:rPr lang="pl-PL" sz="2400" dirty="0"/>
              <a:t>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Kluczowa sprawa odnośnie do czasu</a:t>
            </a:r>
          </a:p>
        </p:txBody>
      </p:sp>
      <p:pic>
        <p:nvPicPr>
          <p:cNvPr id="4" name="Obraz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79" y="2153919"/>
            <a:ext cx="2885441" cy="288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95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409231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Każde działanie zajmuje określony czas, na przykład: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dodanie tekstu alternatywnego do zdjęcia zajmie kilka sekund, ale do złożonej infografiki już kilka minut;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dodanie napisów do filmu — zależności od długości, ale zawsze dłużej niż wrzucenie szybkiego </a:t>
            </a:r>
            <a:r>
              <a:rPr lang="pl-PL" sz="2100" dirty="0" err="1"/>
              <a:t>live’a</a:t>
            </a:r>
            <a:r>
              <a:rPr lang="pl-PL" sz="2100" dirty="0"/>
              <a:t>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test automatyczny razem z analizą wyników zajmie 5 minut, ale badanie eksperckie całego serwisu lub aplikacji wraz z raportem już ok. 7-10 dni;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Zweryfikowanie pod kątem dostępności cyfrowej serwisu lub aplikacji to także kilka dni + czas niezbędny na ewentualne poprawki.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Ile trzeba czasu na dostępność cyfrową </a:t>
            </a:r>
          </a:p>
        </p:txBody>
      </p:sp>
    </p:spTree>
    <p:extLst>
      <p:ext uri="{BB962C8B-B14F-4D97-AF65-F5344CB8AC3E}">
        <p14:creationId xmlns:p14="http://schemas.microsoft.com/office/powerpoint/2010/main" val="1852049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Ogranicz powstawanie nowych błędów — jeśli pracownik najpierw tworzy coś, a potem dopiero to poprawia pod kątem dostępności cyfrowej, to takie działanie zajmuje mu niepotrzebnie więcej czasu.  </a:t>
            </a:r>
          </a:p>
          <a:p>
            <a:pPr fontAlgn="base"/>
            <a:r>
              <a:rPr lang="pl-PL" sz="2100" dirty="0"/>
              <a:t>Czasem dublowanie jakichś działań ma uzasadnienie, np. testowanie zawsze z kilkoma  użytkownikami — nigdy nie podejmuj decyzji projektowych na podstawie opinii jednego użytkownika. Jeśli zdecydujesz się na audyt ekspercki, po wprowadzeniu poprawek, zaplanuj ponowny audyt weryfikujący.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dubluj niepotrzebnie pracy</a:t>
            </a:r>
          </a:p>
        </p:txBody>
      </p:sp>
    </p:spTree>
    <p:extLst>
      <p:ext uri="{BB962C8B-B14F-4D97-AF65-F5344CB8AC3E}">
        <p14:creationId xmlns:p14="http://schemas.microsoft.com/office/powerpoint/2010/main" val="2691001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111481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sprawdź, czy technologia, na której oprze się rozwiązanie cyfrowe, daje możliwość zapewnienia dostępności cyfrowej;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jak najwcześniej komunikuj się z użytkownikami ostatecznymi rozwiązania, w tym z osobami z niepełnosprawnościami — określ z nimi potrzeby, problemy, pomysły;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nawet planując działania, nie unikniesz błędów — nie zostawiaj badań na sam koniec </a:t>
            </a:r>
            <a:br>
              <a:rPr lang="pl-PL" sz="2100" dirty="0"/>
            </a:br>
            <a:r>
              <a:rPr lang="pl-PL" sz="2100" dirty="0"/>
              <a:t>i uwzględnij czas na poprawki;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nie wstrzymuj działań i myślenia o dostępności cyfrowej do momentu zrekrutowania doświadczonego specjalisty w tym zakresie; taka rekrutacja może potrwać długo — w Polsce wciąż nie ma zbyt wielu takich osób.</a:t>
            </a:r>
          </a:p>
          <a:p>
            <a:pPr fontAlgn="base"/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Działaj od początku projektu</a:t>
            </a:r>
          </a:p>
        </p:txBody>
      </p:sp>
    </p:spTree>
    <p:extLst>
      <p:ext uri="{BB962C8B-B14F-4D97-AF65-F5344CB8AC3E}">
        <p14:creationId xmlns:p14="http://schemas.microsoft.com/office/powerpoint/2010/main" val="41791628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Inne zasoby i koszty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70434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wynagrodzenie testerów </a:t>
            </a:r>
            <a:r>
              <a:rPr lang="pl-PL" sz="2100" dirty="0"/>
              <a:t>— za pracę należy się wynagrodzenie. Także organizacje pozarządowe, które działają na rzecz dostępności czy osób z niepełnosprawnościami nie robią takich działań bezpłatnie;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moderator</a:t>
            </a:r>
            <a:r>
              <a:rPr lang="pl-PL" sz="2100" dirty="0"/>
              <a:t> — testerzy to jedno, ale zrozumienie ich uwag i opracowanie wniosków dla zespołu projektowego to drugie. Rozważ zatrudnienie doświadczonego moderatora;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sala do testów </a:t>
            </a:r>
            <a:r>
              <a:rPr lang="pl-PL" sz="2100" dirty="0"/>
              <a:t>— jeśli w twojej lokalizacji nie ma sali dostępnej architektonicznie, mogą dojść dodatkowe koszty wynajmu sali na testy.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 testowania z użytkownikami z niepełnosprawnościami</a:t>
            </a:r>
          </a:p>
        </p:txBody>
      </p:sp>
    </p:spTree>
    <p:extLst>
      <p:ext uri="{BB962C8B-B14F-4D97-AF65-F5344CB8AC3E}">
        <p14:creationId xmlns:p14="http://schemas.microsoft.com/office/powerpoint/2010/main" val="2625282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Pracownicy z niepełnosprawnościami mogą potrzebować dostosowania swoich stanowisk pracy (np. odpowiednio dużego monitora, czytnika ekranu, programu powiększającego itp.).</a:t>
            </a:r>
          </a:p>
          <a:p>
            <a:pPr fontAlgn="base"/>
            <a:r>
              <a:rPr lang="pl-PL" sz="2100" dirty="0"/>
              <a:t>Przy testerach z niepełnosprawnościami, kluczowe jest często to żeby korzystali </a:t>
            </a:r>
            <a:br>
              <a:rPr lang="pl-PL" sz="2100" dirty="0"/>
            </a:br>
            <a:r>
              <a:rPr lang="pl-PL" sz="2100" dirty="0"/>
              <a:t>z własnego sprzętu lub oprogramowania — tego, którego używają na co dzień, które znają i mają skonfigurowane do swoich potrzeb — wówczas uzyskasz bardziej miarodajne wyniki testów.</a:t>
            </a:r>
          </a:p>
          <a:p>
            <a:pPr fontAlgn="base"/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Oprogramowanie i sprzęt dla pracowników z niepełnosprawnościami</a:t>
            </a:r>
          </a:p>
        </p:txBody>
      </p:sp>
    </p:spTree>
    <p:extLst>
      <p:ext uri="{BB962C8B-B14F-4D97-AF65-F5344CB8AC3E}">
        <p14:creationId xmlns:p14="http://schemas.microsoft.com/office/powerpoint/2010/main" val="1608281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326259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Projekty skierowane do ogółu osób z niepełnosprawnościami, z konkretną niepełnosprawnością (np. dla Głuchych) czy seniorów generują dodatkowe zadania, działania i koszty. </a:t>
            </a:r>
          </a:p>
          <a:p>
            <a:pPr fontAlgn="base"/>
            <a:r>
              <a:rPr lang="pl-PL" sz="2100" dirty="0"/>
              <a:t>Część z wymagań dotyczących dostępności cyfrowej może wykraczać wówczas poza to, co wymaga </a:t>
            </a:r>
            <a:r>
              <a:rPr lang="pl-PL" sz="2100" i="1" dirty="0"/>
              <a:t>ustawa o dostępności cyfrowej (…)</a:t>
            </a:r>
            <a:r>
              <a:rPr lang="pl-PL" sz="2100" dirty="0"/>
              <a:t>, na przykład: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tłumaczenie na język migowy — bez niego Głusi nie skorzystają z multimediów;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format </a:t>
            </a:r>
            <a:r>
              <a:rPr lang="pl-PL" sz="2100" b="1" dirty="0" err="1"/>
              <a:t>easy</a:t>
            </a:r>
            <a:r>
              <a:rPr lang="pl-PL" sz="2100" b="1" dirty="0"/>
              <a:t> to </a:t>
            </a:r>
            <a:r>
              <a:rPr lang="pl-PL" sz="2100" b="1" dirty="0" err="1"/>
              <a:t>read</a:t>
            </a:r>
            <a:r>
              <a:rPr lang="pl-PL" sz="2100" b="1" dirty="0"/>
              <a:t> </a:t>
            </a:r>
            <a:r>
              <a:rPr lang="pl-PL" sz="2100" dirty="0"/>
              <a:t>(ETR) — to specjalny uproszczony format treści, niezbędny dla niektórych osób z niepełnosprawnością intelektualną;</a:t>
            </a:r>
          </a:p>
          <a:p>
            <a:pPr fontAlgn="base"/>
            <a:r>
              <a:rPr lang="pl-PL" sz="2100" dirty="0"/>
              <a:t>W tego typu projektach współpraca z ostatecznymi odbiorcami jest niezbędna!</a:t>
            </a:r>
          </a:p>
          <a:p>
            <a:pPr lvl="1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Większe zaangażowanie w projektach specjalnych</a:t>
            </a:r>
          </a:p>
        </p:txBody>
      </p:sp>
    </p:spTree>
    <p:extLst>
      <p:ext uri="{BB962C8B-B14F-4D97-AF65-F5344CB8AC3E}">
        <p14:creationId xmlns:p14="http://schemas.microsoft.com/office/powerpoint/2010/main" val="27659362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Jeśli podmiot publiczny nie jest w stanie zapewnić dostępności cyfrowej jakichś treści, które publikuje w Internecie, musi zapewnić dla nich alternatywę — to obowiązek prawny. </a:t>
            </a:r>
          </a:p>
          <a:p>
            <a:pPr fontAlgn="base"/>
            <a:r>
              <a:rPr lang="pl-PL" sz="2100" dirty="0"/>
              <a:t>Alternatywny dostęp także kosztuje — bierz to pod uwagę przy kalkulacji budżetu.</a:t>
            </a:r>
          </a:p>
          <a:p>
            <a:pPr fontAlgn="base"/>
            <a:r>
              <a:rPr lang="pl-PL" sz="2100" dirty="0"/>
              <a:t>Jeśli zdecydujesz, że ten sam dokument będzie publikowany w dwóch wersjach (niedostępnej i dostępnej) to faktycznie tworzysz, publikujesz i utrzymujesz 2 razy więcej materiałów.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 rozwiązań alternatywnych</a:t>
            </a:r>
          </a:p>
        </p:txBody>
      </p:sp>
    </p:spTree>
    <p:extLst>
      <p:ext uri="{BB962C8B-B14F-4D97-AF65-F5344CB8AC3E}">
        <p14:creationId xmlns:p14="http://schemas.microsoft.com/office/powerpoint/2010/main" val="4242760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Konferencje, szkolenia, spotkania konsultacyjne w formie on-line — tu także pojawia się dostępność cyfrowa w projekcie. </a:t>
            </a:r>
          </a:p>
          <a:p>
            <a:pPr fontAlgn="base"/>
            <a:r>
              <a:rPr lang="pl-PL" sz="2100" dirty="0"/>
              <a:t>Zapewnienie napisów, tłumaczenia na język migowy czy </a:t>
            </a:r>
            <a:r>
              <a:rPr lang="pl-PL" sz="2100" dirty="0" err="1"/>
              <a:t>audiodeskrypcji</a:t>
            </a:r>
            <a:r>
              <a:rPr lang="pl-PL" sz="2100" dirty="0"/>
              <a:t> nie jest wymagane polskim prawem w wydarzeniach na żywo, ale mogą to być dodatkowe wymagania wynikające z dofinansowania projektu ze środków publicznych czy unijnych.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on-</a:t>
            </a:r>
            <a:r>
              <a:rPr lang="pl-PL" dirty="0" err="1"/>
              <a:t>line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32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Ludzie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622958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Pytania?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8004119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Dziękuję za uwagę</a:t>
            </a:r>
            <a:endParaRPr lang="pl-PL" sz="4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1850" y="4436198"/>
            <a:ext cx="103170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689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 err="1">
                <a:solidFill>
                  <a:srgbClr val="040E17"/>
                </a:solidFill>
                <a:latin typeface="Proxima Nova"/>
                <a:hlinkClick r:id="rId2"/>
              </a:rPr>
              <a:t>Freepik</a:t>
            </a:r>
            <a:r>
              <a:rPr lang="pl-PL" sz="2100" u="sng" dirty="0">
                <a:solidFill>
                  <a:srgbClr val="040E17"/>
                </a:solidFill>
                <a:latin typeface="Proxima Nova"/>
              </a:rPr>
              <a:t> </a:t>
            </a:r>
            <a:r>
              <a:rPr lang="pl-PL" sz="2100" u="sng" dirty="0">
                <a:latin typeface="Proxima Nova"/>
              </a:rPr>
              <a:t>(slajd 5, 17, 24),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 err="1">
                <a:solidFill>
                  <a:srgbClr val="374957"/>
                </a:solidFill>
                <a:latin typeface="Proxima Nova"/>
                <a:hlinkClick r:id="rId3"/>
              </a:rPr>
              <a:t>Smashicons</a:t>
            </a:r>
            <a:r>
              <a:rPr lang="pl-PL" sz="2100" u="sng" dirty="0">
                <a:solidFill>
                  <a:srgbClr val="374957"/>
                </a:solidFill>
                <a:latin typeface="Proxima Nova"/>
              </a:rPr>
              <a:t> </a:t>
            </a:r>
            <a:r>
              <a:rPr lang="pl-PL" sz="2100" u="sng" dirty="0">
                <a:latin typeface="Proxima Nova"/>
              </a:rPr>
              <a:t>(slajd 29)</a:t>
            </a:r>
            <a:endParaRPr lang="pl-PL" sz="2100" dirty="0">
              <a:latin typeface="Proxima Nov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100" dirty="0">
              <a:solidFill>
                <a:srgbClr val="374957"/>
              </a:solidFill>
              <a:latin typeface="Proxima Nova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grafik użytych w prezentacji </a:t>
            </a:r>
          </a:p>
        </p:txBody>
      </p:sp>
    </p:spTree>
    <p:extLst>
      <p:ext uri="{BB962C8B-B14F-4D97-AF65-F5344CB8AC3E}">
        <p14:creationId xmlns:p14="http://schemas.microsoft.com/office/powerpoint/2010/main" val="11909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660859"/>
            <a:ext cx="5505792" cy="2120691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dirty="0"/>
              <a:t>Specjalista do spraw dostępności cyfrowej </a:t>
            </a:r>
            <a:r>
              <a:rPr lang="pl-PL" b="1" dirty="0"/>
              <a:t>nie zagwarantuje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dostępności cyfrowej w projekcie, jeśli będzie działał sam.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Obalmy główny mit!</a:t>
            </a:r>
          </a:p>
        </p:txBody>
      </p:sp>
      <p:pic>
        <p:nvPicPr>
          <p:cNvPr id="4" name="Obraz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981409"/>
            <a:ext cx="3238840" cy="323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41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b="1" dirty="0"/>
              <a:t>Kierownik projektu </a:t>
            </a:r>
            <a:r>
              <a:rPr lang="pl-PL" sz="2100" dirty="0"/>
              <a:t>— to od decyzji kierownika i sposobu prowadzenia projektu zależy efekt finalny i jego dostępność cyfrowa lub brak takiej dostępności.</a:t>
            </a:r>
          </a:p>
          <a:p>
            <a:pPr fontAlgn="base"/>
            <a:endParaRPr lang="pl-PL" sz="2100" dirty="0"/>
          </a:p>
          <a:p>
            <a:pPr fontAlgn="base"/>
            <a:r>
              <a:rPr lang="pl-PL" sz="2100" dirty="0"/>
              <a:t>Bez świadomego zaangażowania w dostępność cyfrową możesz spowodować, że powstaną tak zwane </a:t>
            </a:r>
            <a:r>
              <a:rPr lang="pl-PL" sz="2100" b="1" dirty="0"/>
              <a:t>długi techniczne</a:t>
            </a:r>
            <a:r>
              <a:rPr lang="pl-PL" sz="2100" dirty="0"/>
              <a:t>. Likwidacja tego typu błędów i tak będzie konieczna, ale poprawienie ich będzie znacznie więcej kosztować i zajmie więcej czasu. Czasem nawet więcej niż przewidziano w projekcie.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odpowiada za dostępność cyfrową w projekcie</a:t>
            </a:r>
          </a:p>
        </p:txBody>
      </p:sp>
    </p:spTree>
    <p:extLst>
      <p:ext uri="{BB962C8B-B14F-4D97-AF65-F5344CB8AC3E}">
        <p14:creationId xmlns:p14="http://schemas.microsoft.com/office/powerpoint/2010/main" val="131026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425741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b="1" dirty="0"/>
              <a:t>Każdy pracownik zaangażowany w projekt, </a:t>
            </a:r>
            <a:r>
              <a:rPr lang="pl-PL" sz="2100" dirty="0"/>
              <a:t>między innymi: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kierownik projektu;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projektant UX;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projektant — grafik;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developer;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redaktor/ twórca treści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tester;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każdy merytoryczny i administracyjny pracownik — szczególnie jeśli wyniki jego pracy mogą być przekazywane do innych osób.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jest niezbędny do zapewnienia dostępności cyfrowej w projekcie</a:t>
            </a:r>
          </a:p>
        </p:txBody>
      </p:sp>
    </p:spTree>
    <p:extLst>
      <p:ext uri="{BB962C8B-B14F-4D97-AF65-F5344CB8AC3E}">
        <p14:creationId xmlns:p14="http://schemas.microsoft.com/office/powerpoint/2010/main" val="3308652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12698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jasno informuj wszystkich pracowników, że </a:t>
            </a:r>
            <a:r>
              <a:rPr lang="pl-PL" sz="2100" b="1" dirty="0"/>
              <a:t>jako podmiot publiczny musicie tworzyć rozwiązania dostępne dla każdego</a:t>
            </a:r>
            <a:r>
              <a:rPr lang="pl-PL" sz="2100" dirty="0"/>
              <a:t> i będziecie musieli spełniać wymagania dostępności cyfrowej — zwróć na to uwagę w ogłoszeniach i podczas rozmów z kandydatami;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wskazuj na konkretne obowiązki </a:t>
            </a:r>
            <a:r>
              <a:rPr lang="pl-PL" sz="2100" dirty="0"/>
              <a:t>związane z dostępnością cyfrową, przy pracy na danym stanowisku;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pytaj o dostępność cyfrową podczas rozmów kwalifikacyjnych: </a:t>
            </a:r>
          </a:p>
          <a:p>
            <a:pPr marL="1028700" lvl="1" indent="-342900" fontAlgn="base">
              <a:buFont typeface="Lato" panose="020F0502020204030203" pitchFamily="34" charset="-18"/>
              <a:buChar char="–"/>
            </a:pPr>
            <a:r>
              <a:rPr lang="pl-PL" sz="2100" dirty="0">
                <a:hlinkClick r:id="rId2"/>
              </a:rPr>
              <a:t>lista pytań od </a:t>
            </a:r>
            <a:r>
              <a:rPr lang="pl-PL" sz="2100" dirty="0" err="1">
                <a:hlinkClick r:id="rId2"/>
              </a:rPr>
              <a:t>VSkills</a:t>
            </a:r>
            <a:r>
              <a:rPr lang="pl-PL" sz="2100" dirty="0">
                <a:hlinkClick r:id="rId2"/>
              </a:rPr>
              <a:t> </a:t>
            </a:r>
            <a:r>
              <a:rPr lang="pl-PL" sz="2100" dirty="0"/>
              <a:t>(do każdego z pytań dodano propozycję odpowiedzi — język angielski);</a:t>
            </a:r>
          </a:p>
          <a:p>
            <a:pPr marL="1028700" lvl="1" indent="-342900" fontAlgn="base">
              <a:buFont typeface="Lato" panose="020F0502020204030203" pitchFamily="34" charset="-18"/>
              <a:buChar char="–"/>
            </a:pPr>
            <a:r>
              <a:rPr lang="pl-PL" sz="2100" dirty="0">
                <a:hlinkClick r:id="rId3"/>
              </a:rPr>
              <a:t>lista pytań od Scotta O’Hary </a:t>
            </a:r>
            <a:r>
              <a:rPr lang="pl-PL" sz="2100" dirty="0"/>
              <a:t>(pytania ogólne, techniczne, dla projektantów, dla redaktorów — język angielski).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Zacznij już na etapie rekrutacji nowych pracowników</a:t>
            </a:r>
          </a:p>
        </p:txBody>
      </p:sp>
    </p:spTree>
    <p:extLst>
      <p:ext uri="{BB962C8B-B14F-4D97-AF65-F5344CB8AC3E}">
        <p14:creationId xmlns:p14="http://schemas.microsoft.com/office/powerpoint/2010/main" val="266545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4233124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Zmiana podejścia do dostępności cyfrowej u dotychczasowych pracowników może być trudniejsza niż u nowych. Często wymaga to bowiem zmiany dotychczasowych przyzwyczajeń: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opowiedz o dostępności cyfrowej i pomóż zespołowi zdobyć niezbędną wiedzę </a:t>
            </a:r>
            <a:br>
              <a:rPr lang="pl-PL" sz="2100" dirty="0"/>
            </a:br>
            <a:r>
              <a:rPr lang="pl-PL" sz="2100" dirty="0"/>
              <a:t>i umiejętności;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wymagaj raportowania wszelkich kwestii (problemów i sukcesów) związanych z dostępnością cyfrową — reaguj na nie na bieżąco;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stawiaj takie same wymagania związane z dostępnością wszystkim pracownikom na analogicznych stanowiskach.</a:t>
            </a:r>
          </a:p>
          <a:p>
            <a:pPr fontAlgn="base"/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Wdrożenie dotychczasowych pracowników</a:t>
            </a:r>
          </a:p>
        </p:txBody>
      </p:sp>
    </p:spTree>
    <p:extLst>
      <p:ext uri="{BB962C8B-B14F-4D97-AF65-F5344CB8AC3E}">
        <p14:creationId xmlns:p14="http://schemas.microsoft.com/office/powerpoint/2010/main" val="282285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2244</Words>
  <Application>Microsoft Office PowerPoint</Application>
  <PresentationFormat>Panoramiczny</PresentationFormat>
  <Paragraphs>179</Paragraphs>
  <Slides>42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42</vt:i4>
      </vt:variant>
    </vt:vector>
  </HeadingPairs>
  <TitlesOfParts>
    <vt:vector size="51" baseType="lpstr">
      <vt:lpstr>Arial</vt:lpstr>
      <vt:lpstr>Calibri</vt:lpstr>
      <vt:lpstr>Calibri Light</vt:lpstr>
      <vt:lpstr>Lato</vt:lpstr>
      <vt:lpstr>Lato Black</vt:lpstr>
      <vt:lpstr>Open Sans</vt:lpstr>
      <vt:lpstr>Proxima Nova</vt:lpstr>
      <vt:lpstr>Office Theme</vt:lpstr>
      <vt:lpstr>Projekt niestandardowy</vt:lpstr>
      <vt:lpstr>ZASOBY NIEZBĘDNE  DO WDROŻENIA DOSTĘPNOŚCI CYFROWEJ</vt:lpstr>
      <vt:lpstr>Zrozumienie, czym jest dostępność cyfrowa w projekcie</vt:lpstr>
      <vt:lpstr>To nie tylko strona czy aplikacja zgodna z ustawą! </vt:lpstr>
      <vt:lpstr>Ludzie</vt:lpstr>
      <vt:lpstr>Obalmy główny mit!</vt:lpstr>
      <vt:lpstr>Kto odpowiada za dostępność cyfrową w projekcie</vt:lpstr>
      <vt:lpstr>Kto jest niezbędny do zapewnienia dostępności cyfrowej w projekcie</vt:lpstr>
      <vt:lpstr>Zacznij już na etapie rekrutacji nowych pracowników</vt:lpstr>
      <vt:lpstr>Wdrożenie dotychczasowych pracowników</vt:lpstr>
      <vt:lpstr>Zlecanie działań zewnętrznym wykonawcom</vt:lpstr>
      <vt:lpstr>Przenoszenie części zarządzania na zewnętrznego wykonawcę</vt:lpstr>
      <vt:lpstr>Kiedy decydować się na stałego specjalistę dostępności cyfrowej</vt:lpstr>
      <vt:lpstr>Pracownicy z niepełnosprawnościami w zespole</vt:lpstr>
      <vt:lpstr>Problem wypalenia dostępnościowego zespołu</vt:lpstr>
      <vt:lpstr>Przygotuj się na opór</vt:lpstr>
      <vt:lpstr>Wiedza</vt:lpstr>
      <vt:lpstr>Każdemu tyle, ile potrzebuje</vt:lpstr>
      <vt:lpstr>Bezpłatne szkolenia i konsultacje</vt:lpstr>
      <vt:lpstr>Tworzenie bazy wiedzy </vt:lpstr>
      <vt:lpstr>Nie tylko: czy jest, ale też: czy działa </vt:lpstr>
      <vt:lpstr>Sprzęt, oprogramowanie itp.</vt:lpstr>
      <vt:lpstr>Sprzęt i oprogramowanie do testów i badań</vt:lpstr>
      <vt:lpstr>Oprogramowanie do tworzenia dostępnych cyfrowo treści</vt:lpstr>
      <vt:lpstr>Środki finansowe</vt:lpstr>
      <vt:lpstr>Najważniejsze jeśli chodzi o koszty</vt:lpstr>
      <vt:lpstr>Średni koszt wdrożenie dostępności </vt:lpstr>
      <vt:lpstr>Optymalizowanie kosztów</vt:lpstr>
      <vt:lpstr>Kwalifikowalność kosztów</vt:lpstr>
      <vt:lpstr>Czas</vt:lpstr>
      <vt:lpstr>Kluczowa sprawa odnośnie do czasu</vt:lpstr>
      <vt:lpstr>Ile trzeba czasu na dostępność cyfrową </vt:lpstr>
      <vt:lpstr>Nie dubluj niepotrzebnie pracy</vt:lpstr>
      <vt:lpstr>Działaj od początku projektu</vt:lpstr>
      <vt:lpstr>Inne zasoby i koszty</vt:lpstr>
      <vt:lpstr>Koszty testowania z użytkownikami z niepełnosprawnościami</vt:lpstr>
      <vt:lpstr>Oprogramowanie i sprzęt dla pracowników z niepełnosprawnościami</vt:lpstr>
      <vt:lpstr>Większe zaangażowanie w projektach specjalnych</vt:lpstr>
      <vt:lpstr>Koszt rozwiązań alternatywnych</vt:lpstr>
      <vt:lpstr>Wydarzenia on-line </vt:lpstr>
      <vt:lpstr>Pytania?</vt:lpstr>
      <vt:lpstr>Dziękuję za uwagę</vt:lpstr>
      <vt:lpstr>Źródła grafik użytych w prezentacji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2023-05-08T12:06:51Z</dcterms:created>
  <dcterms:modified xsi:type="dcterms:W3CDTF">2023-10-19T05:40:10Z</dcterms:modified>
</cp:coreProperties>
</file>