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5" r:id="rId5"/>
  </p:sldMasterIdLst>
  <p:notesMasterIdLst>
    <p:notesMasterId r:id="rId17"/>
  </p:notesMasterIdLst>
  <p:sldIdLst>
    <p:sldId id="371" r:id="rId6"/>
    <p:sldId id="266" r:id="rId7"/>
    <p:sldId id="370" r:id="rId8"/>
    <p:sldId id="311" r:id="rId9"/>
    <p:sldId id="447" r:id="rId10"/>
    <p:sldId id="2147470809" r:id="rId11"/>
    <p:sldId id="2147470808" r:id="rId12"/>
    <p:sldId id="2147470810" r:id="rId13"/>
    <p:sldId id="2147470811" r:id="rId14"/>
    <p:sldId id="2147470812" r:id="rId15"/>
    <p:sldId id="2147470813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1A4105-EE92-BAE9-96C8-5FE8E461D101}" name="Wojciech Bodzan" initials="WB" userId="S::wojciech.bodzan@abm.gov.pl::942c6367-63a5-4e1f-892e-3b7cb32d1357" providerId="AD"/>
  <p188:author id="{11F7E458-DB89-D51A-0F9A-F713BEB0A844}" name="Joanna Kornacka" initials="JK" userId="S::joanna.kornacka@abm.gov.pl::f5b99d46-f32f-4c6f-bd11-407171a6f1b4" providerId="AD"/>
  <p188:author id="{20FA916B-0CCF-E4D2-8370-46D3BFE9A3A2}" name="Agnieszka Mroczek-Krakowian" initials="AMK" userId="S::agnieszka.mroczek-krakowian@abm.gov.pl::154e1844-96f7-46a1-a7c5-507da92a4e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983"/>
    <a:srgbClr val="FF9966"/>
    <a:srgbClr val="EE9C6E"/>
    <a:srgbClr val="FF9900"/>
    <a:srgbClr val="99009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14" autoAdjust="0"/>
    <p:restoredTop sz="80017" autoAdjust="0"/>
  </p:normalViewPr>
  <p:slideViewPr>
    <p:cSldViewPr snapToGrid="0">
      <p:cViewPr varScale="1">
        <p:scale>
          <a:sx n="89" d="100"/>
          <a:sy n="89" d="100"/>
        </p:scale>
        <p:origin x="96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F37E5-F38E-4746-AE60-4396BE4A97A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44E76-29DE-4382-B1C5-EDA79E8BDAC0}">
      <dgm:prSet/>
      <dgm:spPr/>
      <dgm:t>
        <a:bodyPr/>
        <a:lstStyle/>
        <a:p>
          <a:r>
            <a:rPr lang="pl-PL" b="1"/>
            <a:t>Dla kogo</a:t>
          </a:r>
          <a:r>
            <a:rPr lang="pl-PL"/>
            <a:t>:</a:t>
          </a:r>
          <a:endParaRPr lang="en-US"/>
        </a:p>
      </dgm:t>
    </dgm:pt>
    <dgm:pt modelId="{B11DCE1F-08CA-4477-B4E5-B95B015A6F89}" type="parTrans" cxnId="{5B69FF6F-55F7-45D3-AAB3-9460FE0BDC98}">
      <dgm:prSet/>
      <dgm:spPr/>
      <dgm:t>
        <a:bodyPr/>
        <a:lstStyle/>
        <a:p>
          <a:endParaRPr lang="en-US"/>
        </a:p>
      </dgm:t>
    </dgm:pt>
    <dgm:pt modelId="{D7D2C9C5-174B-4855-B309-7A339832B099}" type="sibTrans" cxnId="{5B69FF6F-55F7-45D3-AAB3-9460FE0BDC98}">
      <dgm:prSet/>
      <dgm:spPr/>
      <dgm:t>
        <a:bodyPr/>
        <a:lstStyle/>
        <a:p>
          <a:endParaRPr lang="en-US"/>
        </a:p>
      </dgm:t>
    </dgm:pt>
    <dgm:pt modelId="{A065D704-4D04-48DE-A4B0-7826E08CEEFC}">
      <dgm:prSet/>
      <dgm:spPr/>
      <dgm:t>
        <a:bodyPr/>
        <a:lstStyle/>
        <a:p>
          <a:r>
            <a:rPr lang="pl-PL" b="1"/>
            <a:t>Instytucje ochrony zdrowia</a:t>
          </a:r>
          <a:r>
            <a:rPr lang="pl-PL"/>
            <a:t>:</a:t>
          </a:r>
          <a:endParaRPr lang="en-US" dirty="0"/>
        </a:p>
      </dgm:t>
    </dgm:pt>
    <dgm:pt modelId="{CD84C15C-D43D-4F89-9B26-D2596E7A1B3D}" type="parTrans" cxnId="{60443B6B-FFBB-4C36-A6D4-8439A2AF27DB}">
      <dgm:prSet/>
      <dgm:spPr/>
      <dgm:t>
        <a:bodyPr/>
        <a:lstStyle/>
        <a:p>
          <a:endParaRPr lang="en-US"/>
        </a:p>
      </dgm:t>
    </dgm:pt>
    <dgm:pt modelId="{85CD1A3C-FF48-4EB1-96D8-C8ED46E0E79B}" type="sibTrans" cxnId="{60443B6B-FFBB-4C36-A6D4-8439A2AF27DB}">
      <dgm:prSet/>
      <dgm:spPr/>
      <dgm:t>
        <a:bodyPr/>
        <a:lstStyle/>
        <a:p>
          <a:endParaRPr lang="en-US"/>
        </a:p>
      </dgm:t>
    </dgm:pt>
    <dgm:pt modelId="{5C63664B-2837-4BBF-98C1-77142B687D10}">
      <dgm:prSet/>
      <dgm:spPr/>
      <dgm:t>
        <a:bodyPr/>
        <a:lstStyle/>
        <a:p>
          <a:r>
            <a:rPr lang="pl-PL" b="1"/>
            <a:t>Cel wsparcia</a:t>
          </a:r>
          <a:r>
            <a:rPr lang="pl-PL"/>
            <a:t>:</a:t>
          </a:r>
          <a:endParaRPr lang="en-US"/>
        </a:p>
      </dgm:t>
    </dgm:pt>
    <dgm:pt modelId="{A862FEFE-7FC7-4694-B568-F1E71F609E06}" type="parTrans" cxnId="{70209227-57B0-4B3D-AC5D-DAFCEBC73473}">
      <dgm:prSet/>
      <dgm:spPr/>
      <dgm:t>
        <a:bodyPr/>
        <a:lstStyle/>
        <a:p>
          <a:endParaRPr lang="en-US"/>
        </a:p>
      </dgm:t>
    </dgm:pt>
    <dgm:pt modelId="{31C699F1-5429-4E17-BA5A-FC6B9E9489C2}" type="sibTrans" cxnId="{70209227-57B0-4B3D-AC5D-DAFCEBC73473}">
      <dgm:prSet/>
      <dgm:spPr/>
      <dgm:t>
        <a:bodyPr/>
        <a:lstStyle/>
        <a:p>
          <a:endParaRPr lang="en-US"/>
        </a:p>
      </dgm:t>
    </dgm:pt>
    <dgm:pt modelId="{9CBC82D8-F881-4861-9A7D-0E6F59C21532}">
      <dgm:prSet/>
      <dgm:spPr/>
      <dgm:t>
        <a:bodyPr/>
        <a:lstStyle/>
        <a:p>
          <a:r>
            <a:rPr lang="pl-PL" dirty="0"/>
            <a:t>Utworzenie nowych, wyspecjalizowanych Centrów Wsparcia Badań Klinicznych (CWBK) oraz wykorzystanie potencjału publicznych jednostek realizujących badania kliniczne.</a:t>
          </a:r>
          <a:endParaRPr lang="en-US" dirty="0"/>
        </a:p>
      </dgm:t>
    </dgm:pt>
    <dgm:pt modelId="{47199308-F6B3-4F7A-ABCA-365F6FE56AFF}" type="parTrans" cxnId="{765D50B8-BB6E-415B-87E1-6BC64A870F1E}">
      <dgm:prSet/>
      <dgm:spPr/>
      <dgm:t>
        <a:bodyPr/>
        <a:lstStyle/>
        <a:p>
          <a:endParaRPr lang="en-US"/>
        </a:p>
      </dgm:t>
    </dgm:pt>
    <dgm:pt modelId="{8E1826C7-10B9-4E8D-B270-876E18F72E7D}" type="sibTrans" cxnId="{765D50B8-BB6E-415B-87E1-6BC64A870F1E}">
      <dgm:prSet/>
      <dgm:spPr/>
      <dgm:t>
        <a:bodyPr/>
        <a:lstStyle/>
        <a:p>
          <a:endParaRPr lang="en-US"/>
        </a:p>
      </dgm:t>
    </dgm:pt>
    <dgm:pt modelId="{154BF8DE-ADB3-4DA9-AE3D-1314AD488C04}">
      <dgm:prSet/>
      <dgm:spPr/>
      <dgm:t>
        <a:bodyPr/>
        <a:lstStyle/>
        <a:p>
          <a:r>
            <a:rPr lang="pl-PL" b="1" dirty="0"/>
            <a:t>Kluczowe parametry konkursy:</a:t>
          </a:r>
          <a:endParaRPr lang="en-US" dirty="0"/>
        </a:p>
      </dgm:t>
    </dgm:pt>
    <dgm:pt modelId="{E2FA50E3-ED64-4777-BA97-7650F76948AF}" type="parTrans" cxnId="{F619101F-38ED-4925-9690-9F675328C260}">
      <dgm:prSet/>
      <dgm:spPr/>
      <dgm:t>
        <a:bodyPr/>
        <a:lstStyle/>
        <a:p>
          <a:endParaRPr lang="en-US"/>
        </a:p>
      </dgm:t>
    </dgm:pt>
    <dgm:pt modelId="{2BCB6879-41C6-4F5C-8C12-4D4096FBD0BD}" type="sibTrans" cxnId="{F619101F-38ED-4925-9690-9F675328C260}">
      <dgm:prSet/>
      <dgm:spPr/>
      <dgm:t>
        <a:bodyPr/>
        <a:lstStyle/>
        <a:p>
          <a:endParaRPr lang="en-US"/>
        </a:p>
      </dgm:t>
    </dgm:pt>
    <dgm:pt modelId="{39CE4CA9-99E0-435C-8D03-34F553097A00}">
      <dgm:prSet/>
      <dgm:spPr/>
      <dgm:t>
        <a:bodyPr/>
        <a:lstStyle/>
        <a:p>
          <a:r>
            <a:rPr lang="pl-PL" dirty="0"/>
            <a:t>Termin realizacji: 31 marca 2026</a:t>
          </a:r>
          <a:endParaRPr lang="en-US" dirty="0"/>
        </a:p>
      </dgm:t>
    </dgm:pt>
    <dgm:pt modelId="{8AC9C514-C1E9-49F8-8735-F2930886C4AB}" type="parTrans" cxnId="{DCC2B885-9CFD-4D4C-92D1-5745569DB553}">
      <dgm:prSet/>
      <dgm:spPr/>
      <dgm:t>
        <a:bodyPr/>
        <a:lstStyle/>
        <a:p>
          <a:endParaRPr lang="en-US"/>
        </a:p>
      </dgm:t>
    </dgm:pt>
    <dgm:pt modelId="{3C12E870-588D-4748-9C12-21C6A3330328}" type="sibTrans" cxnId="{DCC2B885-9CFD-4D4C-92D1-5745569DB553}">
      <dgm:prSet/>
      <dgm:spPr/>
      <dgm:t>
        <a:bodyPr/>
        <a:lstStyle/>
        <a:p>
          <a:endParaRPr lang="en-US"/>
        </a:p>
      </dgm:t>
    </dgm:pt>
    <dgm:pt modelId="{60FB555A-96E0-41D5-A53C-959758CD40F9}">
      <dgm:prSet/>
      <dgm:spPr/>
      <dgm:t>
        <a:bodyPr/>
        <a:lstStyle/>
        <a:p>
          <a:r>
            <a:rPr lang="pl-PL" b="1"/>
            <a:t>Wyniki naboru</a:t>
          </a:r>
          <a:r>
            <a:rPr lang="pl-PL"/>
            <a:t>:</a:t>
          </a:r>
          <a:endParaRPr lang="en-US"/>
        </a:p>
      </dgm:t>
    </dgm:pt>
    <dgm:pt modelId="{E6D7D6B7-106A-4E58-AC34-4B595BC16BFD}" type="parTrans" cxnId="{621AD1E8-D473-4109-B1C3-7B02D9230302}">
      <dgm:prSet/>
      <dgm:spPr/>
      <dgm:t>
        <a:bodyPr/>
        <a:lstStyle/>
        <a:p>
          <a:endParaRPr lang="en-US"/>
        </a:p>
      </dgm:t>
    </dgm:pt>
    <dgm:pt modelId="{3F2A35E8-95E1-4D12-AFB8-8CE6771AFEBA}" type="sibTrans" cxnId="{621AD1E8-D473-4109-B1C3-7B02D9230302}">
      <dgm:prSet/>
      <dgm:spPr/>
      <dgm:t>
        <a:bodyPr/>
        <a:lstStyle/>
        <a:p>
          <a:endParaRPr lang="en-US"/>
        </a:p>
      </dgm:t>
    </dgm:pt>
    <dgm:pt modelId="{09792309-9B30-4B82-B2B5-C6F45833DF60}">
      <dgm:prSet/>
      <dgm:spPr/>
      <dgm:t>
        <a:bodyPr/>
        <a:lstStyle/>
        <a:p>
          <a:r>
            <a:rPr lang="pl-PL"/>
            <a:t>Liczba wniosków: </a:t>
          </a:r>
          <a:r>
            <a:rPr lang="pl-PL" b="1"/>
            <a:t>16</a:t>
          </a:r>
          <a:r>
            <a:rPr lang="pl-PL"/>
            <a:t>.</a:t>
          </a:r>
          <a:endParaRPr lang="en-US"/>
        </a:p>
      </dgm:t>
    </dgm:pt>
    <dgm:pt modelId="{E997149D-7682-43C8-9AF4-D54762D231F5}" type="parTrans" cxnId="{5BC0FD58-5E6E-4E5B-89F5-348261516931}">
      <dgm:prSet/>
      <dgm:spPr/>
      <dgm:t>
        <a:bodyPr/>
        <a:lstStyle/>
        <a:p>
          <a:endParaRPr lang="en-US"/>
        </a:p>
      </dgm:t>
    </dgm:pt>
    <dgm:pt modelId="{7A4FAE4B-631C-41FC-8CEF-8A5F72CF2C70}" type="sibTrans" cxnId="{5BC0FD58-5E6E-4E5B-89F5-348261516931}">
      <dgm:prSet/>
      <dgm:spPr/>
      <dgm:t>
        <a:bodyPr/>
        <a:lstStyle/>
        <a:p>
          <a:endParaRPr lang="en-US"/>
        </a:p>
      </dgm:t>
    </dgm:pt>
    <dgm:pt modelId="{4C550705-273A-4680-956F-986F7BB05457}">
      <dgm:prSet/>
      <dgm:spPr/>
      <dgm:t>
        <a:bodyPr/>
        <a:lstStyle/>
        <a:p>
          <a:r>
            <a:rPr lang="pl-PL" dirty="0"/>
            <a:t>Łączna kwota wniosków: </a:t>
          </a:r>
          <a:r>
            <a:rPr lang="pl-PL" b="1" dirty="0"/>
            <a:t>247 mln zł. </a:t>
          </a:r>
          <a:endParaRPr lang="en-US" dirty="0"/>
        </a:p>
      </dgm:t>
    </dgm:pt>
    <dgm:pt modelId="{091995BF-E124-445A-9984-2608A3A2EC89}" type="parTrans" cxnId="{0A2C0C4D-93B0-4467-8932-E36487906D56}">
      <dgm:prSet/>
      <dgm:spPr/>
      <dgm:t>
        <a:bodyPr/>
        <a:lstStyle/>
        <a:p>
          <a:endParaRPr lang="en-US"/>
        </a:p>
      </dgm:t>
    </dgm:pt>
    <dgm:pt modelId="{06F4CB1E-3359-4210-8E59-940D0D120922}" type="sibTrans" cxnId="{0A2C0C4D-93B0-4467-8932-E36487906D56}">
      <dgm:prSet/>
      <dgm:spPr/>
      <dgm:t>
        <a:bodyPr/>
        <a:lstStyle/>
        <a:p>
          <a:endParaRPr lang="en-US"/>
        </a:p>
      </dgm:t>
    </dgm:pt>
    <dgm:pt modelId="{F077A660-3173-4B5D-AA7B-A69237FB3B4D}">
      <dgm:prSet/>
      <dgm:spPr/>
      <dgm:t>
        <a:bodyPr/>
        <a:lstStyle/>
        <a:p>
          <a:r>
            <a:rPr lang="pl-PL" dirty="0"/>
            <a:t>Planowana liczba umów: </a:t>
          </a:r>
          <a:r>
            <a:rPr lang="pl-PL" b="1" dirty="0"/>
            <a:t>10</a:t>
          </a:r>
          <a:r>
            <a:rPr lang="pl-PL" dirty="0"/>
            <a:t>.</a:t>
          </a:r>
          <a:endParaRPr lang="en-US" dirty="0"/>
        </a:p>
      </dgm:t>
    </dgm:pt>
    <dgm:pt modelId="{00CB2433-9FCC-4A5D-98AC-B5619DE7615B}" type="parTrans" cxnId="{224BA2CD-8754-4EBE-A55F-42360D991EE5}">
      <dgm:prSet/>
      <dgm:spPr/>
      <dgm:t>
        <a:bodyPr/>
        <a:lstStyle/>
        <a:p>
          <a:endParaRPr lang="en-US"/>
        </a:p>
      </dgm:t>
    </dgm:pt>
    <dgm:pt modelId="{E1FCEDE6-4C2B-48FF-9951-9314460BACD6}" type="sibTrans" cxnId="{224BA2CD-8754-4EBE-A55F-42360D991EE5}">
      <dgm:prSet/>
      <dgm:spPr/>
      <dgm:t>
        <a:bodyPr/>
        <a:lstStyle/>
        <a:p>
          <a:endParaRPr lang="en-US"/>
        </a:p>
      </dgm:t>
    </dgm:pt>
    <dgm:pt modelId="{15DAF96C-4C4F-4B14-8918-629BC8BEB7A8}">
      <dgm:prSet/>
      <dgm:spPr/>
      <dgm:t>
        <a:bodyPr/>
        <a:lstStyle/>
        <a:p>
          <a:r>
            <a:rPr lang="pl-PL" b="1"/>
            <a:t>Status konkursu</a:t>
          </a:r>
          <a:r>
            <a:rPr lang="pl-PL"/>
            <a:t>:</a:t>
          </a:r>
          <a:endParaRPr lang="en-US"/>
        </a:p>
      </dgm:t>
    </dgm:pt>
    <dgm:pt modelId="{302752D8-3C29-4DA1-AE3B-4EA63F3DAB00}" type="parTrans" cxnId="{DF8BD90C-B6BE-4BB3-B323-4DF73308D14F}">
      <dgm:prSet/>
      <dgm:spPr/>
      <dgm:t>
        <a:bodyPr/>
        <a:lstStyle/>
        <a:p>
          <a:endParaRPr lang="en-US"/>
        </a:p>
      </dgm:t>
    </dgm:pt>
    <dgm:pt modelId="{E9B9E591-CF1F-4292-93E6-8BC4EB56AB1D}" type="sibTrans" cxnId="{DF8BD90C-B6BE-4BB3-B323-4DF73308D14F}">
      <dgm:prSet/>
      <dgm:spPr/>
      <dgm:t>
        <a:bodyPr/>
        <a:lstStyle/>
        <a:p>
          <a:endParaRPr lang="en-US"/>
        </a:p>
      </dgm:t>
    </dgm:pt>
    <dgm:pt modelId="{B57FD931-A67B-486E-B4CF-F56CA804649E}">
      <dgm:prSet/>
      <dgm:spPr/>
      <dgm:t>
        <a:bodyPr/>
        <a:lstStyle/>
        <a:p>
          <a:r>
            <a:rPr lang="pl-PL" dirty="0"/>
            <a:t>Ocena merytoryczna: zakończenie do 11 grudnia 2024.</a:t>
          </a:r>
          <a:endParaRPr lang="en-US" dirty="0"/>
        </a:p>
      </dgm:t>
    </dgm:pt>
    <dgm:pt modelId="{001C4369-3E68-47D8-A174-3C846B58E6CE}" type="parTrans" cxnId="{66958572-CF5F-42F0-B28E-03679427D4C6}">
      <dgm:prSet/>
      <dgm:spPr/>
      <dgm:t>
        <a:bodyPr/>
        <a:lstStyle/>
        <a:p>
          <a:endParaRPr lang="en-US"/>
        </a:p>
      </dgm:t>
    </dgm:pt>
    <dgm:pt modelId="{44222BA8-C594-4D98-B2AA-EB06F9762C51}" type="sibTrans" cxnId="{66958572-CF5F-42F0-B28E-03679427D4C6}">
      <dgm:prSet/>
      <dgm:spPr/>
      <dgm:t>
        <a:bodyPr/>
        <a:lstStyle/>
        <a:p>
          <a:endParaRPr lang="en-US"/>
        </a:p>
      </dgm:t>
    </dgm:pt>
    <dgm:pt modelId="{7BEA0AA5-2684-4BCB-A177-0B7B6BC4F67E}">
      <dgm:prSet/>
      <dgm:spPr/>
      <dgm:t>
        <a:bodyPr/>
        <a:lstStyle/>
        <a:p>
          <a:r>
            <a:rPr lang="pl-PL"/>
            <a:t>Lista rankingowa: 18 grudnia 2024.</a:t>
          </a:r>
          <a:endParaRPr lang="en-US"/>
        </a:p>
      </dgm:t>
    </dgm:pt>
    <dgm:pt modelId="{928B5FFF-86B3-458F-B7AF-2CF22072D1E3}" type="parTrans" cxnId="{95663250-7550-4404-87E9-2FE948223778}">
      <dgm:prSet/>
      <dgm:spPr/>
      <dgm:t>
        <a:bodyPr/>
        <a:lstStyle/>
        <a:p>
          <a:endParaRPr lang="en-US"/>
        </a:p>
      </dgm:t>
    </dgm:pt>
    <dgm:pt modelId="{09CAB0E5-6064-43A7-A0D2-1257CED3F49A}" type="sibTrans" cxnId="{95663250-7550-4404-87E9-2FE948223778}">
      <dgm:prSet/>
      <dgm:spPr/>
      <dgm:t>
        <a:bodyPr/>
        <a:lstStyle/>
        <a:p>
          <a:endParaRPr lang="en-US"/>
        </a:p>
      </dgm:t>
    </dgm:pt>
    <dgm:pt modelId="{1C07BF21-9B94-4AA8-BDC9-E4132E4BD641}">
      <dgm:prSet/>
      <dgm:spPr/>
      <dgm:t>
        <a:bodyPr/>
        <a:lstStyle/>
        <a:p>
          <a:r>
            <a:rPr lang="pl-PL" dirty="0"/>
            <a:t>Podpisanie umów:  styczeń 2025.</a:t>
          </a:r>
          <a:endParaRPr lang="en-US" dirty="0"/>
        </a:p>
      </dgm:t>
    </dgm:pt>
    <dgm:pt modelId="{E2E971CE-BD58-48FB-B8DE-0D4A509BCBF0}" type="parTrans" cxnId="{DE4CF309-B023-424A-8B8F-E7668D36B0A3}">
      <dgm:prSet/>
      <dgm:spPr/>
      <dgm:t>
        <a:bodyPr/>
        <a:lstStyle/>
        <a:p>
          <a:endParaRPr lang="en-US"/>
        </a:p>
      </dgm:t>
    </dgm:pt>
    <dgm:pt modelId="{A3A32B03-C547-4F2F-92A4-AF80F697B8EE}" type="sibTrans" cxnId="{DE4CF309-B023-424A-8B8F-E7668D36B0A3}">
      <dgm:prSet/>
      <dgm:spPr/>
      <dgm:t>
        <a:bodyPr/>
        <a:lstStyle/>
        <a:p>
          <a:endParaRPr lang="en-US"/>
        </a:p>
      </dgm:t>
    </dgm:pt>
    <dgm:pt modelId="{6E3A04AA-177A-42E9-9411-99B79C81AAA0}">
      <dgm:prSet/>
      <dgm:spPr/>
      <dgm:t>
        <a:bodyPr/>
        <a:lstStyle/>
        <a:p>
          <a:r>
            <a:rPr lang="pl-PL" dirty="0"/>
            <a:t>Alokacja: </a:t>
          </a:r>
          <a:r>
            <a:rPr lang="pl-PL" b="1" dirty="0"/>
            <a:t>150 mln zł</a:t>
          </a:r>
          <a:endParaRPr lang="en-US" b="1" dirty="0"/>
        </a:p>
      </dgm:t>
    </dgm:pt>
    <dgm:pt modelId="{A0D103DC-C852-4718-BEE1-4EE38B11AB21}" type="parTrans" cxnId="{F33D721B-2563-43AC-8BA4-3AA8A9DE902A}">
      <dgm:prSet/>
      <dgm:spPr/>
      <dgm:t>
        <a:bodyPr/>
        <a:lstStyle/>
        <a:p>
          <a:endParaRPr lang="pl-PL"/>
        </a:p>
      </dgm:t>
    </dgm:pt>
    <dgm:pt modelId="{C49052E9-62D5-440E-99EB-2C5DB703CA33}" type="sibTrans" cxnId="{F33D721B-2563-43AC-8BA4-3AA8A9DE902A}">
      <dgm:prSet/>
      <dgm:spPr/>
      <dgm:t>
        <a:bodyPr/>
        <a:lstStyle/>
        <a:p>
          <a:endParaRPr lang="pl-PL"/>
        </a:p>
      </dgm:t>
    </dgm:pt>
    <dgm:pt modelId="{97489AAF-CD90-46BD-BDAD-061E3B19AC5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dirty="0"/>
        </a:p>
      </dgm:t>
    </dgm:pt>
    <dgm:pt modelId="{D6A4E274-81DB-40E2-9AAE-BE8244BDEB42}" type="parTrans" cxnId="{CC60B8E5-8181-40C3-9738-7F656439F680}">
      <dgm:prSet/>
      <dgm:spPr/>
      <dgm:t>
        <a:bodyPr/>
        <a:lstStyle/>
        <a:p>
          <a:endParaRPr lang="pl-PL"/>
        </a:p>
      </dgm:t>
    </dgm:pt>
    <dgm:pt modelId="{E902AF32-C815-481C-9D36-AC057CD0DE32}" type="sibTrans" cxnId="{CC60B8E5-8181-40C3-9738-7F656439F680}">
      <dgm:prSet/>
      <dgm:spPr/>
      <dgm:t>
        <a:bodyPr/>
        <a:lstStyle/>
        <a:p>
          <a:endParaRPr lang="pl-PL"/>
        </a:p>
      </dgm:t>
    </dgm:pt>
    <dgm:pt modelId="{FE214C19-4064-4A82-B3B0-D3F61613351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Publiczne zakłady opieki zdrowotnej (utworzone przez Skarb Państwa, JST, uczelnie publiczne), posiadające kontrakt z NFZ, prowadzące działalność badawczo-rozwojową.</a:t>
          </a:r>
        </a:p>
      </dgm:t>
    </dgm:pt>
    <dgm:pt modelId="{BD124D63-7748-4FD2-B4BE-43653B70E351}" type="parTrans" cxnId="{B80BAA40-B626-43B4-8DEA-D5AD878ECF67}">
      <dgm:prSet/>
      <dgm:spPr/>
      <dgm:t>
        <a:bodyPr/>
        <a:lstStyle/>
        <a:p>
          <a:endParaRPr lang="pl-PL"/>
        </a:p>
      </dgm:t>
    </dgm:pt>
    <dgm:pt modelId="{C13F311F-DB7C-49A2-AE99-F6B07CA84323}" type="sibTrans" cxnId="{B80BAA40-B626-43B4-8DEA-D5AD878ECF67}">
      <dgm:prSet/>
      <dgm:spPr/>
      <dgm:t>
        <a:bodyPr/>
        <a:lstStyle/>
        <a:p>
          <a:endParaRPr lang="pl-PL"/>
        </a:p>
      </dgm:t>
    </dgm:pt>
    <dgm:pt modelId="{AF89789D-EE47-4F90-BF57-F3F0699FB237}">
      <dgm:prSet/>
      <dgm:spPr/>
      <dgm:t>
        <a:bodyPr/>
        <a:lstStyle/>
        <a:p>
          <a:r>
            <a:rPr lang="pl-PL" b="1"/>
            <a:t>Instytucje nauki i edukacji</a:t>
          </a:r>
          <a:r>
            <a:rPr lang="pl-PL"/>
            <a:t>:</a:t>
          </a:r>
        </a:p>
      </dgm:t>
    </dgm:pt>
    <dgm:pt modelId="{1F2C2651-D5CE-4D2C-A8FD-5B0D2927FC03}" type="parTrans" cxnId="{3F7E33E0-49CF-4CD7-880A-05C404E3AAF6}">
      <dgm:prSet/>
      <dgm:spPr/>
      <dgm:t>
        <a:bodyPr/>
        <a:lstStyle/>
        <a:p>
          <a:endParaRPr lang="pl-PL"/>
        </a:p>
      </dgm:t>
    </dgm:pt>
    <dgm:pt modelId="{D44E1D17-3C80-4BC6-856F-7CD65D8D3720}" type="sibTrans" cxnId="{3F7E33E0-49CF-4CD7-880A-05C404E3AAF6}">
      <dgm:prSet/>
      <dgm:spPr/>
      <dgm:t>
        <a:bodyPr/>
        <a:lstStyle/>
        <a:p>
          <a:endParaRPr lang="pl-PL"/>
        </a:p>
      </dgm:t>
    </dgm:pt>
    <dgm:pt modelId="{77C9B411-FDF6-44F7-BD0E-403C33B1774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Publiczne uczelnie medyczne lub prowadzące badania w dziedzinie nauk o zdrowiu.</a:t>
          </a:r>
        </a:p>
      </dgm:t>
    </dgm:pt>
    <dgm:pt modelId="{B28DA226-2594-4A61-B242-C9B8ED6DA98C}" type="parTrans" cxnId="{70C3A9EA-04D8-452B-9767-4939C6E78DA2}">
      <dgm:prSet/>
      <dgm:spPr/>
      <dgm:t>
        <a:bodyPr/>
        <a:lstStyle/>
        <a:p>
          <a:endParaRPr lang="pl-PL"/>
        </a:p>
      </dgm:t>
    </dgm:pt>
    <dgm:pt modelId="{B27BF463-9F46-4102-B3BE-D64F73F84CC4}" type="sibTrans" cxnId="{70C3A9EA-04D8-452B-9767-4939C6E78DA2}">
      <dgm:prSet/>
      <dgm:spPr/>
      <dgm:t>
        <a:bodyPr/>
        <a:lstStyle/>
        <a:p>
          <a:endParaRPr lang="pl-PL"/>
        </a:p>
      </dgm:t>
    </dgm:pt>
    <dgm:pt modelId="{6A4C75DC-E960-42A4-B373-8B36D10705B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/>
            <a:t>Instytuty badawcze, PAN i ich jednostki, międzynarodowe instytuty naukowe w Polsce.</a:t>
          </a:r>
        </a:p>
      </dgm:t>
    </dgm:pt>
    <dgm:pt modelId="{DC8E1994-FF52-4487-9EB6-588DDBD3F757}" type="parTrans" cxnId="{2D9F4585-E24B-4E22-98AD-CFF9F2BCB01C}">
      <dgm:prSet/>
      <dgm:spPr/>
      <dgm:t>
        <a:bodyPr/>
        <a:lstStyle/>
        <a:p>
          <a:endParaRPr lang="pl-PL"/>
        </a:p>
      </dgm:t>
    </dgm:pt>
    <dgm:pt modelId="{AFDD0EB6-8459-4E74-8C6B-781DA5D27823}" type="sibTrans" cxnId="{2D9F4585-E24B-4E22-98AD-CFF9F2BCB01C}">
      <dgm:prSet/>
      <dgm:spPr/>
      <dgm:t>
        <a:bodyPr/>
        <a:lstStyle/>
        <a:p>
          <a:endParaRPr lang="pl-PL"/>
        </a:p>
      </dgm:t>
    </dgm:pt>
    <dgm:pt modelId="{CBEA0B2B-128E-4251-8A24-D55A5F4CDCBF}">
      <dgm:prSet/>
      <dgm:spPr/>
      <dgm:t>
        <a:bodyPr/>
        <a:lstStyle/>
        <a:p>
          <a:r>
            <a:rPr lang="pl-PL" b="1"/>
            <a:t>Inne podmioty</a:t>
          </a:r>
          <a:r>
            <a:rPr lang="pl-PL"/>
            <a:t>:</a:t>
          </a:r>
        </a:p>
      </dgm:t>
    </dgm:pt>
    <dgm:pt modelId="{2251921B-6806-428C-BB07-6A5C550FE0B5}" type="parTrans" cxnId="{33D6A01A-97AD-4416-95F6-03E230CC730B}">
      <dgm:prSet/>
      <dgm:spPr/>
      <dgm:t>
        <a:bodyPr/>
        <a:lstStyle/>
        <a:p>
          <a:endParaRPr lang="pl-PL"/>
        </a:p>
      </dgm:t>
    </dgm:pt>
    <dgm:pt modelId="{FFA7CDB9-1EBF-491D-AF76-321E6F8FC0D0}" type="sibTrans" cxnId="{33D6A01A-97AD-4416-95F6-03E230CC730B}">
      <dgm:prSet/>
      <dgm:spPr/>
      <dgm:t>
        <a:bodyPr/>
        <a:lstStyle/>
        <a:p>
          <a:endParaRPr lang="pl-PL"/>
        </a:p>
      </dgm:t>
    </dgm:pt>
    <dgm:pt modelId="{C500FA5F-196D-42C9-833D-4BE2563058C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/>
            <a:t>Centrum Medyczne Kształcenia Podyplomowego, federacje podmiotów szkolnictwa wyższego.</a:t>
          </a:r>
        </a:p>
      </dgm:t>
    </dgm:pt>
    <dgm:pt modelId="{6C2784D8-E5B6-4FCE-9F2E-079AAF0F2085}" type="parTrans" cxnId="{2D4ECFC0-90BC-4F2A-BA64-8AD16A9EC83D}">
      <dgm:prSet/>
      <dgm:spPr/>
      <dgm:t>
        <a:bodyPr/>
        <a:lstStyle/>
        <a:p>
          <a:endParaRPr lang="pl-PL"/>
        </a:p>
      </dgm:t>
    </dgm:pt>
    <dgm:pt modelId="{C78F3C8F-7F4B-4B44-A795-56604B131E6B}" type="sibTrans" cxnId="{2D4ECFC0-90BC-4F2A-BA64-8AD16A9EC83D}">
      <dgm:prSet/>
      <dgm:spPr/>
      <dgm:t>
        <a:bodyPr/>
        <a:lstStyle/>
        <a:p>
          <a:endParaRPr lang="pl-PL"/>
        </a:p>
      </dgm:t>
    </dgm:pt>
    <dgm:pt modelId="{5F9B8D7C-950F-4A7A-BB7E-C3A0CF45A0B3}">
      <dgm:prSet/>
      <dgm:spPr/>
      <dgm:t>
        <a:bodyPr/>
        <a:lstStyle/>
        <a:p>
          <a:r>
            <a:rPr lang="pl-PL" b="1"/>
            <a:t>Konsorcja</a:t>
          </a:r>
          <a:r>
            <a:rPr lang="pl-PL"/>
            <a:t>:</a:t>
          </a:r>
        </a:p>
      </dgm:t>
    </dgm:pt>
    <dgm:pt modelId="{69F9F049-8503-4277-9A09-E88A01672266}" type="parTrans" cxnId="{BAA897A0-C7B1-41D8-B8B7-8408C8472E9F}">
      <dgm:prSet/>
      <dgm:spPr/>
      <dgm:t>
        <a:bodyPr/>
        <a:lstStyle/>
        <a:p>
          <a:endParaRPr lang="pl-PL"/>
        </a:p>
      </dgm:t>
    </dgm:pt>
    <dgm:pt modelId="{425B9F47-9AB9-4A6D-B09E-A4E7A596140E}" type="sibTrans" cxnId="{BAA897A0-C7B1-41D8-B8B7-8408C8472E9F}">
      <dgm:prSet/>
      <dgm:spPr/>
      <dgm:t>
        <a:bodyPr/>
        <a:lstStyle/>
        <a:p>
          <a:endParaRPr lang="pl-PL"/>
        </a:p>
      </dgm:t>
    </dgm:pt>
    <dgm:pt modelId="{ABAC2064-8701-4E5F-8788-661C860ABA8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Składające się z powyższych podmiotów.</a:t>
          </a:r>
        </a:p>
      </dgm:t>
    </dgm:pt>
    <dgm:pt modelId="{1CBF3309-9E86-4037-BBA1-AB7C1F0234D1}" type="parTrans" cxnId="{DE3E3DA2-F266-4F65-ACB9-9CC5316697F3}">
      <dgm:prSet/>
      <dgm:spPr/>
      <dgm:t>
        <a:bodyPr/>
        <a:lstStyle/>
        <a:p>
          <a:endParaRPr lang="pl-PL"/>
        </a:p>
      </dgm:t>
    </dgm:pt>
    <dgm:pt modelId="{332A26CB-0742-4E76-BBA0-DF87B7900D21}" type="sibTrans" cxnId="{DE3E3DA2-F266-4F65-ACB9-9CC5316697F3}">
      <dgm:prSet/>
      <dgm:spPr/>
      <dgm:t>
        <a:bodyPr/>
        <a:lstStyle/>
        <a:p>
          <a:endParaRPr lang="pl-PL"/>
        </a:p>
      </dgm:t>
    </dgm:pt>
    <dgm:pt modelId="{3404A183-092D-484F-8A15-20E4BD918247}">
      <dgm:prSet/>
      <dgm:spPr/>
      <dgm:t>
        <a:bodyPr/>
        <a:lstStyle/>
        <a:p>
          <a:r>
            <a:rPr lang="pl-PL" dirty="0"/>
            <a:t>Stworzenie warunków sprzyjających realizacji niekomercyjnych badań klinicznych przez badaczy, co zwiększy ich liczbę w Polsce.</a:t>
          </a:r>
          <a:endParaRPr lang="en-US" dirty="0"/>
        </a:p>
      </dgm:t>
    </dgm:pt>
    <dgm:pt modelId="{A9C9ED46-8A20-40FC-AFD7-9610649D5CCF}" type="parTrans" cxnId="{04D9F7BE-1188-40EF-BA07-67F08F75E11C}">
      <dgm:prSet/>
      <dgm:spPr/>
      <dgm:t>
        <a:bodyPr/>
        <a:lstStyle/>
        <a:p>
          <a:endParaRPr lang="pl-PL"/>
        </a:p>
      </dgm:t>
    </dgm:pt>
    <dgm:pt modelId="{A032FCFA-AC2F-4876-A1D9-FC76AD6BD5E8}" type="sibTrans" cxnId="{04D9F7BE-1188-40EF-BA07-67F08F75E11C}">
      <dgm:prSet/>
      <dgm:spPr/>
      <dgm:t>
        <a:bodyPr/>
        <a:lstStyle/>
        <a:p>
          <a:endParaRPr lang="pl-PL"/>
        </a:p>
      </dgm:t>
    </dgm:pt>
    <dgm:pt modelId="{C4AAC757-130F-4894-9FB0-8B998AA8E9D4}">
      <dgm:prSet/>
      <dgm:spPr/>
      <dgm:t>
        <a:bodyPr/>
        <a:lstStyle/>
        <a:p>
          <a:r>
            <a:rPr lang="pl-PL" dirty="0"/>
            <a:t>Wdrożenie jednolitych standardów operacyjnych, rozwój kadr poprzez zatrudnienie specjalistów i podnoszenie ich kompetencji.</a:t>
          </a:r>
          <a:endParaRPr lang="en-US" dirty="0"/>
        </a:p>
      </dgm:t>
    </dgm:pt>
    <dgm:pt modelId="{8ACD1102-A331-44BB-AE5C-0E88BCBF5F30}" type="parTrans" cxnId="{DF7F6D92-CE75-47E3-AB59-89823E602544}">
      <dgm:prSet/>
      <dgm:spPr/>
      <dgm:t>
        <a:bodyPr/>
        <a:lstStyle/>
        <a:p>
          <a:endParaRPr lang="pl-PL"/>
        </a:p>
      </dgm:t>
    </dgm:pt>
    <dgm:pt modelId="{6D077EDB-F859-4499-A355-9A9853CE3302}" type="sibTrans" cxnId="{DF7F6D92-CE75-47E3-AB59-89823E602544}">
      <dgm:prSet/>
      <dgm:spPr/>
      <dgm:t>
        <a:bodyPr/>
        <a:lstStyle/>
        <a:p>
          <a:endParaRPr lang="pl-PL"/>
        </a:p>
      </dgm:t>
    </dgm:pt>
    <dgm:pt modelId="{3B9AF461-4B9D-4DDA-9E8D-5963E356033D}">
      <dgm:prSet/>
      <dgm:spPr/>
      <dgm:t>
        <a:bodyPr/>
        <a:lstStyle/>
        <a:p>
          <a:r>
            <a:rPr lang="pl-PL" dirty="0"/>
            <a:t>14 wniosków skierowanych do oceny merytorycznej.</a:t>
          </a:r>
          <a:endParaRPr lang="en-US" dirty="0"/>
        </a:p>
      </dgm:t>
    </dgm:pt>
    <dgm:pt modelId="{0F08288E-FB6F-4558-ADE1-952F35C4F3CD}" type="parTrans" cxnId="{AC410223-C968-4B91-9263-941789C22ECC}">
      <dgm:prSet/>
      <dgm:spPr/>
      <dgm:t>
        <a:bodyPr/>
        <a:lstStyle/>
        <a:p>
          <a:endParaRPr lang="pl-PL"/>
        </a:p>
      </dgm:t>
    </dgm:pt>
    <dgm:pt modelId="{C94274F7-3FCC-4D00-AB6A-C713801F080F}" type="sibTrans" cxnId="{AC410223-C968-4B91-9263-941789C22ECC}">
      <dgm:prSet/>
      <dgm:spPr/>
      <dgm:t>
        <a:bodyPr/>
        <a:lstStyle/>
        <a:p>
          <a:endParaRPr lang="pl-PL"/>
        </a:p>
      </dgm:t>
    </dgm:pt>
    <dgm:pt modelId="{5F1F45E5-DA4D-42F2-8D7F-F23457A89B2C}" type="pres">
      <dgm:prSet presAssocID="{B73F37E5-F38E-4746-AE60-4396BE4A97AF}" presName="Name0" presStyleCnt="0">
        <dgm:presLayoutVars>
          <dgm:dir/>
          <dgm:animLvl val="lvl"/>
          <dgm:resizeHandles val="exact"/>
        </dgm:presLayoutVars>
      </dgm:prSet>
      <dgm:spPr/>
    </dgm:pt>
    <dgm:pt modelId="{1A8663BA-4F81-4290-BB45-F9740F55D025}" type="pres">
      <dgm:prSet presAssocID="{8A444E76-29DE-4382-B1C5-EDA79E8BDAC0}" presName="composite" presStyleCnt="0"/>
      <dgm:spPr/>
    </dgm:pt>
    <dgm:pt modelId="{EE130D47-D8E5-46A0-B3B4-BB2259976A4A}" type="pres">
      <dgm:prSet presAssocID="{8A444E76-29DE-4382-B1C5-EDA79E8BDAC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B10E50B-55DD-4A18-94B1-8BA3D9387D3D}" type="pres">
      <dgm:prSet presAssocID="{8A444E76-29DE-4382-B1C5-EDA79E8BDAC0}" presName="desTx" presStyleLbl="alignAccFollowNode1" presStyleIdx="0" presStyleCnt="5">
        <dgm:presLayoutVars>
          <dgm:bulletEnabled val="1"/>
        </dgm:presLayoutVars>
      </dgm:prSet>
      <dgm:spPr/>
    </dgm:pt>
    <dgm:pt modelId="{A31E6B7D-D884-4F27-BAC4-045ABABCC54B}" type="pres">
      <dgm:prSet presAssocID="{D7D2C9C5-174B-4855-B309-7A339832B099}" presName="space" presStyleCnt="0"/>
      <dgm:spPr/>
    </dgm:pt>
    <dgm:pt modelId="{B7956445-8F76-47C8-9862-2A9376DE622B}" type="pres">
      <dgm:prSet presAssocID="{5C63664B-2837-4BBF-98C1-77142B687D10}" presName="composite" presStyleCnt="0"/>
      <dgm:spPr/>
    </dgm:pt>
    <dgm:pt modelId="{36D05EEC-2229-4EF6-AC9B-FF73E00EA8F4}" type="pres">
      <dgm:prSet presAssocID="{5C63664B-2837-4BBF-98C1-77142B687D1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A7AE1D1-7894-4CC8-B552-C7384F97A835}" type="pres">
      <dgm:prSet presAssocID="{5C63664B-2837-4BBF-98C1-77142B687D10}" presName="desTx" presStyleLbl="alignAccFollowNode1" presStyleIdx="1" presStyleCnt="5">
        <dgm:presLayoutVars>
          <dgm:bulletEnabled val="1"/>
        </dgm:presLayoutVars>
      </dgm:prSet>
      <dgm:spPr/>
    </dgm:pt>
    <dgm:pt modelId="{B8A489FF-F33D-461C-95E3-C61EA5CE06B8}" type="pres">
      <dgm:prSet presAssocID="{31C699F1-5429-4E17-BA5A-FC6B9E9489C2}" presName="space" presStyleCnt="0"/>
      <dgm:spPr/>
    </dgm:pt>
    <dgm:pt modelId="{2A762422-DA09-40DD-9357-B281B3819790}" type="pres">
      <dgm:prSet presAssocID="{154BF8DE-ADB3-4DA9-AE3D-1314AD488C04}" presName="composite" presStyleCnt="0"/>
      <dgm:spPr/>
    </dgm:pt>
    <dgm:pt modelId="{36958873-6823-4D1E-9155-E1601AF84A0D}" type="pres">
      <dgm:prSet presAssocID="{154BF8DE-ADB3-4DA9-AE3D-1314AD488C0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3332653-D169-493C-ADA9-C6F8B8A62748}" type="pres">
      <dgm:prSet presAssocID="{154BF8DE-ADB3-4DA9-AE3D-1314AD488C04}" presName="desTx" presStyleLbl="alignAccFollowNode1" presStyleIdx="2" presStyleCnt="5">
        <dgm:presLayoutVars>
          <dgm:bulletEnabled val="1"/>
        </dgm:presLayoutVars>
      </dgm:prSet>
      <dgm:spPr/>
    </dgm:pt>
    <dgm:pt modelId="{1477A617-D546-4F4A-8F82-7B6301B6E7C3}" type="pres">
      <dgm:prSet presAssocID="{2BCB6879-41C6-4F5C-8C12-4D4096FBD0BD}" presName="space" presStyleCnt="0"/>
      <dgm:spPr/>
    </dgm:pt>
    <dgm:pt modelId="{D1162A7F-145D-4B4B-A0A1-A27360C6CCAC}" type="pres">
      <dgm:prSet presAssocID="{60FB555A-96E0-41D5-A53C-959758CD40F9}" presName="composite" presStyleCnt="0"/>
      <dgm:spPr/>
    </dgm:pt>
    <dgm:pt modelId="{82BFEDF4-E744-41DB-8C1C-C7578D5E99F6}" type="pres">
      <dgm:prSet presAssocID="{60FB555A-96E0-41D5-A53C-959758CD40F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FF98474-CE04-4DF7-BDE8-7813D850905B}" type="pres">
      <dgm:prSet presAssocID="{60FB555A-96E0-41D5-A53C-959758CD40F9}" presName="desTx" presStyleLbl="alignAccFollowNode1" presStyleIdx="3" presStyleCnt="5">
        <dgm:presLayoutVars>
          <dgm:bulletEnabled val="1"/>
        </dgm:presLayoutVars>
      </dgm:prSet>
      <dgm:spPr/>
    </dgm:pt>
    <dgm:pt modelId="{A6A7B214-7028-48D8-9E5F-5817DC0E155D}" type="pres">
      <dgm:prSet presAssocID="{3F2A35E8-95E1-4D12-AFB8-8CE6771AFEBA}" presName="space" presStyleCnt="0"/>
      <dgm:spPr/>
    </dgm:pt>
    <dgm:pt modelId="{904CCDB1-79A4-4514-B8A7-4BB78D3406BC}" type="pres">
      <dgm:prSet presAssocID="{15DAF96C-4C4F-4B14-8918-629BC8BEB7A8}" presName="composite" presStyleCnt="0"/>
      <dgm:spPr/>
    </dgm:pt>
    <dgm:pt modelId="{F27AC0F8-B62E-4B9D-9CB3-480A2710168A}" type="pres">
      <dgm:prSet presAssocID="{15DAF96C-4C4F-4B14-8918-629BC8BEB7A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6B0E716-2161-45D0-B940-1017F8F104DC}" type="pres">
      <dgm:prSet presAssocID="{15DAF96C-4C4F-4B14-8918-629BC8BEB7A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4BEB303-F3DB-496D-A57A-D3594BADE6D8}" type="presOf" srcId="{60FB555A-96E0-41D5-A53C-959758CD40F9}" destId="{82BFEDF4-E744-41DB-8C1C-C7578D5E99F6}" srcOrd="0" destOrd="0" presId="urn:microsoft.com/office/officeart/2005/8/layout/hList1"/>
    <dgm:cxn modelId="{DE4CF309-B023-424A-8B8F-E7668D36B0A3}" srcId="{15DAF96C-4C4F-4B14-8918-629BC8BEB7A8}" destId="{1C07BF21-9B94-4AA8-BDC9-E4132E4BD641}" srcOrd="3" destOrd="0" parTransId="{E2E971CE-BD58-48FB-B8DE-0D4A509BCBF0}" sibTransId="{A3A32B03-C547-4F2F-92A4-AF80F697B8EE}"/>
    <dgm:cxn modelId="{DF8BD90C-B6BE-4BB3-B323-4DF73308D14F}" srcId="{B73F37E5-F38E-4746-AE60-4396BE4A97AF}" destId="{15DAF96C-4C4F-4B14-8918-629BC8BEB7A8}" srcOrd="4" destOrd="0" parTransId="{302752D8-3C29-4DA1-AE3B-4EA63F3DAB00}" sibTransId="{E9B9E591-CF1F-4292-93E6-8BC4EB56AB1D}"/>
    <dgm:cxn modelId="{C284EC16-BDFA-4D76-9C4F-92EA4ECB08C8}" type="presOf" srcId="{C500FA5F-196D-42C9-833D-4BE2563058CE}" destId="{6B10E50B-55DD-4A18-94B1-8BA3D9387D3D}" srcOrd="0" destOrd="6" presId="urn:microsoft.com/office/officeart/2005/8/layout/hList1"/>
    <dgm:cxn modelId="{33D6A01A-97AD-4416-95F6-03E230CC730B}" srcId="{8A444E76-29DE-4382-B1C5-EDA79E8BDAC0}" destId="{CBEA0B2B-128E-4251-8A24-D55A5F4CDCBF}" srcOrd="5" destOrd="0" parTransId="{2251921B-6806-428C-BB07-6A5C550FE0B5}" sibTransId="{FFA7CDB9-1EBF-491D-AF76-321E6F8FC0D0}"/>
    <dgm:cxn modelId="{F33D721B-2563-43AC-8BA4-3AA8A9DE902A}" srcId="{154BF8DE-ADB3-4DA9-AE3D-1314AD488C04}" destId="{6E3A04AA-177A-42E9-9411-99B79C81AAA0}" srcOrd="1" destOrd="0" parTransId="{A0D103DC-C852-4718-BEE1-4EE38B11AB21}" sibTransId="{C49052E9-62D5-440E-99EB-2C5DB703CA33}"/>
    <dgm:cxn modelId="{99A56B1E-2135-4539-A0B7-10BCC401FD77}" type="presOf" srcId="{4C550705-273A-4680-956F-986F7BB05457}" destId="{7FF98474-CE04-4DF7-BDE8-7813D850905B}" srcOrd="0" destOrd="1" presId="urn:microsoft.com/office/officeart/2005/8/layout/hList1"/>
    <dgm:cxn modelId="{6BD6501E-D9FF-48B8-B5FC-9E51C7CF501C}" type="presOf" srcId="{8A444E76-29DE-4382-B1C5-EDA79E8BDAC0}" destId="{EE130D47-D8E5-46A0-B3B4-BB2259976A4A}" srcOrd="0" destOrd="0" presId="urn:microsoft.com/office/officeart/2005/8/layout/hList1"/>
    <dgm:cxn modelId="{F619101F-38ED-4925-9690-9F675328C260}" srcId="{B73F37E5-F38E-4746-AE60-4396BE4A97AF}" destId="{154BF8DE-ADB3-4DA9-AE3D-1314AD488C04}" srcOrd="2" destOrd="0" parTransId="{E2FA50E3-ED64-4777-BA97-7650F76948AF}" sibTransId="{2BCB6879-41C6-4F5C-8C12-4D4096FBD0BD}"/>
    <dgm:cxn modelId="{AC410223-C968-4B91-9263-941789C22ECC}" srcId="{15DAF96C-4C4F-4B14-8918-629BC8BEB7A8}" destId="{3B9AF461-4B9D-4DDA-9E8D-5963E356033D}" srcOrd="0" destOrd="0" parTransId="{0F08288E-FB6F-4558-ADE1-952F35C4F3CD}" sibTransId="{C94274F7-3FCC-4D00-AB6A-C713801F080F}"/>
    <dgm:cxn modelId="{70209227-57B0-4B3D-AC5D-DAFCEBC73473}" srcId="{B73F37E5-F38E-4746-AE60-4396BE4A97AF}" destId="{5C63664B-2837-4BBF-98C1-77142B687D10}" srcOrd="1" destOrd="0" parTransId="{A862FEFE-7FC7-4694-B568-F1E71F609E06}" sibTransId="{31C699F1-5429-4E17-BA5A-FC6B9E9489C2}"/>
    <dgm:cxn modelId="{76B23638-B728-4F45-BC0B-9E52F8967ACE}" type="presOf" srcId="{CBEA0B2B-128E-4251-8A24-D55A5F4CDCBF}" destId="{6B10E50B-55DD-4A18-94B1-8BA3D9387D3D}" srcOrd="0" destOrd="5" presId="urn:microsoft.com/office/officeart/2005/8/layout/hList1"/>
    <dgm:cxn modelId="{BF2C1B3A-754A-49EE-94EB-A920BD427E0B}" type="presOf" srcId="{09792309-9B30-4B82-B2B5-C6F45833DF60}" destId="{7FF98474-CE04-4DF7-BDE8-7813D850905B}" srcOrd="0" destOrd="0" presId="urn:microsoft.com/office/officeart/2005/8/layout/hList1"/>
    <dgm:cxn modelId="{20B6C53F-233B-4176-B3C8-71419535B90E}" type="presOf" srcId="{154BF8DE-ADB3-4DA9-AE3D-1314AD488C04}" destId="{36958873-6823-4D1E-9155-E1601AF84A0D}" srcOrd="0" destOrd="0" presId="urn:microsoft.com/office/officeart/2005/8/layout/hList1"/>
    <dgm:cxn modelId="{AF6BD93F-8F2E-4593-BEFB-F7B4C4588047}" type="presOf" srcId="{F077A660-3173-4B5D-AA7B-A69237FB3B4D}" destId="{7FF98474-CE04-4DF7-BDE8-7813D850905B}" srcOrd="0" destOrd="2" presId="urn:microsoft.com/office/officeart/2005/8/layout/hList1"/>
    <dgm:cxn modelId="{F3939040-6C93-4825-BCF5-A4A1908AB78F}" type="presOf" srcId="{77C9B411-FDF6-44F7-BD0E-403C33B17743}" destId="{6B10E50B-55DD-4A18-94B1-8BA3D9387D3D}" srcOrd="0" destOrd="3" presId="urn:microsoft.com/office/officeart/2005/8/layout/hList1"/>
    <dgm:cxn modelId="{B80BAA40-B626-43B4-8DEA-D5AD878ECF67}" srcId="{8A444E76-29DE-4382-B1C5-EDA79E8BDAC0}" destId="{FE214C19-4064-4A82-B3B0-D3F616133517}" srcOrd="1" destOrd="0" parTransId="{BD124D63-7748-4FD2-B4BE-43653B70E351}" sibTransId="{C13F311F-DB7C-49A2-AE99-F6B07CA84323}"/>
    <dgm:cxn modelId="{DF642169-E7ED-4B96-8474-6482C0C4982F}" type="presOf" srcId="{97489AAF-CD90-46BD-BDAD-061E3B19AC53}" destId="{6B10E50B-55DD-4A18-94B1-8BA3D9387D3D}" srcOrd="0" destOrd="9" presId="urn:microsoft.com/office/officeart/2005/8/layout/hList1"/>
    <dgm:cxn modelId="{60443B6B-FFBB-4C36-A6D4-8439A2AF27DB}" srcId="{8A444E76-29DE-4382-B1C5-EDA79E8BDAC0}" destId="{A065D704-4D04-48DE-A4B0-7826E08CEEFC}" srcOrd="0" destOrd="0" parTransId="{CD84C15C-D43D-4F89-9B26-D2596E7A1B3D}" sibTransId="{85CD1A3C-FF48-4EB1-96D8-C8ED46E0E79B}"/>
    <dgm:cxn modelId="{67873C4C-C046-4F8D-B2C0-221892E3F5FF}" type="presOf" srcId="{6E3A04AA-177A-42E9-9411-99B79C81AAA0}" destId="{83332653-D169-493C-ADA9-C6F8B8A62748}" srcOrd="0" destOrd="1" presId="urn:microsoft.com/office/officeart/2005/8/layout/hList1"/>
    <dgm:cxn modelId="{0A2C0C4D-93B0-4467-8932-E36487906D56}" srcId="{60FB555A-96E0-41D5-A53C-959758CD40F9}" destId="{4C550705-273A-4680-956F-986F7BB05457}" srcOrd="1" destOrd="0" parTransId="{091995BF-E124-445A-9984-2608A3A2EC89}" sibTransId="{06F4CB1E-3359-4210-8E59-940D0D120922}"/>
    <dgm:cxn modelId="{7DD7A34F-244A-47C5-8AD4-27DCE2C1079A}" type="presOf" srcId="{9CBC82D8-F881-4861-9A7D-0E6F59C21532}" destId="{7A7AE1D1-7894-4CC8-B552-C7384F97A835}" srcOrd="0" destOrd="0" presId="urn:microsoft.com/office/officeart/2005/8/layout/hList1"/>
    <dgm:cxn modelId="{5B69FF6F-55F7-45D3-AAB3-9460FE0BDC98}" srcId="{B73F37E5-F38E-4746-AE60-4396BE4A97AF}" destId="{8A444E76-29DE-4382-B1C5-EDA79E8BDAC0}" srcOrd="0" destOrd="0" parTransId="{B11DCE1F-08CA-4477-B4E5-B95B015A6F89}" sibTransId="{D7D2C9C5-174B-4855-B309-7A339832B099}"/>
    <dgm:cxn modelId="{95663250-7550-4404-87E9-2FE948223778}" srcId="{15DAF96C-4C4F-4B14-8918-629BC8BEB7A8}" destId="{7BEA0AA5-2684-4BCB-A177-0B7B6BC4F67E}" srcOrd="2" destOrd="0" parTransId="{928B5FFF-86B3-458F-B7AF-2CF22072D1E3}" sibTransId="{09CAB0E5-6064-43A7-A0D2-1257CED3F49A}"/>
    <dgm:cxn modelId="{5142FE50-4E94-4281-BAC6-74715AAB0FC4}" type="presOf" srcId="{AF89789D-EE47-4F90-BF57-F3F0699FB237}" destId="{6B10E50B-55DD-4A18-94B1-8BA3D9387D3D}" srcOrd="0" destOrd="2" presId="urn:microsoft.com/office/officeart/2005/8/layout/hList1"/>
    <dgm:cxn modelId="{66958572-CF5F-42F0-B28E-03679427D4C6}" srcId="{15DAF96C-4C4F-4B14-8918-629BC8BEB7A8}" destId="{B57FD931-A67B-486E-B4CF-F56CA804649E}" srcOrd="1" destOrd="0" parTransId="{001C4369-3E68-47D8-A174-3C846B58E6CE}" sibTransId="{44222BA8-C594-4D98-B2AA-EB06F9762C51}"/>
    <dgm:cxn modelId="{5BC0FD58-5E6E-4E5B-89F5-348261516931}" srcId="{60FB555A-96E0-41D5-A53C-959758CD40F9}" destId="{09792309-9B30-4B82-B2B5-C6F45833DF60}" srcOrd="0" destOrd="0" parTransId="{E997149D-7682-43C8-9AF4-D54762D231F5}" sibTransId="{7A4FAE4B-631C-41FC-8CEF-8A5F72CF2C70}"/>
    <dgm:cxn modelId="{6D8BA959-6342-46D7-8AFD-8E604154BB2B}" type="presOf" srcId="{3404A183-092D-484F-8A15-20E4BD918247}" destId="{7A7AE1D1-7894-4CC8-B552-C7384F97A835}" srcOrd="0" destOrd="1" presId="urn:microsoft.com/office/officeart/2005/8/layout/hList1"/>
    <dgm:cxn modelId="{2D9F4585-E24B-4E22-98AD-CFF9F2BCB01C}" srcId="{8A444E76-29DE-4382-B1C5-EDA79E8BDAC0}" destId="{6A4C75DC-E960-42A4-B373-8B36D10705BB}" srcOrd="4" destOrd="0" parTransId="{DC8E1994-FF52-4487-9EB6-588DDBD3F757}" sibTransId="{AFDD0EB6-8459-4E74-8C6B-781DA5D27823}"/>
    <dgm:cxn modelId="{DCC2B885-9CFD-4D4C-92D1-5745569DB553}" srcId="{154BF8DE-ADB3-4DA9-AE3D-1314AD488C04}" destId="{39CE4CA9-99E0-435C-8D03-34F553097A00}" srcOrd="0" destOrd="0" parTransId="{8AC9C514-C1E9-49F8-8735-F2930886C4AB}" sibTransId="{3C12E870-588D-4748-9C12-21C6A3330328}"/>
    <dgm:cxn modelId="{DF7F6D92-CE75-47E3-AB59-89823E602544}" srcId="{5C63664B-2837-4BBF-98C1-77142B687D10}" destId="{C4AAC757-130F-4894-9FB0-8B998AA8E9D4}" srcOrd="2" destOrd="0" parTransId="{8ACD1102-A331-44BB-AE5C-0E88BCBF5F30}" sibTransId="{6D077EDB-F859-4499-A355-9A9853CE3302}"/>
    <dgm:cxn modelId="{01053895-4B99-401B-8DC3-9004812B0CC6}" type="presOf" srcId="{6A4C75DC-E960-42A4-B373-8B36D10705BB}" destId="{6B10E50B-55DD-4A18-94B1-8BA3D9387D3D}" srcOrd="0" destOrd="4" presId="urn:microsoft.com/office/officeart/2005/8/layout/hList1"/>
    <dgm:cxn modelId="{BAA897A0-C7B1-41D8-B8B7-8408C8472E9F}" srcId="{8A444E76-29DE-4382-B1C5-EDA79E8BDAC0}" destId="{5F9B8D7C-950F-4A7A-BB7E-C3A0CF45A0B3}" srcOrd="7" destOrd="0" parTransId="{69F9F049-8503-4277-9A09-E88A01672266}" sibTransId="{425B9F47-9AB9-4A6D-B09E-A4E7A596140E}"/>
    <dgm:cxn modelId="{DE3E3DA2-F266-4F65-ACB9-9CC5316697F3}" srcId="{8A444E76-29DE-4382-B1C5-EDA79E8BDAC0}" destId="{ABAC2064-8701-4E5F-8788-661C860ABA80}" srcOrd="8" destOrd="0" parTransId="{1CBF3309-9E86-4037-BBA1-AB7C1F0234D1}" sibTransId="{332A26CB-0742-4E76-BBA0-DF87B7900D21}"/>
    <dgm:cxn modelId="{7A498AB5-350C-4F31-A1F2-9112A8970E0C}" type="presOf" srcId="{5C63664B-2837-4BBF-98C1-77142B687D10}" destId="{36D05EEC-2229-4EF6-AC9B-FF73E00EA8F4}" srcOrd="0" destOrd="0" presId="urn:microsoft.com/office/officeart/2005/8/layout/hList1"/>
    <dgm:cxn modelId="{044C3CB6-1D7C-4104-BEC1-7F3E5D71954C}" type="presOf" srcId="{B73F37E5-F38E-4746-AE60-4396BE4A97AF}" destId="{5F1F45E5-DA4D-42F2-8D7F-F23457A89B2C}" srcOrd="0" destOrd="0" presId="urn:microsoft.com/office/officeart/2005/8/layout/hList1"/>
    <dgm:cxn modelId="{948244B6-A22B-4454-AECE-745BABD03168}" type="presOf" srcId="{39CE4CA9-99E0-435C-8D03-34F553097A00}" destId="{83332653-D169-493C-ADA9-C6F8B8A62748}" srcOrd="0" destOrd="0" presId="urn:microsoft.com/office/officeart/2005/8/layout/hList1"/>
    <dgm:cxn modelId="{765D50B8-BB6E-415B-87E1-6BC64A870F1E}" srcId="{5C63664B-2837-4BBF-98C1-77142B687D10}" destId="{9CBC82D8-F881-4861-9A7D-0E6F59C21532}" srcOrd="0" destOrd="0" parTransId="{47199308-F6B3-4F7A-ABCA-365F6FE56AFF}" sibTransId="{8E1826C7-10B9-4E8D-B270-876E18F72E7D}"/>
    <dgm:cxn modelId="{04D9F7BE-1188-40EF-BA07-67F08F75E11C}" srcId="{5C63664B-2837-4BBF-98C1-77142B687D10}" destId="{3404A183-092D-484F-8A15-20E4BD918247}" srcOrd="1" destOrd="0" parTransId="{A9C9ED46-8A20-40FC-AFD7-9610649D5CCF}" sibTransId="{A032FCFA-AC2F-4876-A1D9-FC76AD6BD5E8}"/>
    <dgm:cxn modelId="{2D4ECFC0-90BC-4F2A-BA64-8AD16A9EC83D}" srcId="{8A444E76-29DE-4382-B1C5-EDA79E8BDAC0}" destId="{C500FA5F-196D-42C9-833D-4BE2563058CE}" srcOrd="6" destOrd="0" parTransId="{6C2784D8-E5B6-4FCE-9F2E-079AAF0F2085}" sibTransId="{C78F3C8F-7F4B-4B44-A795-56604B131E6B}"/>
    <dgm:cxn modelId="{C5A627C3-5D97-45F1-9418-E1D74530A966}" type="presOf" srcId="{7BEA0AA5-2684-4BCB-A177-0B7B6BC4F67E}" destId="{A6B0E716-2161-45D0-B940-1017F8F104DC}" srcOrd="0" destOrd="2" presId="urn:microsoft.com/office/officeart/2005/8/layout/hList1"/>
    <dgm:cxn modelId="{48B57DC3-9CE9-4FA2-92AA-AE80DF8483BF}" type="presOf" srcId="{B57FD931-A67B-486E-B4CF-F56CA804649E}" destId="{A6B0E716-2161-45D0-B940-1017F8F104DC}" srcOrd="0" destOrd="1" presId="urn:microsoft.com/office/officeart/2005/8/layout/hList1"/>
    <dgm:cxn modelId="{224BA2CD-8754-4EBE-A55F-42360D991EE5}" srcId="{60FB555A-96E0-41D5-A53C-959758CD40F9}" destId="{F077A660-3173-4B5D-AA7B-A69237FB3B4D}" srcOrd="2" destOrd="0" parTransId="{00CB2433-9FCC-4A5D-98AC-B5619DE7615B}" sibTransId="{E1FCEDE6-4C2B-48FF-9951-9314460BACD6}"/>
    <dgm:cxn modelId="{6B7904D3-6138-43D6-BB11-857E0B1C9DE8}" type="presOf" srcId="{FE214C19-4064-4A82-B3B0-D3F616133517}" destId="{6B10E50B-55DD-4A18-94B1-8BA3D9387D3D}" srcOrd="0" destOrd="1" presId="urn:microsoft.com/office/officeart/2005/8/layout/hList1"/>
    <dgm:cxn modelId="{805DD1D4-52F2-44B1-8FE5-8AC060C3DFD7}" type="presOf" srcId="{ABAC2064-8701-4E5F-8788-661C860ABA80}" destId="{6B10E50B-55DD-4A18-94B1-8BA3D9387D3D}" srcOrd="0" destOrd="8" presId="urn:microsoft.com/office/officeart/2005/8/layout/hList1"/>
    <dgm:cxn modelId="{470C0CD7-6C9C-41ED-BC8A-E32FDE72E6AF}" type="presOf" srcId="{A065D704-4D04-48DE-A4B0-7826E08CEEFC}" destId="{6B10E50B-55DD-4A18-94B1-8BA3D9387D3D}" srcOrd="0" destOrd="0" presId="urn:microsoft.com/office/officeart/2005/8/layout/hList1"/>
    <dgm:cxn modelId="{622622DF-7B68-461C-8014-D0099894BF71}" type="presOf" srcId="{3B9AF461-4B9D-4DDA-9E8D-5963E356033D}" destId="{A6B0E716-2161-45D0-B940-1017F8F104DC}" srcOrd="0" destOrd="0" presId="urn:microsoft.com/office/officeart/2005/8/layout/hList1"/>
    <dgm:cxn modelId="{3F7E33E0-49CF-4CD7-880A-05C404E3AAF6}" srcId="{8A444E76-29DE-4382-B1C5-EDA79E8BDAC0}" destId="{AF89789D-EE47-4F90-BF57-F3F0699FB237}" srcOrd="2" destOrd="0" parTransId="{1F2C2651-D5CE-4D2C-A8FD-5B0D2927FC03}" sibTransId="{D44E1D17-3C80-4BC6-856F-7CD65D8D3720}"/>
    <dgm:cxn modelId="{CC60B8E5-8181-40C3-9738-7F656439F680}" srcId="{8A444E76-29DE-4382-B1C5-EDA79E8BDAC0}" destId="{97489AAF-CD90-46BD-BDAD-061E3B19AC53}" srcOrd="9" destOrd="0" parTransId="{D6A4E274-81DB-40E2-9AAE-BE8244BDEB42}" sibTransId="{E902AF32-C815-481C-9D36-AC057CD0DE32}"/>
    <dgm:cxn modelId="{621AD1E8-D473-4109-B1C3-7B02D9230302}" srcId="{B73F37E5-F38E-4746-AE60-4396BE4A97AF}" destId="{60FB555A-96E0-41D5-A53C-959758CD40F9}" srcOrd="3" destOrd="0" parTransId="{E6D7D6B7-106A-4E58-AC34-4B595BC16BFD}" sibTransId="{3F2A35E8-95E1-4D12-AFB8-8CE6771AFEBA}"/>
    <dgm:cxn modelId="{3E28DDE9-4EDB-44BD-9002-5E212300D192}" type="presOf" srcId="{15DAF96C-4C4F-4B14-8918-629BC8BEB7A8}" destId="{F27AC0F8-B62E-4B9D-9CB3-480A2710168A}" srcOrd="0" destOrd="0" presId="urn:microsoft.com/office/officeart/2005/8/layout/hList1"/>
    <dgm:cxn modelId="{70C3A9EA-04D8-452B-9767-4939C6E78DA2}" srcId="{8A444E76-29DE-4382-B1C5-EDA79E8BDAC0}" destId="{77C9B411-FDF6-44F7-BD0E-403C33B17743}" srcOrd="3" destOrd="0" parTransId="{B28DA226-2594-4A61-B242-C9B8ED6DA98C}" sibTransId="{B27BF463-9F46-4102-B3BE-D64F73F84CC4}"/>
    <dgm:cxn modelId="{38E238EC-D32D-4A15-A123-0CAAECDAC69F}" type="presOf" srcId="{5F9B8D7C-950F-4A7A-BB7E-C3A0CF45A0B3}" destId="{6B10E50B-55DD-4A18-94B1-8BA3D9387D3D}" srcOrd="0" destOrd="7" presId="urn:microsoft.com/office/officeart/2005/8/layout/hList1"/>
    <dgm:cxn modelId="{94B25BF0-AA91-4F3E-A403-C9483BDE73BD}" type="presOf" srcId="{1C07BF21-9B94-4AA8-BDC9-E4132E4BD641}" destId="{A6B0E716-2161-45D0-B940-1017F8F104DC}" srcOrd="0" destOrd="3" presId="urn:microsoft.com/office/officeart/2005/8/layout/hList1"/>
    <dgm:cxn modelId="{CFA576F4-5002-484B-93EC-47413B2B6263}" type="presOf" srcId="{C4AAC757-130F-4894-9FB0-8B998AA8E9D4}" destId="{7A7AE1D1-7894-4CC8-B552-C7384F97A835}" srcOrd="0" destOrd="2" presId="urn:microsoft.com/office/officeart/2005/8/layout/hList1"/>
    <dgm:cxn modelId="{1079DD6F-F6B2-4FF5-B2D5-846794BE5308}" type="presParOf" srcId="{5F1F45E5-DA4D-42F2-8D7F-F23457A89B2C}" destId="{1A8663BA-4F81-4290-BB45-F9740F55D025}" srcOrd="0" destOrd="0" presId="urn:microsoft.com/office/officeart/2005/8/layout/hList1"/>
    <dgm:cxn modelId="{7957A35F-6A3B-4C06-925D-8F7D4772CECB}" type="presParOf" srcId="{1A8663BA-4F81-4290-BB45-F9740F55D025}" destId="{EE130D47-D8E5-46A0-B3B4-BB2259976A4A}" srcOrd="0" destOrd="0" presId="urn:microsoft.com/office/officeart/2005/8/layout/hList1"/>
    <dgm:cxn modelId="{74764747-48DB-4569-95DB-47E027F74705}" type="presParOf" srcId="{1A8663BA-4F81-4290-BB45-F9740F55D025}" destId="{6B10E50B-55DD-4A18-94B1-8BA3D9387D3D}" srcOrd="1" destOrd="0" presId="urn:microsoft.com/office/officeart/2005/8/layout/hList1"/>
    <dgm:cxn modelId="{50B04782-FBC8-4E02-96DF-2F4D243C0F16}" type="presParOf" srcId="{5F1F45E5-DA4D-42F2-8D7F-F23457A89B2C}" destId="{A31E6B7D-D884-4F27-BAC4-045ABABCC54B}" srcOrd="1" destOrd="0" presId="urn:microsoft.com/office/officeart/2005/8/layout/hList1"/>
    <dgm:cxn modelId="{E5435D33-AA2A-4790-A9F4-D3D9EA3DE587}" type="presParOf" srcId="{5F1F45E5-DA4D-42F2-8D7F-F23457A89B2C}" destId="{B7956445-8F76-47C8-9862-2A9376DE622B}" srcOrd="2" destOrd="0" presId="urn:microsoft.com/office/officeart/2005/8/layout/hList1"/>
    <dgm:cxn modelId="{F6C552E9-C276-4120-95D6-1D5103FD2181}" type="presParOf" srcId="{B7956445-8F76-47C8-9862-2A9376DE622B}" destId="{36D05EEC-2229-4EF6-AC9B-FF73E00EA8F4}" srcOrd="0" destOrd="0" presId="urn:microsoft.com/office/officeart/2005/8/layout/hList1"/>
    <dgm:cxn modelId="{EAEAF807-8412-40B8-952A-01E8C2DC3267}" type="presParOf" srcId="{B7956445-8F76-47C8-9862-2A9376DE622B}" destId="{7A7AE1D1-7894-4CC8-B552-C7384F97A835}" srcOrd="1" destOrd="0" presId="urn:microsoft.com/office/officeart/2005/8/layout/hList1"/>
    <dgm:cxn modelId="{1A81A081-E5F0-4FDE-9206-F218DDE1E99E}" type="presParOf" srcId="{5F1F45E5-DA4D-42F2-8D7F-F23457A89B2C}" destId="{B8A489FF-F33D-461C-95E3-C61EA5CE06B8}" srcOrd="3" destOrd="0" presId="urn:microsoft.com/office/officeart/2005/8/layout/hList1"/>
    <dgm:cxn modelId="{AD48B3CE-3D93-4688-8B4D-6A6C62CA123D}" type="presParOf" srcId="{5F1F45E5-DA4D-42F2-8D7F-F23457A89B2C}" destId="{2A762422-DA09-40DD-9357-B281B3819790}" srcOrd="4" destOrd="0" presId="urn:microsoft.com/office/officeart/2005/8/layout/hList1"/>
    <dgm:cxn modelId="{B5E66133-05E8-453E-A62E-555E669EEC55}" type="presParOf" srcId="{2A762422-DA09-40DD-9357-B281B3819790}" destId="{36958873-6823-4D1E-9155-E1601AF84A0D}" srcOrd="0" destOrd="0" presId="urn:microsoft.com/office/officeart/2005/8/layout/hList1"/>
    <dgm:cxn modelId="{4FDB7C1F-2821-432D-A55A-9E67477805B7}" type="presParOf" srcId="{2A762422-DA09-40DD-9357-B281B3819790}" destId="{83332653-D169-493C-ADA9-C6F8B8A62748}" srcOrd="1" destOrd="0" presId="urn:microsoft.com/office/officeart/2005/8/layout/hList1"/>
    <dgm:cxn modelId="{8AD23759-856F-4B18-8830-A14F0F3DFD0F}" type="presParOf" srcId="{5F1F45E5-DA4D-42F2-8D7F-F23457A89B2C}" destId="{1477A617-D546-4F4A-8F82-7B6301B6E7C3}" srcOrd="5" destOrd="0" presId="urn:microsoft.com/office/officeart/2005/8/layout/hList1"/>
    <dgm:cxn modelId="{0AA0CB6F-BCF3-4E82-AF3C-C8BAD8F5D721}" type="presParOf" srcId="{5F1F45E5-DA4D-42F2-8D7F-F23457A89B2C}" destId="{D1162A7F-145D-4B4B-A0A1-A27360C6CCAC}" srcOrd="6" destOrd="0" presId="urn:microsoft.com/office/officeart/2005/8/layout/hList1"/>
    <dgm:cxn modelId="{5F0EE17C-052F-40E0-A0F6-5A88817839B8}" type="presParOf" srcId="{D1162A7F-145D-4B4B-A0A1-A27360C6CCAC}" destId="{82BFEDF4-E744-41DB-8C1C-C7578D5E99F6}" srcOrd="0" destOrd="0" presId="urn:microsoft.com/office/officeart/2005/8/layout/hList1"/>
    <dgm:cxn modelId="{BE6931EB-12AA-4851-BE4F-2E7D5D28C1FF}" type="presParOf" srcId="{D1162A7F-145D-4B4B-A0A1-A27360C6CCAC}" destId="{7FF98474-CE04-4DF7-BDE8-7813D850905B}" srcOrd="1" destOrd="0" presId="urn:microsoft.com/office/officeart/2005/8/layout/hList1"/>
    <dgm:cxn modelId="{868885AA-9E64-489F-876D-05D1644E6545}" type="presParOf" srcId="{5F1F45E5-DA4D-42F2-8D7F-F23457A89B2C}" destId="{A6A7B214-7028-48D8-9E5F-5817DC0E155D}" srcOrd="7" destOrd="0" presId="urn:microsoft.com/office/officeart/2005/8/layout/hList1"/>
    <dgm:cxn modelId="{4AFE0CBE-64D5-4632-996E-F690FED5E87D}" type="presParOf" srcId="{5F1F45E5-DA4D-42F2-8D7F-F23457A89B2C}" destId="{904CCDB1-79A4-4514-B8A7-4BB78D3406BC}" srcOrd="8" destOrd="0" presId="urn:microsoft.com/office/officeart/2005/8/layout/hList1"/>
    <dgm:cxn modelId="{79CAB8BF-5708-4E8A-B5EA-1375C782553E}" type="presParOf" srcId="{904CCDB1-79A4-4514-B8A7-4BB78D3406BC}" destId="{F27AC0F8-B62E-4B9D-9CB3-480A2710168A}" srcOrd="0" destOrd="0" presId="urn:microsoft.com/office/officeart/2005/8/layout/hList1"/>
    <dgm:cxn modelId="{DFBA7246-9343-4471-ACCE-E53E1C906A39}" type="presParOf" srcId="{904CCDB1-79A4-4514-B8A7-4BB78D3406BC}" destId="{A6B0E716-2161-45D0-B940-1017F8F104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30D47-D8E5-46A0-B3B4-BB2259976A4A}">
      <dsp:nvSpPr>
        <dsp:cNvPr id="0" name=""/>
        <dsp:cNvSpPr/>
      </dsp:nvSpPr>
      <dsp:spPr>
        <a:xfrm>
          <a:off x="4927" y="112230"/>
          <a:ext cx="1888951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/>
            <a:t>Dla kogo</a:t>
          </a:r>
          <a:r>
            <a:rPr lang="pl-PL" sz="900" kern="1200"/>
            <a:t>:</a:t>
          </a:r>
          <a:endParaRPr lang="en-US" sz="900" kern="1200"/>
        </a:p>
      </dsp:txBody>
      <dsp:txXfrm>
        <a:off x="4927" y="112230"/>
        <a:ext cx="1888951" cy="259200"/>
      </dsp:txXfrm>
    </dsp:sp>
    <dsp:sp modelId="{6B10E50B-55DD-4A18-94B1-8BA3D9387D3D}">
      <dsp:nvSpPr>
        <dsp:cNvPr id="0" name=""/>
        <dsp:cNvSpPr/>
      </dsp:nvSpPr>
      <dsp:spPr>
        <a:xfrm>
          <a:off x="4927" y="371430"/>
          <a:ext cx="1888951" cy="3656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b="1" kern="1200"/>
            <a:t>Instytucje ochrony zdrowia</a:t>
          </a:r>
          <a:r>
            <a:rPr lang="pl-PL" sz="900" kern="1200"/>
            <a:t>: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900" kern="1200" dirty="0"/>
            <a:t>Publiczne zakłady opieki zdrowotnej (utworzone przez Skarb Państwa, JST, uczelnie publiczne), posiadające kontrakt z NFZ, prowadzące działalność badawczo-rozwojową.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b="1" kern="1200"/>
            <a:t>Instytucje nauki i edukacji</a:t>
          </a:r>
          <a:r>
            <a:rPr lang="pl-PL" sz="900" kern="1200"/>
            <a:t>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900" kern="1200" dirty="0"/>
            <a:t>Publiczne uczelnie medyczne lub prowadzące badania w dziedzinie nauk o zdrowiu.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900" kern="1200"/>
            <a:t>Instytuty badawcze, PAN i ich jednostki, międzynarodowe instytuty naukowe w Polsce.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b="1" kern="1200"/>
            <a:t>Inne podmioty</a:t>
          </a:r>
          <a:r>
            <a:rPr lang="pl-PL" sz="900" kern="1200"/>
            <a:t>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900" kern="1200"/>
            <a:t>Centrum Medyczne Kształcenia Podyplomowego, federacje podmiotów szkolnictwa wyższego.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b="1" kern="1200"/>
            <a:t>Konsorcja</a:t>
          </a:r>
          <a:r>
            <a:rPr lang="pl-PL" sz="900" kern="1200"/>
            <a:t>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900" kern="1200" dirty="0"/>
            <a:t>Składające się z powyższych podmiotów.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900" kern="1200" dirty="0"/>
        </a:p>
      </dsp:txBody>
      <dsp:txXfrm>
        <a:off x="4927" y="371430"/>
        <a:ext cx="1888951" cy="3656339"/>
      </dsp:txXfrm>
    </dsp:sp>
    <dsp:sp modelId="{36D05EEC-2229-4EF6-AC9B-FF73E00EA8F4}">
      <dsp:nvSpPr>
        <dsp:cNvPr id="0" name=""/>
        <dsp:cNvSpPr/>
      </dsp:nvSpPr>
      <dsp:spPr>
        <a:xfrm>
          <a:off x="2158332" y="112230"/>
          <a:ext cx="1888951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/>
            <a:t>Cel wsparcia</a:t>
          </a:r>
          <a:r>
            <a:rPr lang="pl-PL" sz="900" kern="1200"/>
            <a:t>:</a:t>
          </a:r>
          <a:endParaRPr lang="en-US" sz="900" kern="1200"/>
        </a:p>
      </dsp:txBody>
      <dsp:txXfrm>
        <a:off x="2158332" y="112230"/>
        <a:ext cx="1888951" cy="259200"/>
      </dsp:txXfrm>
    </dsp:sp>
    <dsp:sp modelId="{7A7AE1D1-7894-4CC8-B552-C7384F97A835}">
      <dsp:nvSpPr>
        <dsp:cNvPr id="0" name=""/>
        <dsp:cNvSpPr/>
      </dsp:nvSpPr>
      <dsp:spPr>
        <a:xfrm>
          <a:off x="2158332" y="371430"/>
          <a:ext cx="1888951" cy="3656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Utworzenie nowych, wyspecjalizowanych Centrów Wsparcia Badań Klinicznych (CWBK) oraz wykorzystanie potencjału publicznych jednostek realizujących badania kliniczne.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Stworzenie warunków sprzyjających realizacji niekomercyjnych badań klinicznych przez badaczy, co zwiększy ich liczbę w Polsce.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Wdrożenie jednolitych standardów operacyjnych, rozwój kadr poprzez zatrudnienie specjalistów i podnoszenie ich kompetencji.</a:t>
          </a:r>
          <a:endParaRPr lang="en-US" sz="900" kern="1200" dirty="0"/>
        </a:p>
      </dsp:txBody>
      <dsp:txXfrm>
        <a:off x="2158332" y="371430"/>
        <a:ext cx="1888951" cy="3656339"/>
      </dsp:txXfrm>
    </dsp:sp>
    <dsp:sp modelId="{36958873-6823-4D1E-9155-E1601AF84A0D}">
      <dsp:nvSpPr>
        <dsp:cNvPr id="0" name=""/>
        <dsp:cNvSpPr/>
      </dsp:nvSpPr>
      <dsp:spPr>
        <a:xfrm>
          <a:off x="4311736" y="112230"/>
          <a:ext cx="1888951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/>
            <a:t>Kluczowe parametry konkursy:</a:t>
          </a:r>
          <a:endParaRPr lang="en-US" sz="900" kern="1200" dirty="0"/>
        </a:p>
      </dsp:txBody>
      <dsp:txXfrm>
        <a:off x="4311736" y="112230"/>
        <a:ext cx="1888951" cy="259200"/>
      </dsp:txXfrm>
    </dsp:sp>
    <dsp:sp modelId="{83332653-D169-493C-ADA9-C6F8B8A62748}">
      <dsp:nvSpPr>
        <dsp:cNvPr id="0" name=""/>
        <dsp:cNvSpPr/>
      </dsp:nvSpPr>
      <dsp:spPr>
        <a:xfrm>
          <a:off x="4311736" y="371430"/>
          <a:ext cx="1888951" cy="3656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Termin realizacji: 31 marca 2026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Alokacja: </a:t>
          </a:r>
          <a:r>
            <a:rPr lang="pl-PL" sz="900" b="1" kern="1200" dirty="0"/>
            <a:t>150 mln zł</a:t>
          </a:r>
          <a:endParaRPr lang="en-US" sz="900" b="1" kern="1200" dirty="0"/>
        </a:p>
      </dsp:txBody>
      <dsp:txXfrm>
        <a:off x="4311736" y="371430"/>
        <a:ext cx="1888951" cy="3656339"/>
      </dsp:txXfrm>
    </dsp:sp>
    <dsp:sp modelId="{82BFEDF4-E744-41DB-8C1C-C7578D5E99F6}">
      <dsp:nvSpPr>
        <dsp:cNvPr id="0" name=""/>
        <dsp:cNvSpPr/>
      </dsp:nvSpPr>
      <dsp:spPr>
        <a:xfrm>
          <a:off x="6465141" y="112230"/>
          <a:ext cx="1888951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/>
            <a:t>Wyniki naboru</a:t>
          </a:r>
          <a:r>
            <a:rPr lang="pl-PL" sz="900" kern="1200"/>
            <a:t>:</a:t>
          </a:r>
          <a:endParaRPr lang="en-US" sz="900" kern="1200"/>
        </a:p>
      </dsp:txBody>
      <dsp:txXfrm>
        <a:off x="6465141" y="112230"/>
        <a:ext cx="1888951" cy="259200"/>
      </dsp:txXfrm>
    </dsp:sp>
    <dsp:sp modelId="{7FF98474-CE04-4DF7-BDE8-7813D850905B}">
      <dsp:nvSpPr>
        <dsp:cNvPr id="0" name=""/>
        <dsp:cNvSpPr/>
      </dsp:nvSpPr>
      <dsp:spPr>
        <a:xfrm>
          <a:off x="6465141" y="371430"/>
          <a:ext cx="1888951" cy="3656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/>
            <a:t>Liczba wniosków: </a:t>
          </a:r>
          <a:r>
            <a:rPr lang="pl-PL" sz="900" b="1" kern="1200"/>
            <a:t>16</a:t>
          </a:r>
          <a:r>
            <a:rPr lang="pl-PL" sz="900" kern="1200"/>
            <a:t>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Łączna kwota wniosków: </a:t>
          </a:r>
          <a:r>
            <a:rPr lang="pl-PL" sz="900" b="1" kern="1200" dirty="0"/>
            <a:t>247 mln zł. 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Planowana liczba umów: </a:t>
          </a:r>
          <a:r>
            <a:rPr lang="pl-PL" sz="900" b="1" kern="1200" dirty="0"/>
            <a:t>10</a:t>
          </a:r>
          <a:r>
            <a:rPr lang="pl-PL" sz="900" kern="1200" dirty="0"/>
            <a:t>.</a:t>
          </a:r>
          <a:endParaRPr lang="en-US" sz="900" kern="1200" dirty="0"/>
        </a:p>
      </dsp:txBody>
      <dsp:txXfrm>
        <a:off x="6465141" y="371430"/>
        <a:ext cx="1888951" cy="3656339"/>
      </dsp:txXfrm>
    </dsp:sp>
    <dsp:sp modelId="{F27AC0F8-B62E-4B9D-9CB3-480A2710168A}">
      <dsp:nvSpPr>
        <dsp:cNvPr id="0" name=""/>
        <dsp:cNvSpPr/>
      </dsp:nvSpPr>
      <dsp:spPr>
        <a:xfrm>
          <a:off x="8618545" y="112230"/>
          <a:ext cx="1888951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/>
            <a:t>Status konkursu</a:t>
          </a:r>
          <a:r>
            <a:rPr lang="pl-PL" sz="900" kern="1200"/>
            <a:t>:</a:t>
          </a:r>
          <a:endParaRPr lang="en-US" sz="900" kern="1200"/>
        </a:p>
      </dsp:txBody>
      <dsp:txXfrm>
        <a:off x="8618545" y="112230"/>
        <a:ext cx="1888951" cy="259200"/>
      </dsp:txXfrm>
    </dsp:sp>
    <dsp:sp modelId="{A6B0E716-2161-45D0-B940-1017F8F104DC}">
      <dsp:nvSpPr>
        <dsp:cNvPr id="0" name=""/>
        <dsp:cNvSpPr/>
      </dsp:nvSpPr>
      <dsp:spPr>
        <a:xfrm>
          <a:off x="8618545" y="371430"/>
          <a:ext cx="1888951" cy="3656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14 wniosków skierowanych do oceny merytorycznej.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Ocena merytoryczna: zakończenie do 11 grudnia 2024.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/>
            <a:t>Lista rankingowa: 18 grudnia 2024.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Podpisanie umów:  styczeń 2025.</a:t>
          </a:r>
          <a:endParaRPr lang="en-US" sz="900" kern="1200" dirty="0"/>
        </a:p>
      </dsp:txBody>
      <dsp:txXfrm>
        <a:off x="8618545" y="371430"/>
        <a:ext cx="1888951" cy="3656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991D-D2B9-449B-A80E-01C0E44B739C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749F3-AE32-428C-965F-2F4BEB212F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63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Aft>
                <a:spcPts val="600"/>
              </a:spcAft>
            </a:pPr>
            <a:r>
              <a:rPr lang="pl-PL" sz="1800" b="1"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 </a:t>
            </a:r>
            <a:endParaRPr lang="pl-PL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3F619-1CE4-4F21-BC57-2B063955444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749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749F3-AE32-428C-965F-2F4BEB212FD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27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4433E-75E9-9A76-DF3A-6ED78ABB9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E128D-83C6-4878-ACFB-4339037DA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096C7-F190-2040-2B8B-32E9171EB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1554E-4B62-D9AD-ACB6-2C0F4462E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749F3-AE32-428C-965F-2F4BEB212FD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29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D38D-628D-E6AC-AD5D-FDE3212D1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D0CA2-9A3F-1C50-CF8B-2577A593D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31598D-7F71-6E16-042A-1D8B99ECD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EBBE8-FFAB-B1CE-792E-B973C5235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749F3-AE32-428C-965F-2F4BEB212FD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10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F828A-A6CB-71BE-467F-421494D6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29ADE-A579-7292-EBCE-FEFEEF49A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8B499-CD68-021A-BAAD-B4D49B0CB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CE01D-1A8B-ADF4-0C02-2FC8F49CA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749F3-AE32-428C-965F-2F4BEB212FD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07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E54FD84F-3FB3-ACE8-0DBA-C34185E1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0000"/>
            <a:ext cx="9144000" cy="18000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CD731766-FD4A-4A95-3294-42E371BF3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0000"/>
            <a:ext cx="9144000" cy="720000"/>
          </a:xfrm>
          <a:ln>
            <a:noFill/>
          </a:ln>
        </p:spPr>
        <p:txBody>
          <a:bodyPr tIns="144000" anchor="t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0" name="Obraz 9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5535FF50-2079-3234-B43D-BF705E751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43" y="1080000"/>
            <a:ext cx="3949715" cy="21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49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97C84C8F-5046-3C71-D824-45A1544A9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63" y="1629000"/>
            <a:ext cx="658287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8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BCB2F7-B2BF-1AF4-4626-5C41E4897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C88978-6F47-532C-6297-468D649AA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294F9A4-D9DA-525A-F177-7E9B47D40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D79F4-1116-3447-BECD-51A97A8F599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9552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notes)">
  <p:cSld name="Title Only (notes)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2"/>
          <p:cNvSpPr txBox="1">
            <a:spLocks noGrp="1"/>
          </p:cNvSpPr>
          <p:nvPr>
            <p:ph type="title"/>
          </p:nvPr>
        </p:nvSpPr>
        <p:spPr>
          <a:xfrm>
            <a:off x="515937" y="228600"/>
            <a:ext cx="889966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2"/>
          <p:cNvSpPr txBox="1">
            <a:spLocks noGrp="1"/>
          </p:cNvSpPr>
          <p:nvPr>
            <p:ph type="body" idx="1"/>
          </p:nvPr>
        </p:nvSpPr>
        <p:spPr>
          <a:xfrm>
            <a:off x="515938" y="6601736"/>
            <a:ext cx="1197444" cy="10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342900" lvl="0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750"/>
            </a:lvl1pPr>
            <a:lvl2pPr marL="685800" lvl="1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72"/>
          <p:cNvSpPr txBox="1">
            <a:spLocks noGrp="1"/>
          </p:cNvSpPr>
          <p:nvPr>
            <p:ph type="body" idx="2"/>
          </p:nvPr>
        </p:nvSpPr>
        <p:spPr>
          <a:xfrm>
            <a:off x="10416294" y="6601736"/>
            <a:ext cx="1404231" cy="10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342900" lvl="0" indent="-17145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750"/>
            </a:lvl1pPr>
            <a:lvl2pPr marL="685800" lvl="1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97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4FD3C0-68E2-B945-BC83-07FA8C3C7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C71917-D308-784B-9121-BA803E841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BCCE88-E30B-3C40-A597-95E04993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438582-D630-AB4C-A47F-EC6C5F08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0FF620-8EC7-494E-A1B3-0B2A6DE5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118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1243D-5613-5E46-ADCE-1CB3C4C8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556D1F-4507-B94B-AEC1-E0039C36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0C41ED-A1AA-714E-92A1-3E61C4A6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57C1CB-9865-0045-80C6-44E642A7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A651AA-B2C8-CC49-9052-7A0DF9DC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84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B736D-9E22-9140-935D-BF441155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DAC09F-8B38-7147-97E6-348C3EB7A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FE299C-6985-E440-BA8C-924F0974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E95E26-2F94-D54E-8AB2-B6E17E35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AEF774-7735-7347-B47B-504E8392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85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25858A-22D9-DC4C-905B-69FA854E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F66053-5CAE-9348-B860-9BDCFF7D6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6C6844-7A18-784F-805E-B3785244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E80641-31CD-7C4C-9E35-2D08B6C2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33B740-D107-8343-9FF0-A0E662A8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1552BA-C010-A347-AAEA-AC6D6956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95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9ED743-ADBC-A048-814A-D2BD02F6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D18B49-262C-7040-841A-D0DC97ADD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236D4C-0816-C642-8340-AD8284CBC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A4D4B76-FD6D-2B4D-AAD5-991401B9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1473E6-009A-694A-A52A-D3C7C024B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D36B546-460F-8E4D-AAB5-D3EAEDFE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C3FBAA6-FD21-7F4A-9657-FB0F849F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C0E730F-0BA8-3543-9206-CCEE2B52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6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445E01-164C-B640-A158-AF210485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6843290-FCC5-774D-BFC4-2F4F2FE1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7613B9-1D01-4346-BB94-D5441997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ACE23B4-B463-1A48-A0B1-0E8AA5DE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424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BB9506B-18F0-2C45-9002-9823DA60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1DF9890-E92E-AE49-884B-DB25F177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C370C4-56F7-E549-8E30-E6A16B8A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94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42D799-8A7B-6FE3-0903-C0AE5758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782135C8-11FD-3EE1-F1AB-BCF61BE97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6073200"/>
            <a:ext cx="1316570" cy="720000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9FA66980-C3AC-3904-2C55-3E2ED421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4" name="Symbol zastępczy daty 23">
            <a:extLst>
              <a:ext uri="{FF2B5EF4-FFF2-40B4-BE49-F238E27FC236}">
                <a16:creationId xmlns:a16="http://schemas.microsoft.com/office/drawing/2014/main" id="{2E514190-0AD7-F0B1-D561-4849A650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5" name="Symbol zastępczy stopki 24">
            <a:extLst>
              <a:ext uri="{FF2B5EF4-FFF2-40B4-BE49-F238E27FC236}">
                <a16:creationId xmlns:a16="http://schemas.microsoft.com/office/drawing/2014/main" id="{526CB022-0BC6-6075-129E-508F7625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Agencja Badań Medycznych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199098C7-10B1-614A-E40F-B782B393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D7A4-465D-49E2-956A-29B7CCD225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475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E3EB32-88D7-2D43-87B7-89885344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63790-F60E-7C4C-8276-37593FA8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B4815A2-C2B3-E540-B2AC-77AE86599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751E37-7E70-C244-A0B2-8A114619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2F0D82-B5C5-9948-A612-DEC20451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8187C1E-D758-F349-A683-588264B3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4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436C99-6EDD-C446-84FB-E4CEA237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B83EC1D-C744-F34F-96A7-4984F8F90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9E4D20-7314-DC4C-8344-D5C8BE9E5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3665E5-CEC2-274C-B75E-A8E781E9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BDB304-9680-5D48-A862-4C09CADB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BEB30A-42E8-5146-A444-292F4864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069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ABE92-9E84-8F42-BE1E-3978E465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34F1BA-80A8-FE46-9FBA-2AC6CABE4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018216-5C12-F14B-984D-82862F09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6ECD35-E1E9-5548-B019-F000FBA7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00D2D1-3FD0-5C40-898C-5F578590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721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8FF9B9A-6363-8445-89AE-45445724E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1A2AB19-29CC-0D4B-B7F2-BBE180DC3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FBF47A-64B8-214B-AF6A-07E3F0FF1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5DDB5D-1630-A842-B3C7-7B5F2329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B181DA-503A-3D45-B498-8B8AB828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41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2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782135C8-11FD-3EE1-F1AB-BCF61BE97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6073200"/>
            <a:ext cx="1316570" cy="720000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9FA66980-C3AC-3904-2C55-3E2ED421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4" name="Symbol zastępczy daty 23">
            <a:extLst>
              <a:ext uri="{FF2B5EF4-FFF2-40B4-BE49-F238E27FC236}">
                <a16:creationId xmlns:a16="http://schemas.microsoft.com/office/drawing/2014/main" id="{2E514190-0AD7-F0B1-D561-4849A650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5" name="Symbol zastępczy stopki 24">
            <a:extLst>
              <a:ext uri="{FF2B5EF4-FFF2-40B4-BE49-F238E27FC236}">
                <a16:creationId xmlns:a16="http://schemas.microsoft.com/office/drawing/2014/main" id="{526CB022-0BC6-6075-129E-508F7625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Agencja Badań Medycznych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199098C7-10B1-614A-E40F-B782B393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D7A4-465D-49E2-956A-29B7CCD225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6" name="Symbol zastępczy zawartości 45">
            <a:extLst>
              <a:ext uri="{FF2B5EF4-FFF2-40B4-BE49-F238E27FC236}">
                <a16:creationId xmlns:a16="http://schemas.microsoft.com/office/drawing/2014/main" id="{DDD09C6B-7EDC-5936-3EFE-B15FF24E69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8" y="1700213"/>
            <a:ext cx="5076825" cy="4140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8" name="Symbol zastępczy zawartości 47">
            <a:extLst>
              <a:ext uri="{FF2B5EF4-FFF2-40B4-BE49-F238E27FC236}">
                <a16:creationId xmlns:a16="http://schemas.microsoft.com/office/drawing/2014/main" id="{3501AF3C-FC1C-C6B4-57EF-0D93C69384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4750" y="1700213"/>
            <a:ext cx="5097463" cy="4140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295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27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3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782135C8-11FD-3EE1-F1AB-BCF61BE97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6073200"/>
            <a:ext cx="1316570" cy="720000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9FA66980-C3AC-3904-2C55-3E2ED421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4" name="Symbol zastępczy daty 23">
            <a:extLst>
              <a:ext uri="{FF2B5EF4-FFF2-40B4-BE49-F238E27FC236}">
                <a16:creationId xmlns:a16="http://schemas.microsoft.com/office/drawing/2014/main" id="{2E514190-0AD7-F0B1-D561-4849A650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5" name="Symbol zastępczy stopki 24">
            <a:extLst>
              <a:ext uri="{FF2B5EF4-FFF2-40B4-BE49-F238E27FC236}">
                <a16:creationId xmlns:a16="http://schemas.microsoft.com/office/drawing/2014/main" id="{526CB022-0BC6-6075-129E-508F7625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Agencja Badań Medycznych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199098C7-10B1-614A-E40F-B782B393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D7A4-465D-49E2-956A-29B7CCD225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6" name="Symbol zastępczy zawartości 45">
            <a:extLst>
              <a:ext uri="{FF2B5EF4-FFF2-40B4-BE49-F238E27FC236}">
                <a16:creationId xmlns:a16="http://schemas.microsoft.com/office/drawing/2014/main" id="{DDD09C6B-7EDC-5936-3EFE-B15FF24E69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788" y="1700213"/>
            <a:ext cx="3384000" cy="4140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8" name="Symbol zastępczy zawartości 47">
            <a:extLst>
              <a:ext uri="{FF2B5EF4-FFF2-40B4-BE49-F238E27FC236}">
                <a16:creationId xmlns:a16="http://schemas.microsoft.com/office/drawing/2014/main" id="{3501AF3C-FC1C-C6B4-57EF-0D93C69384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7662" y="1699200"/>
            <a:ext cx="3384000" cy="4140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" name="Symbol zastępczy zawartości 45">
            <a:extLst>
              <a:ext uri="{FF2B5EF4-FFF2-40B4-BE49-F238E27FC236}">
                <a16:creationId xmlns:a16="http://schemas.microsoft.com/office/drawing/2014/main" id="{32484318-5105-2ECE-E700-A4A471D055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3725" y="1699200"/>
            <a:ext cx="3384000" cy="4140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031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661" userDrawn="1">
          <p15:clr>
            <a:srgbClr val="A4A3A4"/>
          </p15:clr>
        </p15:guide>
        <p15:guide id="3" pos="4906" userDrawn="1">
          <p15:clr>
            <a:srgbClr val="A4A3A4"/>
          </p15:clr>
        </p15:guide>
        <p15:guide id="4" pos="2774" userDrawn="1">
          <p15:clr>
            <a:srgbClr val="A4A3A4"/>
          </p15:clr>
        </p15:guide>
        <p15:guide id="5" pos="5019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obraz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2800EA0-A54A-C4F9-3F6B-AB29282516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698625"/>
            <a:ext cx="3384550" cy="4140200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48" name="Symbol zastępczy zawartości 47">
            <a:extLst>
              <a:ext uri="{FF2B5EF4-FFF2-40B4-BE49-F238E27FC236}">
                <a16:creationId xmlns:a16="http://schemas.microsoft.com/office/drawing/2014/main" id="{3501AF3C-FC1C-C6B4-57EF-0D93C69384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3725" y="1699200"/>
            <a:ext cx="6947937" cy="4140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782135C8-11FD-3EE1-F1AB-BCF61BE97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6073200"/>
            <a:ext cx="1316570" cy="720000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9FA66980-C3AC-3904-2C55-3E2ED421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4" name="Symbol zastępczy daty 23">
            <a:extLst>
              <a:ext uri="{FF2B5EF4-FFF2-40B4-BE49-F238E27FC236}">
                <a16:creationId xmlns:a16="http://schemas.microsoft.com/office/drawing/2014/main" id="{2E514190-0AD7-F0B1-D561-4849A650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5" name="Symbol zastępczy stopki 24">
            <a:extLst>
              <a:ext uri="{FF2B5EF4-FFF2-40B4-BE49-F238E27FC236}">
                <a16:creationId xmlns:a16="http://schemas.microsoft.com/office/drawing/2014/main" id="{526CB022-0BC6-6075-129E-508F7625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Agencja Badań Medycznych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199098C7-10B1-614A-E40F-B782B393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D7A4-465D-49E2-956A-29B7CCD225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048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661" userDrawn="1">
          <p15:clr>
            <a:srgbClr val="A4A3A4"/>
          </p15:clr>
        </p15:guide>
        <p15:guide id="3" pos="4906" userDrawn="1">
          <p15:clr>
            <a:srgbClr val="A4A3A4"/>
          </p15:clr>
        </p15:guide>
        <p15:guide id="4" pos="2774" userDrawn="1">
          <p15:clr>
            <a:srgbClr val="A4A3A4"/>
          </p15:clr>
        </p15:guide>
        <p15:guide id="5" pos="5019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2800EA0-A54A-C4F9-3F6B-AB29282516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7663" y="1699200"/>
            <a:ext cx="3384550" cy="4140200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48" name="Symbol zastępczy zawartości 47">
            <a:extLst>
              <a:ext uri="{FF2B5EF4-FFF2-40B4-BE49-F238E27FC236}">
                <a16:creationId xmlns:a16="http://schemas.microsoft.com/office/drawing/2014/main" id="{3501AF3C-FC1C-C6B4-57EF-0D93C69384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800" y="1699200"/>
            <a:ext cx="6947937" cy="4140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782135C8-11FD-3EE1-F1AB-BCF61BE97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6073200"/>
            <a:ext cx="1316570" cy="720000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9FA66980-C3AC-3904-2C55-3E2ED421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24" name="Symbol zastępczy daty 23">
            <a:extLst>
              <a:ext uri="{FF2B5EF4-FFF2-40B4-BE49-F238E27FC236}">
                <a16:creationId xmlns:a16="http://schemas.microsoft.com/office/drawing/2014/main" id="{2E514190-0AD7-F0B1-D561-4849A650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5" name="Symbol zastępczy stopki 24">
            <a:extLst>
              <a:ext uri="{FF2B5EF4-FFF2-40B4-BE49-F238E27FC236}">
                <a16:creationId xmlns:a16="http://schemas.microsoft.com/office/drawing/2014/main" id="{526CB022-0BC6-6075-129E-508F7625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Agencja Badań Medycznych</a:t>
            </a:r>
            <a:endParaRPr lang="pl-PL" dirty="0"/>
          </a:p>
        </p:txBody>
      </p:sp>
      <p:sp>
        <p:nvSpPr>
          <p:cNvPr id="26" name="Symbol zastępczy numeru slajdu 25">
            <a:extLst>
              <a:ext uri="{FF2B5EF4-FFF2-40B4-BE49-F238E27FC236}">
                <a16:creationId xmlns:a16="http://schemas.microsoft.com/office/drawing/2014/main" id="{199098C7-10B1-614A-E40F-B782B393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D7A4-465D-49E2-956A-29B7CCD225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01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661" userDrawn="1">
          <p15:clr>
            <a:srgbClr val="A4A3A4"/>
          </p15:clr>
        </p15:guide>
        <p15:guide id="3" pos="4906" userDrawn="1">
          <p15:clr>
            <a:srgbClr val="A4A3A4"/>
          </p15:clr>
        </p15:guide>
        <p15:guide id="4" pos="2774" userDrawn="1">
          <p15:clr>
            <a:srgbClr val="A4A3A4"/>
          </p15:clr>
        </p15:guide>
        <p15:guide id="5" pos="5019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38EEBC-AC74-ADCB-0A0A-5A78778A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6" name="Symbol zastępczy daty 15">
            <a:extLst>
              <a:ext uri="{FF2B5EF4-FFF2-40B4-BE49-F238E27FC236}">
                <a16:creationId xmlns:a16="http://schemas.microsoft.com/office/drawing/2014/main" id="{CF0B68CF-2CF3-F66B-3E8C-C7E51F37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Symbol zastępczy stopki 16">
            <a:extLst>
              <a:ext uri="{FF2B5EF4-FFF2-40B4-BE49-F238E27FC236}">
                <a16:creationId xmlns:a16="http://schemas.microsoft.com/office/drawing/2014/main" id="{A8877BF8-41D2-8338-BFBD-04ABAA07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Agencja Badań Medycznych</a:t>
            </a:r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719493C4-AED6-E5CD-E061-C32802D7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D7A4-465D-49E2-956A-29B7CCD2259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9" name="Obraz 18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3898427A-31C3-7F12-D8BE-F5D346BC8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6073200"/>
            <a:ext cx="13165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8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daty 11">
            <a:extLst>
              <a:ext uri="{FF2B5EF4-FFF2-40B4-BE49-F238E27FC236}">
                <a16:creationId xmlns:a16="http://schemas.microsoft.com/office/drawing/2014/main" id="{2544AA8D-C792-8112-8F9F-979C125A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Symbol zastępczy stopki 12">
            <a:extLst>
              <a:ext uri="{FF2B5EF4-FFF2-40B4-BE49-F238E27FC236}">
                <a16:creationId xmlns:a16="http://schemas.microsoft.com/office/drawing/2014/main" id="{3D50672A-C6B6-04C1-280B-5A0D5684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Agencja Badań Medycznych</a:t>
            </a:r>
            <a:endParaRPr lang="pl-PL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D496DFD8-0A22-ED69-4F3D-F1C61AE2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D7A4-465D-49E2-956A-29B7CCD2259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5" name="Obraz 14" descr="Obraz zawierający Czcionka, logo, Grafika, symbol&#10;&#10;Opis wygenerowany automatycznie">
            <a:extLst>
              <a:ext uri="{FF2B5EF4-FFF2-40B4-BE49-F238E27FC236}">
                <a16:creationId xmlns:a16="http://schemas.microsoft.com/office/drawing/2014/main" id="{07294DDB-79BF-20D9-4465-754CC8A7D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" y="6073200"/>
            <a:ext cx="13165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daty 10">
            <a:extLst>
              <a:ext uri="{FF2B5EF4-FFF2-40B4-BE49-F238E27FC236}">
                <a16:creationId xmlns:a16="http://schemas.microsoft.com/office/drawing/2014/main" id="{DCF61917-E0EB-8A0B-D189-E87575D2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2" name="Symbol zastępczy stopki 11">
            <a:extLst>
              <a:ext uri="{FF2B5EF4-FFF2-40B4-BE49-F238E27FC236}">
                <a16:creationId xmlns:a16="http://schemas.microsoft.com/office/drawing/2014/main" id="{7B85B460-9C07-306F-8A35-429609DF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Agencja Badań Medycznych</a:t>
            </a:r>
            <a:endParaRPr lang="pl-PL" dirty="0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0F39AB7A-7C53-E187-369D-D18E22BD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D7A4-465D-49E2-956A-29B7CCD225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86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F4C0ADD-44AE-2A6F-1A10-10F230D9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8" y="360000"/>
            <a:ext cx="10872000" cy="1008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55C99B-48CB-FCCE-2A63-E3285F29C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0213"/>
            <a:ext cx="10512425" cy="41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3A6B4A-3362-DC28-F5ED-36BBF3DD4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4800" y="6274800"/>
            <a:ext cx="669600" cy="489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AB1EC1-18B1-1B01-DA63-41ED4C975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5200" y="6274800"/>
            <a:ext cx="8193600" cy="489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396000" indent="-396000" algn="l">
              <a:defRPr sz="8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Agencja Badań Medycznych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EA388A-EA32-28FA-5F68-264000C21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400" y="6274800"/>
            <a:ext cx="489600" cy="489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ED7A4-465D-49E2-956A-29B7CCD225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1D5398E4-9BEF-BA94-9ED2-C6828D7F298A}"/>
              </a:ext>
            </a:extLst>
          </p:cNvPr>
          <p:cNvSpPr/>
          <p:nvPr userDrawn="1"/>
        </p:nvSpPr>
        <p:spPr>
          <a:xfrm>
            <a:off x="-360000" y="1800000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noFill/>
              </a:ln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532F3B42-F69D-AB8F-899C-D19204FFEAE5}"/>
              </a:ext>
            </a:extLst>
          </p:cNvPr>
          <p:cNvSpPr/>
          <p:nvPr userDrawn="1"/>
        </p:nvSpPr>
        <p:spPr>
          <a:xfrm>
            <a:off x="-360000" y="2160000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noFill/>
              </a:ln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BB7D92EC-B400-F2F9-FE1E-3C82871B2EB6}"/>
              </a:ext>
            </a:extLst>
          </p:cNvPr>
          <p:cNvSpPr/>
          <p:nvPr userDrawn="1"/>
        </p:nvSpPr>
        <p:spPr>
          <a:xfrm>
            <a:off x="-360000" y="2520000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noFill/>
              </a:ln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C889ED58-290E-D1BE-D578-0FDABBE9C194}"/>
              </a:ext>
            </a:extLst>
          </p:cNvPr>
          <p:cNvSpPr/>
          <p:nvPr userDrawn="1"/>
        </p:nvSpPr>
        <p:spPr>
          <a:xfrm>
            <a:off x="-360000" y="2880000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noFill/>
              </a:ln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0940C259-D163-032B-E465-9940FF3A0D50}"/>
              </a:ext>
            </a:extLst>
          </p:cNvPr>
          <p:cNvSpPr/>
          <p:nvPr userDrawn="1"/>
        </p:nvSpPr>
        <p:spPr>
          <a:xfrm>
            <a:off x="-360000" y="3240000"/>
            <a:ext cx="252000" cy="25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noFill/>
              </a:ln>
            </a:endParaRP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37DA9C1-8DBA-782F-4D8B-CCAA1FF806D0}"/>
              </a:ext>
            </a:extLst>
          </p:cNvPr>
          <p:cNvSpPr/>
          <p:nvPr userDrawn="1"/>
        </p:nvSpPr>
        <p:spPr>
          <a:xfrm>
            <a:off x="-360000" y="3600000"/>
            <a:ext cx="252000" cy="2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120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6" r:id="rId3"/>
    <p:sldLayoutId id="2147483667" r:id="rId4"/>
    <p:sldLayoutId id="2147483668" r:id="rId5"/>
    <p:sldLayoutId id="2147483669" r:id="rId6"/>
    <p:sldLayoutId id="2147483654" r:id="rId7"/>
    <p:sldLayoutId id="2147483663" r:id="rId8"/>
    <p:sldLayoutId id="2147483655" r:id="rId9"/>
    <p:sldLayoutId id="2147483664" r:id="rId10"/>
    <p:sldLayoutId id="2147483672" r:id="rId11"/>
    <p:sldLayoutId id="214748367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5" userDrawn="1">
          <p15:clr>
            <a:srgbClr val="F26B43"/>
          </p15:clr>
        </p15:guide>
        <p15:guide id="4" pos="7265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orient="horz" pos="958" userDrawn="1">
          <p15:clr>
            <a:srgbClr val="F26B43"/>
          </p15:clr>
        </p15:guide>
        <p15:guide id="7" pos="529" userDrawn="1">
          <p15:clr>
            <a:srgbClr val="F26B43"/>
          </p15:clr>
        </p15:guide>
        <p15:guide id="8" pos="7151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0" orient="horz" pos="3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7E05E6F-33D4-D948-8D36-69B10E46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D1216B-9056-4045-81DB-DCF7F694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D95171-E10D-364F-A7E5-98B2689E5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0555-3141-AF4D-9F53-F66D18FF57C5}" type="datetimeFigureOut">
              <a:rPr lang="pl-PL" smtClean="0"/>
              <a:t>08.01.2025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1F3759-A0AD-6844-8457-A5C3C7322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405A6E-A194-7947-BE32-8EE234259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1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5.sv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0A8534-493E-41B3-B1A9-BF8621A40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633" y="2915522"/>
            <a:ext cx="9474611" cy="20689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4000" b="1" kern="100" dirty="0">
                <a:solidFill>
                  <a:srgbClr val="3383CB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Wsparcie tworzenia i rozwoju</a:t>
            </a:r>
            <a:br>
              <a:rPr lang="pl-PL" sz="4000" b="1" kern="100" dirty="0">
                <a:solidFill>
                  <a:srgbClr val="3383CB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4000" b="1" kern="100" dirty="0">
                <a:solidFill>
                  <a:srgbClr val="3383CB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Centrów Wsparcia Badań Klinicznych</a:t>
            </a:r>
            <a:br>
              <a:rPr lang="pl-PL" sz="4000" b="1" kern="100" dirty="0">
                <a:solidFill>
                  <a:srgbClr val="3383CB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l-PL" sz="4000" kern="100" dirty="0"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40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ramach Krajowego Planu Odbudowy</a:t>
            </a:r>
            <a:br>
              <a:rPr lang="pl-PL" sz="40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4000" kern="1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Zwiększania Odporności</a:t>
            </a:r>
            <a:r>
              <a:rPr lang="pl-PL" sz="4000" dirty="0">
                <a:solidFill>
                  <a:schemeClr val="bg1"/>
                </a:solidFill>
                <a:effectLst/>
              </a:rPr>
              <a:t> </a:t>
            </a:r>
            <a:endParaRPr lang="pl-PL" sz="4000" b="1" dirty="0">
              <a:solidFill>
                <a:schemeClr val="bg1"/>
              </a:solidFill>
              <a:latin typeface="Lato" panose="020F0502020204030203" pitchFamily="34" charset="-18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AA44340-72DB-1E0C-71FA-E57A6811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87" y="-95693"/>
            <a:ext cx="185944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1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62B22-B2EF-2B0B-E82B-7527C525E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844572-213E-545F-FE6F-F11947FC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8" y="360000"/>
            <a:ext cx="10872000" cy="1008000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pl-PL" sz="1600" b="1" kern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Inwestycja D3.1.1 Kompleksowy rozwój badań w zakresie nauk medycznych i nauk o zdrowiu </a:t>
            </a:r>
            <a:br>
              <a:rPr lang="pl-PL" sz="1600" b="1" kern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Aptos" panose="020B0004020202020204" pitchFamily="34" charset="0"/>
              </a:rPr>
              <a:t>Konkurs na tworzenie i rozwój Centrów Wsparcia Badań Klinicznych (2024/ABM/4/KPO)</a:t>
            </a:r>
            <a:br>
              <a:rPr lang="pl-PL" sz="2300" dirty="0">
                <a:effectLst/>
              </a:rPr>
            </a:br>
            <a:endParaRPr lang="pl-PL" sz="2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4D68E-4FE9-C8C0-5808-71E2AD22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5200" y="6274800"/>
            <a:ext cx="8193600" cy="4896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pl-PL"/>
              <a:t>Agencja Badań Medycznych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F4D6D-362D-98EF-BBF8-03D2F65D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400" y="6274800"/>
            <a:ext cx="489600" cy="4896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85ED7A4-465D-49E2-956A-29B7CCD22594}" type="slidenum">
              <a:rPr lang="pl-PL" smtClean="0"/>
              <a:pPr>
                <a:spcAft>
                  <a:spcPts val="600"/>
                </a:spcAft>
              </a:pPr>
              <a:t>10</a:t>
            </a:fld>
            <a:endParaRPr lang="pl-PL"/>
          </a:p>
        </p:txBody>
      </p:sp>
      <p:pic>
        <p:nvPicPr>
          <p:cNvPr id="6" name="Obraz 3">
            <a:extLst>
              <a:ext uri="{FF2B5EF4-FFF2-40B4-BE49-F238E27FC236}">
                <a16:creationId xmlns:a16="http://schemas.microsoft.com/office/drawing/2014/main" id="{3E3D5FD5-ADEC-83A5-E8A1-779112DF6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27" y="5842226"/>
            <a:ext cx="7559040" cy="75590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AEAC128-A106-0CF4-D7AE-D6D325D1F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504" y="990388"/>
            <a:ext cx="7388992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9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19F72E9-7862-02F8-2BBB-875C5DB8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PSBK bez białych plam!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1C848A3-D3EE-97BC-5068-A9E4F32A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Agencja Badań Medycznych</a:t>
            </a: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AC627E-0CEB-B720-2102-0A06CA4E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D7A4-465D-49E2-956A-29B7CCD22594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53" name="Obraz 52">
            <a:extLst>
              <a:ext uri="{FF2B5EF4-FFF2-40B4-BE49-F238E27FC236}">
                <a16:creationId xmlns:a16="http://schemas.microsoft.com/office/drawing/2014/main" id="{B131EE67-9B48-CC48-80B0-9DD53EF3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04" y="691872"/>
            <a:ext cx="10592856" cy="5692228"/>
          </a:xfrm>
          <a:prstGeom prst="rect">
            <a:avLst/>
          </a:prstGeom>
        </p:spPr>
      </p:pic>
      <p:pic>
        <p:nvPicPr>
          <p:cNvPr id="54" name="Obraz 3">
            <a:extLst>
              <a:ext uri="{FF2B5EF4-FFF2-40B4-BE49-F238E27FC236}">
                <a16:creationId xmlns:a16="http://schemas.microsoft.com/office/drawing/2014/main" id="{A08A3688-BB89-66E2-0164-9AC6E88ED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27" y="5842226"/>
            <a:ext cx="7559040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73087">
            <a:off x="11442511" y="2028847"/>
            <a:ext cx="914400" cy="914400"/>
          </a:xfrm>
          <a:prstGeom prst="rect">
            <a:avLst/>
          </a:prstGeom>
        </p:spPr>
      </p:pic>
      <p:pic>
        <p:nvPicPr>
          <p:cNvPr id="17" name="Grafika 16" descr="bakteria kontur">
            <a:extLst>
              <a:ext uri="{FF2B5EF4-FFF2-40B4-BE49-F238E27FC236}">
                <a16:creationId xmlns:a16="http://schemas.microsoft.com/office/drawing/2014/main" id="{D491B43A-0039-9FAD-6BDC-8F1F15DE6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51923">
            <a:off x="11446870" y="-228265"/>
            <a:ext cx="914400" cy="914400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63513" y="3541168"/>
            <a:ext cx="686494" cy="686494"/>
          </a:xfrm>
          <a:prstGeom prst="rect">
            <a:avLst/>
          </a:prstGeom>
        </p:spPr>
      </p:pic>
      <p:pic>
        <p:nvPicPr>
          <p:cNvPr id="16" name="Grafika 15" descr="bakteria kontur">
            <a:extLst>
              <a:ext uri="{FF2B5EF4-FFF2-40B4-BE49-F238E27FC236}">
                <a16:creationId xmlns:a16="http://schemas.microsoft.com/office/drawing/2014/main" id="{B53D8B80-C637-6205-4A51-5E7CF6D15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5603">
            <a:off x="10337660" y="537611"/>
            <a:ext cx="1649383" cy="1649383"/>
          </a:xfrm>
          <a:prstGeom prst="rect">
            <a:avLst/>
          </a:prstGeom>
        </p:spPr>
      </p:pic>
      <p:pic>
        <p:nvPicPr>
          <p:cNvPr id="15" name="Grafika 14" descr="bakteria kontur">
            <a:extLst>
              <a:ext uri="{FF2B5EF4-FFF2-40B4-BE49-F238E27FC236}">
                <a16:creationId xmlns:a16="http://schemas.microsoft.com/office/drawing/2014/main" id="{72EE9083-9E62-511C-07BB-8FF05F235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4226" y="215384"/>
            <a:ext cx="686494" cy="686494"/>
          </a:xfrm>
          <a:prstGeom prst="rect">
            <a:avLst/>
          </a:prstGeom>
        </p:spPr>
      </p:pic>
      <p:pic>
        <p:nvPicPr>
          <p:cNvPr id="18" name="Grafika 17" descr="bakteria kontur">
            <a:extLst>
              <a:ext uri="{FF2B5EF4-FFF2-40B4-BE49-F238E27FC236}">
                <a16:creationId xmlns:a16="http://schemas.microsoft.com/office/drawing/2014/main" id="{6BBA5F49-D973-8AEE-F4F1-511920F39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0007" y="-235922"/>
            <a:ext cx="686494" cy="68649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01E66EB-356A-F8EE-0F99-D19A8156A07E}"/>
              </a:ext>
            </a:extLst>
          </p:cNvPr>
          <p:cNvSpPr txBox="1"/>
          <p:nvPr/>
        </p:nvSpPr>
        <p:spPr>
          <a:xfrm>
            <a:off x="208413" y="2713813"/>
            <a:ext cx="33619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Aft>
                <a:spcPts val="600"/>
              </a:spcAft>
            </a:pPr>
            <a:r>
              <a:rPr lang="pl-PL" sz="160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D1.1.1 Rozwój i modernizacja </a:t>
            </a:r>
            <a:r>
              <a:rPr lang="pl-PL" sz="1600" b="1">
                <a:solidFill>
                  <a:srgbClr val="8DA9DB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infrastruktury centrów opieki wysokospecjalistycznej </a:t>
            </a:r>
            <a:br>
              <a:rPr lang="pl-PL" sz="1600" b="1">
                <a:solidFill>
                  <a:srgbClr val="8DA9DB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</a:br>
            <a:r>
              <a:rPr lang="pl-PL" sz="160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i innych podmiotów leczniczych </a:t>
            </a:r>
            <a:endParaRPr lang="pl-PL" sz="1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Grafika 7" descr="Szpital kontur">
            <a:extLst>
              <a:ext uri="{FF2B5EF4-FFF2-40B4-BE49-F238E27FC236}">
                <a16:creationId xmlns:a16="http://schemas.microsoft.com/office/drawing/2014/main" id="{3DB2ABA7-7848-00B9-A7BE-70977BA2B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3054" y="1715871"/>
            <a:ext cx="825971" cy="82597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E0ED449-EFE2-11D8-5F15-8BB46D896365}"/>
              </a:ext>
            </a:extLst>
          </p:cNvPr>
          <p:cNvSpPr txBox="1"/>
          <p:nvPr/>
        </p:nvSpPr>
        <p:spPr>
          <a:xfrm>
            <a:off x="3676988" y="2461056"/>
            <a:ext cx="37938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Aft>
                <a:spcPts val="600"/>
              </a:spcAft>
            </a:pPr>
            <a:r>
              <a:rPr lang="pl-PL" sz="160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D1.1.2 Przyspieszenie procesów </a:t>
            </a:r>
            <a:r>
              <a:rPr lang="pl-PL" sz="1600" b="1">
                <a:solidFill>
                  <a:srgbClr val="8DA9DB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transformacji cyfrowej ochrony zdrowia </a:t>
            </a:r>
            <a:r>
              <a:rPr lang="pl-PL" sz="160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poprzez dalszy rozwój usług cyfrowych </a:t>
            </a:r>
            <a:br>
              <a:rPr lang="pl-PL" sz="160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</a:br>
            <a:r>
              <a:rPr lang="pl-PL" sz="160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w ochronie zdrowia </a:t>
            </a:r>
            <a:endParaRPr lang="pl-PL" sz="1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Grafika 20" descr="Spotkanie online kontur">
            <a:extLst>
              <a:ext uri="{FF2B5EF4-FFF2-40B4-BE49-F238E27FC236}">
                <a16:creationId xmlns:a16="http://schemas.microsoft.com/office/drawing/2014/main" id="{01602F97-9630-B47C-EF4B-2D5F8B201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45721" y="1612799"/>
            <a:ext cx="825971" cy="82597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B01878B-CD48-7379-705C-640AA8E5D701}"/>
              </a:ext>
            </a:extLst>
          </p:cNvPr>
          <p:cNvSpPr txBox="1"/>
          <p:nvPr/>
        </p:nvSpPr>
        <p:spPr>
          <a:xfrm>
            <a:off x="7816201" y="4745065"/>
            <a:ext cx="3698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Aft>
                <a:spcPts val="600"/>
              </a:spcAft>
            </a:pPr>
            <a:r>
              <a:rPr lang="pl-PL" sz="160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D4.1.1 Rozwój opieki długoterminowej poprzez </a:t>
            </a:r>
            <a:r>
              <a:rPr lang="pl-PL" sz="1600" b="1">
                <a:solidFill>
                  <a:srgbClr val="8DA9DB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modernizację infrastruktury </a:t>
            </a:r>
            <a:r>
              <a:rPr lang="pl-PL" sz="160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podmiotów leczniczych </a:t>
            </a:r>
            <a:r>
              <a:rPr lang="pl-PL" sz="1600" b="1">
                <a:solidFill>
                  <a:srgbClr val="8DA9DB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na poziomie powiatowym </a:t>
            </a:r>
            <a:endParaRPr lang="pl-PL" sz="1600" b="1">
              <a:solidFill>
                <a:srgbClr val="8DA9D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" name="Grafika 25" descr="Serce z pulsem kontur">
            <a:extLst>
              <a:ext uri="{FF2B5EF4-FFF2-40B4-BE49-F238E27FC236}">
                <a16:creationId xmlns:a16="http://schemas.microsoft.com/office/drawing/2014/main" id="{A0E5C2C0-94C6-FB5E-4312-4E5EC12164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32658" y="3802584"/>
            <a:ext cx="914400" cy="914400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6D522482-C7BC-0FE9-D432-B1D0C29CE7A1}"/>
              </a:ext>
            </a:extLst>
          </p:cNvPr>
          <p:cNvSpPr txBox="1"/>
          <p:nvPr/>
        </p:nvSpPr>
        <p:spPr>
          <a:xfrm>
            <a:off x="7768838" y="2709063"/>
            <a:ext cx="3969313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pl-PL" sz="1600" dirty="0">
                <a:solidFill>
                  <a:schemeClr val="bg1"/>
                </a:solidFill>
                <a:effectLst/>
                <a:latin typeface="Lato"/>
                <a:ea typeface="Times New Roman" panose="02020603050405020304" pitchFamily="18" charset="0"/>
                <a:cs typeface="Lato"/>
              </a:rPr>
              <a:t>D2.1.1 Inwestycje związane z modernizacją i doposażeniem </a:t>
            </a:r>
            <a:r>
              <a:rPr lang="pl-PL" sz="1600" b="1" dirty="0">
                <a:solidFill>
                  <a:srgbClr val="8DA9DB"/>
                </a:solidFill>
                <a:effectLst/>
                <a:latin typeface="Lato"/>
                <a:ea typeface="Times New Roman" panose="02020603050405020304" pitchFamily="18" charset="0"/>
                <a:cs typeface="Lato"/>
              </a:rPr>
              <a:t>obiektów dydaktycznych </a:t>
            </a:r>
            <a:r>
              <a:rPr lang="pl-PL" sz="1600" b="1" dirty="0">
                <a:solidFill>
                  <a:srgbClr val="8DA9DB"/>
                </a:solidFill>
                <a:latin typeface="Lato"/>
                <a:ea typeface="Times New Roman" panose="02020603050405020304" pitchFamily="18" charset="0"/>
                <a:cs typeface="Lato"/>
              </a:rPr>
              <a:t>i klinicznych </a:t>
            </a:r>
            <a:r>
              <a:rPr lang="pl-PL" sz="1600" dirty="0">
                <a:solidFill>
                  <a:schemeClr val="bg1"/>
                </a:solidFill>
                <a:latin typeface="Lato"/>
                <a:ea typeface="Times New Roman" panose="02020603050405020304" pitchFamily="18" charset="0"/>
                <a:cs typeface="Lato"/>
              </a:rPr>
              <a:t>w</a:t>
            </a:r>
            <a:r>
              <a:rPr lang="pl-PL" sz="1600" dirty="0">
                <a:solidFill>
                  <a:schemeClr val="bg1"/>
                </a:solidFill>
                <a:effectLst/>
                <a:latin typeface="Lato"/>
                <a:ea typeface="Times New Roman" panose="02020603050405020304" pitchFamily="18" charset="0"/>
                <a:cs typeface="Lato"/>
              </a:rPr>
              <a:t> związku ze zwiększeniem limitów przyjęć na </a:t>
            </a:r>
            <a:r>
              <a:rPr lang="pl-PL" sz="1600" b="1" dirty="0">
                <a:solidFill>
                  <a:srgbClr val="8DA9DB"/>
                </a:solidFill>
                <a:effectLst/>
                <a:latin typeface="Lato"/>
                <a:ea typeface="Times New Roman" panose="02020603050405020304" pitchFamily="18" charset="0"/>
                <a:cs typeface="Lato"/>
              </a:rPr>
              <a:t>studia medyczne 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E5FBE305-A565-9C6B-7909-8C799494884E}"/>
              </a:ext>
            </a:extLst>
          </p:cNvPr>
          <p:cNvSpPr txBox="1"/>
          <p:nvPr/>
        </p:nvSpPr>
        <p:spPr>
          <a:xfrm>
            <a:off x="293182" y="4721685"/>
            <a:ext cx="339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D3.1.1 Kompleksowy rozwój badań w zakresie </a:t>
            </a:r>
            <a:r>
              <a:rPr lang="pl-PL" sz="1600" b="1">
                <a:solidFill>
                  <a:srgbClr val="8DA9DB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nauk medycznych </a:t>
            </a:r>
            <a:br>
              <a:rPr lang="pl-PL" sz="1600" b="1">
                <a:solidFill>
                  <a:srgbClr val="8DA9DB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</a:br>
            <a:r>
              <a:rPr lang="pl-PL" sz="1600" b="1">
                <a:solidFill>
                  <a:srgbClr val="8DA9DB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i nauk o zdrowiu </a:t>
            </a:r>
            <a:endParaRPr lang="pl-PL" sz="1600" b="1">
              <a:solidFill>
                <a:srgbClr val="8DA9D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Graphique 11" descr="Klasa kontur">
            <a:extLst>
              <a:ext uri="{FF2B5EF4-FFF2-40B4-BE49-F238E27FC236}">
                <a16:creationId xmlns:a16="http://schemas.microsoft.com/office/drawing/2014/main" id="{F7C5FE8A-7A3F-4392-5782-F2E9BC40E8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329441" y="1626084"/>
            <a:ext cx="822880" cy="914400"/>
          </a:xfrm>
          <a:prstGeom prst="rect">
            <a:avLst/>
          </a:prstGeom>
        </p:spPr>
      </p:pic>
      <p:pic>
        <p:nvPicPr>
          <p:cNvPr id="43" name="Grafika 42" descr="bakteria kontur">
            <a:extLst>
              <a:ext uri="{FF2B5EF4-FFF2-40B4-BE49-F238E27FC236}">
                <a16:creationId xmlns:a16="http://schemas.microsoft.com/office/drawing/2014/main" id="{18762595-0289-81D7-2C55-8464AB7CA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4" y="5759798"/>
            <a:ext cx="686494" cy="686494"/>
          </a:xfrm>
          <a:prstGeom prst="rect">
            <a:avLst/>
          </a:prstGeom>
        </p:spPr>
      </p:pic>
      <p:pic>
        <p:nvPicPr>
          <p:cNvPr id="44" name="Grafika 43" descr="bakteria kontur">
            <a:extLst>
              <a:ext uri="{FF2B5EF4-FFF2-40B4-BE49-F238E27FC236}">
                <a16:creationId xmlns:a16="http://schemas.microsoft.com/office/drawing/2014/main" id="{A5A39E58-5AE6-AA15-9AC8-B3DFAE746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725" y="4946925"/>
            <a:ext cx="686494" cy="686494"/>
          </a:xfrm>
          <a:prstGeom prst="rect">
            <a:avLst/>
          </a:prstGeom>
        </p:spPr>
      </p:pic>
      <p:pic>
        <p:nvPicPr>
          <p:cNvPr id="45" name="Grafika 44" descr="bakteria kontur">
            <a:extLst>
              <a:ext uri="{FF2B5EF4-FFF2-40B4-BE49-F238E27FC236}">
                <a16:creationId xmlns:a16="http://schemas.microsoft.com/office/drawing/2014/main" id="{C40BB497-DC4E-E37D-A67B-01BAF55BC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3961" y="5625208"/>
            <a:ext cx="686495" cy="686495"/>
          </a:xfrm>
          <a:prstGeom prst="rect">
            <a:avLst/>
          </a:prstGeom>
        </p:spPr>
      </p:pic>
      <p:pic>
        <p:nvPicPr>
          <p:cNvPr id="46" name="Grafika 45" descr="bakteria kontur">
            <a:extLst>
              <a:ext uri="{FF2B5EF4-FFF2-40B4-BE49-F238E27FC236}">
                <a16:creationId xmlns:a16="http://schemas.microsoft.com/office/drawing/2014/main" id="{313A8E0C-1075-AFA6-85A3-8C75EFB10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97209" y="4724175"/>
            <a:ext cx="1052374" cy="1052374"/>
          </a:xfrm>
          <a:prstGeom prst="rect">
            <a:avLst/>
          </a:prstGeom>
        </p:spPr>
      </p:pic>
      <p:pic>
        <p:nvPicPr>
          <p:cNvPr id="2" name="Obraz 1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FBE9DB38-3179-828D-B058-359F77E430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2892" y="-66931"/>
            <a:ext cx="1863128" cy="1118439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55016072-A8FE-7A1E-1E6F-B97C6453D199}"/>
              </a:ext>
            </a:extLst>
          </p:cNvPr>
          <p:cNvGrpSpPr/>
          <p:nvPr/>
        </p:nvGrpSpPr>
        <p:grpSpPr>
          <a:xfrm>
            <a:off x="3992513" y="3985675"/>
            <a:ext cx="3340398" cy="1077218"/>
            <a:chOff x="4169865" y="3985675"/>
            <a:chExt cx="3163045" cy="1077218"/>
          </a:xfrm>
        </p:grpSpPr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5389E954-9D13-3550-63E8-BA2D5082584D}"/>
                </a:ext>
              </a:extLst>
            </p:cNvPr>
            <p:cNvSpPr/>
            <p:nvPr/>
          </p:nvSpPr>
          <p:spPr>
            <a:xfrm>
              <a:off x="4169865" y="3985675"/>
              <a:ext cx="3163045" cy="1077218"/>
            </a:xfrm>
            <a:prstGeom prst="rect">
              <a:avLst/>
            </a:prstGeom>
            <a:gradFill flip="none" rotWithShape="1">
              <a:gsLst>
                <a:gs pos="0">
                  <a:srgbClr val="9E0000"/>
                </a:gs>
                <a:gs pos="78000">
                  <a:srgbClr val="BF0000"/>
                </a:gs>
                <a:gs pos="100000">
                  <a:srgbClr val="D000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800" b="1">
                  <a:latin typeface="Lato" panose="020F0502020204030203" pitchFamily="34" charset="-18"/>
                </a:rPr>
                <a:t>18 mld zł</a:t>
              </a:r>
            </a:p>
          </p:txBody>
        </p:sp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C86E9A19-D2FE-6418-ADCB-5192C03B9CCE}"/>
                </a:ext>
              </a:extLst>
            </p:cNvPr>
            <p:cNvSpPr txBox="1"/>
            <p:nvPr/>
          </p:nvSpPr>
          <p:spPr>
            <a:xfrm>
              <a:off x="4294162" y="4510325"/>
              <a:ext cx="4253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>
                  <a:solidFill>
                    <a:schemeClr val="bg1"/>
                  </a:solidFill>
                  <a:latin typeface="Lato" panose="020F0502020204030203" pitchFamily="34" charset="-18"/>
                </a:rPr>
                <a:t>ok.</a:t>
              </a:r>
            </a:p>
          </p:txBody>
        </p:sp>
      </p:grpSp>
      <p:pic>
        <p:nvPicPr>
          <p:cNvPr id="6" name="Grafika 5" descr="Sen kontur">
            <a:extLst>
              <a:ext uri="{FF2B5EF4-FFF2-40B4-BE49-F238E27FC236}">
                <a16:creationId xmlns:a16="http://schemas.microsoft.com/office/drawing/2014/main" id="{E8DA6904-BB79-26A3-5A7D-A009494E83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05454" y="3986615"/>
            <a:ext cx="942376" cy="9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0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E5BA4B7-D385-3C4C-9674-1CB0AF6DE137}"/>
              </a:ext>
            </a:extLst>
          </p:cNvPr>
          <p:cNvSpPr txBox="1"/>
          <p:nvPr/>
        </p:nvSpPr>
        <p:spPr>
          <a:xfrm>
            <a:off x="726141" y="1465729"/>
            <a:ext cx="106231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Środki przyznane Agencji Badań Medycznych</a:t>
            </a:r>
            <a:br>
              <a:rPr kumimoji="0" lang="pl-PL" sz="3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pl-PL" sz="3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przez Ministerstwo Zdrowia w ramach KPO</a:t>
            </a:r>
            <a:br>
              <a:rPr kumimoji="0" lang="pl-PL" sz="3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pl-PL" sz="3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pozwoliły na przeprowadzenie </a:t>
            </a:r>
            <a:r>
              <a:rPr kumimoji="0" lang="pl-PL" sz="3400" b="1" i="0" u="none" strike="noStrike" kern="1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konkursów</a:t>
            </a:r>
            <a:r>
              <a:rPr kumimoji="0" lang="pl-PL" sz="3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wspierających kompleksowy rozwój badań </a:t>
            </a:r>
            <a:br>
              <a:rPr kumimoji="0" lang="pl-PL" sz="3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pl-PL" sz="3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zakresie nauk medycznych i nauk o zdrowiu.</a:t>
            </a:r>
            <a:endParaRPr kumimoji="0" lang="pl-PL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C0E5ADF-BB22-034A-9FD8-47943B9A14ED}"/>
              </a:ext>
            </a:extLst>
          </p:cNvPr>
          <p:cNvSpPr txBox="1"/>
          <p:nvPr/>
        </p:nvSpPr>
        <p:spPr>
          <a:xfrm>
            <a:off x="0" y="4657165"/>
            <a:ext cx="6288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Łączna alokacja:</a:t>
            </a:r>
            <a:br>
              <a:rPr kumimoji="0" lang="pl-PL" sz="30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pl-PL" sz="3000" b="1" i="0" u="none" strike="noStrike" kern="100" cap="none" spc="0" normalizeH="0" baseline="0" noProof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1,14 </a:t>
            </a:r>
            <a:r>
              <a:rPr kumimoji="0" lang="pl-PL" sz="3000" b="1" i="0" u="none" strike="noStrike" kern="1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mld zł 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50B797-14B6-1B4C-8C05-BB9FE67E4FED}"/>
              </a:ext>
            </a:extLst>
          </p:cNvPr>
          <p:cNvSpPr txBox="1"/>
          <p:nvPr/>
        </p:nvSpPr>
        <p:spPr>
          <a:xfrm>
            <a:off x="5414682" y="4715436"/>
            <a:ext cx="5593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Wartość złożonych wniosków: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2,19 mld zł 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5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73087">
            <a:off x="11227288" y="2717818"/>
            <a:ext cx="914400" cy="914400"/>
          </a:xfrm>
          <a:prstGeom prst="rect">
            <a:avLst/>
          </a:prstGeom>
        </p:spPr>
      </p:pic>
      <p:pic>
        <p:nvPicPr>
          <p:cNvPr id="15" name="Grafika 14" descr="bakteria kontur">
            <a:extLst>
              <a:ext uri="{FF2B5EF4-FFF2-40B4-BE49-F238E27FC236}">
                <a16:creationId xmlns:a16="http://schemas.microsoft.com/office/drawing/2014/main" id="{72EE9083-9E62-511C-07BB-8FF05F23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2387" y="-253159"/>
            <a:ext cx="686494" cy="686494"/>
          </a:xfrm>
          <a:prstGeom prst="rect">
            <a:avLst/>
          </a:prstGeom>
        </p:spPr>
      </p:pic>
      <p:pic>
        <p:nvPicPr>
          <p:cNvPr id="16" name="Grafika 15" descr="bakteria kontur">
            <a:extLst>
              <a:ext uri="{FF2B5EF4-FFF2-40B4-BE49-F238E27FC236}">
                <a16:creationId xmlns:a16="http://schemas.microsoft.com/office/drawing/2014/main" id="{B53D8B80-C637-6205-4A51-5E7CF6D15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5603" y="1057900"/>
            <a:ext cx="1649383" cy="1649383"/>
          </a:xfrm>
          <a:prstGeom prst="rect">
            <a:avLst/>
          </a:prstGeom>
        </p:spPr>
      </p:pic>
      <p:pic>
        <p:nvPicPr>
          <p:cNvPr id="17" name="Grafika 16" descr="bakteria kontur">
            <a:extLst>
              <a:ext uri="{FF2B5EF4-FFF2-40B4-BE49-F238E27FC236}">
                <a16:creationId xmlns:a16="http://schemas.microsoft.com/office/drawing/2014/main" id="{D491B43A-0039-9FAD-6BDC-8F1F15DE6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51923">
            <a:off x="11539650" y="1194424"/>
            <a:ext cx="914400" cy="914400"/>
          </a:xfrm>
          <a:prstGeom prst="rect">
            <a:avLst/>
          </a:prstGeom>
        </p:spPr>
      </p:pic>
      <p:pic>
        <p:nvPicPr>
          <p:cNvPr id="18" name="Grafika 17" descr="bakteria kontur">
            <a:extLst>
              <a:ext uri="{FF2B5EF4-FFF2-40B4-BE49-F238E27FC236}">
                <a16:creationId xmlns:a16="http://schemas.microsoft.com/office/drawing/2014/main" id="{6BBA5F49-D973-8AEE-F4F1-511920F39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1614" y="1939100"/>
            <a:ext cx="686494" cy="686494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63513" y="3541168"/>
            <a:ext cx="686494" cy="686494"/>
          </a:xfrm>
          <a:prstGeom prst="rect">
            <a:avLst/>
          </a:prstGeom>
        </p:spPr>
      </p:pic>
      <p:pic>
        <p:nvPicPr>
          <p:cNvPr id="32" name="Grafika 31" descr="bakteria kontur">
            <a:extLst>
              <a:ext uri="{FF2B5EF4-FFF2-40B4-BE49-F238E27FC236}">
                <a16:creationId xmlns:a16="http://schemas.microsoft.com/office/drawing/2014/main" id="{06A72797-CE79-4AF4-B243-6FE1296B4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51923">
            <a:off x="3477937" y="-78014"/>
            <a:ext cx="914400" cy="914400"/>
          </a:xfrm>
          <a:prstGeom prst="rect">
            <a:avLst/>
          </a:prstGeom>
        </p:spPr>
      </p:pic>
      <p:pic>
        <p:nvPicPr>
          <p:cNvPr id="26" name="Grafika 25" descr="bakteria kontur">
            <a:extLst>
              <a:ext uri="{FF2B5EF4-FFF2-40B4-BE49-F238E27FC236}">
                <a16:creationId xmlns:a16="http://schemas.microsoft.com/office/drawing/2014/main" id="{94AD837A-6EDB-2851-4487-7956E09C2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0650" y="215384"/>
            <a:ext cx="686494" cy="686494"/>
          </a:xfrm>
          <a:prstGeom prst="rect">
            <a:avLst/>
          </a:prstGeom>
        </p:spPr>
      </p:pic>
      <p:pic>
        <p:nvPicPr>
          <p:cNvPr id="40" name="Obraz 39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41D986B3-86BC-290D-7A82-FD55F698A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318" y="849737"/>
            <a:ext cx="1907141" cy="114486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9D87504-18C1-0877-EDEB-DD394EC01E18}"/>
              </a:ext>
            </a:extLst>
          </p:cNvPr>
          <p:cNvSpPr txBox="1"/>
          <p:nvPr/>
        </p:nvSpPr>
        <p:spPr>
          <a:xfrm>
            <a:off x="831702" y="2904016"/>
            <a:ext cx="27660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i="0" u="none" strike="noStrike" baseline="0">
                <a:solidFill>
                  <a:schemeClr val="bg1"/>
                </a:solidFill>
                <a:latin typeface="Lato" panose="020F0502020204030203" pitchFamily="34" charset="-18"/>
              </a:rPr>
              <a:t>Konkurs dla Jednostek Naukowych na realizację badań o charakterze aplikacyjnym w </a:t>
            </a:r>
            <a:r>
              <a:rPr lang="pl-PL" sz="1600" b="1" i="0" u="none" strike="noStrike" baseline="0">
                <a:solidFill>
                  <a:srgbClr val="8DA9DB"/>
                </a:solidFill>
                <a:latin typeface="Lato" panose="020F0502020204030203" pitchFamily="34" charset="-18"/>
              </a:rPr>
              <a:t>obszarze biomedycznym </a:t>
            </a:r>
            <a:endParaRPr lang="pl-PL" sz="1600" b="1">
              <a:solidFill>
                <a:srgbClr val="8DA9DB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B1DE61F-088F-AEF8-06CD-76C21E9121CB}"/>
              </a:ext>
            </a:extLst>
          </p:cNvPr>
          <p:cNvSpPr txBox="1"/>
          <p:nvPr/>
        </p:nvSpPr>
        <p:spPr>
          <a:xfrm>
            <a:off x="4532024" y="2902288"/>
            <a:ext cx="25693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i="0" u="none" strike="noStrike" baseline="0">
                <a:solidFill>
                  <a:schemeClr val="bg1"/>
                </a:solidFill>
                <a:latin typeface="Lato" panose="020F0502020204030203" pitchFamily="34" charset="-18"/>
              </a:rPr>
              <a:t>Konkurs dla Przedsiębiorców na realizację badań w obszarze </a:t>
            </a:r>
            <a:r>
              <a:rPr lang="pl-PL" sz="1600" b="1" i="0" u="none" strike="noStrike" baseline="0">
                <a:solidFill>
                  <a:srgbClr val="8DA9DB"/>
                </a:solidFill>
                <a:latin typeface="Lato" panose="020F0502020204030203" pitchFamily="34" charset="-18"/>
              </a:rPr>
              <a:t>bezpieczeństwa lekowego, innowacyjnych terapii i leków </a:t>
            </a:r>
            <a:endParaRPr lang="pl-PL" sz="1600" b="1">
              <a:solidFill>
                <a:srgbClr val="8DA9DB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3DFA91A-19F0-46BA-402B-A94CBADC5522}"/>
              </a:ext>
            </a:extLst>
          </p:cNvPr>
          <p:cNvSpPr txBox="1"/>
          <p:nvPr/>
        </p:nvSpPr>
        <p:spPr>
          <a:xfrm>
            <a:off x="8074487" y="2881968"/>
            <a:ext cx="28809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i="0" u="none" strike="noStrike" baseline="0">
                <a:solidFill>
                  <a:schemeClr val="bg1"/>
                </a:solidFill>
                <a:latin typeface="Lato" panose="020F0502020204030203" pitchFamily="34" charset="-18"/>
              </a:rPr>
              <a:t>Konkurs dla przedsiębiorców na realizację badań w obszarze </a:t>
            </a:r>
            <a:r>
              <a:rPr lang="pl-PL" sz="1600" b="1" i="0" u="none" strike="noStrike" baseline="0">
                <a:solidFill>
                  <a:srgbClr val="8DA9DB"/>
                </a:solidFill>
                <a:latin typeface="Lato" panose="020F0502020204030203" pitchFamily="34" charset="-18"/>
              </a:rPr>
              <a:t>wyrobów medycznych </a:t>
            </a:r>
            <a:br>
              <a:rPr lang="pl-PL" sz="1600" b="1" i="0" u="none" strike="noStrike" baseline="0">
                <a:solidFill>
                  <a:srgbClr val="8DA9DB"/>
                </a:solidFill>
                <a:latin typeface="Lato" panose="020F0502020204030203" pitchFamily="34" charset="-18"/>
              </a:rPr>
            </a:br>
            <a:r>
              <a:rPr lang="pl-PL" sz="1600" b="1" i="0" u="none" strike="noStrike" baseline="0">
                <a:solidFill>
                  <a:srgbClr val="8DA9DB"/>
                </a:solidFill>
                <a:latin typeface="Lato" panose="020F0502020204030203" pitchFamily="34" charset="-18"/>
              </a:rPr>
              <a:t>i rozwiązań diagnostycznych </a:t>
            </a:r>
            <a:br>
              <a:rPr lang="pl-PL" sz="1600" b="1" i="0" u="none" strike="noStrike" baseline="0">
                <a:solidFill>
                  <a:srgbClr val="8DA9DB"/>
                </a:solidFill>
                <a:latin typeface="Lato" panose="020F0502020204030203" pitchFamily="34" charset="-18"/>
              </a:rPr>
            </a:br>
            <a:r>
              <a:rPr lang="pl-PL" sz="1600" b="1" i="0" u="none" strike="noStrike" baseline="0">
                <a:solidFill>
                  <a:srgbClr val="8DA9DB"/>
                </a:solidFill>
                <a:latin typeface="Lato" panose="020F0502020204030203" pitchFamily="34" charset="-18"/>
              </a:rPr>
              <a:t>in vitro </a:t>
            </a:r>
            <a:endParaRPr lang="pl-PL" sz="1600" b="1">
              <a:solidFill>
                <a:srgbClr val="8DA9DB"/>
              </a:solidFill>
            </a:endParaRPr>
          </a:p>
        </p:txBody>
      </p:sp>
      <p:pic>
        <p:nvPicPr>
          <p:cNvPr id="21" name="Grafika 20" descr="Rodzina z dziewczynką kontur">
            <a:extLst>
              <a:ext uri="{FF2B5EF4-FFF2-40B4-BE49-F238E27FC236}">
                <a16:creationId xmlns:a16="http://schemas.microsoft.com/office/drawing/2014/main" id="{2709F175-3986-E359-A7F1-0A716845B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2206" y="1863361"/>
            <a:ext cx="914400" cy="914400"/>
          </a:xfrm>
          <a:prstGeom prst="rect">
            <a:avLst/>
          </a:prstGeom>
        </p:spPr>
      </p:pic>
      <p:pic>
        <p:nvPicPr>
          <p:cNvPr id="23" name="Grafika 22" descr="Medycyna kontur">
            <a:extLst>
              <a:ext uri="{FF2B5EF4-FFF2-40B4-BE49-F238E27FC236}">
                <a16:creationId xmlns:a16="http://schemas.microsoft.com/office/drawing/2014/main" id="{E833DCE6-0FCD-D877-4FB0-A55E8C6CA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54707" y="1904001"/>
            <a:ext cx="914400" cy="914400"/>
          </a:xfrm>
          <a:prstGeom prst="rect">
            <a:avLst/>
          </a:prstGeom>
        </p:spPr>
      </p:pic>
      <p:pic>
        <p:nvPicPr>
          <p:cNvPr id="33" name="Grafika 32" descr="Mikroskop kontur">
            <a:extLst>
              <a:ext uri="{FF2B5EF4-FFF2-40B4-BE49-F238E27FC236}">
                <a16:creationId xmlns:a16="http://schemas.microsoft.com/office/drawing/2014/main" id="{68767373-230E-5936-516A-B8D3B1CE4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7514" y="1860770"/>
            <a:ext cx="914400" cy="914400"/>
          </a:xfrm>
          <a:prstGeom prst="rect">
            <a:avLst/>
          </a:prstGeom>
        </p:spPr>
      </p:pic>
      <p:sp>
        <p:nvSpPr>
          <p:cNvPr id="44" name="Prostokąt 43">
            <a:extLst>
              <a:ext uri="{FF2B5EF4-FFF2-40B4-BE49-F238E27FC236}">
                <a16:creationId xmlns:a16="http://schemas.microsoft.com/office/drawing/2014/main" id="{32093386-80C9-F160-54CF-EEC43EFEC5B5}"/>
              </a:ext>
            </a:extLst>
          </p:cNvPr>
          <p:cNvSpPr/>
          <p:nvPr/>
        </p:nvSpPr>
        <p:spPr>
          <a:xfrm>
            <a:off x="978632" y="4509217"/>
            <a:ext cx="2261280" cy="547767"/>
          </a:xfrm>
          <a:prstGeom prst="rect">
            <a:avLst/>
          </a:prstGeom>
          <a:solidFill>
            <a:srgbClr val="9E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Alokacja: 450 mln zł</a:t>
            </a: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D0F80D5A-B49F-B345-D860-84C38CC8C048}"/>
              </a:ext>
            </a:extLst>
          </p:cNvPr>
          <p:cNvSpPr/>
          <p:nvPr/>
        </p:nvSpPr>
        <p:spPr>
          <a:xfrm>
            <a:off x="4681267" y="4505617"/>
            <a:ext cx="2261280" cy="547767"/>
          </a:xfrm>
          <a:prstGeom prst="rect">
            <a:avLst/>
          </a:prstGeom>
          <a:solidFill>
            <a:srgbClr val="9E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Alokacja: 350 mln zł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F7FA62BC-DD94-ACB6-F8C5-4529A7D17CF3}"/>
              </a:ext>
            </a:extLst>
          </p:cNvPr>
          <p:cNvSpPr/>
          <p:nvPr/>
        </p:nvSpPr>
        <p:spPr>
          <a:xfrm>
            <a:off x="8348766" y="4464977"/>
            <a:ext cx="2261280" cy="547767"/>
          </a:xfrm>
          <a:prstGeom prst="rect">
            <a:avLst/>
          </a:prstGeom>
          <a:solidFill>
            <a:srgbClr val="9E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Alokacja: 55 mln zł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13D42BAB-1D09-E5D8-76E3-85053A450CEF}"/>
              </a:ext>
            </a:extLst>
          </p:cNvPr>
          <p:cNvSpPr txBox="1"/>
          <p:nvPr/>
        </p:nvSpPr>
        <p:spPr>
          <a:xfrm>
            <a:off x="1227935" y="5168034"/>
            <a:ext cx="1770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</a:rPr>
              <a:t>Nabór </a:t>
            </a:r>
            <a:r>
              <a:rPr lang="pl-PL" sz="1600" b="1">
                <a:solidFill>
                  <a:srgbClr val="8DA9DB"/>
                </a:solidFill>
              </a:rPr>
              <a:t>zakończony </a:t>
            </a:r>
            <a:br>
              <a:rPr lang="pl-PL" sz="1600">
                <a:solidFill>
                  <a:schemeClr val="bg1"/>
                </a:solidFill>
              </a:rPr>
            </a:br>
            <a:r>
              <a:rPr lang="pl-PL" sz="1600">
                <a:solidFill>
                  <a:schemeClr val="bg1"/>
                </a:solidFill>
              </a:rPr>
              <a:t>w sierpniu 2024 r.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8C603B60-6BB9-6CAC-286A-746B6966C855}"/>
              </a:ext>
            </a:extLst>
          </p:cNvPr>
          <p:cNvSpPr txBox="1"/>
          <p:nvPr/>
        </p:nvSpPr>
        <p:spPr>
          <a:xfrm>
            <a:off x="4880083" y="5168034"/>
            <a:ext cx="1863652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</a:rPr>
              <a:t>Nabór </a:t>
            </a:r>
            <a:r>
              <a:rPr lang="pl-PL" sz="1600" b="1">
                <a:solidFill>
                  <a:srgbClr val="8DA9DB"/>
                </a:solidFill>
              </a:rPr>
              <a:t>zakończony</a:t>
            </a:r>
            <a:r>
              <a:rPr lang="pl-PL" sz="1600">
                <a:solidFill>
                  <a:schemeClr val="bg1"/>
                </a:solidFill>
              </a:rPr>
              <a:t> </a:t>
            </a:r>
            <a:endParaRPr lang="pl-PL">
              <a:solidFill>
                <a:schemeClr val="bg1"/>
              </a:solidFill>
            </a:endParaRPr>
          </a:p>
          <a:p>
            <a:pPr algn="ctr"/>
            <a:r>
              <a:rPr lang="pl-PL" sz="1600">
                <a:solidFill>
                  <a:schemeClr val="bg1"/>
                </a:solidFill>
              </a:rPr>
              <a:t>we wrześniu 2024 r</a:t>
            </a:r>
            <a:r>
              <a:rPr lang="pl-PL" sz="1600" b="1">
                <a:solidFill>
                  <a:srgbClr val="8DA9DB"/>
                </a:solidFill>
              </a:rPr>
              <a:t>.</a:t>
            </a:r>
            <a:endParaRPr lang="pl-PL" sz="1600" b="1">
              <a:solidFill>
                <a:srgbClr val="8DA9DB"/>
              </a:solidFill>
              <a:ea typeface="Calibri"/>
              <a:cs typeface="Calibri"/>
            </a:endParaRP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4D2425CD-D26A-E92D-6ED9-1812E3D9E6E1}"/>
              </a:ext>
            </a:extLst>
          </p:cNvPr>
          <p:cNvSpPr txBox="1"/>
          <p:nvPr/>
        </p:nvSpPr>
        <p:spPr>
          <a:xfrm>
            <a:off x="8449735" y="5119476"/>
            <a:ext cx="2059346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</a:rPr>
              <a:t>Nabór </a:t>
            </a:r>
            <a:r>
              <a:rPr lang="pl-PL" sz="1600" b="1">
                <a:solidFill>
                  <a:srgbClr val="8DA9DB"/>
                </a:solidFill>
              </a:rPr>
              <a:t>zakończony</a:t>
            </a:r>
            <a:r>
              <a:rPr lang="pl-PL" sz="1600">
                <a:solidFill>
                  <a:schemeClr val="bg1"/>
                </a:solidFill>
              </a:rPr>
              <a:t> </a:t>
            </a:r>
            <a:endParaRPr lang="pl-PL" sz="16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pl-PL" sz="1600">
                <a:solidFill>
                  <a:schemeClr val="bg1"/>
                </a:solidFill>
              </a:rPr>
              <a:t>w październiku 2024 r</a:t>
            </a:r>
            <a:r>
              <a:rPr lang="pl-PL" sz="1600" b="1">
                <a:solidFill>
                  <a:srgbClr val="8DA9DB"/>
                </a:solidFill>
              </a:rPr>
              <a:t>.</a:t>
            </a:r>
            <a:endParaRPr lang="pl-PL" sz="1600">
              <a:solidFill>
                <a:srgbClr val="000000"/>
              </a:solidFill>
              <a:cs typeface="Calibri"/>
            </a:endParaRPr>
          </a:p>
          <a:p>
            <a:pPr algn="ctr"/>
            <a:endParaRPr lang="pl-PL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82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 descr="bakteria kontur">
            <a:extLst>
              <a:ext uri="{FF2B5EF4-FFF2-40B4-BE49-F238E27FC236}">
                <a16:creationId xmlns:a16="http://schemas.microsoft.com/office/drawing/2014/main" id="{8862DED9-357B-CD2E-98CD-A6640369B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73087">
            <a:off x="11227288" y="2717818"/>
            <a:ext cx="914400" cy="914400"/>
          </a:xfrm>
          <a:prstGeom prst="rect">
            <a:avLst/>
          </a:prstGeom>
        </p:spPr>
      </p:pic>
      <p:pic>
        <p:nvPicPr>
          <p:cNvPr id="15" name="Grafika 14" descr="bakteria kontur">
            <a:extLst>
              <a:ext uri="{FF2B5EF4-FFF2-40B4-BE49-F238E27FC236}">
                <a16:creationId xmlns:a16="http://schemas.microsoft.com/office/drawing/2014/main" id="{72EE9083-9E62-511C-07BB-8FF05F23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2387" y="-253159"/>
            <a:ext cx="686494" cy="686494"/>
          </a:xfrm>
          <a:prstGeom prst="rect">
            <a:avLst/>
          </a:prstGeom>
        </p:spPr>
      </p:pic>
      <p:pic>
        <p:nvPicPr>
          <p:cNvPr id="16" name="Grafika 15" descr="bakteria kontur">
            <a:extLst>
              <a:ext uri="{FF2B5EF4-FFF2-40B4-BE49-F238E27FC236}">
                <a16:creationId xmlns:a16="http://schemas.microsoft.com/office/drawing/2014/main" id="{B53D8B80-C637-6205-4A51-5E7CF6D15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5603" y="1057900"/>
            <a:ext cx="1649383" cy="1649383"/>
          </a:xfrm>
          <a:prstGeom prst="rect">
            <a:avLst/>
          </a:prstGeom>
        </p:spPr>
      </p:pic>
      <p:pic>
        <p:nvPicPr>
          <p:cNvPr id="17" name="Grafika 16" descr="bakteria kontur">
            <a:extLst>
              <a:ext uri="{FF2B5EF4-FFF2-40B4-BE49-F238E27FC236}">
                <a16:creationId xmlns:a16="http://schemas.microsoft.com/office/drawing/2014/main" id="{D491B43A-0039-9FAD-6BDC-8F1F15DE6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51923">
            <a:off x="11539650" y="1194424"/>
            <a:ext cx="914400" cy="914400"/>
          </a:xfrm>
          <a:prstGeom prst="rect">
            <a:avLst/>
          </a:prstGeom>
        </p:spPr>
      </p:pic>
      <p:pic>
        <p:nvPicPr>
          <p:cNvPr id="18" name="Grafika 17" descr="bakteria kontur">
            <a:extLst>
              <a:ext uri="{FF2B5EF4-FFF2-40B4-BE49-F238E27FC236}">
                <a16:creationId xmlns:a16="http://schemas.microsoft.com/office/drawing/2014/main" id="{6BBA5F49-D973-8AEE-F4F1-511920F39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1614" y="1939100"/>
            <a:ext cx="686494" cy="686494"/>
          </a:xfrm>
          <a:prstGeom prst="rect">
            <a:avLst/>
          </a:prstGeom>
        </p:spPr>
      </p:pic>
      <p:pic>
        <p:nvPicPr>
          <p:cNvPr id="30" name="Grafika 29" descr="bakteria kontur">
            <a:extLst>
              <a:ext uri="{FF2B5EF4-FFF2-40B4-BE49-F238E27FC236}">
                <a16:creationId xmlns:a16="http://schemas.microsoft.com/office/drawing/2014/main" id="{0282FC33-88D4-5A4F-97DA-1D7CEF25B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63513" y="3541168"/>
            <a:ext cx="686494" cy="686494"/>
          </a:xfrm>
          <a:prstGeom prst="rect">
            <a:avLst/>
          </a:prstGeom>
        </p:spPr>
      </p:pic>
      <p:pic>
        <p:nvPicPr>
          <p:cNvPr id="32" name="Grafika 31" descr="bakteria kontur">
            <a:extLst>
              <a:ext uri="{FF2B5EF4-FFF2-40B4-BE49-F238E27FC236}">
                <a16:creationId xmlns:a16="http://schemas.microsoft.com/office/drawing/2014/main" id="{06A72797-CE79-4AF4-B243-6FE1296B4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51923">
            <a:off x="3477937" y="-78014"/>
            <a:ext cx="914400" cy="914400"/>
          </a:xfrm>
          <a:prstGeom prst="rect">
            <a:avLst/>
          </a:prstGeom>
        </p:spPr>
      </p:pic>
      <p:pic>
        <p:nvPicPr>
          <p:cNvPr id="26" name="Grafika 25" descr="bakteria kontur">
            <a:extLst>
              <a:ext uri="{FF2B5EF4-FFF2-40B4-BE49-F238E27FC236}">
                <a16:creationId xmlns:a16="http://schemas.microsoft.com/office/drawing/2014/main" id="{94AD837A-6EDB-2851-4487-7956E09C2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0650" y="215384"/>
            <a:ext cx="686494" cy="686494"/>
          </a:xfrm>
          <a:prstGeom prst="rect">
            <a:avLst/>
          </a:prstGeom>
        </p:spPr>
      </p:pic>
      <p:pic>
        <p:nvPicPr>
          <p:cNvPr id="40" name="Obraz 39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41D986B3-86BC-290D-7A82-FD55F698A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582" y="877841"/>
            <a:ext cx="1907141" cy="1144860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FDBDADE3-D57E-DCF5-009D-2CB0DBE87E04}"/>
              </a:ext>
            </a:extLst>
          </p:cNvPr>
          <p:cNvSpPr txBox="1"/>
          <p:nvPr/>
        </p:nvSpPr>
        <p:spPr>
          <a:xfrm>
            <a:off x="6157647" y="2841328"/>
            <a:ext cx="3653119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1600" i="0" u="none" strike="noStrike" baseline="0">
                <a:solidFill>
                  <a:schemeClr val="bg1"/>
                </a:solidFill>
                <a:latin typeface="Lato"/>
                <a:ea typeface="Lato"/>
                <a:cs typeface="Lato"/>
              </a:rPr>
              <a:t>Konkurs</a:t>
            </a:r>
            <a:r>
              <a:rPr lang="pl-PL" sz="1600">
                <a:solidFill>
                  <a:schemeClr val="bg1"/>
                </a:solidFill>
                <a:latin typeface="Lato"/>
                <a:ea typeface="Lato"/>
                <a:cs typeface="Lato"/>
              </a:rPr>
              <a:t> </a:t>
            </a:r>
            <a:r>
              <a:rPr lang="pl-PL" sz="1600" i="0" u="none" strike="noStrike" baseline="0">
                <a:solidFill>
                  <a:schemeClr val="bg1"/>
                </a:solidFill>
                <a:latin typeface="Lato"/>
                <a:ea typeface="Lato"/>
                <a:cs typeface="Lato"/>
              </a:rPr>
              <a:t>na </a:t>
            </a:r>
            <a:r>
              <a:rPr lang="pl-PL" sz="1600">
                <a:solidFill>
                  <a:schemeClr val="bg1"/>
                </a:solidFill>
                <a:latin typeface="Lato"/>
                <a:ea typeface="Lato"/>
                <a:cs typeface="Lato"/>
              </a:rPr>
              <a:t>doskonalenie </a:t>
            </a:r>
            <a:r>
              <a:rPr lang="pl-PL" sz="1600" i="0" u="none" strike="noStrike" baseline="0">
                <a:solidFill>
                  <a:schemeClr val="bg1"/>
                </a:solidFill>
                <a:latin typeface="Lato"/>
                <a:ea typeface="Lato"/>
                <a:cs typeface="Lato"/>
              </a:rPr>
              <a:t>i </a:t>
            </a:r>
            <a:r>
              <a:rPr lang="pl-PL" sz="1600">
                <a:solidFill>
                  <a:schemeClr val="bg1"/>
                </a:solidFill>
                <a:latin typeface="Lato"/>
                <a:ea typeface="Lato"/>
                <a:cs typeface="Lato"/>
              </a:rPr>
              <a:t>zwiększenie potencjału naukowo-badawczego istniejących  </a:t>
            </a:r>
            <a:r>
              <a:rPr lang="pl-PL" sz="1600" b="1" i="0" u="none" strike="noStrike" baseline="0">
                <a:solidFill>
                  <a:srgbClr val="8DA9DB"/>
                </a:solidFill>
                <a:latin typeface="Lato"/>
                <a:ea typeface="Lato"/>
                <a:cs typeface="Lato"/>
              </a:rPr>
              <a:t>Centrów Wsparcia Badań Klinicznych</a:t>
            </a:r>
            <a:endParaRPr lang="pl-PL" sz="1600" b="1">
              <a:solidFill>
                <a:srgbClr val="8DA9DB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43" name="Grafika 42" descr="Naukowci żeńskie kontur">
            <a:extLst>
              <a:ext uri="{FF2B5EF4-FFF2-40B4-BE49-F238E27FC236}">
                <a16:creationId xmlns:a16="http://schemas.microsoft.com/office/drawing/2014/main" id="{4EF26318-7E91-D965-A388-2EB4045B8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3278" y="1688050"/>
            <a:ext cx="914400" cy="914400"/>
          </a:xfrm>
          <a:prstGeom prst="rect">
            <a:avLst/>
          </a:prstGeom>
        </p:spPr>
      </p:pic>
      <p:sp>
        <p:nvSpPr>
          <p:cNvPr id="45" name="Prostokąt 44">
            <a:extLst>
              <a:ext uri="{FF2B5EF4-FFF2-40B4-BE49-F238E27FC236}">
                <a16:creationId xmlns:a16="http://schemas.microsoft.com/office/drawing/2014/main" id="{05BC2B73-73DA-78AF-32E1-17073C88D653}"/>
              </a:ext>
            </a:extLst>
          </p:cNvPr>
          <p:cNvSpPr/>
          <p:nvPr/>
        </p:nvSpPr>
        <p:spPr>
          <a:xfrm>
            <a:off x="6857797" y="4336497"/>
            <a:ext cx="2261280" cy="547767"/>
          </a:xfrm>
          <a:prstGeom prst="rect">
            <a:avLst/>
          </a:prstGeom>
          <a:solidFill>
            <a:srgbClr val="9E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/>
              <a:t>Alokacja: 135 mln zł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D8F4001D-60EF-B389-0707-7C9DF16640DF}"/>
              </a:ext>
            </a:extLst>
          </p:cNvPr>
          <p:cNvSpPr txBox="1"/>
          <p:nvPr/>
        </p:nvSpPr>
        <p:spPr>
          <a:xfrm>
            <a:off x="6936004" y="5013833"/>
            <a:ext cx="188134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</a:rPr>
              <a:t>Nabór </a:t>
            </a:r>
            <a:r>
              <a:rPr lang="pl-PL" sz="1600" b="1">
                <a:solidFill>
                  <a:srgbClr val="8DA9DB"/>
                </a:solidFill>
              </a:rPr>
              <a:t>zakończony</a:t>
            </a:r>
            <a:endParaRPr lang="pl-PL" sz="160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pl-PL" sz="1600">
                <a:solidFill>
                  <a:schemeClr val="bg1"/>
                </a:solidFill>
              </a:rPr>
              <a:t>w listopadzie 2024 r.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2BB959-F9E3-93EB-817A-E6E4028325EE}"/>
              </a:ext>
            </a:extLst>
          </p:cNvPr>
          <p:cNvSpPr txBox="1"/>
          <p:nvPr/>
        </p:nvSpPr>
        <p:spPr>
          <a:xfrm>
            <a:off x="1839647" y="2841328"/>
            <a:ext cx="30943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i="0" u="none" strike="noStrike" baseline="0">
                <a:solidFill>
                  <a:schemeClr val="bg1"/>
                </a:solidFill>
                <a:latin typeface="Lato" panose="020F0502020204030203" pitchFamily="34" charset="-18"/>
              </a:rPr>
              <a:t>Konkurs na tworzenie i rozwój </a:t>
            </a:r>
            <a:r>
              <a:rPr lang="pl-PL" sz="1600" b="1" i="0" u="none" strike="noStrike" baseline="0">
                <a:solidFill>
                  <a:srgbClr val="8DA9DB"/>
                </a:solidFill>
                <a:latin typeface="Lato" panose="020F0502020204030203" pitchFamily="34" charset="-18"/>
              </a:rPr>
              <a:t>Centrów Wsparcia Badań Klinicznych</a:t>
            </a:r>
            <a:endParaRPr lang="pl-PL" sz="1600" b="1">
              <a:solidFill>
                <a:srgbClr val="8DA9DB"/>
              </a:solidFill>
            </a:endParaRPr>
          </a:p>
        </p:txBody>
      </p:sp>
      <p:pic>
        <p:nvPicPr>
          <p:cNvPr id="5" name="Grafika 4" descr="Naukowci żeńskie kontur">
            <a:extLst>
              <a:ext uri="{FF2B5EF4-FFF2-40B4-BE49-F238E27FC236}">
                <a16:creationId xmlns:a16="http://schemas.microsoft.com/office/drawing/2014/main" id="{F22FDD77-152F-220C-88BA-018251D93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0798" y="1688050"/>
            <a:ext cx="914400" cy="9144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84CDC74-74FF-56F6-0ACE-933D23B6D4C2}"/>
              </a:ext>
            </a:extLst>
          </p:cNvPr>
          <p:cNvSpPr/>
          <p:nvPr/>
        </p:nvSpPr>
        <p:spPr>
          <a:xfrm>
            <a:off x="2255317" y="4336497"/>
            <a:ext cx="2261280" cy="547767"/>
          </a:xfrm>
          <a:prstGeom prst="rect">
            <a:avLst/>
          </a:prstGeom>
          <a:solidFill>
            <a:srgbClr val="9E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Alokacja: 150 mln zł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7DA4516-CA58-F370-C1FA-2D76DA26FE30}"/>
              </a:ext>
            </a:extLst>
          </p:cNvPr>
          <p:cNvSpPr txBox="1"/>
          <p:nvPr/>
        </p:nvSpPr>
        <p:spPr>
          <a:xfrm>
            <a:off x="2540703" y="5013833"/>
            <a:ext cx="1832746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l-PL" sz="1600">
                <a:solidFill>
                  <a:schemeClr val="bg1"/>
                </a:solidFill>
              </a:rPr>
              <a:t>Nabór </a:t>
            </a:r>
            <a:r>
              <a:rPr lang="pl-PL" sz="1600" b="1">
                <a:solidFill>
                  <a:srgbClr val="8DA9DB"/>
                </a:solidFill>
              </a:rPr>
              <a:t>zakończony</a:t>
            </a:r>
            <a:r>
              <a:rPr lang="pl-PL" sz="1600">
                <a:solidFill>
                  <a:schemeClr val="bg1"/>
                </a:solidFill>
              </a:rPr>
              <a:t> </a:t>
            </a:r>
            <a:endParaRPr lang="pl-PL" sz="160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pl-PL" sz="1600">
                <a:solidFill>
                  <a:schemeClr val="bg1"/>
                </a:solidFill>
              </a:rPr>
              <a:t>we wrześniu 2024 r.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37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4437442-2824-4B1C-486C-539BB2A692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61" t="2892" r="5116" b="4447"/>
          <a:stretch/>
        </p:blipFill>
        <p:spPr>
          <a:xfrm>
            <a:off x="2257984" y="730032"/>
            <a:ext cx="8268247" cy="517634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C8061CBF-025F-454C-AE21-B4901D1E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Polska sieć badań klinicznych 2024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92ECC9A-B270-89E7-9E9B-3F211FE5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D7A4-465D-49E2-956A-29B7CCD22594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58F308-FCFD-A07E-49B6-8E64C1DF9D1E}"/>
              </a:ext>
            </a:extLst>
          </p:cNvPr>
          <p:cNvSpPr txBox="1"/>
          <p:nvPr/>
        </p:nvSpPr>
        <p:spPr>
          <a:xfrm>
            <a:off x="2776427" y="3198168"/>
            <a:ext cx="6275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800" b="0" i="0" u="none" strike="noStrike" baseline="0" dirty="0">
                <a:latin typeface="AdvOT20212610.B"/>
              </a:rPr>
              <a:t>The Lancet </a:t>
            </a:r>
            <a:r>
              <a:rPr lang="pl-PL" sz="800" b="0" i="0" u="none" strike="noStrike" baseline="0" dirty="0" err="1">
                <a:latin typeface="AdvOT20212610.B"/>
              </a:rPr>
              <a:t>Regional</a:t>
            </a:r>
            <a:endParaRPr lang="pl-PL" sz="800" b="0" i="0" u="none" strike="noStrike" baseline="0" dirty="0">
              <a:latin typeface="AdvOT20212610.B"/>
            </a:endParaRPr>
          </a:p>
          <a:p>
            <a:pPr algn="l"/>
            <a:r>
              <a:rPr lang="pl-PL" sz="800" b="0" i="0" u="none" strike="noStrike" baseline="0" dirty="0" err="1">
                <a:latin typeface="AdvOT20212610.B"/>
              </a:rPr>
              <a:t>Health</a:t>
            </a:r>
            <a:r>
              <a:rPr lang="pl-PL" sz="800" b="0" i="0" u="none" strike="noStrike" baseline="0" dirty="0">
                <a:latin typeface="AdvOT20212610.B"/>
              </a:rPr>
              <a:t> - Europe</a:t>
            </a:r>
          </a:p>
          <a:p>
            <a:pPr algn="l"/>
            <a:r>
              <a:rPr lang="pl-PL" sz="800" b="0" i="0" u="none" strike="noStrike" baseline="0" dirty="0">
                <a:latin typeface="AdvOT20212610.B"/>
              </a:rPr>
              <a:t>2025;48: 101175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9F88391-E921-99E3-3E89-D3E84CBB53F0}"/>
              </a:ext>
            </a:extLst>
          </p:cNvPr>
          <p:cNvSpPr txBox="1"/>
          <p:nvPr/>
        </p:nvSpPr>
        <p:spPr>
          <a:xfrm>
            <a:off x="0" y="5321597"/>
            <a:ext cx="3620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600" b="0" i="0" u="none" strike="noStrike" baseline="0" dirty="0">
                <a:latin typeface="AdvOT20212610.B"/>
              </a:rPr>
              <a:t>Kitala D et al., The Lancet </a:t>
            </a:r>
            <a:r>
              <a:rPr lang="pl-PL" sz="1600" b="0" i="0" u="none" strike="noStrike" baseline="0" dirty="0" err="1">
                <a:latin typeface="AdvOT20212610.B"/>
              </a:rPr>
              <a:t>Regional</a:t>
            </a:r>
            <a:r>
              <a:rPr lang="pl-PL" sz="1600" b="0" i="0" u="none" strike="noStrike" baseline="0" dirty="0">
                <a:latin typeface="AdvOT20212610.B"/>
              </a:rPr>
              <a:t> </a:t>
            </a:r>
            <a:r>
              <a:rPr lang="pl-PL" sz="1600" b="0" i="0" u="none" strike="noStrike" baseline="0" dirty="0" err="1">
                <a:latin typeface="AdvOT20212610.B"/>
              </a:rPr>
              <a:t>Health</a:t>
            </a:r>
            <a:r>
              <a:rPr lang="pl-PL" sz="1600" b="0" i="0" u="none" strike="noStrike" baseline="0" dirty="0">
                <a:latin typeface="AdvOT20212610.B"/>
              </a:rPr>
              <a:t> – Europe 2025;48: 101175</a:t>
            </a:r>
            <a:endParaRPr lang="pl-PL" sz="4400" dirty="0"/>
          </a:p>
        </p:txBody>
      </p:sp>
      <p:pic>
        <p:nvPicPr>
          <p:cNvPr id="12" name="Obraz 3">
            <a:extLst>
              <a:ext uri="{FF2B5EF4-FFF2-40B4-BE49-F238E27FC236}">
                <a16:creationId xmlns:a16="http://schemas.microsoft.com/office/drawing/2014/main" id="{A2823B97-FED9-245D-2079-83D5BAEC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86" y="5876111"/>
            <a:ext cx="7559040" cy="75590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BF3D148-1ADC-99AF-AA5E-6DBED2EF0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13" y="2759957"/>
            <a:ext cx="2467319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0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2662B4-DD84-8B35-914E-A32530CB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00" y="93600"/>
            <a:ext cx="10872000" cy="1008000"/>
          </a:xfrm>
        </p:spPr>
        <p:txBody>
          <a:bodyPr anchor="t">
            <a:noAutofit/>
          </a:bodyPr>
          <a:lstStyle/>
          <a:p>
            <a:pPr algn="ctr">
              <a:spcAft>
                <a:spcPts val="800"/>
              </a:spcAft>
            </a:pPr>
            <a:r>
              <a:rPr lang="pl-PL" sz="2800" b="1" kern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Inwestycja D3.1.1 Kompleksowy rozwój badań w zakresie nauk medycznych i nauk o zdrowiu </a:t>
            </a:r>
            <a:br>
              <a:rPr lang="pl-PL" sz="2800" b="1" kern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latin typeface="Aptos" panose="020B0004020202020204" pitchFamily="34" charset="0"/>
              </a:rPr>
              <a:t>Konkurs na tworzenie i rozwój Centrów Wsparcia Badań Klinicznych (2024/ABM/4/KPO)</a:t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944FA-00AA-B497-3AD0-2C1CA11C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400" y="6274800"/>
            <a:ext cx="489600" cy="4896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85ED7A4-465D-49E2-956A-29B7CCD22594}" type="slidenum">
              <a:rPr lang="pl-PL" smtClean="0"/>
              <a:pPr>
                <a:spcAft>
                  <a:spcPts val="600"/>
                </a:spcAft>
              </a:pPr>
              <a:t>7</a:t>
            </a:fld>
            <a:endParaRPr lang="pl-PL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2AF6C5AF-17DB-4FC8-1923-1B407F72F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064010"/>
              </p:ext>
            </p:extLst>
          </p:nvPr>
        </p:nvGraphicFramePr>
        <p:xfrm>
          <a:off x="839788" y="1700213"/>
          <a:ext cx="10512425" cy="41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3">
            <a:extLst>
              <a:ext uri="{FF2B5EF4-FFF2-40B4-BE49-F238E27FC236}">
                <a16:creationId xmlns:a16="http://schemas.microsoft.com/office/drawing/2014/main" id="{D5E86094-3D62-E53D-F44C-59F83006E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9027" y="5842226"/>
            <a:ext cx="7559040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A68F5-05F4-A5B6-36A8-925118BA8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FA961-BE24-08A3-90EA-3D99F194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400" y="6274800"/>
            <a:ext cx="489600" cy="4896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85ED7A4-465D-49E2-956A-29B7CCD22594}" type="slidenum">
              <a:rPr lang="pl-PL" smtClean="0"/>
              <a:pPr>
                <a:spcAft>
                  <a:spcPts val="600"/>
                </a:spcAft>
              </a:pPr>
              <a:t>8</a:t>
            </a:fld>
            <a:endParaRPr lang="pl-PL"/>
          </a:p>
        </p:txBody>
      </p:sp>
      <p:pic>
        <p:nvPicPr>
          <p:cNvPr id="6" name="Obraz 3">
            <a:extLst>
              <a:ext uri="{FF2B5EF4-FFF2-40B4-BE49-F238E27FC236}">
                <a16:creationId xmlns:a16="http://schemas.microsoft.com/office/drawing/2014/main" id="{8500B0B7-3D4A-E4BC-6D59-D9AA0746B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27" y="5842226"/>
            <a:ext cx="7559040" cy="75590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32138BA-63B3-3A4E-C53C-D22DC17B1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80" y="60960"/>
            <a:ext cx="9845040" cy="572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73C81-68C1-3CC9-E5AC-641E8BF23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C20B7-5A0C-DA19-8E02-C24EEFDA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5200" y="6274800"/>
            <a:ext cx="8193600" cy="4896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pl-PL"/>
              <a:t>Agencja Badań Medycznych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437A3-5D88-707D-83C8-9068DC22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400" y="6274800"/>
            <a:ext cx="489600" cy="4896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85ED7A4-465D-49E2-956A-29B7CCD22594}" type="slidenum">
              <a:rPr lang="pl-PL" smtClean="0"/>
              <a:pPr>
                <a:spcAft>
                  <a:spcPts val="600"/>
                </a:spcAft>
              </a:pPr>
              <a:t>9</a:t>
            </a:fld>
            <a:endParaRPr lang="pl-PL"/>
          </a:p>
        </p:txBody>
      </p:sp>
      <p:pic>
        <p:nvPicPr>
          <p:cNvPr id="6" name="Obraz 3">
            <a:extLst>
              <a:ext uri="{FF2B5EF4-FFF2-40B4-BE49-F238E27FC236}">
                <a16:creationId xmlns:a16="http://schemas.microsoft.com/office/drawing/2014/main" id="{9C54272F-9B9F-9ECF-752C-A4FFAD24E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27" y="5842226"/>
            <a:ext cx="7559040" cy="75590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1BE4627-713B-ED71-4499-1C9C8C5B6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040" y="812004"/>
            <a:ext cx="9588420" cy="462867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376F7DA-A12E-A28A-1B27-4A9C8B62E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65239"/>
            <a:ext cx="9791700" cy="74676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6331EF5-306A-D410-45A2-E2B68A36C85D}"/>
              </a:ext>
            </a:extLst>
          </p:cNvPr>
          <p:cNvSpPr txBox="1"/>
          <p:nvPr/>
        </p:nvSpPr>
        <p:spPr>
          <a:xfrm>
            <a:off x="3168015" y="5596600"/>
            <a:ext cx="6275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i="0" dirty="0">
                <a:solidFill>
                  <a:srgbClr val="FF0000"/>
                </a:solidFill>
                <a:effectLst/>
                <a:latin typeface="Raleway" pitchFamily="2" charset="-18"/>
              </a:rPr>
              <a:t>Łączna kwota wsparcia: 162 675 628,52 zł. 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97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ABM">
      <a:dk1>
        <a:sysClr val="windowText" lastClr="000000"/>
      </a:dk1>
      <a:lt1>
        <a:sysClr val="window" lastClr="FFFFFF"/>
      </a:lt1>
      <a:dk2>
        <a:srgbClr val="666767"/>
      </a:dk2>
      <a:lt2>
        <a:srgbClr val="E7E6E6"/>
      </a:lt2>
      <a:accent1>
        <a:srgbClr val="A31919"/>
      </a:accent1>
      <a:accent2>
        <a:srgbClr val="666767"/>
      </a:accent2>
      <a:accent3>
        <a:srgbClr val="CA1518"/>
      </a:accent3>
      <a:accent4>
        <a:srgbClr val="186EA3"/>
      </a:accent4>
      <a:accent5>
        <a:srgbClr val="A3A118"/>
      </a:accent5>
      <a:accent6>
        <a:srgbClr val="212C33"/>
      </a:accent6>
      <a:hlink>
        <a:srgbClr val="4F2626"/>
      </a:hlink>
      <a:folHlink>
        <a:srgbClr val="964848"/>
      </a:folHlink>
    </a:clrScheme>
    <a:fontScheme name="ABM">
      <a:majorFont>
        <a:latin typeface="Nunito Sans SemiBold"/>
        <a:ea typeface=""/>
        <a:cs typeface=""/>
      </a:majorFont>
      <a:minorFont>
        <a:latin typeface="Nunito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ytuł slajdu.pptx" id="{566C9F8B-8E71-4466-B76C-2FE68248C659}" vid="{C60AC7C2-4AD6-400A-AD95-33943AEA674B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2305EB12AD664D8BF8C264B47B701C" ma:contentTypeVersion="8" ma:contentTypeDescription="Utwórz nowy dokument." ma:contentTypeScope="" ma:versionID="c50895c04fbe0d222441f0db3e0c0878">
  <xsd:schema xmlns:xsd="http://www.w3.org/2001/XMLSchema" xmlns:xs="http://www.w3.org/2001/XMLSchema" xmlns:p="http://schemas.microsoft.com/office/2006/metadata/properties" xmlns:ns3="fff8a491-1e97-4744-872d-782af03a061e" xmlns:ns4="6312afa3-2aa0-45c3-b903-16dc72c51ae9" targetNamespace="http://schemas.microsoft.com/office/2006/metadata/properties" ma:root="true" ma:fieldsID="0ad5dfaf6f71e77e1156c322cba7a0ab" ns3:_="" ns4:_="">
    <xsd:import namespace="fff8a491-1e97-4744-872d-782af03a061e"/>
    <xsd:import namespace="6312afa3-2aa0-45c3-b903-16dc72c51a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8a491-1e97-4744-872d-782af03a0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2afa3-2aa0-45c3-b903-16dc72c51ae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ff8a491-1e97-4744-872d-782af03a061e" xsi:nil="true"/>
  </documentManagement>
</p:properties>
</file>

<file path=customXml/itemProps1.xml><?xml version="1.0" encoding="utf-8"?>
<ds:datastoreItem xmlns:ds="http://schemas.openxmlformats.org/officeDocument/2006/customXml" ds:itemID="{E2CF19A5-2634-4989-AE77-5B9A23F92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f8a491-1e97-4744-872d-782af03a061e"/>
    <ds:schemaRef ds:uri="6312afa3-2aa0-45c3-b903-16dc72c51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B781D5-763D-4B62-89E3-DCD449DAD5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C3BC89-865F-4535-8714-11B536F62DC7}">
  <ds:schemaRefs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fff8a491-1e97-4744-872d-782af03a061e"/>
    <ds:schemaRef ds:uri="http://schemas.openxmlformats.org/package/2006/metadata/core-properties"/>
    <ds:schemaRef ds:uri="http://schemas.microsoft.com/office/2006/documentManagement/types"/>
    <ds:schemaRef ds:uri="6312afa3-2aa0-45c3-b903-16dc72c51ae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ABM</Template>
  <TotalTime>6026</TotalTime>
  <Words>608</Words>
  <Application>Microsoft Office PowerPoint</Application>
  <PresentationFormat>Panoramiczny</PresentationFormat>
  <Paragraphs>81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AdvOT20212610.B</vt:lpstr>
      <vt:lpstr>Aptos</vt:lpstr>
      <vt:lpstr>Arial</vt:lpstr>
      <vt:lpstr>Calibri</vt:lpstr>
      <vt:lpstr>Calibri Light</vt:lpstr>
      <vt:lpstr>Lato</vt:lpstr>
      <vt:lpstr>Nunito Sans</vt:lpstr>
      <vt:lpstr>Nunito Sans SemiBold</vt:lpstr>
      <vt:lpstr>Raleway</vt:lpstr>
      <vt:lpstr>Times New Roman</vt:lpstr>
      <vt:lpstr>Motyw pakietu Office</vt:lpstr>
      <vt:lpstr>1_Motyw pakietu Office</vt:lpstr>
      <vt:lpstr>Wsparcie tworzenia i rozwoju Centrów Wsparcia Badań Klinicznych  w ramach Krajowego Planu Odbudowy i Zwiększania Odporności </vt:lpstr>
      <vt:lpstr>Prezentacja programu PowerPoint</vt:lpstr>
      <vt:lpstr>Prezentacja programu PowerPoint</vt:lpstr>
      <vt:lpstr>Prezentacja programu PowerPoint</vt:lpstr>
      <vt:lpstr>Prezentacja programu PowerPoint</vt:lpstr>
      <vt:lpstr>Polska sieć badań klinicznych 2024</vt:lpstr>
      <vt:lpstr>Inwestycja D3.1.1 Kompleksowy rozwój badań w zakresie nauk medycznych i nauk o zdrowiu  Konkurs na tworzenie i rozwój Centrów Wsparcia Badań Klinicznych (2024/ABM/4/KPO) </vt:lpstr>
      <vt:lpstr>Prezentacja programu PowerPoint</vt:lpstr>
      <vt:lpstr>Prezentacja programu PowerPoint</vt:lpstr>
      <vt:lpstr>Inwestycja D3.1.1 Kompleksowy rozwój badań w zakresie nauk medycznych i nauk o zdrowiu  Konkurs na tworzenie i rozwój Centrów Wsparcia Badań Klinicznych (2024/ABM/4/KPO) </vt:lpstr>
      <vt:lpstr>PSBK bez białych plam!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Agencja Badań Medycznych</dc:title>
  <dc:creator>Wojciech Bodzan</dc:creator>
  <cp:lastModifiedBy>Kuropaś Daniel</cp:lastModifiedBy>
  <cp:revision>103</cp:revision>
  <dcterms:created xsi:type="dcterms:W3CDTF">2024-05-29T09:54:54Z</dcterms:created>
  <dcterms:modified xsi:type="dcterms:W3CDTF">2025-01-08T10:04:33Z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0x010100F02305EB12AD664D8BF8C264B47B701C</vt:lpwstr>
  </property>
</Properties>
</file>