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3" r:id="rId5"/>
  </p:sldMasterIdLst>
  <p:notesMasterIdLst>
    <p:notesMasterId r:id="rId39"/>
  </p:notesMasterIdLst>
  <p:handoutMasterIdLst>
    <p:handoutMasterId r:id="rId40"/>
  </p:handoutMasterIdLst>
  <p:sldIdLst>
    <p:sldId id="291" r:id="rId6"/>
    <p:sldId id="257" r:id="rId7"/>
    <p:sldId id="258" r:id="rId8"/>
    <p:sldId id="264" r:id="rId9"/>
    <p:sldId id="259" r:id="rId10"/>
    <p:sldId id="26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5" r:id="rId28"/>
    <p:sldId id="286" r:id="rId29"/>
    <p:sldId id="287" r:id="rId30"/>
    <p:sldId id="288" r:id="rId31"/>
    <p:sldId id="289" r:id="rId32"/>
    <p:sldId id="290" r:id="rId33"/>
    <p:sldId id="281" r:id="rId34"/>
    <p:sldId id="282" r:id="rId35"/>
    <p:sldId id="283" r:id="rId36"/>
    <p:sldId id="284" r:id="rId37"/>
    <p:sldId id="26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A5A5A"/>
    <a:srgbClr val="026937"/>
    <a:srgbClr val="D9272D"/>
    <a:srgbClr val="26352B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0C2CF-ADAC-5C33-EBA4-17EAB2781994}" v="38" dt="2020-04-28T08:09:54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ława Marta" userId="S::marta.bulawa@nfosigw.gov.pl::10a968d9-0abc-4730-a13b-54e1c0b93cfc" providerId="AD" clId="Web-{9B10C2CF-ADAC-5C33-EBA4-17EAB2781994}"/>
    <pc:docChg chg="modSld">
      <pc:chgData name="Buława Marta" userId="S::marta.bulawa@nfosigw.gov.pl::10a968d9-0abc-4730-a13b-54e1c0b93cfc" providerId="AD" clId="Web-{9B10C2CF-ADAC-5C33-EBA4-17EAB2781994}" dt="2020-04-28T08:09:52.103" v="36" actId="20577"/>
      <pc:docMkLst>
        <pc:docMk/>
      </pc:docMkLst>
      <pc:sldChg chg="modSp">
        <pc:chgData name="Buława Marta" userId="S::marta.bulawa@nfosigw.gov.pl::10a968d9-0abc-4730-a13b-54e1c0b93cfc" providerId="AD" clId="Web-{9B10C2CF-ADAC-5C33-EBA4-17EAB2781994}" dt="2020-04-28T08:09:52.103" v="36" actId="20577"/>
        <pc:sldMkLst>
          <pc:docMk/>
          <pc:sldMk cId="1904541721" sldId="291"/>
        </pc:sldMkLst>
        <pc:spChg chg="mod">
          <ac:chgData name="Buława Marta" userId="S::marta.bulawa@nfosigw.gov.pl::10a968d9-0abc-4730-a13b-54e1c0b93cfc" providerId="AD" clId="Web-{9B10C2CF-ADAC-5C33-EBA4-17EAB2781994}" dt="2020-04-28T08:09:52.103" v="36" actId="20577"/>
          <ac:spMkLst>
            <pc:docMk/>
            <pc:sldMk cId="1904541721" sldId="291"/>
            <ac:spMk id="2" creationId="{755C6D79-84AD-469A-9215-7D369192E9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28.04.2020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eog.gov.pl/strony/zapoznaj-sie-z-funduszami/oferta-funduszy/srodowisko-energia-zmiany-klimatu/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nfosigw.gov.pl/oferta-finansowania/srodki-norweskie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192323"/>
            <a:ext cx="9762186" cy="2768989"/>
          </a:xfrm>
          <a:prstGeom prst="rect">
            <a:avLst/>
          </a:prstGeom>
        </p:spPr>
        <p:txBody>
          <a:bodyPr/>
          <a:lstStyle>
            <a:lvl1pPr algn="ctr">
              <a:defRPr lang="pl-PL" sz="4400" b="1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Nabory </a:t>
            </a:r>
            <a:br>
              <a:rPr lang="pl-PL" dirty="0"/>
            </a:br>
            <a:r>
              <a:rPr lang="pl-PL" dirty="0"/>
              <a:t>MF EOG 2014 – 2021</a:t>
            </a:r>
            <a:br>
              <a:rPr lang="pl-PL" dirty="0"/>
            </a:br>
            <a:r>
              <a:rPr lang="pl-PL" dirty="0"/>
              <a:t>obszar programowy</a:t>
            </a:r>
            <a:br>
              <a:rPr lang="pl-PL" dirty="0"/>
            </a:br>
            <a:r>
              <a:rPr lang="pl-PL" dirty="0"/>
              <a:t>Środowisko naturalne i ekosystemy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Izabela Puczyłowska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Warszawa, kwiecień 2020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03" y="4926800"/>
            <a:ext cx="1690237" cy="6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058" y="548332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Wdrażanie planów zarządzania             ekosystemami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460642" y="1686254"/>
            <a:ext cx="6731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0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Wyjątkiem</a:t>
            </a:r>
            <a:r>
              <a:rPr lang="pl-PL" sz="1800" b="0" dirty="0">
                <a:solidFill>
                  <a:srgbClr val="000000"/>
                </a:solidFill>
              </a:rPr>
              <a:t> od zasady pieniężnego wkładu własnego są projekty, w których beneficjentem jest </a:t>
            </a:r>
            <a:r>
              <a:rPr lang="pl-PL" sz="1800" b="1" u="sng" dirty="0">
                <a:solidFill>
                  <a:srgbClr val="000000"/>
                </a:solidFill>
              </a:rPr>
              <a:t>organizacja pozarządowa</a:t>
            </a:r>
            <a:r>
              <a:rPr lang="pl-PL" sz="1800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b="0" dirty="0">
                <a:solidFill>
                  <a:srgbClr val="000000"/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400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W projekcie, którego całkowity koszt kwalifikowalny wynosi 1 000 000 PLN, a procent dofinansowania 85 %: </a:t>
            </a:r>
          </a:p>
          <a:p>
            <a:pPr algn="l">
              <a:lnSpc>
                <a:spcPct val="100000"/>
              </a:lnSpc>
            </a:pPr>
            <a:endParaRPr lang="pl-PL" sz="1400" b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dofinansowania wynosi 850 000 PLN;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wkładu własnego Wnioskodawcy wynosi 150 000 PLN, z czego: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rzeczowy w postaci wolontariatu może wynieść do 75 000 PLN; 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</p:txBody>
      </p:sp>
    </p:spTree>
    <p:extLst>
      <p:ext uri="{BB962C8B-B14F-4D97-AF65-F5344CB8AC3E}">
        <p14:creationId xmlns:p14="http://schemas.microsoft.com/office/powerpoint/2010/main" val="222654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8216264" cy="843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2" name="Prostokąt 1"/>
          <p:cNvSpPr/>
          <p:nvPr userDrawn="1"/>
        </p:nvSpPr>
        <p:spPr>
          <a:xfrm>
            <a:off x="693048" y="2105561"/>
            <a:ext cx="620310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Cel</a:t>
            </a:r>
            <a:r>
              <a:rPr lang="en-US" sz="2200" b="1" dirty="0"/>
              <a:t>: </a:t>
            </a:r>
            <a:r>
              <a:rPr lang="pl-PL" dirty="0"/>
              <a:t>zwiększenie odporności ekosystemów na negatywne zjawiska wynikające ze zmian klimatu poprzez aktywną ochronę ekosystemów przed inwazyjnymi gatunkami obcymi.</a:t>
            </a:r>
          </a:p>
          <a:p>
            <a:pPr algn="just"/>
            <a:r>
              <a:rPr lang="pl-PL" dirty="0"/>
              <a:t>Realizacja projektów przyczyni się do wzmocnienia odporności ekosystemów na negatywne skutki zmian klimatu oraz podniesienia świadomości społecznej </a:t>
            </a:r>
            <a:br>
              <a:rPr lang="pl-PL" dirty="0"/>
            </a:br>
            <a:r>
              <a:rPr lang="pl-PL" dirty="0"/>
              <a:t>w zakresie zmian klimatu i ich wpływu na ekosystemy.</a:t>
            </a:r>
          </a:p>
          <a:p>
            <a:pPr algn="just"/>
            <a:endParaRPr lang="pl-PL" sz="1800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 userDrawn="1"/>
        </p:nvSpPr>
        <p:spPr>
          <a:xfrm>
            <a:off x="8020602" y="2640758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0155" y="2958417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rgbClr val="000000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3" name="Prostokąt 2"/>
          <p:cNvSpPr/>
          <p:nvPr userDrawn="1"/>
        </p:nvSpPr>
        <p:spPr>
          <a:xfrm rot="16200000">
            <a:off x="8013135" y="352522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800" b="1" dirty="0">
                <a:solidFill>
                  <a:srgbClr val="000000"/>
                </a:solidFill>
              </a:rPr>
              <a:t>Nabór</a:t>
            </a:r>
          </a:p>
        </p:txBody>
      </p:sp>
    </p:spTree>
    <p:extLst>
      <p:ext uri="{BB962C8B-B14F-4D97-AF65-F5344CB8AC3E}">
        <p14:creationId xmlns:p14="http://schemas.microsoft.com/office/powerpoint/2010/main" val="784462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38" y="306927"/>
            <a:ext cx="5738541" cy="127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713926" y="1586297"/>
            <a:ext cx="647807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Zakres </a:t>
            </a:r>
            <a:r>
              <a:rPr lang="pl-PL" sz="1800" b="1" dirty="0">
                <a:solidFill>
                  <a:schemeClr val="tx2"/>
                </a:solidFill>
              </a:rPr>
              <a:t>finansowania przedsięwzięć obejmuje </a:t>
            </a:r>
            <a:r>
              <a:rPr lang="en-US" sz="1800" b="1" dirty="0">
                <a:solidFill>
                  <a:schemeClr val="tx2"/>
                </a:solidFill>
              </a:rPr>
              <a:t>m</a:t>
            </a:r>
            <a:r>
              <a:rPr lang="pl-PL" sz="1800" b="1" dirty="0">
                <a:solidFill>
                  <a:schemeClr val="tx2"/>
                </a:solidFill>
              </a:rPr>
              <a:t>.</a:t>
            </a:r>
            <a:r>
              <a:rPr lang="en-US" sz="1800" b="1" dirty="0">
                <a:solidFill>
                  <a:schemeClr val="tx2"/>
                </a:solidFill>
              </a:rPr>
              <a:t>in. </a:t>
            </a:r>
            <a:r>
              <a:rPr lang="en-US" sz="1800" b="1" dirty="0" err="1">
                <a:solidFill>
                  <a:schemeClr val="tx2"/>
                </a:solidFill>
              </a:rPr>
              <a:t>dzia</a:t>
            </a:r>
            <a:r>
              <a:rPr lang="pl-PL" sz="1800" b="1" dirty="0">
                <a:solidFill>
                  <a:schemeClr val="tx2"/>
                </a:solidFill>
              </a:rPr>
              <a:t>ł</a:t>
            </a:r>
            <a:r>
              <a:rPr lang="en-US" sz="1800" b="1" dirty="0" err="1">
                <a:solidFill>
                  <a:schemeClr val="tx2"/>
                </a:solidFill>
              </a:rPr>
              <a:t>ania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zwi</a:t>
            </a:r>
            <a:r>
              <a:rPr lang="pl-PL" sz="1800" b="1" dirty="0">
                <a:solidFill>
                  <a:schemeClr val="tx2"/>
                </a:solidFill>
              </a:rPr>
              <a:t>ą</a:t>
            </a:r>
            <a:r>
              <a:rPr lang="en-US" sz="1800" b="1" dirty="0" err="1">
                <a:solidFill>
                  <a:schemeClr val="tx2"/>
                </a:solidFill>
              </a:rPr>
              <a:t>zane</a:t>
            </a:r>
            <a:r>
              <a:rPr lang="en-US" sz="1800" b="1" dirty="0">
                <a:solidFill>
                  <a:schemeClr val="tx2"/>
                </a:solidFill>
              </a:rPr>
              <a:t> z</a:t>
            </a:r>
            <a:r>
              <a:rPr lang="pl-PL" dirty="0"/>
              <a:t>:</a:t>
            </a:r>
          </a:p>
          <a:p>
            <a:endParaRPr lang="pl-PL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/>
              <a:t>usuwaniem inwazyjnych gatunków obcych z ekosystemów;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/>
              <a:t>kontrolą występowania inwazyjnych gatunków obcych w ekosystemach;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/>
              <a:t>identyfikacją źródeł i dróg rozprzestrzeniania się inwazyjnych gatunków obcych;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eliminacją źródeł występowania lub wprowadzeniem barier /ograniczeń w rozprzestrzenianiu się inwazyjnych gatunków obcych.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/>
              <a:t>Każdy projekt musi posiadać uzupełniającą</a:t>
            </a:r>
            <a:r>
              <a:rPr lang="pl-PL" baseline="0" dirty="0"/>
              <a:t> powyższe działania</a:t>
            </a:r>
            <a:r>
              <a:rPr lang="pl-PL" dirty="0"/>
              <a:t> kampanię podnoszącą świadomość.</a:t>
            </a:r>
          </a:p>
          <a:p>
            <a:endParaRPr lang="pl-PL" dirty="0"/>
          </a:p>
          <a:p>
            <a:pPr algn="just"/>
            <a:r>
              <a:rPr lang="pl-PL" sz="1600" dirty="0"/>
              <a:t>Realizacja projektów jest możliwa na obszarach objętych ochroną, jak również na obszarach niepodlegających ochronie.</a:t>
            </a:r>
          </a:p>
          <a:p>
            <a:pPr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6896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058" y="548331"/>
            <a:ext cx="5738541" cy="1267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6099359" y="2021105"/>
            <a:ext cx="5710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chemeClr val="tx1"/>
                </a:solidFill>
              </a:rPr>
              <a:t>Kwalifikujący się Wnioskodawcy: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podmioty prywatne lub publiczne;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podmioty komercyjne lub niekomercyjne;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organizacje pozarządowe rozumiane jako </a:t>
            </a:r>
            <a:r>
              <a:rPr lang="pl-PL" dirty="0" err="1"/>
              <a:t>wolontariackie</a:t>
            </a:r>
            <a:r>
              <a:rPr lang="pl-PL" dirty="0"/>
              <a:t> organizacje non-profit ustanowione jako podmiot prawa o celach niekomercyjnych, niezależne od władz lokalnych, regionalnych </a:t>
            </a:r>
            <a:br>
              <a:rPr lang="pl-PL" dirty="0"/>
            </a:br>
            <a:r>
              <a:rPr lang="pl-PL" dirty="0"/>
              <a:t>i centralnych, podmiotów publicznych, partii politycznych i  podmiotów gospodarczych</a:t>
            </a:r>
            <a:r>
              <a:rPr lang="pl-PL" baseline="0" dirty="0"/>
              <a:t> - </a:t>
            </a:r>
            <a:r>
              <a:rPr lang="pl-PL" dirty="0"/>
              <a:t>zgodnie z art. 1.6 n) </a:t>
            </a:r>
            <a:r>
              <a:rPr lang="pl-PL" i="1" dirty="0"/>
              <a:t>Regulacji w sprawie wdrażania Mechanizmu Finansowego Europejskiego Obszaru Gospodarczego (MF EOG) na lata </a:t>
            </a:r>
            <a:r>
              <a:rPr lang="pl-PL" b="0" i="1" dirty="0"/>
              <a:t>2014-2021.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774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093" y="329618"/>
            <a:ext cx="5738541" cy="1280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957692" y="1828800"/>
            <a:ext cx="58479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Dotacja: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/>
              <a:t>kwota alokacji w naborze – </a:t>
            </a:r>
            <a:br>
              <a:rPr lang="pl-PL" dirty="0"/>
            </a:br>
            <a:r>
              <a:rPr lang="pl-PL" dirty="0"/>
              <a:t>3,583,576  euro, tj. 15 466 355,65 zł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/>
              <a:t>poziom dofinansowania dotacją – 85%,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minimalna kwota dofinansowania – </a:t>
            </a:r>
            <a:br>
              <a:rPr lang="pl-PL" dirty="0"/>
            </a:br>
            <a:r>
              <a:rPr lang="pl-PL" dirty="0"/>
              <a:t>200 000 euro tj. 863 180,00 zł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maksymalna kwota dofinansowania – </a:t>
            </a:r>
            <a:br>
              <a:rPr lang="pl-PL" dirty="0"/>
            </a:br>
            <a:r>
              <a:rPr lang="pl-PL" dirty="0"/>
              <a:t>1 000 000 euro tj. 4 315 900,00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wkład własny Wnioskodawcy</a:t>
            </a:r>
            <a:r>
              <a:rPr lang="pl-PL" baseline="0" dirty="0"/>
              <a:t> </a:t>
            </a:r>
            <a:r>
              <a:rPr lang="pl-PL" dirty="0"/>
              <a:t>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</p:txBody>
      </p:sp>
    </p:spTree>
    <p:extLst>
      <p:ext uri="{BB962C8B-B14F-4D97-AF65-F5344CB8AC3E}">
        <p14:creationId xmlns:p14="http://schemas.microsoft.com/office/powerpoint/2010/main" val="31618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7050" y="306928"/>
            <a:ext cx="5738541" cy="13793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460642" y="1686254"/>
            <a:ext cx="6731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0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Wyjątkiem</a:t>
            </a:r>
            <a:r>
              <a:rPr lang="pl-PL" sz="1800" b="0" dirty="0">
                <a:solidFill>
                  <a:srgbClr val="000000"/>
                </a:solidFill>
              </a:rPr>
              <a:t> od zasady pieniężnego wkładu własnego są projekty, w których beneficjentem jest </a:t>
            </a:r>
            <a:r>
              <a:rPr lang="pl-PL" sz="1800" b="1" u="sng" dirty="0">
                <a:solidFill>
                  <a:srgbClr val="000000"/>
                </a:solidFill>
              </a:rPr>
              <a:t>organizacja pozarządowa</a:t>
            </a:r>
            <a:r>
              <a:rPr lang="pl-PL" sz="1800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b="0" dirty="0">
                <a:solidFill>
                  <a:srgbClr val="000000"/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400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W projekcie, którego całkowity koszt kwalifikowalny wynosi 1 000 000 PLN, a procent dofinansowania 85 %: </a:t>
            </a:r>
          </a:p>
          <a:p>
            <a:pPr algn="l">
              <a:lnSpc>
                <a:spcPct val="100000"/>
              </a:lnSpc>
            </a:pPr>
            <a:endParaRPr lang="pl-PL" sz="1400" b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dofinansowania wynosi 850 000 PLN;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wkładu własnego Wnioskodawcy wynosi 150 000 PLN, z czego: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rzeczowy w postaci wolontariatu może wynieść do 75 000 PLN; 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</p:txBody>
      </p:sp>
    </p:spTree>
    <p:extLst>
      <p:ext uri="{BB962C8B-B14F-4D97-AF65-F5344CB8AC3E}">
        <p14:creationId xmlns:p14="http://schemas.microsoft.com/office/powerpoint/2010/main" val="907417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0"/>
            <a:ext cx="8216264" cy="1230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2" name="Prostokąt 1"/>
          <p:cNvSpPr/>
          <p:nvPr userDrawn="1"/>
        </p:nvSpPr>
        <p:spPr>
          <a:xfrm>
            <a:off x="437843" y="1824005"/>
            <a:ext cx="70834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Cel</a:t>
            </a:r>
            <a:r>
              <a:rPr lang="en-US" sz="2200" b="1" dirty="0"/>
              <a:t>: </a:t>
            </a:r>
            <a:r>
              <a:rPr lang="pl-PL" dirty="0"/>
              <a:t>zwiększenie odporności ekosystemów na negatywne zjawiska wynikające ze zmian klimatu oraz adaptację do tych zmian poprzez zaangażowanie organizacji pozarządowych w aktywną ochronę ekosystemów, mapowanie i  ocenę usług ekosystemów oraz podnoszenie świadomości społecznej w zakresie zmian klimatu i ich wpływu na ekosystemy.</a:t>
            </a:r>
            <a:endParaRPr lang="pl-PL" sz="1800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 userDrawn="1"/>
        </p:nvSpPr>
        <p:spPr>
          <a:xfrm>
            <a:off x="8020602" y="2640758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0155" y="2958417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rgbClr val="000000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3" name="Prostokąt 2"/>
          <p:cNvSpPr/>
          <p:nvPr userDrawn="1"/>
        </p:nvSpPr>
        <p:spPr>
          <a:xfrm rot="16200000">
            <a:off x="8013135" y="352522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800" b="1" dirty="0">
                <a:solidFill>
                  <a:srgbClr val="000000"/>
                </a:solidFill>
              </a:rPr>
              <a:t>Nabór</a:t>
            </a:r>
          </a:p>
        </p:txBody>
      </p:sp>
      <p:sp>
        <p:nvSpPr>
          <p:cNvPr id="4" name="Prostokąt 3"/>
          <p:cNvSpPr/>
          <p:nvPr userDrawn="1"/>
        </p:nvSpPr>
        <p:spPr>
          <a:xfrm>
            <a:off x="464096" y="4175750"/>
            <a:ext cx="71774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/>
              <a:t>organizacje pozarządowe </a:t>
            </a:r>
            <a:r>
              <a:rPr lang="pl-PL" dirty="0"/>
              <a:t>rozumiane jako </a:t>
            </a:r>
            <a:r>
              <a:rPr lang="pl-PL" dirty="0" err="1"/>
              <a:t>wolontariackie</a:t>
            </a:r>
            <a:r>
              <a:rPr lang="pl-PL" dirty="0"/>
              <a:t> organizacje non-profit ustanowione jako podmiot prawa o celach niekomercyjnych, niezależne od władz lokalnych, regionalnych </a:t>
            </a:r>
            <a:br>
              <a:rPr lang="pl-PL" dirty="0"/>
            </a:br>
            <a:r>
              <a:rPr lang="pl-PL" dirty="0"/>
              <a:t>i centralnych, podmiotów publicznych, partii politycznych i podmiotów gospodarczych</a:t>
            </a:r>
            <a:r>
              <a:rPr lang="pl-PL" baseline="0" dirty="0"/>
              <a:t> - </a:t>
            </a:r>
            <a:r>
              <a:rPr lang="pl-PL" dirty="0"/>
              <a:t>zgodnie z art. 1.6 n) </a:t>
            </a:r>
            <a:r>
              <a:rPr lang="pl-PL" i="1" dirty="0"/>
              <a:t>Regulacji w sprawie wdrażania Mechanizmu Finansowego Europejskiego Obszaru Gospodarczego (MF EOG) na lata 2014-2021.</a:t>
            </a:r>
          </a:p>
        </p:txBody>
      </p:sp>
      <p:sp>
        <p:nvSpPr>
          <p:cNvPr id="5" name="Prostokąt 4"/>
          <p:cNvSpPr/>
          <p:nvPr userDrawn="1"/>
        </p:nvSpPr>
        <p:spPr>
          <a:xfrm>
            <a:off x="464097" y="3792091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chemeClr val="tx1"/>
                </a:solidFill>
              </a:rPr>
              <a:t>Kwalifikujący się Wnioskodawcy:</a:t>
            </a:r>
          </a:p>
        </p:txBody>
      </p:sp>
    </p:spTree>
    <p:extLst>
      <p:ext uri="{BB962C8B-B14F-4D97-AF65-F5344CB8AC3E}">
        <p14:creationId xmlns:p14="http://schemas.microsoft.com/office/powerpoint/2010/main" val="1630951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38" y="306927"/>
            <a:ext cx="5738541" cy="17279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764196" y="2423497"/>
            <a:ext cx="5001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algn="l"/>
            <a:r>
              <a:rPr lang="pl-PL" b="1" dirty="0"/>
              <a:t>Zakres </a:t>
            </a:r>
            <a:r>
              <a:rPr lang="pl-PL" sz="1800" b="1" dirty="0">
                <a:solidFill>
                  <a:schemeClr val="tx2"/>
                </a:solidFill>
              </a:rPr>
              <a:t>finansowania przedsięwzięć obejmuje </a:t>
            </a:r>
            <a:r>
              <a:rPr lang="en-US" sz="1800" b="1" dirty="0">
                <a:solidFill>
                  <a:schemeClr val="tx2"/>
                </a:solidFill>
              </a:rPr>
              <a:t>m</a:t>
            </a:r>
            <a:r>
              <a:rPr lang="pl-PL" sz="1800" b="1" dirty="0">
                <a:solidFill>
                  <a:schemeClr val="tx2"/>
                </a:solidFill>
              </a:rPr>
              <a:t>.</a:t>
            </a:r>
            <a:r>
              <a:rPr lang="en-US" sz="1800" b="1" dirty="0">
                <a:solidFill>
                  <a:schemeClr val="tx2"/>
                </a:solidFill>
              </a:rPr>
              <a:t>in. </a:t>
            </a:r>
            <a:r>
              <a:rPr lang="en-US" sz="1800" b="1" dirty="0" err="1">
                <a:solidFill>
                  <a:schemeClr val="tx2"/>
                </a:solidFill>
              </a:rPr>
              <a:t>dzia</a:t>
            </a:r>
            <a:r>
              <a:rPr lang="pl-PL" sz="1800" b="1" dirty="0">
                <a:solidFill>
                  <a:schemeClr val="tx2"/>
                </a:solidFill>
              </a:rPr>
              <a:t>ł</a:t>
            </a:r>
            <a:r>
              <a:rPr lang="en-US" sz="1800" b="1" dirty="0" err="1">
                <a:solidFill>
                  <a:schemeClr val="tx2"/>
                </a:solidFill>
              </a:rPr>
              <a:t>ania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zwi</a:t>
            </a:r>
            <a:r>
              <a:rPr lang="pl-PL" sz="1800" b="1" dirty="0">
                <a:solidFill>
                  <a:schemeClr val="tx2"/>
                </a:solidFill>
              </a:rPr>
              <a:t>ą</a:t>
            </a:r>
            <a:r>
              <a:rPr lang="en-US" sz="1800" b="1" dirty="0" err="1">
                <a:solidFill>
                  <a:schemeClr val="tx2"/>
                </a:solidFill>
              </a:rPr>
              <a:t>zane</a:t>
            </a:r>
            <a:r>
              <a:rPr lang="en-US" sz="1800" b="1" dirty="0">
                <a:solidFill>
                  <a:schemeClr val="tx2"/>
                </a:solidFill>
              </a:rPr>
              <a:t> z</a:t>
            </a:r>
            <a:r>
              <a:rPr lang="pl-PL" dirty="0"/>
              <a:t>: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prowadzenie aktywnej ochrony zagrożonych gatunków i siedlisk;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zwalczanie inwazyjnych gatunków obcych </a:t>
            </a:r>
            <a:br>
              <a:rPr lang="pl-PL" dirty="0"/>
            </a:br>
            <a:r>
              <a:rPr lang="pl-PL" dirty="0"/>
              <a:t>i przeciwdziałanie ich rozprzestrzenianiu się;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mapowanie i ocena usług ekosystemów;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zwiększenie świadomości społeczeństwa </a:t>
            </a:r>
            <a:br>
              <a:rPr lang="pl-PL" dirty="0"/>
            </a:br>
            <a:r>
              <a:rPr lang="pl-PL" dirty="0"/>
              <a:t>o ekosystemach, ich roli oraz świadczonych przez nie usługach.</a:t>
            </a:r>
          </a:p>
        </p:txBody>
      </p:sp>
    </p:spTree>
    <p:extLst>
      <p:ext uri="{BB962C8B-B14F-4D97-AF65-F5344CB8AC3E}">
        <p14:creationId xmlns:p14="http://schemas.microsoft.com/office/powerpoint/2010/main" val="333369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38" y="306927"/>
            <a:ext cx="5738541" cy="17279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537237" y="2034862"/>
            <a:ext cx="640147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algn="just"/>
            <a:r>
              <a:rPr lang="pl-PL" b="1" dirty="0"/>
              <a:t>Zakres  przedmiotowy projektów</a:t>
            </a:r>
            <a:r>
              <a:rPr lang="pl-PL" dirty="0"/>
              <a:t> polegać może na realizacji co najmniej jednego zadania w ramach możliwych do wyboru działań: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prowadzenie aktywnej ochrony zagrożonych gatunków i siedlisk;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wdrażanie planów zarządzania obszarami chronionymi (obszary Natura 2000, parki narodowe i krajobrazowe, rezerwaty);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poprawa stanu gatunków chronionych;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przeciwdziałanie fragmentacji ekosystemów;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ograniczenie barier i zapewnienie warunków swobodnego przepływu zwierząt między obszarami chronionymi - korytarze ekologiczne;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ochrona naturalnych mokradeł w celu zapobiegania uwalnianiu nagromadzonego węgla;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przywracanie zdegradowanych mokradeł do stanu naturalnego.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74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38" y="306927"/>
            <a:ext cx="5738541" cy="17279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570386" y="2294709"/>
            <a:ext cx="567224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zwalczanie inwazyjnych gatunków obcych i przeciwdziałanie ich rozprzestrzenianiu się;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usuwanie inwazyjnych gatunków obcych z ekosystemów;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kontrola występowania inwazyjnych gatunków obcych </a:t>
            </a:r>
            <a:br>
              <a:rPr lang="pl-PL" sz="1600" dirty="0"/>
            </a:br>
            <a:r>
              <a:rPr lang="pl-PL" sz="1600" dirty="0"/>
              <a:t>w ekosystemach;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identyfikacja źródeł i dróg rozprzestrzeniania się inwazyjnych gatunków obcych;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/>
              <a:t>eliminacja źródeł występowania lub wprowadzeniem barier / ograniczeń w rozprzestrzenianiu się inwazyjnych gatunków obcych;</a:t>
            </a:r>
            <a:endParaRPr lang="pl-PL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mapowanie i ocena usług ekosystemów;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b="1" dirty="0"/>
              <a:t>zwiększenie świadomości społeczeństwa </a:t>
            </a:r>
            <a:br>
              <a:rPr lang="pl-PL" b="1" dirty="0"/>
            </a:br>
            <a:r>
              <a:rPr lang="pl-PL" b="1" dirty="0"/>
              <a:t>o ekosystemach, ich roli oraz świadczonych przez nie usługach.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91366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7842776" cy="843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>
                <a:solidFill>
                  <a:srgbClr val="00B050"/>
                </a:solidFill>
              </a:rPr>
              <a:t>III perspektywa finansowa </a:t>
            </a:r>
          </a:p>
          <a:p>
            <a:pPr lvl="0"/>
            <a:r>
              <a:rPr lang="pl-PL" dirty="0">
                <a:solidFill>
                  <a:srgbClr val="00B050"/>
                </a:solidFill>
              </a:rPr>
              <a:t>MF EOG i NMF 2014-2021</a:t>
            </a:r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80795"/>
            <a:ext cx="1314959" cy="539806"/>
          </a:xfrm>
          <a:prstGeom prst="rect">
            <a:avLst/>
          </a:prstGeom>
        </p:spPr>
      </p:pic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433" y="1664899"/>
            <a:ext cx="4905755" cy="486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Program</a:t>
            </a:r>
          </a:p>
          <a:p>
            <a:pPr algn="l">
              <a:lnSpc>
                <a:spcPct val="100000"/>
              </a:lnSpc>
            </a:pPr>
            <a:r>
              <a:rPr lang="pl-PL" sz="1800" b="1" i="1" dirty="0">
                <a:solidFill>
                  <a:srgbClr val="00B050"/>
                </a:solidFill>
              </a:rPr>
              <a:t>Środowisko, Energia i Zmiany Klimatu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Cel Programu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Złagodzone zmiany klimatyczne i zmniejszona wrażliwość na zmianę klimatu</a:t>
            </a: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Dofinansowanie Programu </a:t>
            </a:r>
            <a:r>
              <a:rPr lang="pl-PL" sz="1800" dirty="0"/>
              <a:t>€164,705,882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Operator Programu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Ministerstwo Klimatu przy wsparciu NFOŚiGW</a:t>
            </a: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Partnerzy Programu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Norweska Agencja Środowiska (NEA), Norweska Dyrekcja ds. Zasobów Wodnych i Energii (NVE),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Krajowa Agencja ds. Energii Islandii (OS)</a:t>
            </a:r>
          </a:p>
          <a:p>
            <a:endParaRPr lang="en-IE" dirty="0"/>
          </a:p>
        </p:txBody>
      </p:sp>
      <p:sp>
        <p:nvSpPr>
          <p:cNvPr id="10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 userDrawn="1"/>
        </p:nvSpPr>
        <p:spPr>
          <a:xfrm>
            <a:off x="5943600" y="1664898"/>
            <a:ext cx="5046454" cy="4413929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Obszary wsparcia w ramach Programu</a:t>
            </a:r>
          </a:p>
          <a:p>
            <a:pPr algn="l">
              <a:lnSpc>
                <a:spcPct val="100000"/>
              </a:lnSpc>
            </a:pPr>
            <a:endParaRPr lang="pl-PL" sz="1800" b="1" dirty="0"/>
          </a:p>
          <a:p>
            <a:pPr algn="l">
              <a:lnSpc>
                <a:spcPct val="100000"/>
              </a:lnSpc>
            </a:pPr>
            <a:r>
              <a:rPr lang="pl-PL" sz="1800" b="1" dirty="0"/>
              <a:t>72% środków na obszar </a:t>
            </a:r>
            <a:r>
              <a:rPr lang="pl-PL" sz="1800" b="1" i="1" dirty="0"/>
              <a:t>Energia odnawialna, Efektywność energetyczna, Bezpieczeństwo energetyczne</a:t>
            </a:r>
          </a:p>
          <a:p>
            <a:pPr algn="l">
              <a:lnSpc>
                <a:spcPct val="100000"/>
              </a:lnSpc>
            </a:pPr>
            <a:endParaRPr lang="pl-PL" sz="1800" dirty="0"/>
          </a:p>
          <a:p>
            <a:pPr algn="l">
              <a:lnSpc>
                <a:spcPct val="100000"/>
              </a:lnSpc>
            </a:pPr>
            <a:r>
              <a:rPr lang="pl-PL" sz="1800" dirty="0"/>
              <a:t>19% środków na obszar </a:t>
            </a:r>
            <a:r>
              <a:rPr lang="pl-PL" sz="1800" i="1" dirty="0"/>
              <a:t>Łagodzenie Zmian Klimatu i Adaptację </a:t>
            </a:r>
            <a:endParaRPr lang="en-US" sz="1800" i="1" dirty="0"/>
          </a:p>
          <a:p>
            <a:pPr algn="l">
              <a:lnSpc>
                <a:spcPct val="100000"/>
              </a:lnSpc>
            </a:pPr>
            <a:endParaRPr lang="pl-PL" sz="1800" dirty="0"/>
          </a:p>
          <a:p>
            <a:pPr algn="l">
              <a:lnSpc>
                <a:spcPct val="100000"/>
              </a:lnSpc>
            </a:pPr>
            <a:r>
              <a:rPr lang="pl-PL" sz="1800" dirty="0"/>
              <a:t>9% środków na obszar </a:t>
            </a:r>
            <a:r>
              <a:rPr lang="pl-PL" sz="1800" i="1" dirty="0"/>
              <a:t>Środowisko naturalne                          i ekosystemy</a:t>
            </a:r>
          </a:p>
          <a:p>
            <a:pPr algn="l">
              <a:lnSpc>
                <a:spcPct val="100000"/>
              </a:lnSpc>
            </a:pPr>
            <a:endParaRPr lang="pl-PL" sz="1800" dirty="0"/>
          </a:p>
          <a:p>
            <a:pPr algn="l">
              <a:lnSpc>
                <a:spcPct val="100000"/>
              </a:lnSpc>
            </a:pPr>
            <a:r>
              <a:rPr lang="pl-PL" sz="1800" dirty="0"/>
              <a:t>€900 000 na Fundusz Współpracy Dwustronnej </a:t>
            </a:r>
            <a:endParaRPr lang="pl-PL" sz="1800" b="1" dirty="0"/>
          </a:p>
          <a:p>
            <a:pPr algn="l">
              <a:lnSpc>
                <a:spcPct val="100000"/>
              </a:lnSpc>
            </a:pPr>
            <a:endParaRPr lang="pl-PL" sz="1800" b="1" dirty="0"/>
          </a:p>
          <a:p>
            <a:pPr algn="l">
              <a:lnSpc>
                <a:spcPct val="100000"/>
              </a:lnSpc>
            </a:pPr>
            <a:r>
              <a:rPr lang="pl-PL" sz="1800" b="1" baseline="0" dirty="0">
                <a:solidFill>
                  <a:srgbClr val="000000"/>
                </a:solidFill>
              </a:rPr>
              <a:t>Nabory wniosków: I </a:t>
            </a:r>
            <a:r>
              <a:rPr lang="pl-PL" sz="1800" b="1" baseline="0" dirty="0" err="1">
                <a:solidFill>
                  <a:srgbClr val="000000"/>
                </a:solidFill>
              </a:rPr>
              <a:t>i</a:t>
            </a:r>
            <a:r>
              <a:rPr lang="pl-PL" sz="1800" b="1" baseline="0" dirty="0">
                <a:solidFill>
                  <a:srgbClr val="000000"/>
                </a:solidFill>
              </a:rPr>
              <a:t> II kw. 2020 r. </a:t>
            </a:r>
            <a:endParaRPr lang="en-US" sz="1800" b="1" baseline="0" dirty="0">
              <a:solidFill>
                <a:srgbClr val="000000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38" y="306927"/>
            <a:ext cx="5738541" cy="17279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4" name="Prostokąt 3"/>
          <p:cNvSpPr/>
          <p:nvPr userDrawn="1"/>
        </p:nvSpPr>
        <p:spPr>
          <a:xfrm>
            <a:off x="5698061" y="2647122"/>
            <a:ext cx="59638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/>
              <a:t>UWAGA:</a:t>
            </a:r>
          </a:p>
          <a:p>
            <a:pPr algn="just"/>
            <a:r>
              <a:rPr lang="pl-PL" dirty="0"/>
              <a:t>Tylko w naborze do Funduszu</a:t>
            </a:r>
            <a:r>
              <a:rPr lang="pl-PL" baseline="0" dirty="0"/>
              <a:t> Małych Grantów możliwa jest realizacja projektów stricte </a:t>
            </a:r>
            <a:r>
              <a:rPr lang="pl-PL" dirty="0"/>
              <a:t>zwiększających świadomość społeczeństwa o ekosystemach, ich roli oraz świadczonych przez nie usługach.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Wszystkie pozostałe projekty kwalifikujące się do dofinansowania powinny mieć kompleksowy charakter tzn. uwzględniać działania zwiększające odporność ekosystemów oraz uzupełniające je kampanie podnoszące świadomość w zakresie zmian klimatu i ich wpływu na ekosystemy wraz ze wskazaniem ich wzajemnego powiązania.</a:t>
            </a:r>
          </a:p>
        </p:txBody>
      </p:sp>
    </p:spTree>
    <p:extLst>
      <p:ext uri="{BB962C8B-B14F-4D97-AF65-F5344CB8AC3E}">
        <p14:creationId xmlns:p14="http://schemas.microsoft.com/office/powerpoint/2010/main" val="1942968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093" y="329618"/>
            <a:ext cx="5738541" cy="14991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957692" y="1981136"/>
            <a:ext cx="55302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/>
              <a:t>Dotacja: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/>
              <a:t>kwota alokacji w naborze – </a:t>
            </a:r>
            <a:br>
              <a:rPr lang="pl-PL" dirty="0"/>
            </a:br>
            <a:r>
              <a:rPr lang="pl-PL" dirty="0"/>
              <a:t>2,804,720 euro, tj. 12 104 891,04 zł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/>
              <a:t>poziom dofinansowania dotacją – 90%,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l-PL" dirty="0"/>
              <a:t>minimalna kwota dofinansowania – </a:t>
            </a:r>
            <a:br>
              <a:rPr lang="pl-PL" dirty="0"/>
            </a:br>
            <a:r>
              <a:rPr lang="pl-PL" dirty="0"/>
              <a:t>50 000 euro tj. 215 795,00 zł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l-PL" dirty="0"/>
              <a:t>maksymalna kwota dofinansowania – </a:t>
            </a:r>
            <a:br>
              <a:rPr lang="pl-PL" dirty="0"/>
            </a:br>
            <a:r>
              <a:rPr lang="pl-PL" dirty="0"/>
              <a:t>200 000 euro tj.  863 180,00 zł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l-PL" dirty="0"/>
              <a:t>wkład własny Wnioskodawcy</a:t>
            </a:r>
            <a:r>
              <a:rPr lang="pl-PL" baseline="0" dirty="0"/>
              <a:t> </a:t>
            </a:r>
            <a:r>
              <a:rPr lang="pl-PL" dirty="0"/>
              <a:t>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</p:txBody>
      </p:sp>
    </p:spTree>
    <p:extLst>
      <p:ext uri="{BB962C8B-B14F-4D97-AF65-F5344CB8AC3E}">
        <p14:creationId xmlns:p14="http://schemas.microsoft.com/office/powerpoint/2010/main" val="639441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7050" y="306928"/>
            <a:ext cx="5738541" cy="13793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5331853" y="1930952"/>
            <a:ext cx="6731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0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Wyjątkiem</a:t>
            </a:r>
            <a:r>
              <a:rPr lang="pl-PL" sz="1800" b="0" dirty="0">
                <a:solidFill>
                  <a:srgbClr val="000000"/>
                </a:solidFill>
              </a:rPr>
              <a:t> od zasady pieniężnego wkładu własnego są projekty, w których beneficjentem jest </a:t>
            </a:r>
            <a:r>
              <a:rPr lang="pl-PL" sz="1800" b="1" u="sng" dirty="0">
                <a:solidFill>
                  <a:srgbClr val="000000"/>
                </a:solidFill>
              </a:rPr>
              <a:t>organizacja pozarządowa</a:t>
            </a:r>
            <a:r>
              <a:rPr lang="pl-PL" sz="1800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b="0" dirty="0">
                <a:solidFill>
                  <a:srgbClr val="000000"/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400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W projekcie, którego całkowity koszt kwalifikowalny wynosi 1 000 000 PLN, a procent dofinansowania 90 %: </a:t>
            </a:r>
          </a:p>
          <a:p>
            <a:pPr algn="l">
              <a:lnSpc>
                <a:spcPct val="100000"/>
              </a:lnSpc>
            </a:pPr>
            <a:endParaRPr lang="pl-PL" sz="1400" b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dofinansowania wynosi 900 000 PLN;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wkładu własnego Wnioskodawcy wynosi 100 000 PLN, z czego: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rzeczowy w postaci wolontariatu może wynieść do 50 000 PLN; 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</p:txBody>
      </p:sp>
    </p:spTree>
    <p:extLst>
      <p:ext uri="{BB962C8B-B14F-4D97-AF65-F5344CB8AC3E}">
        <p14:creationId xmlns:p14="http://schemas.microsoft.com/office/powerpoint/2010/main" val="396571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91956" cy="8883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Złożenie wniosku o dofinansowanie</a:t>
            </a:r>
            <a:endParaRPr lang="en-GB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81" y="1698171"/>
            <a:ext cx="4058562" cy="50526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pl-PL" altLang="en-US" sz="1600" b="0" i="0" u="none" strike="noStrike" kern="1200" baseline="0" dirty="0">
                <a:solidFill>
                  <a:srgbClr val="000000"/>
                </a:solidFill>
                <a:latin typeface="Open sa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algn="l">
              <a:lnSpc>
                <a:spcPct val="100000"/>
              </a:lnSpc>
            </a:pPr>
            <a:r>
              <a:rPr lang="pl-PL" altLang="en-US" sz="1800" b="1" dirty="0">
                <a:solidFill>
                  <a:srgbClr val="00B050"/>
                </a:solidFill>
              </a:rPr>
              <a:t>Sposób złożenia wniosku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/>
              <a:t>wyłącznie elektronicznie w Generatorze Wniosków o Dofinansowanie (GWD).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Formularz wniosku jest dostępny:</a:t>
            </a:r>
            <a:endParaRPr lang="en-GB" sz="1800" dirty="0"/>
          </a:p>
          <a:p>
            <a:pPr algn="l">
              <a:lnSpc>
                <a:spcPct val="100000"/>
              </a:lnSpc>
            </a:pPr>
            <a:r>
              <a:rPr lang="pl-PL" sz="1600" b="1" dirty="0">
                <a:solidFill>
                  <a:srgbClr val="00B050"/>
                </a:solidFill>
                <a:hlinkClick r:id="rId6"/>
              </a:rPr>
              <a:t>http://nfosigw.gov.pl/oferta-finansowania/srodki-norweskie</a:t>
            </a:r>
            <a:r>
              <a:rPr lang="pl-PL" sz="1600" b="1" dirty="0">
                <a:solidFill>
                  <a:srgbClr val="00B050"/>
                </a:solidFill>
              </a:rPr>
              <a:t> </a:t>
            </a:r>
            <a:endParaRPr lang="en-GB" sz="16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/>
              <a:t>oraz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pl-PL" sz="1600" b="1" dirty="0">
                <a:solidFill>
                  <a:srgbClr val="00B050"/>
                </a:solidFill>
                <a:hlinkClick r:id="rId7"/>
              </a:rPr>
              <a:t>https://www.eog.gov.pl/strony/zapoznaj-sie-z-funduszami/oferta-funduszy/srodowisko-energia-zmiany-klimatu/</a:t>
            </a: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endParaRPr lang="pl-PL" sz="1800" dirty="0"/>
          </a:p>
          <a:p>
            <a:pPr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IE" dirty="0"/>
          </a:p>
        </p:txBody>
      </p:sp>
      <p:sp>
        <p:nvSpPr>
          <p:cNvPr id="2" name="Prostokąt 1"/>
          <p:cNvSpPr/>
          <p:nvPr userDrawn="1"/>
        </p:nvSpPr>
        <p:spPr>
          <a:xfrm>
            <a:off x="4945486" y="1698171"/>
            <a:ext cx="3979573" cy="3949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B050"/>
                </a:solidFill>
              </a:rPr>
              <a:t>Sposób podpisania wniosku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rgbClr val="000000"/>
                </a:solidFill>
              </a:rPr>
              <a:t>Dopuszcza się dwie możliwości podpisania wniosku elektronicznego:</a:t>
            </a:r>
            <a:endParaRPr lang="en-GB" sz="1800" dirty="0">
              <a:solidFill>
                <a:srgbClr val="000000"/>
              </a:solidFill>
            </a:endParaRPr>
          </a:p>
          <a:p>
            <a:pPr marL="285750" lvl="1" indent="-28575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przy użyciu certyfikowanego podpisu elektronicznego, który wywołuje skutki prawne równoważne podpisowi własnoręcznemu;</a:t>
            </a:r>
            <a:endParaRPr lang="en-GB" sz="1800" dirty="0">
              <a:solidFill>
                <a:srgbClr val="000000"/>
              </a:solidFill>
            </a:endParaRPr>
          </a:p>
          <a:p>
            <a:pPr marL="285750" lvl="1" indent="-28575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przy użyciu profilu zaufanego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w ramach elektronicznej Platformy Usług Administracji Publicznej (</a:t>
            </a:r>
            <a:r>
              <a:rPr lang="pl-PL" sz="1800" dirty="0" err="1">
                <a:solidFill>
                  <a:srgbClr val="000000"/>
                </a:solidFill>
              </a:rPr>
              <a:t>ePUAP</a:t>
            </a:r>
            <a:r>
              <a:rPr lang="pl-PL" sz="1800" dirty="0">
                <a:solidFill>
                  <a:srgbClr val="000000"/>
                </a:solidFill>
              </a:rPr>
              <a:t>). 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77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53320" cy="505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Załączniki do wniosku o dofinansowanie</a:t>
            </a:r>
            <a:endParaRPr lang="en-GB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234586" y="1659479"/>
            <a:ext cx="920839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dokumenty potwierdzające status prawny wnioskodawcy i partnerstwo w projekcie,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upoważnienia / pełnomocnictwa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pozwolenia i decyzje administracyjne</a:t>
            </a:r>
            <a:r>
              <a:rPr lang="pl-PL" sz="1600" baseline="0" dirty="0"/>
              <a:t> </a:t>
            </a:r>
            <a:r>
              <a:rPr lang="pl-PL" sz="1600" dirty="0"/>
              <a:t>lub harmonogram ich uzyskania;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zgoda właściciela, zarządcy lub użytkownika wieczystego terenu, na którym realizowany ma być Projekt, jeżeli dotyczy;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Plan Komunikacji;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kalkulacja kosztów pośrednich - jeżeli dotyczy;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opinia i / lub zgoda właściwego organu ochrony przyrody na realizację projektu lub potwierdzenie wystąpienia o ww. opinię / zgodę - jeżeli dotyczy;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oświadczenie o zgodności zadań projektu z planami zarządzania ekosystemami - jeżeli dotyczy;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właściwe dla działań info-</a:t>
            </a:r>
            <a:r>
              <a:rPr lang="pl-PL" sz="1600" dirty="0" err="1"/>
              <a:t>promo</a:t>
            </a:r>
            <a:r>
              <a:rPr lang="pl-PL" sz="1600" dirty="0"/>
              <a:t> i podnoszenia świadomości z zakresu objętego naborem;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szkic obiektu, usytuowanie obiektu (mapka), w przypadku gdy projekt dotyczy doposażenia infrastruktury terenowej  - jeżeli dotyczy;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mapa/schemat przedstawiający lokalizację zadania i najważniejsze jego elementy/ obiekty </a:t>
            </a:r>
            <a:br>
              <a:rPr lang="pl-PL" sz="1600" dirty="0"/>
            </a:br>
            <a:r>
              <a:rPr lang="pl-PL" sz="1600" dirty="0"/>
              <a:t>w skali umożliwiającej analizę przedsięwzięcia (zalecana skala od 1:50 000 do 1:25 000) - jeżeli dotyczy;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inne dokumenty, uznane za konieczne do złożenia przez wnioskodawcę.</a:t>
            </a:r>
          </a:p>
        </p:txBody>
      </p:sp>
    </p:spTree>
    <p:extLst>
      <p:ext uri="{BB962C8B-B14F-4D97-AF65-F5344CB8AC3E}">
        <p14:creationId xmlns:p14="http://schemas.microsoft.com/office/powerpoint/2010/main" val="542832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53320" cy="505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Okres kwalifikowalności wydatków</a:t>
            </a:r>
            <a:endParaRPr lang="en-GB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942924" y="1942814"/>
            <a:ext cx="722228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600" b="1" u="sng" dirty="0"/>
              <a:t>Początkowa data kwalifikowalności wydatków:</a:t>
            </a:r>
            <a:r>
              <a:rPr lang="pl-PL" sz="1600" b="1" dirty="0"/>
              <a:t> </a:t>
            </a:r>
            <a:r>
              <a:rPr lang="pl-PL" sz="1600" dirty="0"/>
              <a:t>data wydania przez Operatora Programu decyzji o dofinansowaniu;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600" b="1" u="sng" dirty="0"/>
              <a:t>Końcowa data kwalifikowalności wydatków : </a:t>
            </a:r>
            <a:r>
              <a:rPr lang="pl-PL" sz="1600" b="1" dirty="0">
                <a:solidFill>
                  <a:srgbClr val="C00000"/>
                </a:solidFill>
              </a:rPr>
              <a:t>30.04.2024 r.; 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600" u="sng" dirty="0"/>
              <a:t>Wyjątek:</a:t>
            </a:r>
            <a:r>
              <a:rPr lang="pl-PL" sz="1600" dirty="0"/>
              <a:t> koszty w odniesieniu, do których faktury zostały wystawione w ostatnim miesiącu kwalifikowalności wydatków zostaną uznane za kwalifikowalne jeśli zostaną zapłacone w terminie 30 dni od ostatniego dnia kwalifikowalności wydatków.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205869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53320" cy="505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Ocena wniosków o dofinansowanie</a:t>
            </a:r>
            <a:endParaRPr lang="en-GB" dirty="0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886" y="1291166"/>
            <a:ext cx="3441700" cy="4275667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altLang="en-US" sz="1800" b="1" dirty="0">
                <a:solidFill>
                  <a:srgbClr val="00B050"/>
                </a:solidFill>
              </a:rPr>
              <a:t>Ocena formalna</a:t>
            </a:r>
            <a:endParaRPr lang="pl-PL" sz="1800" b="1" dirty="0">
              <a:solidFill>
                <a:srgbClr val="00B050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weryfikacja projektu pod kątem spełnienia bądź niespełnienia warunków formalnych (ocena zero-jedynkowa),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wniosku,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wniesienia odwołania do KPK za pośrednictwem Operatora Programu.</a:t>
            </a:r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 userDrawn="1"/>
        </p:nvSpPr>
        <p:spPr>
          <a:xfrm>
            <a:off x="4007196" y="1162378"/>
            <a:ext cx="5389592" cy="5892552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altLang="en-US" sz="1800" b="1" dirty="0">
                <a:solidFill>
                  <a:srgbClr val="00B050"/>
                </a:solidFill>
              </a:rPr>
              <a:t>Ocena merytoryczna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l-PL" sz="1800" b="1" dirty="0"/>
              <a:t>ocena I stopnia</a:t>
            </a:r>
            <a:r>
              <a:rPr lang="pl-PL" sz="1800" dirty="0"/>
              <a:t>: 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zgodność z pomocą publiczną, zasadą równych szans i niedyskryminacji, kwalifikowalności projektu (ocena zero-jedynkowa),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wniosku,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brak możliwości wniesienia odwołania.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l-PL" sz="1800" b="1" dirty="0"/>
              <a:t>ocena II stopnia</a:t>
            </a:r>
            <a:r>
              <a:rPr lang="pl-PL" sz="1800" dirty="0"/>
              <a:t>: 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Punktowa, przyznawana przez dwóch zewnętrznych i bezstronnych ekspertów, wybranych w drodze procedury konkursowej NFOŚiGW,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wniosku,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wniesienia odwołania do Operatora Programu.</a:t>
            </a:r>
          </a:p>
          <a:p>
            <a:pPr algn="l"/>
            <a:endParaRPr lang="pl-PL" sz="1800" dirty="0"/>
          </a:p>
          <a:p>
            <a:pPr algn="l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354330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0"/>
            <a:ext cx="12191999" cy="6429551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3" y="4370470"/>
            <a:ext cx="12192000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Izabela Puczyłowska|   +48 22 45 90 534  |   izabela.puczylowska@nfosigw.gov.pl 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71104D7A-6150-439D-B280-03F87423CCDE}"/>
              </a:ext>
            </a:extLst>
          </p:cNvPr>
          <p:cNvSpPr txBox="1"/>
          <p:nvPr/>
        </p:nvSpPr>
        <p:spPr>
          <a:xfrm>
            <a:off x="2058431" y="2665080"/>
            <a:ext cx="8578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chemeClr val="bg1"/>
                </a:solidFill>
                <a:latin typeface="+mj-lt"/>
              </a:rPr>
              <a:t>Dziękuję za uwagę</a:t>
            </a:r>
            <a:endParaRPr lang="en-US" sz="6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5872309" cy="888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dirty="0"/>
              <a:t>Środowisko naturalne i ekosystemy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80" y="1698171"/>
            <a:ext cx="8244195" cy="360792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pl-PL" altLang="en-US" sz="1800" b="1" i="0" u="none" strike="noStrike" kern="1200" baseline="0" dirty="0">
                <a:solidFill>
                  <a:srgbClr val="00B050"/>
                </a:solidFill>
                <a:latin typeface="Open sa"/>
                <a:ea typeface="+mn-ea"/>
                <a:cs typeface="+mn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en-US" sz="1800" b="1" dirty="0">
                <a:solidFill>
                  <a:srgbClr val="00B050"/>
                </a:solidFill>
              </a:rPr>
              <a:t>Rezultat 2: Poprawiony stan środowiskowy ekosystemów</a:t>
            </a: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Alokacja: </a:t>
            </a:r>
            <a:r>
              <a:rPr lang="pl-PL" sz="1800" b="1" dirty="0"/>
              <a:t>€ 14 023 588;</a:t>
            </a:r>
          </a:p>
          <a:p>
            <a:pPr>
              <a:lnSpc>
                <a:spcPct val="100000"/>
              </a:lnSpc>
            </a:pPr>
            <a:r>
              <a:rPr lang="pl-PL" sz="1800" b="1" dirty="0"/>
              <a:t>z czego środki </a:t>
            </a:r>
            <a:r>
              <a:rPr lang="pl-PL" sz="1800" b="1" dirty="0">
                <a:solidFill>
                  <a:srgbClr val="00B050"/>
                </a:solidFill>
              </a:rPr>
              <a:t>MF EOG: </a:t>
            </a:r>
            <a:r>
              <a:rPr lang="pl-PL" sz="1800" b="1" dirty="0"/>
              <a:t>€ </a:t>
            </a:r>
            <a:r>
              <a:rPr lang="pl-PL" sz="1800" b="1" dirty="0">
                <a:solidFill>
                  <a:srgbClr val="00B050"/>
                </a:solidFill>
              </a:rPr>
              <a:t>11 920 050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Wdrożenie planów zarządzania ekosystemami;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Zwiększenie ochrony ekosystemów przed inwazyjnymi gatunkami obcymi;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Mapowanie i ocena usług ekosystemów;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Działania związane z ochroną środowiska i ekosystemów realizowane przez NGO .                                                              </a:t>
            </a:r>
          </a:p>
          <a:p>
            <a:pPr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endParaRPr lang="pl-PL" sz="1800" dirty="0"/>
          </a:p>
          <a:p>
            <a:pPr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03" y="4926800"/>
            <a:ext cx="1690237" cy="6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52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ED1C28D2-E1A2-4BB8-BD97-291B3A7779E8}"/>
              </a:ext>
            </a:extLst>
          </p:cNvPr>
          <p:cNvSpPr/>
          <p:nvPr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80795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7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1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49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5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3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80795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166968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   |   +48 123 123 123   |   adres@nfosigw.gov.pl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778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0"/>
            <a:ext cx="5872309" cy="960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dirty="0"/>
              <a:t>Środowisko naturalne i ekosystemy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dirty="0"/>
              <a:t>- nabory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1573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18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b="1" dirty="0"/>
              <a:t>Wdrażanie planów zarządzania ekosystemami</a:t>
            </a:r>
          </a:p>
          <a:p>
            <a:r>
              <a:rPr lang="pl-PL" sz="1800" dirty="0">
                <a:solidFill>
                  <a:srgbClr val="00B050"/>
                </a:solidFill>
              </a:rPr>
              <a:t>Alokacja: </a:t>
            </a:r>
          </a:p>
          <a:p>
            <a:r>
              <a:rPr lang="pl-PL" sz="1800" dirty="0">
                <a:solidFill>
                  <a:schemeClr val="tx2"/>
                </a:solidFill>
              </a:rPr>
              <a:t>€ </a:t>
            </a:r>
            <a:r>
              <a:rPr lang="pl-PL" b="1" dirty="0"/>
              <a:t>5 882 352 </a:t>
            </a:r>
            <a:r>
              <a:rPr lang="pl-PL" sz="1800" dirty="0">
                <a:solidFill>
                  <a:schemeClr val="tx2"/>
                </a:solidFill>
              </a:rPr>
              <a:t> MF EOG</a:t>
            </a:r>
          </a:p>
          <a:p>
            <a:r>
              <a:rPr lang="pl-PL" sz="1800" dirty="0">
                <a:solidFill>
                  <a:srgbClr val="C00000"/>
                </a:solidFill>
              </a:rPr>
              <a:t>Nabór </a:t>
            </a:r>
            <a:r>
              <a:rPr lang="pl-PL" sz="1800" dirty="0" err="1">
                <a:solidFill>
                  <a:srgbClr val="C00000"/>
                </a:solidFill>
              </a:rPr>
              <a:t>otwar</a:t>
            </a:r>
            <a:r>
              <a:rPr lang="en-US" sz="1800" dirty="0">
                <a:solidFill>
                  <a:srgbClr val="C00000"/>
                </a:solidFill>
              </a:rPr>
              <a:t>t</a:t>
            </a:r>
            <a:r>
              <a:rPr lang="pl-PL" sz="1800" dirty="0">
                <a:solidFill>
                  <a:srgbClr val="C00000"/>
                </a:solidFill>
              </a:rPr>
              <a:t>y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78322"/>
            <a:ext cx="2488653" cy="182929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  <a:p>
            <a:r>
              <a:rPr lang="pl-PL" sz="1800" dirty="0">
                <a:solidFill>
                  <a:srgbClr val="00B050"/>
                </a:solidFill>
              </a:rPr>
              <a:t>Alokacja: </a:t>
            </a:r>
          </a:p>
          <a:p>
            <a:r>
              <a:rPr lang="pl-PL" sz="1800" dirty="0">
                <a:solidFill>
                  <a:schemeClr val="tx2"/>
                </a:solidFill>
              </a:rPr>
              <a:t>€ </a:t>
            </a:r>
            <a:r>
              <a:rPr lang="pl-PL" b="1" dirty="0"/>
              <a:t>3 583 576 </a:t>
            </a:r>
            <a:r>
              <a:rPr lang="pl-PL" sz="1800" dirty="0">
                <a:solidFill>
                  <a:schemeClr val="tx2"/>
                </a:solidFill>
              </a:rPr>
              <a:t>MF EOG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800" dirty="0">
                <a:solidFill>
                  <a:srgbClr val="C00000"/>
                </a:solidFill>
              </a:rPr>
              <a:t>       Nabór </a:t>
            </a:r>
            <a:r>
              <a:rPr lang="pl-PL" sz="1800" dirty="0" err="1">
                <a:solidFill>
                  <a:srgbClr val="C00000"/>
                </a:solidFill>
              </a:rPr>
              <a:t>otwar</a:t>
            </a:r>
            <a:r>
              <a:rPr lang="en-US" sz="1800" dirty="0">
                <a:solidFill>
                  <a:srgbClr val="C00000"/>
                </a:solidFill>
              </a:rPr>
              <a:t>t</a:t>
            </a:r>
            <a:r>
              <a:rPr lang="pl-PL" sz="1800" dirty="0">
                <a:solidFill>
                  <a:srgbClr val="C00000"/>
                </a:solidFill>
              </a:rPr>
              <a:t>y</a:t>
            </a:r>
            <a:endParaRPr lang="en-US" sz="1800" dirty="0">
              <a:solidFill>
                <a:srgbClr val="C00000"/>
              </a:solidFill>
            </a:endParaRPr>
          </a:p>
          <a:p>
            <a:pPr lvl="0"/>
            <a:endParaRPr lang="pl-PL" dirty="0"/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8"/>
            <a:ext cx="2488653" cy="29585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b="1" dirty="0"/>
              <a:t>Działania związane </a:t>
            </a:r>
            <a:br>
              <a:rPr lang="pl-PL" b="1" dirty="0"/>
            </a:br>
            <a:r>
              <a:rPr lang="pl-PL" b="1" dirty="0"/>
              <a:t>z ochroną ekosystemów prowadzone przez organizacje pozarządowe (Fundusz Małych Grantów)</a:t>
            </a:r>
          </a:p>
          <a:p>
            <a:r>
              <a:rPr lang="pl-PL" sz="1800" dirty="0">
                <a:solidFill>
                  <a:srgbClr val="00B050"/>
                </a:solidFill>
              </a:rPr>
              <a:t>Alokacja: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800" dirty="0">
                <a:solidFill>
                  <a:schemeClr val="tx2"/>
                </a:solidFill>
              </a:rPr>
              <a:t>€ </a:t>
            </a:r>
            <a:r>
              <a:rPr lang="pl-PL" b="1" dirty="0"/>
              <a:t>2,804,720 </a:t>
            </a:r>
            <a:r>
              <a:rPr lang="pl-PL" sz="1800" dirty="0">
                <a:solidFill>
                  <a:schemeClr val="tx2"/>
                </a:solidFill>
              </a:rPr>
              <a:t>MF EOG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80795"/>
            <a:ext cx="1314959" cy="5398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89508" y="4217098"/>
            <a:ext cx="36579" cy="1121761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6525246" y="5561287"/>
            <a:ext cx="250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dirty="0">
                <a:solidFill>
                  <a:srgbClr val="C00000"/>
                </a:solidFill>
              </a:rPr>
              <a:t>Nabór dla organizacji pozarządowych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8216264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Wdrażanie planów zarządzania ekosystemami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 userDrawn="1"/>
        </p:nvSpPr>
        <p:spPr>
          <a:xfrm>
            <a:off x="8020602" y="2640758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0155" y="2958417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rgbClr val="000000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3" name="Prostokąt 2"/>
          <p:cNvSpPr/>
          <p:nvPr userDrawn="1"/>
        </p:nvSpPr>
        <p:spPr>
          <a:xfrm rot="16200000">
            <a:off x="8013135" y="352522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800" b="1" dirty="0">
                <a:solidFill>
                  <a:srgbClr val="000000"/>
                </a:solidFill>
              </a:rPr>
              <a:t>Nabór</a:t>
            </a:r>
          </a:p>
        </p:txBody>
      </p:sp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058" y="548332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Wdrażanie planów zarządzania             ekosystemami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6344058" y="1686254"/>
            <a:ext cx="4976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chemeClr val="tx1"/>
                </a:solidFill>
              </a:rPr>
              <a:t>Kwalifikujący się Wnioskodawcy: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podmioty prywatne lub publiczne;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podmioty komercyjne lub niekomercyjne;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organizacje pozarządowe rozumiane jako </a:t>
            </a:r>
            <a:r>
              <a:rPr lang="pl-PL" dirty="0" err="1"/>
              <a:t>wolontariackie</a:t>
            </a:r>
            <a:r>
              <a:rPr lang="pl-PL" dirty="0"/>
              <a:t> organizacje non-profit ustanowione jako podmiot prawa o celach niekomercyjnych, niezależne od władz lokalnych, regionalnych i centralnych, podmiotów publicznych, partii politycznych i  podmiotów gospodarczych</a:t>
            </a:r>
            <a:r>
              <a:rPr lang="pl-PL" baseline="0" dirty="0"/>
              <a:t> - </a:t>
            </a:r>
            <a:r>
              <a:rPr lang="pl-PL" dirty="0"/>
              <a:t>zgodnie z art. 1.6 n) </a:t>
            </a:r>
            <a:r>
              <a:rPr lang="pl-PL" i="1" dirty="0"/>
              <a:t>Regulacji w sprawie wdrażania Mechanizmu Finansowego Europejskiego Obszaru Gospodarczego (MF EOG) na lata </a:t>
            </a:r>
            <a:r>
              <a:rPr lang="pl-PL" b="0" i="1" dirty="0"/>
              <a:t>2014-2021.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835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4058" y="548332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Wdrażanie planów zarządzania             ekosystemami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6344058" y="1686254"/>
            <a:ext cx="58479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Dotacja: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/>
              <a:t>kwota alokacji w naborze – </a:t>
            </a:r>
            <a:br>
              <a:rPr lang="pl-PL" dirty="0"/>
            </a:br>
            <a:r>
              <a:rPr lang="pl-PL" dirty="0"/>
              <a:t>5 882 352 euro, tj. 25 387 642,99 zł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/>
              <a:t>poziom dofinansowania dotacją – 85%,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minimalna kwota dofinansowania – </a:t>
            </a:r>
            <a:br>
              <a:rPr lang="pl-PL" dirty="0"/>
            </a:br>
            <a:r>
              <a:rPr lang="pl-PL" dirty="0"/>
              <a:t>200 000 euro tj. 863 180,00 zł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maksymalna kwota dofinansowania – </a:t>
            </a:r>
            <a:br>
              <a:rPr lang="pl-PL" dirty="0"/>
            </a:br>
            <a:r>
              <a:rPr lang="pl-PL" dirty="0"/>
              <a:t>1 000 000 euro tj. 4 315 900,00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wkład własny Wnioskodawcy</a:t>
            </a:r>
            <a:r>
              <a:rPr lang="pl-PL" baseline="0" dirty="0"/>
              <a:t> </a:t>
            </a:r>
            <a:r>
              <a:rPr lang="pl-PL" dirty="0"/>
              <a:t>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</p:txBody>
      </p:sp>
    </p:spTree>
    <p:extLst>
      <p:ext uri="{BB962C8B-B14F-4D97-AF65-F5344CB8AC3E}">
        <p14:creationId xmlns:p14="http://schemas.microsoft.com/office/powerpoint/2010/main" val="263950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79" r:id="rId4"/>
    <p:sldLayoutId id="2147483657" r:id="rId5"/>
    <p:sldLayoutId id="2147483651" r:id="rId6"/>
    <p:sldLayoutId id="2147483682" r:id="rId7"/>
    <p:sldLayoutId id="2147483683" r:id="rId8"/>
    <p:sldLayoutId id="2147483692" r:id="rId9"/>
    <p:sldLayoutId id="2147483693" r:id="rId10"/>
    <p:sldLayoutId id="2147483684" r:id="rId11"/>
    <p:sldLayoutId id="2147483685" r:id="rId12"/>
    <p:sldLayoutId id="2147483686" r:id="rId13"/>
    <p:sldLayoutId id="2147483694" r:id="rId14"/>
    <p:sldLayoutId id="2147483695" r:id="rId15"/>
    <p:sldLayoutId id="2147483687" r:id="rId16"/>
    <p:sldLayoutId id="2147483688" r:id="rId17"/>
    <p:sldLayoutId id="2147483689" r:id="rId18"/>
    <p:sldLayoutId id="2147483691" r:id="rId19"/>
    <p:sldLayoutId id="2147483690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681" r:id="rId27"/>
    <p:sldLayoutId id="2147483678" r:id="rId28"/>
    <p:sldLayoutId id="214748370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690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g.gov.pl/strony/zapoznaj-sie-z-funduszami/oferta-funduszy/srodowisko-energia-zmiany-klimatu/" TargetMode="External"/><Relationship Id="rId2" Type="http://schemas.openxmlformats.org/officeDocument/2006/relationships/hyperlink" Target="http://nfosigw.gov.pl/oferta-finansowania/srodki-norweski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14102"/>
            <a:ext cx="9469464" cy="3565628"/>
          </a:xfrm>
        </p:spPr>
        <p:txBody>
          <a:bodyPr anchor="t"/>
          <a:lstStyle/>
          <a:p>
            <a:r>
              <a:rPr lang="pl-PL" dirty="0"/>
              <a:t>Nabory</a:t>
            </a:r>
            <a:br>
              <a:rPr lang="pl-PL" dirty="0"/>
            </a:br>
            <a:r>
              <a:rPr lang="pl-PL" dirty="0"/>
              <a:t>MF EOG 2014-2021</a:t>
            </a:r>
            <a:br>
              <a:rPr lang="pl-PL" dirty="0"/>
            </a:br>
            <a:r>
              <a:rPr lang="pl-PL" dirty="0"/>
              <a:t>obszar </a:t>
            </a:r>
            <a:r>
              <a:rPr lang="en-US" dirty="0" err="1"/>
              <a:t>programowy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Środowisko</a:t>
            </a:r>
            <a:r>
              <a:rPr lang="en-US" dirty="0"/>
              <a:t> </a:t>
            </a:r>
            <a:r>
              <a:rPr lang="en-US" dirty="0" err="1"/>
              <a:t>naturalne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ekosystemy</a:t>
            </a:r>
            <a:br>
              <a:rPr lang="pl-PL" dirty="0"/>
            </a:br>
            <a:br>
              <a:rPr lang="pl-PL" dirty="0">
                <a:solidFill>
                  <a:schemeClr val="accent6">
                    <a:lumMod val="50000"/>
                  </a:schemeClr>
                </a:solidFill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Izabela Puczyłowska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Warszawa, kwiecie</a:t>
            </a:r>
            <a:r>
              <a:rPr lang="en-US" dirty="0"/>
              <a:t>ń</a:t>
            </a:r>
            <a:r>
              <a:rPr lang="pl-PL" dirty="0"/>
              <a:t> 2020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454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6121989" y="587521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/>
              <a:t>Wdrażanie planów zarządzania             ekosystemami</a:t>
            </a:r>
            <a:endParaRPr lang="pl-PL" b="1" dirty="0"/>
          </a:p>
        </p:txBody>
      </p:sp>
      <p:sp>
        <p:nvSpPr>
          <p:cNvPr id="6" name="Prostokąt 5"/>
          <p:cNvSpPr/>
          <p:nvPr/>
        </p:nvSpPr>
        <p:spPr>
          <a:xfrm>
            <a:off x="5460642" y="1686254"/>
            <a:ext cx="6731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0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Wyjątkiem</a:t>
            </a:r>
            <a:r>
              <a:rPr lang="pl-PL" sz="1800" b="0" dirty="0">
                <a:solidFill>
                  <a:srgbClr val="000000"/>
                </a:solidFill>
              </a:rPr>
              <a:t> od zasady pieniężnego wkładu własnego są projekty, w których beneficjentem jest </a:t>
            </a:r>
            <a:r>
              <a:rPr lang="pl-PL" sz="1800" b="1" u="sng" dirty="0">
                <a:solidFill>
                  <a:srgbClr val="000000"/>
                </a:solidFill>
              </a:rPr>
              <a:t>organizacja pozarządowa</a:t>
            </a:r>
            <a:r>
              <a:rPr lang="pl-PL" sz="1800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b="0" dirty="0">
                <a:solidFill>
                  <a:srgbClr val="000000"/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400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W projekcie, którego całkowity koszt kwalifikowalny wynosi 1 000 000 PLN, a procent dofinansowania 85 %: </a:t>
            </a:r>
          </a:p>
          <a:p>
            <a:pPr algn="l">
              <a:lnSpc>
                <a:spcPct val="100000"/>
              </a:lnSpc>
            </a:pPr>
            <a:endParaRPr lang="pl-PL" sz="1400" b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dofinansowania wynosi 850 000 PLN;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wkładu własnego Wnioskodawcy wynosi 150 000 PLN, z czego: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rzeczowy w postaci wolontariatu może wynieść do 75 000 PLN; 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</p:txBody>
      </p:sp>
    </p:spTree>
    <p:extLst>
      <p:ext uri="{BB962C8B-B14F-4D97-AF65-F5344CB8AC3E}">
        <p14:creationId xmlns:p14="http://schemas.microsoft.com/office/powerpoint/2010/main" val="331826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 algn="ctr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4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0155" y="2958417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rgbClr val="000000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5" name="Prostokąt 4"/>
          <p:cNvSpPr/>
          <p:nvPr/>
        </p:nvSpPr>
        <p:spPr>
          <a:xfrm>
            <a:off x="1428206" y="2244060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200" b="1" dirty="0" err="1">
                <a:solidFill>
                  <a:srgbClr val="000000"/>
                </a:solidFill>
              </a:rPr>
              <a:t>Cel</a:t>
            </a:r>
            <a:r>
              <a:rPr lang="en-US" sz="2200" b="1" dirty="0">
                <a:solidFill>
                  <a:srgbClr val="000000"/>
                </a:solidFill>
              </a:rPr>
              <a:t>: </a:t>
            </a:r>
            <a:r>
              <a:rPr lang="pl-PL" dirty="0">
                <a:solidFill>
                  <a:srgbClr val="000000"/>
                </a:solidFill>
              </a:rPr>
              <a:t>zwiększenie odporności ekosystemów na negatywne zjawiska wynikające ze zmian klimatu poprzez aktywną ochronę ekosystemów przed inwazyjnymi gatunkami obcymi.</a:t>
            </a:r>
          </a:p>
          <a:p>
            <a:pPr algn="just"/>
            <a:r>
              <a:rPr lang="pl-PL" dirty="0">
                <a:solidFill>
                  <a:srgbClr val="000000"/>
                </a:solidFill>
              </a:rPr>
              <a:t>Realizacja projektów przyczyni się do wzmocnienia odporności ekosystemów na negatywne skutki zmian klimatu oraz podniesienia świadomości społecznej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w zakresie zmian klimatu i ich wpływu na ekosystemy.</a:t>
            </a:r>
          </a:p>
        </p:txBody>
      </p:sp>
    </p:spTree>
    <p:extLst>
      <p:ext uri="{BB962C8B-B14F-4D97-AF65-F5344CB8AC3E}">
        <p14:creationId xmlns:p14="http://schemas.microsoft.com/office/powerpoint/2010/main" val="371514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6030549" y="443830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4" name="Prostokąt 3"/>
          <p:cNvSpPr/>
          <p:nvPr/>
        </p:nvSpPr>
        <p:spPr>
          <a:xfrm>
            <a:off x="5382456" y="1815737"/>
            <a:ext cx="647807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Zakres </a:t>
            </a:r>
            <a:r>
              <a:rPr lang="pl-PL" sz="1800" b="1" dirty="0">
                <a:solidFill>
                  <a:srgbClr val="000000"/>
                </a:solidFill>
              </a:rPr>
              <a:t>finansowania przedsięwzięć obejmuje </a:t>
            </a:r>
            <a:r>
              <a:rPr lang="en-US" sz="1800" b="1" dirty="0">
                <a:solidFill>
                  <a:srgbClr val="000000"/>
                </a:solidFill>
              </a:rPr>
              <a:t>m</a:t>
            </a:r>
            <a:r>
              <a:rPr lang="pl-PL" sz="1800" b="1" dirty="0">
                <a:solidFill>
                  <a:srgbClr val="000000"/>
                </a:solidFill>
              </a:rPr>
              <a:t>.</a:t>
            </a:r>
            <a:r>
              <a:rPr lang="en-US" sz="1800" b="1" dirty="0">
                <a:solidFill>
                  <a:srgbClr val="000000"/>
                </a:solidFill>
              </a:rPr>
              <a:t>in. </a:t>
            </a:r>
            <a:r>
              <a:rPr lang="en-US" sz="1800" b="1" dirty="0" err="1">
                <a:solidFill>
                  <a:srgbClr val="000000"/>
                </a:solidFill>
              </a:rPr>
              <a:t>dzia</a:t>
            </a:r>
            <a:r>
              <a:rPr lang="pl-PL" sz="1800" b="1" dirty="0">
                <a:solidFill>
                  <a:srgbClr val="000000"/>
                </a:solidFill>
              </a:rPr>
              <a:t>ł</a:t>
            </a:r>
            <a:r>
              <a:rPr lang="en-US" sz="1800" b="1" dirty="0" err="1">
                <a:solidFill>
                  <a:srgbClr val="000000"/>
                </a:solidFill>
              </a:rPr>
              <a:t>ania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zwi</a:t>
            </a:r>
            <a:r>
              <a:rPr lang="pl-PL" sz="1800" b="1" dirty="0">
                <a:solidFill>
                  <a:srgbClr val="000000"/>
                </a:solidFill>
              </a:rPr>
              <a:t>ą</a:t>
            </a:r>
            <a:r>
              <a:rPr lang="en-US" sz="1800" b="1" dirty="0" err="1">
                <a:solidFill>
                  <a:srgbClr val="000000"/>
                </a:solidFill>
              </a:rPr>
              <a:t>zane</a:t>
            </a:r>
            <a:r>
              <a:rPr lang="en-US" sz="1800" b="1" dirty="0">
                <a:solidFill>
                  <a:srgbClr val="000000"/>
                </a:solidFill>
              </a:rPr>
              <a:t> z</a:t>
            </a:r>
            <a:r>
              <a:rPr lang="pl-PL" dirty="0">
                <a:solidFill>
                  <a:srgbClr val="000000"/>
                </a:solidFill>
              </a:rPr>
              <a:t>: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usuwaniem inwazyjnych gatunków obcych z ekosystemów;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kontrolą występowania inwazyjnych gatunków obcych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w ekosystemach;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identyfikacją źródeł i dróg rozprzestrzeniania się inwazyjnych gatunków obcych;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eliminacją źródeł występowania lub wprowadzeniem barier/ograniczeń w rozprzestrzenianiu się inwazyjnych gatunków obcych.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>
                <a:solidFill>
                  <a:srgbClr val="000000"/>
                </a:solidFill>
              </a:rPr>
              <a:t>Każdy projekt musi posiadać uzupełniającą</a:t>
            </a:r>
            <a:r>
              <a:rPr lang="pl-PL" baseline="0" dirty="0">
                <a:solidFill>
                  <a:srgbClr val="000000"/>
                </a:solidFill>
              </a:rPr>
              <a:t> powyższe działania</a:t>
            </a:r>
            <a:r>
              <a:rPr lang="pl-PL" dirty="0">
                <a:solidFill>
                  <a:srgbClr val="000000"/>
                </a:solidFill>
              </a:rPr>
              <a:t> kampanię podnoszącą świadomość.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sz="1600" dirty="0">
                <a:solidFill>
                  <a:srgbClr val="000000"/>
                </a:solidFill>
              </a:rPr>
              <a:t>Realizacja projektów jest możliwa na obszarach objętych ochroną, jak również na obszarach niepodlegających ochronie.</a:t>
            </a:r>
          </a:p>
          <a:p>
            <a:pPr>
              <a:buFont typeface="Arial" panose="020B0604020202020204" pitchFamily="34" charset="0"/>
              <a:buNone/>
            </a:pPr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1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99359" y="2021105"/>
            <a:ext cx="5710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Kwalifikujący się Wnioskodawcy: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podmioty prywatne lub publiczne;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podmioty komercyjne lub niekomercyjne;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organizacje pozarządowe rozumiane jako </a:t>
            </a:r>
            <a:r>
              <a:rPr lang="pl-PL" dirty="0" err="1">
                <a:solidFill>
                  <a:srgbClr val="000000"/>
                </a:solidFill>
              </a:rPr>
              <a:t>wolontariackie</a:t>
            </a:r>
            <a:r>
              <a:rPr lang="pl-PL" dirty="0">
                <a:solidFill>
                  <a:srgbClr val="000000"/>
                </a:solidFill>
              </a:rPr>
              <a:t> organizacje non-profit ustanowione jako podmiot prawa o celach niekomercyjnych, niezależne od władz lokalnych, regionalnych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i centralnych, podmiotów publicznych, partii politycznych i  podmiotów gospodarczych</a:t>
            </a:r>
            <a:r>
              <a:rPr lang="pl-PL" baseline="0" dirty="0">
                <a:solidFill>
                  <a:srgbClr val="000000"/>
                </a:solidFill>
              </a:rPr>
              <a:t> - </a:t>
            </a:r>
            <a:r>
              <a:rPr lang="pl-PL" dirty="0">
                <a:solidFill>
                  <a:srgbClr val="000000"/>
                </a:solidFill>
              </a:rPr>
              <a:t>zgodnie z art. 1.6 n) </a:t>
            </a:r>
            <a:r>
              <a:rPr lang="pl-PL" i="1" dirty="0">
                <a:solidFill>
                  <a:srgbClr val="000000"/>
                </a:solidFill>
              </a:rPr>
              <a:t>Regulacji w sprawie wdrażania Mechanizmu Finansowego Europejskiego Obszaru Gospodarczego (MF EOG) na lata </a:t>
            </a:r>
            <a:r>
              <a:rPr lang="pl-PL" b="0" i="1" dirty="0">
                <a:solidFill>
                  <a:srgbClr val="000000"/>
                </a:solidFill>
              </a:rPr>
              <a:t>2014-2021.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968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5" name="Prostokąt 4"/>
          <p:cNvSpPr/>
          <p:nvPr/>
        </p:nvSpPr>
        <p:spPr>
          <a:xfrm>
            <a:off x="5957692" y="1828800"/>
            <a:ext cx="58479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Dotacja: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</a:rPr>
              <a:t>kwota alokacji w naborze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3,583,576  euro, tj. 15 466 355,65 zł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</a:rPr>
              <a:t>poziom dofinansowania dotacją – 85%,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minimalna kwota dofinansowania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200 000 euro tj. 863 180,00 zł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maksymalna kwota dofinansowania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1 000 000 euro tj. 4 315 900,00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wkład własny Wnioskodawcy</a:t>
            </a:r>
            <a:r>
              <a:rPr lang="pl-PL" baseline="0" dirty="0">
                <a:solidFill>
                  <a:srgbClr val="000000"/>
                </a:solidFill>
              </a:rPr>
              <a:t> </a:t>
            </a:r>
            <a:r>
              <a:rPr lang="pl-PL" dirty="0">
                <a:solidFill>
                  <a:srgbClr val="000000"/>
                </a:solidFill>
              </a:rPr>
              <a:t>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</p:txBody>
      </p:sp>
    </p:spTree>
    <p:extLst>
      <p:ext uri="{BB962C8B-B14F-4D97-AF65-F5344CB8AC3E}">
        <p14:creationId xmlns:p14="http://schemas.microsoft.com/office/powerpoint/2010/main" val="150593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Zwiększenie ochrony ekosystemów przed inwazyjnymi gatunkami obcymi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60642" y="1686254"/>
            <a:ext cx="6731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0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Wyjątkiem</a:t>
            </a:r>
            <a:r>
              <a:rPr lang="pl-PL" sz="1800" b="0" dirty="0">
                <a:solidFill>
                  <a:srgbClr val="000000"/>
                </a:solidFill>
              </a:rPr>
              <a:t> od zasady pieniężnego wkładu własnego są projekty, w których beneficjentem jest </a:t>
            </a:r>
            <a:r>
              <a:rPr lang="pl-PL" sz="1800" b="1" u="sng" dirty="0">
                <a:solidFill>
                  <a:srgbClr val="000000"/>
                </a:solidFill>
              </a:rPr>
              <a:t>organizacja pozarządowa</a:t>
            </a:r>
            <a:r>
              <a:rPr lang="pl-PL" sz="1800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b="0" dirty="0">
                <a:solidFill>
                  <a:srgbClr val="000000"/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400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W projekcie, którego całkowity koszt kwalifikowalny wynosi 1 000 000 PLN, a procent dofinansowania 85 %: </a:t>
            </a:r>
          </a:p>
          <a:p>
            <a:pPr algn="l">
              <a:lnSpc>
                <a:spcPct val="100000"/>
              </a:lnSpc>
            </a:pPr>
            <a:endParaRPr lang="pl-PL" sz="1400" b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dofinansowania wynosi 850 000 PLN;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wkładu własnego Wnioskodawcy wynosi 150 000 PLN, z czego: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rzeczowy w postaci wolontariatu może wynieść do 75 000 PLN; 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</p:txBody>
      </p:sp>
    </p:spTree>
    <p:extLst>
      <p:ext uri="{BB962C8B-B14F-4D97-AF65-F5344CB8AC3E}">
        <p14:creationId xmlns:p14="http://schemas.microsoft.com/office/powerpoint/2010/main" val="1794371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0155" y="2958417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rgbClr val="000000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6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0"/>
            <a:ext cx="8216264" cy="1230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B050"/>
                </a:solidFill>
              </a:defRPr>
            </a:lvl1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7" name="Prostokąt 6"/>
          <p:cNvSpPr/>
          <p:nvPr/>
        </p:nvSpPr>
        <p:spPr>
          <a:xfrm>
            <a:off x="437843" y="1824005"/>
            <a:ext cx="70834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0000"/>
                </a:solidFill>
              </a:rPr>
              <a:t>Cel</a:t>
            </a:r>
            <a:r>
              <a:rPr lang="en-US" sz="2200" b="1" dirty="0">
                <a:solidFill>
                  <a:srgbClr val="000000"/>
                </a:solidFill>
              </a:rPr>
              <a:t>: </a:t>
            </a:r>
            <a:r>
              <a:rPr lang="pl-PL" dirty="0">
                <a:solidFill>
                  <a:srgbClr val="000000"/>
                </a:solidFill>
              </a:rPr>
              <a:t>zwiększenie odporności ekosystemów na negatywne zjawiska wynikające ze zmian klimatu oraz adaptację do tych zmian poprzez zaangażowanie organizacji pozarządowych w aktywną ochronę ekosystemów, mapowanie i  ocenę usług ekosystemów oraz podnoszenie świadomości społecznej w zakresie zmian klimatu i ich wpływu na ekosystemy.</a:t>
            </a:r>
            <a:endParaRPr lang="pl-PL" sz="1800" dirty="0">
              <a:solidFill>
                <a:srgbClr val="00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4097" y="3792091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Kwalifikujący się Wnioskodawcy:</a:t>
            </a:r>
          </a:p>
        </p:txBody>
      </p:sp>
      <p:sp>
        <p:nvSpPr>
          <p:cNvPr id="9" name="Prostokąt 8"/>
          <p:cNvSpPr/>
          <p:nvPr/>
        </p:nvSpPr>
        <p:spPr>
          <a:xfrm>
            <a:off x="464096" y="4175750"/>
            <a:ext cx="71774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000000"/>
                </a:solidFill>
              </a:rPr>
              <a:t>organizacje pozarządowe </a:t>
            </a:r>
            <a:r>
              <a:rPr lang="pl-PL" dirty="0">
                <a:solidFill>
                  <a:srgbClr val="000000"/>
                </a:solidFill>
              </a:rPr>
              <a:t>rozumiane jako </a:t>
            </a:r>
            <a:r>
              <a:rPr lang="pl-PL" dirty="0" err="1">
                <a:solidFill>
                  <a:srgbClr val="000000"/>
                </a:solidFill>
              </a:rPr>
              <a:t>wolontariackie</a:t>
            </a:r>
            <a:r>
              <a:rPr lang="pl-PL" dirty="0">
                <a:solidFill>
                  <a:srgbClr val="000000"/>
                </a:solidFill>
              </a:rPr>
              <a:t> organizacje non-profit ustanowione jako podmiot prawa o celach niekomercyjnych, niezależne od władz lokalnych, regionalnych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i centralnych, podmiotów publicznych, partii politycznych i podmiotów gospodarczych</a:t>
            </a:r>
            <a:r>
              <a:rPr lang="pl-PL" baseline="0" dirty="0">
                <a:solidFill>
                  <a:srgbClr val="000000"/>
                </a:solidFill>
              </a:rPr>
              <a:t> - </a:t>
            </a:r>
            <a:r>
              <a:rPr lang="pl-PL" dirty="0">
                <a:solidFill>
                  <a:srgbClr val="000000"/>
                </a:solidFill>
              </a:rPr>
              <a:t>zgodnie z art. 1.6 n) </a:t>
            </a:r>
            <a:r>
              <a:rPr lang="pl-PL" i="1" dirty="0">
                <a:solidFill>
                  <a:srgbClr val="000000"/>
                </a:solidFill>
              </a:rPr>
              <a:t>Regulacji w sprawie wdrażania Mechanizmu Finansowego Europejskiego Obszaru Gospodarczego (MF EOG) na lata 2014-2021.</a:t>
            </a:r>
          </a:p>
        </p:txBody>
      </p:sp>
    </p:spTree>
    <p:extLst>
      <p:ext uri="{BB962C8B-B14F-4D97-AF65-F5344CB8AC3E}">
        <p14:creationId xmlns:p14="http://schemas.microsoft.com/office/powerpoint/2010/main" val="334802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5" name="Prostokąt 4"/>
          <p:cNvSpPr/>
          <p:nvPr/>
        </p:nvSpPr>
        <p:spPr>
          <a:xfrm>
            <a:off x="6430401" y="2462686"/>
            <a:ext cx="5001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algn="l"/>
            <a:r>
              <a:rPr lang="pl-PL" b="1" dirty="0">
                <a:solidFill>
                  <a:srgbClr val="000000"/>
                </a:solidFill>
              </a:rPr>
              <a:t>Zakres </a:t>
            </a:r>
            <a:r>
              <a:rPr lang="pl-PL" sz="1800" b="1" dirty="0">
                <a:solidFill>
                  <a:srgbClr val="000000"/>
                </a:solidFill>
              </a:rPr>
              <a:t>finansowania przedsięwzięć obejmuje </a:t>
            </a:r>
            <a:r>
              <a:rPr lang="en-US" sz="1800" b="1" dirty="0">
                <a:solidFill>
                  <a:srgbClr val="000000"/>
                </a:solidFill>
              </a:rPr>
              <a:t>m</a:t>
            </a:r>
            <a:r>
              <a:rPr lang="pl-PL" sz="1800" b="1" dirty="0">
                <a:solidFill>
                  <a:srgbClr val="000000"/>
                </a:solidFill>
              </a:rPr>
              <a:t>.</a:t>
            </a:r>
            <a:r>
              <a:rPr lang="en-US" sz="1800" b="1" dirty="0">
                <a:solidFill>
                  <a:srgbClr val="000000"/>
                </a:solidFill>
              </a:rPr>
              <a:t>in. </a:t>
            </a:r>
            <a:r>
              <a:rPr lang="en-US" sz="1800" b="1" dirty="0" err="1">
                <a:solidFill>
                  <a:srgbClr val="000000"/>
                </a:solidFill>
              </a:rPr>
              <a:t>dzia</a:t>
            </a:r>
            <a:r>
              <a:rPr lang="pl-PL" sz="1800" b="1" dirty="0">
                <a:solidFill>
                  <a:srgbClr val="000000"/>
                </a:solidFill>
              </a:rPr>
              <a:t>ł</a:t>
            </a:r>
            <a:r>
              <a:rPr lang="en-US" sz="1800" b="1" dirty="0" err="1">
                <a:solidFill>
                  <a:srgbClr val="000000"/>
                </a:solidFill>
              </a:rPr>
              <a:t>ania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zwi</a:t>
            </a:r>
            <a:r>
              <a:rPr lang="pl-PL" sz="1800" b="1" dirty="0">
                <a:solidFill>
                  <a:srgbClr val="000000"/>
                </a:solidFill>
              </a:rPr>
              <a:t>ą</a:t>
            </a:r>
            <a:r>
              <a:rPr lang="en-US" sz="1800" b="1" dirty="0" err="1">
                <a:solidFill>
                  <a:srgbClr val="000000"/>
                </a:solidFill>
              </a:rPr>
              <a:t>zane</a:t>
            </a:r>
            <a:r>
              <a:rPr lang="en-US" sz="1800" b="1" dirty="0">
                <a:solidFill>
                  <a:srgbClr val="000000"/>
                </a:solidFill>
              </a:rPr>
              <a:t> z</a:t>
            </a:r>
            <a:r>
              <a:rPr lang="pl-PL" dirty="0">
                <a:solidFill>
                  <a:srgbClr val="000000"/>
                </a:solidFill>
              </a:rPr>
              <a:t>: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prowadzenie aktywnej ochrony zagrożonych gatunków i siedlisk;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zwalczanie inwazyjnych gatunków obcych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i przeciwdziałanie ich rozprzestrzenianiu się;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mapowanie i ocena usług ekosystemów;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zwiększenie świadomości społeczeństwa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o ekosystemach, ich roli oraz świadczonych przez nie usługach.</a:t>
            </a:r>
          </a:p>
        </p:txBody>
      </p:sp>
    </p:spTree>
    <p:extLst>
      <p:ext uri="{BB962C8B-B14F-4D97-AF65-F5344CB8AC3E}">
        <p14:creationId xmlns:p14="http://schemas.microsoft.com/office/powerpoint/2010/main" val="391274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4" name="Prostokąt 3"/>
          <p:cNvSpPr/>
          <p:nvPr/>
        </p:nvSpPr>
        <p:spPr>
          <a:xfrm>
            <a:off x="5537237" y="2034862"/>
            <a:ext cx="640147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algn="just"/>
            <a:r>
              <a:rPr lang="pl-PL" b="1" dirty="0">
                <a:solidFill>
                  <a:srgbClr val="000000"/>
                </a:solidFill>
              </a:rPr>
              <a:t>Zakres  przedmiotowy projektów</a:t>
            </a:r>
            <a:r>
              <a:rPr lang="pl-PL" dirty="0">
                <a:solidFill>
                  <a:srgbClr val="000000"/>
                </a:solidFill>
              </a:rPr>
              <a:t> polegać może na realizacji co najmniej jednego zadania w ramach możliwych do wyboru działań: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0000"/>
                </a:solidFill>
              </a:rPr>
              <a:t>prowadzenie aktywnej ochrony zagrożonych gatunków i siedlisk;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wdrażanie planów zarządzania obszarami chronionymi (obszary Natura 2000, parki narodowe i krajobrazowe, rezerwaty);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poprawa stanu gatunków chronionych;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przeciwdziałanie fragmentacji ekosystemów;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ograniczenie barier i zapewnienie warunków swobodnego przepływu zwierząt między obszarami chronionymi - korytarze ekologiczne;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ochrona naturalnych mokradeł w celu zapobiegania uwalnianiu nagromadzonego węgla;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przywracanie zdegradowanych mokradeł do stanu naturalnego.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2830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5" name="Prostokąt 4"/>
          <p:cNvSpPr/>
          <p:nvPr/>
        </p:nvSpPr>
        <p:spPr>
          <a:xfrm>
            <a:off x="5965235" y="2164080"/>
            <a:ext cx="567224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zwalczanie inwazyjnych gatunków obcych i przeciwdziałanie ich rozprzestrzenianiu się;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usuwanie inwazyjnych gatunków obcych z ekosystemów;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kontrola występowania inwazyjnych gatunków obcych </a:t>
            </a:r>
            <a:br>
              <a:rPr lang="pl-PL" sz="1600" dirty="0">
                <a:solidFill>
                  <a:srgbClr val="000000"/>
                </a:solidFill>
              </a:rPr>
            </a:br>
            <a:r>
              <a:rPr lang="pl-PL" sz="1600" dirty="0">
                <a:solidFill>
                  <a:srgbClr val="000000"/>
                </a:solidFill>
              </a:rPr>
              <a:t>w ekosystemach;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identyfikacja źródeł i dróg rozprzestrzeniania się inwazyjnych gatunków obcych;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000000"/>
                </a:solidFill>
              </a:rPr>
              <a:t>eliminacja źródeł występowania lub wprowadzeniem barier / ograniczeń w rozprzestrzenianiu się inwazyjnych gatunków obcych;</a:t>
            </a:r>
            <a:endParaRPr lang="pl-PL" b="1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mapowanie i ocena usług ekosystemów;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b="1" dirty="0"/>
              <a:t>zwiększenie świadomości społeczeństwa </a:t>
            </a:r>
            <a:br>
              <a:rPr lang="pl-PL" b="1" dirty="0"/>
            </a:br>
            <a:r>
              <a:rPr lang="pl-PL" b="1" dirty="0"/>
              <a:t>o ekosystemach, ich roli oraz świadczonych przez nie usługach.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5527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pl-PL" dirty="0">
                <a:solidFill>
                  <a:srgbClr val="00B050"/>
                </a:solidFill>
              </a:rPr>
              <a:t>III perspektywa finansowa </a:t>
            </a:r>
          </a:p>
          <a:p>
            <a:pPr lvl="0"/>
            <a:r>
              <a:rPr lang="pl-PL" dirty="0">
                <a:solidFill>
                  <a:srgbClr val="00B050"/>
                </a:solidFill>
              </a:rPr>
              <a:t>MF EOG i NMF 2014-2021</a:t>
            </a:r>
            <a:endParaRPr lang="pl-PL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433" y="1664899"/>
            <a:ext cx="4905755" cy="486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Program</a:t>
            </a:r>
          </a:p>
          <a:p>
            <a:pPr algn="l">
              <a:lnSpc>
                <a:spcPct val="100000"/>
              </a:lnSpc>
            </a:pPr>
            <a:r>
              <a:rPr lang="pl-PL" sz="1800" b="1" i="1" dirty="0">
                <a:solidFill>
                  <a:srgbClr val="00B050"/>
                </a:solidFill>
              </a:rPr>
              <a:t>Środowisko, Energia i Zmiany Klimatu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Cel Programu</a:t>
            </a:r>
            <a:r>
              <a:rPr lang="en-US" sz="1800" b="1" dirty="0">
                <a:solidFill>
                  <a:srgbClr val="00B050"/>
                </a:solidFill>
              </a:rPr>
              <a:t>:</a:t>
            </a:r>
            <a:r>
              <a:rPr lang="pl-PL" sz="1800" b="1" dirty="0">
                <a:solidFill>
                  <a:srgbClr val="00B050"/>
                </a:solidFill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Złagodzone zmiany klimatyczne i zmniejszona wrażliwość na zmianę klimatu</a:t>
            </a: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Dofinansowanie Programu</a:t>
            </a:r>
            <a:r>
              <a:rPr lang="en-US" sz="1800" b="1" dirty="0">
                <a:solidFill>
                  <a:srgbClr val="00B050"/>
                </a:solidFill>
              </a:rPr>
              <a:t>:</a:t>
            </a:r>
            <a:r>
              <a:rPr lang="pl-PL" sz="1800" b="1" dirty="0">
                <a:solidFill>
                  <a:srgbClr val="00B050"/>
                </a:solidFill>
              </a:rPr>
              <a:t> </a:t>
            </a:r>
            <a:r>
              <a:rPr lang="pl-PL" sz="1800" dirty="0"/>
              <a:t>€164,705,882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Operator Programu</a:t>
            </a:r>
            <a:r>
              <a:rPr lang="en-US" sz="1800" b="1" dirty="0">
                <a:solidFill>
                  <a:srgbClr val="00B050"/>
                </a:solidFill>
              </a:rPr>
              <a:t>:</a:t>
            </a:r>
            <a:r>
              <a:rPr lang="pl-PL" sz="1800" b="1" dirty="0">
                <a:solidFill>
                  <a:srgbClr val="00B050"/>
                </a:solidFill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Ministerstwo Klimatu przy wsparciu NFOŚiGW</a:t>
            </a: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Partnerzy Programu</a:t>
            </a:r>
            <a:r>
              <a:rPr lang="en-US" sz="1800" b="1" dirty="0">
                <a:solidFill>
                  <a:srgbClr val="00B050"/>
                </a:solidFill>
              </a:rPr>
              <a:t>:</a:t>
            </a:r>
            <a:r>
              <a:rPr lang="pl-PL" sz="1800" b="1" dirty="0">
                <a:solidFill>
                  <a:srgbClr val="00B050"/>
                </a:solidFill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Norweska Agencja Środowiska (NEA), Norweska Dyrekcja ds. Zasobów Wodnych i Energii (NVE),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Krajowa Agencja ds. Energii Islandii (OS)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29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4" name="Prostokąt 3"/>
          <p:cNvSpPr/>
          <p:nvPr/>
        </p:nvSpPr>
        <p:spPr>
          <a:xfrm>
            <a:off x="5965235" y="2294425"/>
            <a:ext cx="59638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000000"/>
                </a:solidFill>
              </a:rPr>
              <a:t>UWAGA:</a:t>
            </a:r>
          </a:p>
          <a:p>
            <a:pPr algn="just"/>
            <a:r>
              <a:rPr lang="pl-PL" dirty="0">
                <a:solidFill>
                  <a:srgbClr val="000000"/>
                </a:solidFill>
              </a:rPr>
              <a:t>Tylko w naborze do Funduszu</a:t>
            </a:r>
            <a:r>
              <a:rPr lang="pl-PL" baseline="0" dirty="0">
                <a:solidFill>
                  <a:srgbClr val="000000"/>
                </a:solidFill>
              </a:rPr>
              <a:t> Małych Grantów możliwa jest realizacja projektów stricte </a:t>
            </a:r>
            <a:r>
              <a:rPr lang="pl-PL" dirty="0">
                <a:solidFill>
                  <a:srgbClr val="000000"/>
                </a:solidFill>
              </a:rPr>
              <a:t>zwiększających świadomość społeczeństwa o ekosystemach, ich roli oraz świadczonych przez nie usługach.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dirty="0">
                <a:solidFill>
                  <a:srgbClr val="000000"/>
                </a:solidFill>
              </a:rPr>
              <a:t>Wszystkie pozostałe projekty kwalifikujące się do dofinansowania powinny mieć kompleksowy charakter tzn. uwzględniać działania zwiększające odporność ekosystemów oraz uzupełniające je kampanie podnoszące świadomość w zakresie zmian klimatu i ich wpływu na ekosystemy wraz ze wskazaniem ich wzajemnego powiązania.</a:t>
            </a:r>
          </a:p>
        </p:txBody>
      </p:sp>
    </p:spTree>
    <p:extLst>
      <p:ext uri="{BB962C8B-B14F-4D97-AF65-F5344CB8AC3E}">
        <p14:creationId xmlns:p14="http://schemas.microsoft.com/office/powerpoint/2010/main" val="65467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5" name="Prostokąt 4"/>
          <p:cNvSpPr/>
          <p:nvPr/>
        </p:nvSpPr>
        <p:spPr>
          <a:xfrm>
            <a:off x="6069373" y="2072576"/>
            <a:ext cx="55302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Dotacja: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</a:rPr>
              <a:t>kwota alokacji w naborze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2,804,720 euro, tj. 12 104 891,04 zł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</a:rPr>
              <a:t>poziom dofinansowania dotacją – 90%,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minimalna kwota dofinansowania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50 000 euro tj. 215 795,00 zł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maksymalna kwota dofinansowania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200 000 euro tj.  863 180,00 zł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wkład własny Wnioskodawcy</a:t>
            </a:r>
            <a:r>
              <a:rPr lang="pl-PL" baseline="0" dirty="0">
                <a:solidFill>
                  <a:srgbClr val="000000"/>
                </a:solidFill>
              </a:rPr>
              <a:t> </a:t>
            </a:r>
            <a:r>
              <a:rPr lang="pl-PL" dirty="0">
                <a:solidFill>
                  <a:srgbClr val="000000"/>
                </a:solidFill>
              </a:rPr>
              <a:t>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</p:txBody>
      </p:sp>
    </p:spTree>
    <p:extLst>
      <p:ext uri="{BB962C8B-B14F-4D97-AF65-F5344CB8AC3E}">
        <p14:creationId xmlns:p14="http://schemas.microsoft.com/office/powerpoint/2010/main" val="4221236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5965235" y="430767"/>
            <a:ext cx="5738541" cy="122821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b="1" dirty="0"/>
              <a:t>Działania związane z ochroną ekosystemów prowadzone przez organizacje pozarządowe (Fundusz Małych Grantów)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60642" y="2153021"/>
            <a:ext cx="6731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0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Wyjątkiem</a:t>
            </a:r>
            <a:r>
              <a:rPr lang="pl-PL" sz="1800" b="0" dirty="0">
                <a:solidFill>
                  <a:srgbClr val="000000"/>
                </a:solidFill>
              </a:rPr>
              <a:t> od zasady pieniężnego wkładu własnego są projekty, w których beneficjentem jest </a:t>
            </a:r>
            <a:r>
              <a:rPr lang="pl-PL" sz="1800" b="1" u="sng" dirty="0">
                <a:solidFill>
                  <a:srgbClr val="000000"/>
                </a:solidFill>
              </a:rPr>
              <a:t>organizacja pozarządowa</a:t>
            </a:r>
            <a:r>
              <a:rPr lang="pl-PL" sz="1800" b="0" dirty="0">
                <a:solidFill>
                  <a:srgbClr val="000000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b="0" dirty="0">
                <a:solidFill>
                  <a:srgbClr val="000000"/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400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400" b="0" dirty="0">
                <a:solidFill>
                  <a:srgbClr val="000000"/>
                </a:solidFill>
              </a:rPr>
              <a:t>W projekcie, którego całkowity koszt kwalifikowalny wynosi 1 000 000 PLN, a procent dofinansowania 90 %: </a:t>
            </a:r>
          </a:p>
          <a:p>
            <a:pPr algn="l">
              <a:lnSpc>
                <a:spcPct val="100000"/>
              </a:lnSpc>
            </a:pPr>
            <a:endParaRPr lang="pl-PL" sz="1400" b="0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dofinansowania wynosi 900 000 PLN;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kwota wkładu własnego Wnioskodawcy wynosi 100 000 PLN, z czego: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rzeczowy w postaci wolontariatu może wynieść do 50 000 PLN; 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rgbClr val="000000"/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</p:txBody>
      </p:sp>
    </p:spTree>
    <p:extLst>
      <p:ext uri="{BB962C8B-B14F-4D97-AF65-F5344CB8AC3E}">
        <p14:creationId xmlns:p14="http://schemas.microsoft.com/office/powerpoint/2010/main" val="1481181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557561" y="405014"/>
            <a:ext cx="6253162" cy="628650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Wskaźniki</a:t>
            </a:r>
            <a:r>
              <a:rPr lang="pl-PL" dirty="0"/>
              <a:t> </a:t>
            </a:r>
            <a:r>
              <a:rPr lang="pl-PL" dirty="0">
                <a:solidFill>
                  <a:srgbClr val="00B050"/>
                </a:solidFill>
              </a:rPr>
              <a:t>Programu/Projektu</a:t>
            </a:r>
            <a:r>
              <a:rPr lang="pl-PL" dirty="0"/>
              <a:t> 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557561" y="867893"/>
            <a:ext cx="7946359" cy="5258587"/>
          </a:xfrm>
        </p:spPr>
        <p:txBody>
          <a:bodyPr/>
          <a:lstStyle/>
          <a:p>
            <a:r>
              <a:rPr lang="pl-PL" sz="1600" dirty="0"/>
              <a:t>	</a:t>
            </a:r>
            <a:r>
              <a:rPr lang="pl-PL" sz="1600" dirty="0">
                <a:solidFill>
                  <a:srgbClr val="000000"/>
                </a:solidFill>
              </a:rPr>
              <a:t>Projekty wybrane w ramach obszaru programowego „Środowisko naturalne i ekosystemy” przyczynią się do osiągnięcia </a:t>
            </a:r>
            <a:r>
              <a:rPr lang="pl-PL" sz="1600" b="1" u="sng" dirty="0">
                <a:solidFill>
                  <a:srgbClr val="000000"/>
                </a:solidFill>
              </a:rPr>
              <a:t>Rezultatu Programu: „Poprawa stanu środowiskowego ekosystemów.” </a:t>
            </a:r>
          </a:p>
          <a:p>
            <a:r>
              <a:rPr lang="pl-PL" sz="1600" dirty="0">
                <a:solidFill>
                  <a:srgbClr val="000000"/>
                </a:solidFill>
              </a:rPr>
              <a:t>oraz Wyników Programu (Rezultatów Projektu):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2.1 „Wdrażanie planów zarządzania ekosystemami”</a:t>
            </a:r>
            <a:r>
              <a:rPr lang="en-US" sz="1600" dirty="0">
                <a:solidFill>
                  <a:srgbClr val="000000"/>
                </a:solidFill>
              </a:rPr>
              <a:t>;</a:t>
            </a: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2.2 „Zwiększenie ochrony ekosystemów przed inwazyjnymi gatunkami obcymi”</a:t>
            </a:r>
            <a:r>
              <a:rPr lang="en-US" sz="1600" dirty="0">
                <a:solidFill>
                  <a:srgbClr val="000000"/>
                </a:solidFill>
              </a:rPr>
              <a:t>;</a:t>
            </a: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2.4 „Działania związane z ochroną ekosystemów prowadzone przez organizacje pozarządowe”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lang="pl-PL" sz="1600" dirty="0">
              <a:solidFill>
                <a:srgbClr val="000000"/>
              </a:solidFill>
            </a:endParaRPr>
          </a:p>
          <a:p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0000"/>
                </a:solidFill>
              </a:rPr>
              <a:t>Wnioskodawca wypełnia właściwą dla projektu wartość docelową wskaźników dotyczących Rezultatu Programu oraz poszczególnych Wyników Programu (naborów).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rgbClr val="000000"/>
                </a:solidFill>
              </a:rPr>
              <a:t>Obligatoryjne wskaźniki dla naboru wniosków wskazane zostały w ogłoszeniu o naborze wniosków.</a:t>
            </a:r>
          </a:p>
          <a:p>
            <a:endParaRPr lang="pl-PL" sz="1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582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672027" y="391951"/>
            <a:ext cx="8626207" cy="16719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00B050"/>
                </a:solidFill>
              </a:rPr>
              <a:t>Obligatoryjne wskaźniki dla naboru                                                    </a:t>
            </a:r>
            <a:r>
              <a:rPr lang="pl-PL" sz="2400" b="1" dirty="0">
                <a:solidFill>
                  <a:srgbClr val="00B050"/>
                </a:solidFill>
              </a:rPr>
              <a:t>„Wdrażanie planów zarządzania ekosystemami”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72027" y="1825627"/>
          <a:ext cx="8626208" cy="3335096"/>
        </p:xfrm>
        <a:graphic>
          <a:graphicData uri="http://schemas.openxmlformats.org/drawingml/2006/table">
            <a:tbl>
              <a:tblPr/>
              <a:tblGrid>
                <a:gridCol w="2146838">
                  <a:extLst>
                    <a:ext uri="{9D8B030D-6E8A-4147-A177-3AD203B41FA5}">
                      <a16:colId xmlns:a16="http://schemas.microsoft.com/office/drawing/2014/main" val="3186109514"/>
                    </a:ext>
                  </a:extLst>
                </a:gridCol>
                <a:gridCol w="2546349">
                  <a:extLst>
                    <a:ext uri="{9D8B030D-6E8A-4147-A177-3AD203B41FA5}">
                      <a16:colId xmlns:a16="http://schemas.microsoft.com/office/drawing/2014/main" val="935456346"/>
                    </a:ext>
                  </a:extLst>
                </a:gridCol>
                <a:gridCol w="870333">
                  <a:extLst>
                    <a:ext uri="{9D8B030D-6E8A-4147-A177-3AD203B41FA5}">
                      <a16:colId xmlns:a16="http://schemas.microsoft.com/office/drawing/2014/main" val="655113996"/>
                    </a:ext>
                  </a:extLst>
                </a:gridCol>
                <a:gridCol w="958467">
                  <a:extLst>
                    <a:ext uri="{9D8B030D-6E8A-4147-A177-3AD203B41FA5}">
                      <a16:colId xmlns:a16="http://schemas.microsoft.com/office/drawing/2014/main" val="68609427"/>
                    </a:ext>
                  </a:extLst>
                </a:gridCol>
                <a:gridCol w="815249">
                  <a:extLst>
                    <a:ext uri="{9D8B030D-6E8A-4147-A177-3AD203B41FA5}">
                      <a16:colId xmlns:a16="http://schemas.microsoft.com/office/drawing/2014/main" val="1531414021"/>
                    </a:ext>
                  </a:extLst>
                </a:gridCol>
                <a:gridCol w="1288972">
                  <a:extLst>
                    <a:ext uri="{9D8B030D-6E8A-4147-A177-3AD203B41FA5}">
                      <a16:colId xmlns:a16="http://schemas.microsoft.com/office/drawing/2014/main" val="3467137282"/>
                    </a:ext>
                  </a:extLst>
                </a:gridCol>
              </a:tblGrid>
              <a:tr h="1975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 ogólny Projektu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Wskaźnik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docelowa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Opis wyliczenia wartości wskaźnika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10425"/>
                  </a:ext>
                </a:extLst>
              </a:tr>
              <a:tr h="1975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Poprawa stanu środowiskowego ekosystemów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ekosystemów o poprawionym stanie środowiska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52685"/>
                  </a:ext>
                </a:extLst>
              </a:tr>
              <a:tr h="2973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Łączna powierzchnia obszarów o poprawionym stanie środowiska [ha]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95548"/>
                  </a:ext>
                </a:extLst>
              </a:tr>
              <a:tr h="2973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gatunków chronionych, których stan uległ poprawie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20215"/>
                  </a:ext>
                </a:extLst>
              </a:tr>
              <a:tr h="1975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Rezultaty Projektu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Wskaźnik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Opis wyliczenia wartości wskaźnika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915774"/>
                  </a:ext>
                </a:extLst>
              </a:tr>
              <a:tr h="24764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Wdrożenie planów zarządzania ekosystemami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wdrożonych planów zarządzania obszarami chronionymi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932787"/>
                  </a:ext>
                </a:extLst>
              </a:tr>
              <a:tr h="1975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przeprowadzonych kampanii podnoszących świadomość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45633"/>
                  </a:ext>
                </a:extLst>
              </a:tr>
              <a:tr h="1975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osób objętych kampaniami podnoszącymi świadomość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osób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25947"/>
                  </a:ext>
                </a:extLst>
              </a:tr>
            </a:tbl>
          </a:graphicData>
        </a:graphic>
      </p:graphicFrame>
      <p:sp>
        <p:nvSpPr>
          <p:cNvPr id="4" name="Strzałka w lewo 3"/>
          <p:cNvSpPr/>
          <p:nvPr/>
        </p:nvSpPr>
        <p:spPr>
          <a:xfrm>
            <a:off x="8784583" y="2534195"/>
            <a:ext cx="1027301" cy="77201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91165" y="2421622"/>
            <a:ext cx="1966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Wskaźniki wspólne dla wszystkich trzech naborów</a:t>
            </a:r>
          </a:p>
        </p:txBody>
      </p:sp>
    </p:spTree>
    <p:extLst>
      <p:ext uri="{BB962C8B-B14F-4D97-AF65-F5344CB8AC3E}">
        <p14:creationId xmlns:p14="http://schemas.microsoft.com/office/powerpoint/2010/main" val="647840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638977" y="391951"/>
            <a:ext cx="8670276" cy="16719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00B050"/>
                </a:solidFill>
              </a:rPr>
              <a:t>Obligatoryjne wskaźniki dla naboru                                                    </a:t>
            </a:r>
            <a:r>
              <a:rPr lang="pl-PL" sz="2400" b="1" dirty="0">
                <a:solidFill>
                  <a:srgbClr val="00B050"/>
                </a:solidFill>
              </a:rPr>
              <a:t>„Zwiększenie ochrony ekosystemów przed inwazyjnymi gatunkami obcymi”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38977" y="1825627"/>
          <a:ext cx="8670276" cy="3700856"/>
        </p:xfrm>
        <a:graphic>
          <a:graphicData uri="http://schemas.openxmlformats.org/drawingml/2006/table">
            <a:tbl>
              <a:tblPr/>
              <a:tblGrid>
                <a:gridCol w="2157805">
                  <a:extLst>
                    <a:ext uri="{9D8B030D-6E8A-4147-A177-3AD203B41FA5}">
                      <a16:colId xmlns:a16="http://schemas.microsoft.com/office/drawing/2014/main" val="2135374075"/>
                    </a:ext>
                  </a:extLst>
                </a:gridCol>
                <a:gridCol w="2557416">
                  <a:extLst>
                    <a:ext uri="{9D8B030D-6E8A-4147-A177-3AD203B41FA5}">
                      <a16:colId xmlns:a16="http://schemas.microsoft.com/office/drawing/2014/main" val="3339087971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val="3516357856"/>
                    </a:ext>
                  </a:extLst>
                </a:gridCol>
                <a:gridCol w="782197">
                  <a:extLst>
                    <a:ext uri="{9D8B030D-6E8A-4147-A177-3AD203B41FA5}">
                      <a16:colId xmlns:a16="http://schemas.microsoft.com/office/drawing/2014/main" val="2447524147"/>
                    </a:ext>
                  </a:extLst>
                </a:gridCol>
                <a:gridCol w="940603">
                  <a:extLst>
                    <a:ext uri="{9D8B030D-6E8A-4147-A177-3AD203B41FA5}">
                      <a16:colId xmlns:a16="http://schemas.microsoft.com/office/drawing/2014/main" val="1250307488"/>
                    </a:ext>
                  </a:extLst>
                </a:gridCol>
                <a:gridCol w="1405990">
                  <a:extLst>
                    <a:ext uri="{9D8B030D-6E8A-4147-A177-3AD203B41FA5}">
                      <a16:colId xmlns:a16="http://schemas.microsoft.com/office/drawing/2014/main" val="3714472804"/>
                    </a:ext>
                  </a:extLst>
                </a:gridCol>
              </a:tblGrid>
              <a:tr h="1975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 ogólny Projektu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Wskaźnik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docelowa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Opis wyliczenia wartości wskaźnika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703563"/>
                  </a:ext>
                </a:extLst>
              </a:tr>
              <a:tr h="1975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Poprawa stanu środowiskowego ekosystemów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ekosystemów o poprawionym stanie środowiska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49963"/>
                  </a:ext>
                </a:extLst>
              </a:tr>
              <a:tr h="2973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Łączna powierzchnia obszarów o poprawionym stanie środowiska [ha]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201887"/>
                  </a:ext>
                </a:extLst>
              </a:tr>
              <a:tr h="29739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gatunków chronionych, których stan uległ poprawie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033635"/>
                  </a:ext>
                </a:extLst>
              </a:tr>
              <a:tr h="1975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Rezultaty Projektu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Wskaźnik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Opis wyliczenia wartości wskaźnika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00440"/>
                  </a:ext>
                </a:extLst>
              </a:tr>
              <a:tr h="29739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Zwiększenie ochrony ekosystemów przed inwazyjnymi gatunkami obcymi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inwazyjnych gatunków obcych, których negatywne oddziaływanie jest kontrolowane lub zmniejszane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377941"/>
                  </a:ext>
                </a:extLst>
              </a:tr>
              <a:tr h="1975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przeprowadzonych kampanii podnoszących świadomość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151387"/>
                  </a:ext>
                </a:extLst>
              </a:tr>
              <a:tr h="1975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osób objętych kampaniami podnoszącymi świadomość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osób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009527"/>
                  </a:ext>
                </a:extLst>
              </a:tr>
            </a:tbl>
          </a:graphicData>
        </a:graphic>
      </p:graphicFrame>
      <p:sp>
        <p:nvSpPr>
          <p:cNvPr id="4" name="Strzałka w lewo 3"/>
          <p:cNvSpPr/>
          <p:nvPr/>
        </p:nvSpPr>
        <p:spPr>
          <a:xfrm>
            <a:off x="8784583" y="2534195"/>
            <a:ext cx="1027301" cy="77201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9991165" y="2421622"/>
            <a:ext cx="1966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Wskaźniki wspólne dla wszystkich trzech naborów</a:t>
            </a:r>
          </a:p>
        </p:txBody>
      </p:sp>
    </p:spTree>
    <p:extLst>
      <p:ext uri="{BB962C8B-B14F-4D97-AF65-F5344CB8AC3E}">
        <p14:creationId xmlns:p14="http://schemas.microsoft.com/office/powerpoint/2010/main" val="407329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1265050" y="369917"/>
            <a:ext cx="8154371" cy="16719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00B050"/>
                </a:solidFill>
              </a:rPr>
              <a:t>Obligatoryjne wskaźniki dla naboru                                                    </a:t>
            </a:r>
            <a:r>
              <a:rPr lang="pl-PL" sz="2400" b="1" dirty="0">
                <a:solidFill>
                  <a:srgbClr val="00B050"/>
                </a:solidFill>
              </a:rPr>
              <a:t>„Działania związane z ochroną ekosystemów prowadzone przez organizacje pozarządowe”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86441"/>
              </p:ext>
            </p:extLst>
          </p:nvPr>
        </p:nvGraphicFramePr>
        <p:xfrm>
          <a:off x="649995" y="1825627"/>
          <a:ext cx="8769426" cy="4346546"/>
        </p:xfrm>
        <a:graphic>
          <a:graphicData uri="http://schemas.openxmlformats.org/drawingml/2006/table">
            <a:tbl>
              <a:tblPr/>
              <a:tblGrid>
                <a:gridCol w="2182481">
                  <a:extLst>
                    <a:ext uri="{9D8B030D-6E8A-4147-A177-3AD203B41FA5}">
                      <a16:colId xmlns:a16="http://schemas.microsoft.com/office/drawing/2014/main" val="1990014180"/>
                    </a:ext>
                  </a:extLst>
                </a:gridCol>
                <a:gridCol w="2830194">
                  <a:extLst>
                    <a:ext uri="{9D8B030D-6E8A-4147-A177-3AD203B41FA5}">
                      <a16:colId xmlns:a16="http://schemas.microsoft.com/office/drawing/2014/main" val="1751619321"/>
                    </a:ext>
                  </a:extLst>
                </a:gridCol>
                <a:gridCol w="782197">
                  <a:extLst>
                    <a:ext uri="{9D8B030D-6E8A-4147-A177-3AD203B41FA5}">
                      <a16:colId xmlns:a16="http://schemas.microsoft.com/office/drawing/2014/main" val="2325766579"/>
                    </a:ext>
                  </a:extLst>
                </a:gridCol>
                <a:gridCol w="903384">
                  <a:extLst>
                    <a:ext uri="{9D8B030D-6E8A-4147-A177-3AD203B41FA5}">
                      <a16:colId xmlns:a16="http://schemas.microsoft.com/office/drawing/2014/main" val="2056082680"/>
                    </a:ext>
                  </a:extLst>
                </a:gridCol>
                <a:gridCol w="903383">
                  <a:extLst>
                    <a:ext uri="{9D8B030D-6E8A-4147-A177-3AD203B41FA5}">
                      <a16:colId xmlns:a16="http://schemas.microsoft.com/office/drawing/2014/main" val="12047862"/>
                    </a:ext>
                  </a:extLst>
                </a:gridCol>
                <a:gridCol w="1167787">
                  <a:extLst>
                    <a:ext uri="{9D8B030D-6E8A-4147-A177-3AD203B41FA5}">
                      <a16:colId xmlns:a16="http://schemas.microsoft.com/office/drawing/2014/main" val="504284871"/>
                    </a:ext>
                  </a:extLst>
                </a:gridCol>
              </a:tblGrid>
              <a:tr h="3943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 ogólny Projektu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Wskaźnik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docelowa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Opis wyliczenia wartości wskaźnika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92497"/>
                  </a:ext>
                </a:extLst>
              </a:tr>
              <a:tr h="3943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Poprawa stanu środowiskowego ekosystemów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ekosystemów o poprawionym stanie środowiska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186137"/>
                  </a:ext>
                </a:extLst>
              </a:tr>
              <a:tr h="59373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Łączna powierzchnia obszarów o poprawionym stanie środowiska [ha]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955517"/>
                  </a:ext>
                </a:extLst>
              </a:tr>
              <a:tr h="46772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gatunków chronionych, których stan uległ poprawie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421007"/>
                  </a:ext>
                </a:extLst>
              </a:tr>
              <a:tr h="3943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Rezultaty Projektu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Wskaźnik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Wartość bazowa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 miary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Opis wyliczenia wartości wskaźnika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247867"/>
                  </a:ext>
                </a:extLst>
              </a:tr>
              <a:tr h="69089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Działania związane z ochroną środowiska i ekosystemów realizowane  przez organizacje pozarządowe (Fundusz Małych Grantów)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organizacji pozarządowych objętych finansowaniem w ramach programu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942001"/>
                  </a:ext>
                </a:extLst>
              </a:tr>
              <a:tr h="3943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inicjatyw na rzecz ochrony środowiska i ekosystemów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007458"/>
                  </a:ext>
                </a:extLst>
              </a:tr>
              <a:tr h="3943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osób objętych kampaniami podnoszącymi świadomość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osób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4929"/>
                  </a:ext>
                </a:extLst>
              </a:tr>
              <a:tr h="3943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Liczba przeprowadzonych kampanii podnoszących świadomość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szt.</a:t>
                      </a:r>
                    </a:p>
                  </a:txBody>
                  <a:tcPr marL="5407" marR="5407" marT="54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07" marR="5407" marT="54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34423"/>
                  </a:ext>
                </a:extLst>
              </a:tr>
            </a:tbl>
          </a:graphicData>
        </a:graphic>
      </p:graphicFrame>
      <p:sp>
        <p:nvSpPr>
          <p:cNvPr id="4" name="Strzałka w lewo 3"/>
          <p:cNvSpPr/>
          <p:nvPr/>
        </p:nvSpPr>
        <p:spPr>
          <a:xfrm>
            <a:off x="8784583" y="2534195"/>
            <a:ext cx="1027301" cy="77201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9991165" y="2421622"/>
            <a:ext cx="1966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Wskaźniki wspólne dla wszystkich trzech naborów</a:t>
            </a:r>
          </a:p>
        </p:txBody>
      </p:sp>
    </p:spTree>
    <p:extLst>
      <p:ext uri="{BB962C8B-B14F-4D97-AF65-F5344CB8AC3E}">
        <p14:creationId xmlns:p14="http://schemas.microsoft.com/office/powerpoint/2010/main" val="267014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712292" y="391951"/>
            <a:ext cx="6253162" cy="628650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Wskaźniki</a:t>
            </a:r>
            <a:r>
              <a:rPr lang="pl-PL" dirty="0"/>
              <a:t> </a:t>
            </a:r>
            <a:r>
              <a:rPr lang="pl-PL" dirty="0">
                <a:solidFill>
                  <a:srgbClr val="00B050"/>
                </a:solidFill>
              </a:rPr>
              <a:t>Programu/Projektu</a:t>
            </a:r>
            <a:r>
              <a:rPr lang="pl-PL" dirty="0"/>
              <a:t> 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08235" y="916098"/>
            <a:ext cx="8261891" cy="54677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Wartość bazowa musi być każdorazowo równa zero</a:t>
            </a:r>
            <a:r>
              <a:rPr lang="en-US" sz="1800" dirty="0">
                <a:solidFill>
                  <a:srgbClr val="000000"/>
                </a:solidFill>
              </a:rPr>
              <a:t>;</a:t>
            </a:r>
            <a:endParaRPr lang="pl-PL" sz="18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Wartość docelową należy określić kumulatywnie uwzględniając </a:t>
            </a:r>
            <a:r>
              <a:rPr lang="pl-PL" sz="1800" u="sng" dirty="0">
                <a:solidFill>
                  <a:srgbClr val="000000"/>
                </a:solidFill>
              </a:rPr>
              <a:t>wszystkie lata realizacji Projektu</a:t>
            </a:r>
            <a:r>
              <a:rPr lang="en-US" sz="1800" dirty="0">
                <a:solidFill>
                  <a:srgbClr val="000000"/>
                </a:solidFill>
              </a:rPr>
              <a:t>;</a:t>
            </a:r>
            <a:endParaRPr lang="pl-PL" sz="18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Wskazane wartości wskaźników powinny stanowić sumaryczne zestawienie wartości danych wskazanych w harmonogramie rzeczowo-finansowym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np. ilość przeprowadzonych szkoleń [szt.], ilość konferencji [szt.]</a:t>
            </a:r>
            <a:r>
              <a:rPr lang="en-US" sz="1800" dirty="0">
                <a:solidFill>
                  <a:srgbClr val="000000"/>
                </a:solidFill>
              </a:rPr>
              <a:t>;</a:t>
            </a:r>
            <a:endParaRPr lang="pl-PL" sz="18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Kolumna "Opis wyliczenia wartości wskaźnika" powinna przedstawiać sposób wyliczenia wskazanych wartości wskaźników.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rgbClr val="000000"/>
                </a:solidFill>
              </a:rPr>
              <a:t>W formularzu wniosku o dofinansowanie znajduje się dodatkowy wskaźnik „Zakup sprzętu, budowa lub modernizacja urządzeń oraz obiektów”, który wnioskodawca powinien wypełnić – jeśli go dotyczy, bez względu na to,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w którym naborze składa projekt.</a:t>
            </a:r>
          </a:p>
        </p:txBody>
      </p:sp>
    </p:spTree>
    <p:extLst>
      <p:ext uri="{BB962C8B-B14F-4D97-AF65-F5344CB8AC3E}">
        <p14:creationId xmlns:p14="http://schemas.microsoft.com/office/powerpoint/2010/main" val="228070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86611" y="1024568"/>
            <a:ext cx="3739625" cy="5255046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B050"/>
                </a:solidFill>
              </a:rPr>
              <a:t>wskaźnik „Liczba ekosystemów o poprawionym stanie środowiska”: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Wartość docelowa: 2 szt.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Opis wyliczenia: 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Mokradła: 1 szt.; Las i tereny zalesione: 1 szt.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endParaRPr lang="pl-PL" sz="1200" dirty="0"/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B050"/>
                </a:solidFill>
              </a:rPr>
              <a:t>wskaźnik „Łączna powierzchnia obszarów o poprawionym stanie środowiska [ha]”: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Wartość docelowa: 100 ha. 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Opis wyliczenia: 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nazwa obszaru Natura 2000 – 30 ha i nazwa parku narodowego - 70 ha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endParaRPr lang="pl-PL" sz="1200" dirty="0"/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B050"/>
                </a:solidFill>
              </a:rPr>
              <a:t>wskaźnik „Liczba gatunków chronionych, których stan uległ poprawie”: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Wartość docelowa: 2 szt. 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Opis wyliczenia: 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żubr: 1 szt.; wilk: 1 szt.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endParaRPr lang="pl-PL" sz="1200" dirty="0"/>
          </a:p>
        </p:txBody>
      </p:sp>
      <p:sp>
        <p:nvSpPr>
          <p:cNvPr id="4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986611" y="317619"/>
            <a:ext cx="7020920" cy="628650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Wskaźniki</a:t>
            </a:r>
            <a:r>
              <a:rPr lang="pl-PL" dirty="0"/>
              <a:t> </a:t>
            </a:r>
            <a:r>
              <a:rPr lang="pl-PL" dirty="0">
                <a:solidFill>
                  <a:srgbClr val="00B050"/>
                </a:solidFill>
              </a:rPr>
              <a:t>Programu/Projektu</a:t>
            </a:r>
            <a:r>
              <a:rPr lang="pl-PL" dirty="0"/>
              <a:t> - </a:t>
            </a:r>
            <a:r>
              <a:rPr lang="pl-PL" dirty="0">
                <a:solidFill>
                  <a:srgbClr val="00B050"/>
                </a:solidFill>
              </a:rPr>
              <a:t>przykłady</a:t>
            </a:r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4726236" y="1012370"/>
            <a:ext cx="4638101" cy="5146060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B050"/>
                </a:solidFill>
              </a:rPr>
              <a:t>wskaźnik „Liczba osób objętych kampaniami podnoszącymi świadomość”: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Wartość docelowa: 1 200 osób 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Opis wyliczenia: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konferencja - 1 szt. - 100 osób;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warsztaty - 2 szt. - 100 osób (50 osób jednorazowo);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artykuł w gazecie - 1 szt. - 1 000 osób (liczba osób, które zapoznały się artykułem jest równa nakładowi).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endParaRPr lang="pl-PL" sz="1200" dirty="0"/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B050"/>
                </a:solidFill>
              </a:rPr>
              <a:t>wskaźnik „Zakup sprzętu, budowa lub modernizacja urządzeń oraz obiektów”: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Wartość docelowa: 7 szt. – rozumiane jako 7 rodzajów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Opis wyliczenia: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pl-PL" sz="1200" dirty="0">
                <a:solidFill>
                  <a:srgbClr val="000000"/>
                </a:solidFill>
              </a:rPr>
              <a:t>1. budowa lub renowacja oczek wodnych - 5 szt.;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2. przebudowa istniejących przepustów - 3szt;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3. lornetka - 3 szt.;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4. aparat fotograficzny - 1 szt.;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5. obroża telemetryczne – 7 </a:t>
            </a:r>
            <a:r>
              <a:rPr lang="pl-PL" sz="1200" dirty="0" err="1">
                <a:solidFill>
                  <a:srgbClr val="000000"/>
                </a:solidFill>
              </a:rPr>
              <a:t>szt</a:t>
            </a:r>
            <a:r>
              <a:rPr lang="pl-PL" sz="1200" dirty="0">
                <a:solidFill>
                  <a:srgbClr val="000000"/>
                </a:solidFill>
              </a:rPr>
              <a:t>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6. zestaw do odbierania danych z obroży telemetrycznych - 1szt.;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7. </a:t>
            </a:r>
            <a:r>
              <a:rPr lang="pl-PL" sz="1200" dirty="0" err="1">
                <a:solidFill>
                  <a:srgbClr val="000000"/>
                </a:solidFill>
              </a:rPr>
              <a:t>fotopułapka</a:t>
            </a:r>
            <a:r>
              <a:rPr lang="pl-PL" sz="1200" dirty="0">
                <a:solidFill>
                  <a:srgbClr val="000000"/>
                </a:solidFill>
              </a:rPr>
              <a:t> - 7szt.</a:t>
            </a:r>
          </a:p>
        </p:txBody>
      </p:sp>
    </p:spTree>
    <p:extLst>
      <p:ext uri="{BB962C8B-B14F-4D97-AF65-F5344CB8AC3E}">
        <p14:creationId xmlns:p14="http://schemas.microsoft.com/office/powerpoint/2010/main" val="1448776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91956" cy="8883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Złożenie wniosku o dofinansowanie</a:t>
            </a:r>
            <a:endParaRPr lang="en-GB" dirty="0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81" y="1698171"/>
            <a:ext cx="4058562" cy="50526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pl-PL" altLang="en-US" sz="1600" b="0" i="0" u="none" strike="noStrike" kern="1200" baseline="0" dirty="0">
                <a:solidFill>
                  <a:srgbClr val="000000"/>
                </a:solidFill>
                <a:latin typeface="Open sa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algn="l">
              <a:lnSpc>
                <a:spcPct val="100000"/>
              </a:lnSpc>
            </a:pPr>
            <a:r>
              <a:rPr lang="pl-PL" altLang="en-US" sz="1800" b="1" dirty="0">
                <a:solidFill>
                  <a:srgbClr val="00B050"/>
                </a:solidFill>
              </a:rPr>
              <a:t>Sposób złożenia wniosku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/>
              <a:t>wyłącznie elektronicznie w Generatorze Wniosków o Dofinansowanie (GWD). </a:t>
            </a:r>
          </a:p>
          <a:p>
            <a:pPr algn="l">
              <a:lnSpc>
                <a:spcPct val="100000"/>
              </a:lnSpc>
            </a:pPr>
            <a:r>
              <a:rPr lang="pl-PL" sz="1800" dirty="0"/>
              <a:t>Formularz wniosku jest dostępny:</a:t>
            </a:r>
            <a:endParaRPr lang="en-GB" sz="1800" dirty="0"/>
          </a:p>
          <a:p>
            <a:pPr algn="l">
              <a:lnSpc>
                <a:spcPct val="100000"/>
              </a:lnSpc>
            </a:pPr>
            <a:r>
              <a:rPr lang="pl-PL" sz="1600" b="1" dirty="0">
                <a:solidFill>
                  <a:srgbClr val="00B050"/>
                </a:solidFill>
                <a:hlinkClick r:id="rId2"/>
              </a:rPr>
              <a:t>http://nfosigw.gov.pl/oferta-finansowania/srodki-norweskie</a:t>
            </a:r>
            <a:r>
              <a:rPr lang="pl-PL" sz="1600" b="1" dirty="0">
                <a:solidFill>
                  <a:srgbClr val="00B050"/>
                </a:solidFill>
              </a:rPr>
              <a:t> </a:t>
            </a:r>
            <a:endParaRPr lang="en-GB" sz="16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/>
              <a:t>oraz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pl-PL" sz="1600" b="1" dirty="0">
                <a:solidFill>
                  <a:srgbClr val="00B050"/>
                </a:solidFill>
                <a:hlinkClick r:id="rId3"/>
              </a:rPr>
              <a:t>https://www.eog.gov.pl/strony/zapoznaj-sie-z-funduszami/oferta-funduszy/srodowisko-energia-zmiany-klimatu/</a:t>
            </a: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endParaRPr lang="pl-PL" sz="1800" dirty="0"/>
          </a:p>
          <a:p>
            <a:pPr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IE" dirty="0"/>
          </a:p>
        </p:txBody>
      </p:sp>
      <p:sp>
        <p:nvSpPr>
          <p:cNvPr id="8" name="Prostokąt 7"/>
          <p:cNvSpPr/>
          <p:nvPr/>
        </p:nvSpPr>
        <p:spPr>
          <a:xfrm>
            <a:off x="4945486" y="1698171"/>
            <a:ext cx="3979573" cy="3949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B050"/>
                </a:solidFill>
              </a:rPr>
              <a:t>Sposób podpisania wniosku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rgbClr val="000000"/>
                </a:solidFill>
              </a:rPr>
              <a:t>Dopuszcza się dwie możliwości podpisania wniosku elektronicznego:</a:t>
            </a:r>
            <a:endParaRPr lang="en-GB" sz="1800" dirty="0">
              <a:solidFill>
                <a:srgbClr val="000000"/>
              </a:solidFill>
            </a:endParaRPr>
          </a:p>
          <a:p>
            <a:pPr marL="285750" lvl="1" indent="-28575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przy użyciu certyfikowanego podpisu elektronicznego, który wywołuje skutki prawne równoważne podpisowi własnoręcznemu;</a:t>
            </a:r>
            <a:endParaRPr lang="en-GB" sz="1800" dirty="0">
              <a:solidFill>
                <a:srgbClr val="000000"/>
              </a:solidFill>
            </a:endParaRPr>
          </a:p>
          <a:p>
            <a:pPr marL="285750" lvl="1" indent="-28575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0000"/>
                </a:solidFill>
              </a:rPr>
              <a:t>przy użyciu profilu zaufanego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w ramach elektronicznej Platformy Usług Administracji Publicznej (</a:t>
            </a:r>
            <a:r>
              <a:rPr lang="pl-PL" sz="1800" dirty="0" err="1">
                <a:solidFill>
                  <a:srgbClr val="000000"/>
                </a:solidFill>
              </a:rPr>
              <a:t>ePUAP</a:t>
            </a:r>
            <a:r>
              <a:rPr lang="pl-PL" sz="1800" dirty="0">
                <a:solidFill>
                  <a:srgbClr val="000000"/>
                </a:solidFill>
              </a:rPr>
              <a:t>). 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2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018" y="659882"/>
            <a:ext cx="5872309" cy="888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dirty="0"/>
              <a:t>Środowisko naturalne i ekosystemy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2349" y="1717766"/>
            <a:ext cx="7643812" cy="396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pl-PL" altLang="en-US" sz="1800" b="1" i="0" u="none" strike="noStrike" kern="1200" baseline="0" dirty="0">
                <a:solidFill>
                  <a:srgbClr val="00B050"/>
                </a:solidFill>
                <a:latin typeface="Open sa"/>
                <a:ea typeface="+mn-ea"/>
                <a:cs typeface="+mn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en-US" sz="1800" b="1" dirty="0">
                <a:solidFill>
                  <a:srgbClr val="00B050"/>
                </a:solidFill>
              </a:rPr>
              <a:t>Rezultat 2: Poprawiony stan środowiskowy ekosystemów</a:t>
            </a: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Alokacja: </a:t>
            </a:r>
            <a:r>
              <a:rPr lang="pl-PL" sz="1800" b="1" dirty="0"/>
              <a:t>€ 14 023 588;</a:t>
            </a:r>
          </a:p>
          <a:p>
            <a:pPr>
              <a:lnSpc>
                <a:spcPct val="100000"/>
              </a:lnSpc>
            </a:pPr>
            <a:r>
              <a:rPr lang="pl-PL" sz="1800" b="1" dirty="0"/>
              <a:t>z czego środki </a:t>
            </a:r>
            <a:r>
              <a:rPr lang="pl-PL" sz="1800" b="1" dirty="0">
                <a:solidFill>
                  <a:srgbClr val="00B050"/>
                </a:solidFill>
              </a:rPr>
              <a:t>MF EOG: </a:t>
            </a:r>
            <a:r>
              <a:rPr lang="pl-PL" sz="1800" b="1" dirty="0"/>
              <a:t>€ </a:t>
            </a:r>
            <a:r>
              <a:rPr lang="pl-PL" sz="1800" b="1" dirty="0">
                <a:solidFill>
                  <a:srgbClr val="00B050"/>
                </a:solidFill>
              </a:rPr>
              <a:t>11 920 050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Wdrożenie planów zarządzania ekosystemami;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Zwiększenie ochrony ekosystemów przed inwazyjnymi gatunkami obcymi;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Mapowanie i ocena usług ekosystemów;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Działania związane z ochroną środowiska i ekosystemów realizowane przez NGO .                                                              </a:t>
            </a:r>
          </a:p>
          <a:p>
            <a:pPr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endParaRPr lang="pl-PL" sz="1800" dirty="0"/>
          </a:p>
          <a:p>
            <a:pPr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03895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53320" cy="505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Załączniki do wniosku o dofinansowanie</a:t>
            </a:r>
            <a:endParaRPr lang="en-GB" dirty="0"/>
          </a:p>
        </p:txBody>
      </p:sp>
      <p:sp>
        <p:nvSpPr>
          <p:cNvPr id="10" name="Prostokąt 9"/>
          <p:cNvSpPr/>
          <p:nvPr/>
        </p:nvSpPr>
        <p:spPr>
          <a:xfrm>
            <a:off x="234586" y="1659479"/>
            <a:ext cx="92083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dokumenty potwierdzające status prawny wnioskodawcy i partnerstwo w projekcie,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upoważnienia / pełnomocnictwa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pozwolenia i decyzje administracyjne</a:t>
            </a:r>
            <a:r>
              <a:rPr lang="pl-PL" sz="1600" baseline="0" dirty="0"/>
              <a:t> </a:t>
            </a:r>
            <a:r>
              <a:rPr lang="pl-PL" sz="1600" dirty="0"/>
              <a:t>lub harmonogram ich uzyskania;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zgoda właściciela, zarządcy lub użytkownika wieczystego terenu, na którym realizowany ma być Projekt, jeżeli dotyczy;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Plan Komunikacji;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kalkulacja kosztów pośrednich - jeżeli dotyczy;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opinia i / lub zgoda właściwego organu ochrony przyrody na realizację projektu lub potwierdzenie wystąpienia o ww. opinię / zgodę - jeżeli dotyczy;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oświadczenie o zgodności zadań projektu z planami zarządzania ekosystemami - jeżeli dotyczy;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err="1"/>
              <a:t>dokumenty</a:t>
            </a:r>
            <a:r>
              <a:rPr lang="en-US" sz="1600" dirty="0"/>
              <a:t> </a:t>
            </a:r>
            <a:r>
              <a:rPr lang="pl-PL" sz="1600" dirty="0"/>
              <a:t>właściwe dla działań info</a:t>
            </a:r>
            <a:r>
              <a:rPr lang="en-US" sz="1600" dirty="0" err="1"/>
              <a:t>rmacyjno</a:t>
            </a:r>
            <a:r>
              <a:rPr lang="pl-PL" sz="1600" dirty="0"/>
              <a:t>-</a:t>
            </a:r>
            <a:r>
              <a:rPr lang="pl-PL" sz="1600" dirty="0" err="1"/>
              <a:t>promo</a:t>
            </a:r>
            <a:r>
              <a:rPr lang="en-US" sz="1600" dirty="0" err="1"/>
              <a:t>cyjnych</a:t>
            </a:r>
            <a:r>
              <a:rPr lang="pl-PL" sz="1600" dirty="0"/>
              <a:t> i podnoszenia świadomości z zakresu objętego naborem;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szkic obiektu, usytuowanie obiektu (mapka), w przypadku gdy projekt dotyczy doposażenia infrastruktury terenowej  - jeżeli dotyczy;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mapa/schemat przedstawiający lokalizację zadania i najważniejsze jego elementy/ obiekty </a:t>
            </a:r>
            <a:br>
              <a:rPr lang="pl-PL" sz="1600" dirty="0"/>
            </a:br>
            <a:r>
              <a:rPr lang="pl-PL" sz="1600" dirty="0"/>
              <a:t>w skali umożliwiającej analizę przedsięwzięcia (zalecana skala od 1:50 000 do 1:25 000) - jeżeli dotyczy;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600" dirty="0"/>
              <a:t>inne dokumenty, uznane za konieczne do złożenia przez wnioskodawcę.</a:t>
            </a:r>
          </a:p>
        </p:txBody>
      </p:sp>
    </p:spTree>
    <p:extLst>
      <p:ext uri="{BB962C8B-B14F-4D97-AF65-F5344CB8AC3E}">
        <p14:creationId xmlns:p14="http://schemas.microsoft.com/office/powerpoint/2010/main" val="396267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53320" cy="505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Okres kwalifikowalności wydatków</a:t>
            </a:r>
            <a:endParaRPr lang="en-GB" dirty="0"/>
          </a:p>
        </p:txBody>
      </p:sp>
      <p:sp>
        <p:nvSpPr>
          <p:cNvPr id="6" name="Prostokąt 5"/>
          <p:cNvSpPr/>
          <p:nvPr/>
        </p:nvSpPr>
        <p:spPr>
          <a:xfrm>
            <a:off x="942924" y="1942814"/>
            <a:ext cx="722228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600" b="1" u="sng" dirty="0"/>
              <a:t>Początkowa data kwalifikowalności wydatków:</a:t>
            </a:r>
            <a:r>
              <a:rPr lang="pl-PL" sz="1600" b="1" dirty="0"/>
              <a:t> </a:t>
            </a:r>
            <a:r>
              <a:rPr lang="pl-PL" sz="1600" dirty="0"/>
              <a:t>data wydania przez Operatora Programu decyzji o dofinansowaniu;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600" b="1" u="sng" dirty="0"/>
              <a:t>Końcowa data kwalifikowalności wydatków: </a:t>
            </a:r>
            <a:r>
              <a:rPr lang="pl-PL" sz="1600" b="1" dirty="0">
                <a:solidFill>
                  <a:srgbClr val="C00000"/>
                </a:solidFill>
              </a:rPr>
              <a:t>30.04.2024 r.; 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600" u="sng" dirty="0"/>
              <a:t>Wyjątek:</a:t>
            </a:r>
            <a:r>
              <a:rPr lang="pl-PL" sz="1600" dirty="0"/>
              <a:t> koszty w odniesieniu, do których faktury zostały wystawione w ostatnim miesiącu kwalifikowalności wydatków zostaną uznane za kwalifikowalne jeśli zostaną zapłacone w terminie 30 dni od ostatniego dnia kwalifikowalności wydatków.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694537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886" y="463939"/>
            <a:ext cx="7753320" cy="505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>
                <a:solidFill>
                  <a:srgbClr val="00B050"/>
                </a:solidFill>
              </a:rPr>
              <a:t>Ocena wniosków o dofinansowanie</a:t>
            </a:r>
            <a:endParaRPr lang="en-GB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886" y="1291166"/>
            <a:ext cx="3441700" cy="4275667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altLang="en-US" sz="1800" b="1" dirty="0">
                <a:solidFill>
                  <a:srgbClr val="00B050"/>
                </a:solidFill>
              </a:rPr>
              <a:t>Ocena formalna</a:t>
            </a:r>
            <a:endParaRPr lang="pl-PL" sz="1800" b="1" dirty="0">
              <a:solidFill>
                <a:srgbClr val="00B050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weryfikacja projektu pod kątem spełnienia bądź niespełnienia warunków formalnych (ocena zero-jedynkowa),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wniosku,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wniesienia odwołania do KPK za pośrednictwem Operatora Programu.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4007196" y="1162378"/>
            <a:ext cx="5389592" cy="5892552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altLang="en-US" sz="1800" b="1" dirty="0">
                <a:solidFill>
                  <a:srgbClr val="00B050"/>
                </a:solidFill>
              </a:rPr>
              <a:t>Ocena merytoryczna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l-PL" sz="1800" b="1" dirty="0">
                <a:solidFill>
                  <a:srgbClr val="000000"/>
                </a:solidFill>
              </a:rPr>
              <a:t>ocena I stopnia</a:t>
            </a:r>
            <a:r>
              <a:rPr lang="pl-PL" sz="1800" dirty="0">
                <a:solidFill>
                  <a:srgbClr val="000000"/>
                </a:solidFill>
              </a:rPr>
              <a:t>: 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zgodność z pomocą publiczną, zasadą równych szans i niedyskryminacji, kwalifikowalności projektu (ocena zero-jedynkowa),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możliwość jednokrotnego uzupełnienia wniosku,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brak możliwości wniesienia odwołania.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l-PL" sz="1800" b="1" dirty="0">
                <a:solidFill>
                  <a:srgbClr val="000000"/>
                </a:solidFill>
              </a:rPr>
              <a:t>ocena II stopnia</a:t>
            </a:r>
            <a:r>
              <a:rPr lang="pl-PL" sz="1800" dirty="0">
                <a:solidFill>
                  <a:srgbClr val="000000"/>
                </a:solidFill>
              </a:rPr>
              <a:t>: 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Punktowa, przyznawana przez dwóch zewnętrznych i bezstronnych ekspertów, wybranych w drodze procedury konkursowej NFOŚiGW,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możliwość jednokrotnego uzupełnienia wniosku,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rgbClr val="000000"/>
                </a:solidFill>
              </a:rPr>
              <a:t>możliwość wniesienia odwołania do Operatora Programu.</a:t>
            </a:r>
          </a:p>
          <a:p>
            <a:pPr algn="l"/>
            <a:endParaRPr lang="pl-PL" sz="1800" dirty="0"/>
          </a:p>
          <a:p>
            <a:pPr algn="l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471938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6F68059-6A4B-4750-87A8-BBA0CCED9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7FD2AAF-A00C-4B60-A73A-EB923D85E2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2A6FCA-3031-47B7-AD14-DEC2EAA8E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B4691B-0214-41F4-ACF3-79AF582D3C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0DEC20D-FCF8-4BF7-AF8F-8FD0401283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5FB677A9-98A3-4ABF-947C-F48D5922E0F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25208" y="4278565"/>
            <a:ext cx="2490403" cy="1900166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pl-PL" sz="1800" b="1" dirty="0">
                <a:solidFill>
                  <a:srgbClr val="000000"/>
                </a:solidFill>
              </a:rPr>
              <a:t>Zwiększenie ochrony ekosystemów przed inwazyjnymi gatunkami obcymi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rgbClr val="00B050"/>
                </a:solidFill>
              </a:rPr>
              <a:t>Alokacja: 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chemeClr val="tx2"/>
                </a:solidFill>
              </a:rPr>
              <a:t>€ </a:t>
            </a:r>
            <a:r>
              <a:rPr lang="pl-PL" sz="1800" b="1" dirty="0"/>
              <a:t>3 583 576 </a:t>
            </a:r>
            <a:r>
              <a:rPr lang="pl-PL" sz="1800" dirty="0">
                <a:solidFill>
                  <a:schemeClr val="tx2"/>
                </a:solidFill>
              </a:rPr>
              <a:t>MF EOG</a:t>
            </a:r>
            <a:endParaRPr lang="pl-PL" sz="1800" dirty="0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A746B5F9-0615-463C-8F98-D847E7158C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26958" y="2327323"/>
            <a:ext cx="2488653" cy="1573456"/>
          </a:xfrm>
        </p:spPr>
        <p:txBody>
          <a:bodyPr/>
          <a:lstStyle/>
          <a:p>
            <a:pPr lvl="0"/>
            <a:r>
              <a:rPr lang="pl-PL" b="1" dirty="0">
                <a:solidFill>
                  <a:srgbClr val="000000"/>
                </a:solidFill>
              </a:rPr>
              <a:t>Wdrażanie planów zarządzania ekosystemami</a:t>
            </a:r>
          </a:p>
          <a:p>
            <a:r>
              <a:rPr lang="pl-PL" dirty="0">
                <a:solidFill>
                  <a:srgbClr val="00B050"/>
                </a:solidFill>
              </a:rPr>
              <a:t>Alokacja: </a:t>
            </a:r>
          </a:p>
          <a:p>
            <a:r>
              <a:rPr lang="pl-PL" dirty="0">
                <a:solidFill>
                  <a:schemeClr val="tx2"/>
                </a:solidFill>
              </a:rPr>
              <a:t>€ </a:t>
            </a:r>
            <a:r>
              <a:rPr lang="pl-PL" b="1" dirty="0"/>
              <a:t>5 882 352 </a:t>
            </a:r>
            <a:r>
              <a:rPr lang="pl-PL" dirty="0">
                <a:solidFill>
                  <a:schemeClr val="tx2"/>
                </a:solidFill>
              </a:rPr>
              <a:t> MF EOG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6FE90756-BC3C-468D-8A7E-7541BC6EE9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44763" y="2357724"/>
            <a:ext cx="2488653" cy="3128675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pl-PL" sz="1800" b="1" dirty="0">
                <a:solidFill>
                  <a:srgbClr val="000000"/>
                </a:solidFill>
              </a:rPr>
              <a:t>Działania związane </a:t>
            </a:r>
            <a:br>
              <a:rPr lang="pl-PL" sz="1800" b="1" dirty="0">
                <a:solidFill>
                  <a:srgbClr val="000000"/>
                </a:solidFill>
              </a:rPr>
            </a:br>
            <a:r>
              <a:rPr lang="pl-PL" sz="1800" b="1" dirty="0">
                <a:solidFill>
                  <a:srgbClr val="000000"/>
                </a:solidFill>
              </a:rPr>
              <a:t>z ochroną ekosystemów prowadzone przez organizacje pozarządowe (Fundusz Małych Grantów)</a:t>
            </a:r>
          </a:p>
          <a:p>
            <a:pPr marL="0" indent="0" algn="ctr">
              <a:buNone/>
            </a:pPr>
            <a:r>
              <a:rPr lang="pl-PL" sz="1800" dirty="0">
                <a:solidFill>
                  <a:srgbClr val="00B050"/>
                </a:solidFill>
              </a:rPr>
              <a:t>Alokacja: </a:t>
            </a:r>
          </a:p>
          <a:p>
            <a:pPr marL="0" lvl="0" indent="0" algn="ctr">
              <a:buNone/>
              <a:defRPr/>
            </a:pPr>
            <a:r>
              <a:rPr lang="pl-PL" sz="1800" dirty="0">
                <a:solidFill>
                  <a:schemeClr val="tx2"/>
                </a:solidFill>
              </a:rPr>
              <a:t>€ </a:t>
            </a:r>
            <a:r>
              <a:rPr lang="pl-PL" sz="1800" b="1" dirty="0"/>
              <a:t>2,804,720 </a:t>
            </a:r>
            <a:r>
              <a:rPr lang="pl-PL" sz="1800" dirty="0">
                <a:solidFill>
                  <a:schemeClr val="tx2"/>
                </a:solidFill>
              </a:rPr>
              <a:t>MF EOG</a:t>
            </a:r>
          </a:p>
          <a:p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2759930" y="39083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Nabór </a:t>
            </a:r>
            <a:r>
              <a:rPr lang="pl-PL" dirty="0" err="1">
                <a:solidFill>
                  <a:srgbClr val="C00000"/>
                </a:solidFill>
              </a:rPr>
              <a:t>otwar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pl-PL" dirty="0">
                <a:solidFill>
                  <a:srgbClr val="C00000"/>
                </a:solidFill>
              </a:rPr>
              <a:t>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2759930" y="6178731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Nabór </a:t>
            </a:r>
            <a:r>
              <a:rPr lang="pl-PL" dirty="0" err="1">
                <a:solidFill>
                  <a:srgbClr val="C00000"/>
                </a:solidFill>
              </a:rPr>
              <a:t>otwar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pl-PL" dirty="0">
                <a:solidFill>
                  <a:srgbClr val="C00000"/>
                </a:solidFill>
              </a:rPr>
              <a:t>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4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9D0CE7-21EC-42BC-B9E2-0590CA9BA85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64292" y="2024742"/>
            <a:ext cx="4367137" cy="4010298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1800" b="1" dirty="0" err="1">
                <a:solidFill>
                  <a:srgbClr val="000000"/>
                </a:solidFill>
              </a:rPr>
              <a:t>Cel</a:t>
            </a:r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pl-PL" sz="1800" dirty="0">
                <a:solidFill>
                  <a:srgbClr val="000000"/>
                </a:solidFill>
              </a:rPr>
              <a:t>zwiększenie odporności ekosystemów na negatywne zjawiska wynikające ze zmian klimatu oraz adaptację do nich poprzez aktywną ochronę zagrożonych gatunków oraz siedlisk.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pl-PL" sz="1800" dirty="0">
                <a:solidFill>
                  <a:srgbClr val="000000"/>
                </a:solidFill>
              </a:rPr>
              <a:t>Realizacja projektów przyczyni się do          wzmocnienia odporności ekosystemów na negatywne skutki zmian klimatu, </a:t>
            </a:r>
            <a:br>
              <a:rPr lang="pl-PL" sz="1800" dirty="0">
                <a:solidFill>
                  <a:srgbClr val="000000"/>
                </a:solidFill>
              </a:rPr>
            </a:br>
            <a:r>
              <a:rPr lang="pl-PL" sz="1800" dirty="0">
                <a:solidFill>
                  <a:srgbClr val="000000"/>
                </a:solidFill>
              </a:rPr>
              <a:t>a także pośrednio do ograniczenia emisji CO2 poprzez ochronę naturalnych oraz przywracanie zdegradowanych mokradeł oraz podniesienia świadomości społecznej w zakresie zmian klimatu i ich wpływu na ekosystemy.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0155" y="2958417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rgbClr val="000000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4200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6225932" y="509144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Wdrażanie planów zarządzania             ekosystemami</a:t>
            </a:r>
          </a:p>
        </p:txBody>
      </p:sp>
      <p:sp>
        <p:nvSpPr>
          <p:cNvPr id="8" name="Prostokąt 7"/>
          <p:cNvSpPr/>
          <p:nvPr/>
        </p:nvSpPr>
        <p:spPr>
          <a:xfrm>
            <a:off x="5868473" y="1578761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Zakres </a:t>
            </a:r>
            <a:r>
              <a:rPr lang="pl-PL" sz="1800" b="1" dirty="0">
                <a:solidFill>
                  <a:srgbClr val="000000"/>
                </a:solidFill>
              </a:rPr>
              <a:t>finansowania przedsięwzięć obejmuje </a:t>
            </a:r>
            <a:r>
              <a:rPr lang="en-US" sz="1800" b="1" dirty="0">
                <a:solidFill>
                  <a:srgbClr val="000000"/>
                </a:solidFill>
              </a:rPr>
              <a:t>m</a:t>
            </a:r>
            <a:r>
              <a:rPr lang="pl-PL" sz="1800" b="1" dirty="0">
                <a:solidFill>
                  <a:srgbClr val="000000"/>
                </a:solidFill>
              </a:rPr>
              <a:t>.</a:t>
            </a:r>
            <a:r>
              <a:rPr lang="en-US" sz="1800" b="1" dirty="0">
                <a:solidFill>
                  <a:srgbClr val="000000"/>
                </a:solidFill>
              </a:rPr>
              <a:t>in. </a:t>
            </a:r>
            <a:r>
              <a:rPr lang="en-US" sz="1800" b="1" dirty="0" err="1">
                <a:solidFill>
                  <a:srgbClr val="000000"/>
                </a:solidFill>
              </a:rPr>
              <a:t>dzia</a:t>
            </a:r>
            <a:r>
              <a:rPr lang="pl-PL" sz="1800" b="1" dirty="0">
                <a:solidFill>
                  <a:srgbClr val="000000"/>
                </a:solidFill>
              </a:rPr>
              <a:t>ł</a:t>
            </a:r>
            <a:r>
              <a:rPr lang="en-US" sz="1800" b="1" dirty="0" err="1">
                <a:solidFill>
                  <a:srgbClr val="000000"/>
                </a:solidFill>
              </a:rPr>
              <a:t>ania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zwi</a:t>
            </a:r>
            <a:r>
              <a:rPr lang="pl-PL" sz="1800" b="1" dirty="0">
                <a:solidFill>
                  <a:srgbClr val="000000"/>
                </a:solidFill>
              </a:rPr>
              <a:t>ą</a:t>
            </a:r>
            <a:r>
              <a:rPr lang="en-US" sz="1800" b="1" dirty="0" err="1">
                <a:solidFill>
                  <a:srgbClr val="000000"/>
                </a:solidFill>
              </a:rPr>
              <a:t>zane</a:t>
            </a:r>
            <a:r>
              <a:rPr lang="en-US" sz="1800" b="1" dirty="0">
                <a:solidFill>
                  <a:srgbClr val="000000"/>
                </a:solidFill>
              </a:rPr>
              <a:t> z</a:t>
            </a:r>
            <a:r>
              <a:rPr lang="pl-PL" dirty="0">
                <a:solidFill>
                  <a:srgbClr val="000000"/>
                </a:solidFill>
              </a:rPr>
              <a:t>: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wdrażaniem planów zarządzania obszarami chronionymi </a:t>
            </a:r>
            <a:r>
              <a:rPr lang="pl-PL" baseline="0" dirty="0">
                <a:solidFill>
                  <a:srgbClr val="000000"/>
                </a:solidFill>
              </a:rPr>
              <a:t>              </a:t>
            </a:r>
            <a:r>
              <a:rPr lang="pl-PL" dirty="0">
                <a:solidFill>
                  <a:srgbClr val="000000"/>
                </a:solidFill>
              </a:rPr>
              <a:t>(obszary Natura 2000, parki narodowe i krajobrazowe, rezerwaty);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poprawą stanu gatunków chronionych;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przeciwdziałaniem fragmentacji ekosystemów;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tworzeniem/zachowaniem/udrażnianiem korytarzy ekologicznych w celu zapewnienia swobodnego przepływu gatunków między obszarami chronionymi;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ochroną naturalnych mokradeł jako rezerwuarów węgla organicznego;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przywracanie zdegradowanych mokradeł do stanu naturalnego;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 utrzymaniem dobrego stanu ekosystemów.</a:t>
            </a:r>
          </a:p>
          <a:p>
            <a:pPr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648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6121989" y="587521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/>
              <a:t>Wdrażanie planów zarządzania             ekosystemami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6344058" y="1686254"/>
            <a:ext cx="518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Projekt</a:t>
            </a:r>
            <a:r>
              <a:rPr lang="pl-PL" baseline="0" dirty="0">
                <a:solidFill>
                  <a:srgbClr val="000000"/>
                </a:solidFill>
              </a:rPr>
              <a:t> powinien mieć</a:t>
            </a:r>
            <a:r>
              <a:rPr lang="pl-PL" dirty="0">
                <a:solidFill>
                  <a:srgbClr val="000000"/>
                </a:solidFill>
              </a:rPr>
              <a:t> </a:t>
            </a:r>
            <a:r>
              <a:rPr lang="pl-PL" b="1" dirty="0">
                <a:solidFill>
                  <a:srgbClr val="000000"/>
                </a:solidFill>
              </a:rPr>
              <a:t>kompleksowy charakter </a:t>
            </a:r>
            <a:r>
              <a:rPr lang="pl-PL" dirty="0">
                <a:solidFill>
                  <a:srgbClr val="000000"/>
                </a:solidFill>
              </a:rPr>
              <a:t>tzn. uwzględniać działania zwiększające odporność ekosystemów na negatywne zjawiska wynikające ze zmian klimatu i adaptację do tych zmian oraz uzupełniające je kampanie podnoszące świadomość w tym zakresie wraz ze wskazaniem ich wzajemnego powiązania.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dirty="0">
              <a:solidFill>
                <a:srgbClr val="00000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Zapobieganie nadmiernej presji turystycznej na ekosystemy poprzez budowę i/lub modernizację infrastruktury edukacyjnej i turystycznej może stanowić wartość dodaną projektu, natomiast nie może stanowić głównego zakresu projektu.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608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6121989" y="587521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/>
              <a:t>Wdrażanie planów zarządzania             ekosystemami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6344058" y="1686254"/>
            <a:ext cx="4976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0000"/>
                </a:solidFill>
              </a:rPr>
              <a:t>Kwalifikujący się Wnioskodawcy: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podmioty prywatne lub publiczne;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podmioty komercyjne lub niekomercyjne;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organizacje pozarządowe rozumiane jako </a:t>
            </a:r>
            <a:r>
              <a:rPr lang="pl-PL" dirty="0" err="1">
                <a:solidFill>
                  <a:srgbClr val="000000"/>
                </a:solidFill>
              </a:rPr>
              <a:t>wolontariackie</a:t>
            </a:r>
            <a:r>
              <a:rPr lang="pl-PL" dirty="0">
                <a:solidFill>
                  <a:srgbClr val="000000"/>
                </a:solidFill>
              </a:rPr>
              <a:t> organizacje non-profit ustanowione jako podmiot prawa o celach niekomercyjnych, niezależne od władz lokalnych, regionalnych i centralnych, podmiotów publicznych, partii politycznych i  podmiotów gospodarczych</a:t>
            </a:r>
            <a:r>
              <a:rPr lang="pl-PL" baseline="0" dirty="0">
                <a:solidFill>
                  <a:srgbClr val="000000"/>
                </a:solidFill>
              </a:rPr>
              <a:t> - </a:t>
            </a:r>
            <a:r>
              <a:rPr lang="pl-PL" dirty="0">
                <a:solidFill>
                  <a:srgbClr val="000000"/>
                </a:solidFill>
              </a:rPr>
              <a:t>zgodnie z art. 1.6 n) </a:t>
            </a:r>
            <a:r>
              <a:rPr lang="pl-PL" i="1" dirty="0">
                <a:solidFill>
                  <a:srgbClr val="000000"/>
                </a:solidFill>
              </a:rPr>
              <a:t>Regulacji w sprawie wdrażania Mechanizmu Finansowego Europejskiego Obszaru Gospodarczego (MF EOG) na lata </a:t>
            </a:r>
            <a:r>
              <a:rPr lang="pl-PL" b="0" i="1" dirty="0">
                <a:solidFill>
                  <a:srgbClr val="000000"/>
                </a:solidFill>
              </a:rPr>
              <a:t>2014-2021.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192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 txBox="1">
            <a:spLocks/>
          </p:cNvSpPr>
          <p:nvPr/>
        </p:nvSpPr>
        <p:spPr>
          <a:xfrm>
            <a:off x="6121989" y="587521"/>
            <a:ext cx="5738541" cy="843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/>
              <a:t>Wdrażanie planów zarządzania             ekosystemami</a:t>
            </a:r>
            <a:endParaRPr lang="pl-PL" b="1" dirty="0"/>
          </a:p>
        </p:txBody>
      </p:sp>
      <p:sp>
        <p:nvSpPr>
          <p:cNvPr id="6" name="Prostokąt 5"/>
          <p:cNvSpPr/>
          <p:nvPr/>
        </p:nvSpPr>
        <p:spPr>
          <a:xfrm>
            <a:off x="5860732" y="1712380"/>
            <a:ext cx="58479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Dotacja: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</a:rPr>
              <a:t>kwota alokacji w naborze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5 882 352 euro, tj. 25 387 642,99 zł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0000"/>
                </a:solidFill>
              </a:rPr>
              <a:t>poziom dofinansowania dotacją – 85%,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minimalna kwota dofinansowania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200 000 euro tj. 863 180,00 zł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0000"/>
                </a:solidFill>
              </a:rPr>
              <a:t>maksymalna kwota dofinansowania –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1 000 000 euro tj. 4 315 900,00 zł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</a:rPr>
              <a:t>wkład własny Wnioskodawcy</a:t>
            </a:r>
            <a:r>
              <a:rPr lang="pl-PL" baseline="0" dirty="0">
                <a:solidFill>
                  <a:srgbClr val="000000"/>
                </a:solidFill>
              </a:rPr>
              <a:t> </a:t>
            </a:r>
            <a:r>
              <a:rPr lang="pl-PL" dirty="0">
                <a:solidFill>
                  <a:srgbClr val="000000"/>
                </a:solidFill>
              </a:rPr>
              <a:t>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</p:txBody>
      </p:sp>
    </p:spTree>
    <p:extLst>
      <p:ext uri="{BB962C8B-B14F-4D97-AF65-F5344CB8AC3E}">
        <p14:creationId xmlns:p14="http://schemas.microsoft.com/office/powerpoint/2010/main" val="3603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943A9BA618B46AAEF70F6C4F2E2EC" ma:contentTypeVersion="2" ma:contentTypeDescription="Create a new document." ma:contentTypeScope="" ma:versionID="82bda26526152cca44e9950d7afbfb95">
  <xsd:schema xmlns:xsd="http://www.w3.org/2001/XMLSchema" xmlns:xs="http://www.w3.org/2001/XMLSchema" xmlns:p="http://schemas.microsoft.com/office/2006/metadata/properties" xmlns:ns2="2f4ca05a-8a13-40a3-9b9c-33e37de64ad1" targetNamespace="http://schemas.microsoft.com/office/2006/metadata/properties" ma:root="true" ma:fieldsID="568b8fac16da57e747bdc5d447069cfa" ns2:_="">
    <xsd:import namespace="2f4ca05a-8a13-40a3-9b9c-33e37de64a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ca05a-8a13-40a3-9b9c-33e37de64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6214D4-8AC1-41A6-A89A-7C4894A5439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68818BA-E831-490E-8FA1-9E59DF5541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57CF65-E9B6-494F-A547-4CDB9588A5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4ca05a-8a13-40a3-9b9c-33e37de64a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3173</Words>
  <Application>Microsoft Office PowerPoint</Application>
  <PresentationFormat>Panoramiczny</PresentationFormat>
  <Paragraphs>413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Nabory MF EOG 2014-2021 obszar programowy  Środowisko naturalne i ekosystemy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Buława Marta</cp:lastModifiedBy>
  <cp:revision>465</cp:revision>
  <dcterms:created xsi:type="dcterms:W3CDTF">2019-07-25T04:51:43Z</dcterms:created>
  <dcterms:modified xsi:type="dcterms:W3CDTF">2020-04-28T08:09:56Z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0x0101006AE943A9BA618B46AAEF70F6C4F2E2EC</vt:lpwstr>
  </property>
</Properties>
</file>