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82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85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949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56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24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410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22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138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 descr="Obraz zawierający zrzut ekranu, tekst, design, sztuka&#10;&#10;Opis wygenerowany automatycznie">
            <a:extLst>
              <a:ext uri="{FF2B5EF4-FFF2-40B4-BE49-F238E27FC236}">
                <a16:creationId xmlns:a16="http://schemas.microsoft.com/office/drawing/2014/main" id="{FEFDCF8B-E3BB-E133-4E2A-7C0F5CD309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7"/>
          <a:stretch/>
        </p:blipFill>
        <p:spPr>
          <a:xfrm>
            <a:off x="0" y="-41167"/>
            <a:ext cx="6858000" cy="994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2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905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422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C2CE0-E555-4ADC-837F-DC9D99010EFC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FA4C0-CDF6-45A2-8954-CE33F7D7968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3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66A93690-A8E0-20BF-2CF1-34C3DE78A271}"/>
              </a:ext>
            </a:extLst>
          </p:cNvPr>
          <p:cNvSpPr txBox="1"/>
          <p:nvPr/>
        </p:nvSpPr>
        <p:spPr>
          <a:xfrm>
            <a:off x="496824" y="985947"/>
            <a:ext cx="494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„Biznes na pokolenia – sukcesja firm w Polsce”</a:t>
            </a:r>
            <a:endParaRPr lang="pl-PL" sz="18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pl-PL" sz="18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Konferencja 29 listopada 2023 r.</a:t>
            </a:r>
            <a:endParaRPr lang="pl-PL" sz="18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5" descr="Obraz zawierający tekst, Czcionka, zrzut ekranu, Grafika&#10;&#10;Opis wygenerowany automatycznie">
            <a:extLst>
              <a:ext uri="{FF2B5EF4-FFF2-40B4-BE49-F238E27FC236}">
                <a16:creationId xmlns:a16="http://schemas.microsoft.com/office/drawing/2014/main" id="{0CF1B757-E099-6B1E-823A-91FC8225F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44025"/>
            <a:ext cx="1515975" cy="587496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8275482-04B0-170D-E73C-673783C1A733}"/>
              </a:ext>
            </a:extLst>
          </p:cNvPr>
          <p:cNvSpPr txBox="1"/>
          <p:nvPr/>
        </p:nvSpPr>
        <p:spPr>
          <a:xfrm>
            <a:off x="496824" y="2033686"/>
            <a:ext cx="5864352" cy="7537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10:00-10:30 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Wystąpienie przedstawiciela Ministerstwa Rozwoju i Technologii 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nt. „Sukcesja przedsiębiorstw – potrzeby i wyzwania polskich przedsiębiorców”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10:30–12:00 PANEL I: ZARZĄD SUKCESYJNY W PRAKTYCE</a:t>
            </a: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Zagadnienia:</a:t>
            </a:r>
          </a:p>
          <a:p>
            <a:pPr marL="228600" indent="-22860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Czy przedsiębiorcy wpisani do CEIDG są zainteresowani przygotowaniem sukcesji 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     w swoich przedsiębiorstwach?</a:t>
            </a:r>
          </a:p>
          <a:p>
            <a:pPr marL="228600" indent="-22860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Dla kogo jest zarząd sukcesyjny?</a:t>
            </a:r>
          </a:p>
          <a:p>
            <a:pPr marL="228600" indent="-22860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Jak powołać zarządcę sukcesyjnego? Jakie czynności wykonuje urzędnik </a:t>
            </a:r>
            <a:b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lub notariusz w zakresie zarządu sukcesyjnego?</a:t>
            </a:r>
          </a:p>
          <a:p>
            <a:pPr marL="228600" indent="-22860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Jakie podatki płaci się w czasie zarządu sukcesyjnego? </a:t>
            </a:r>
          </a:p>
          <a:p>
            <a:pPr marL="228600" indent="-22860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Dlaczego zarząd sukcesyjny jest tymczasowy i jak można go przedłużyć?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Prowadzący: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rezes Tomasz Budziak, Stowarzyszenie Inicjatywa Firm Rodzinnych 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Paneliści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Katarzyna Gierczak–Grupińska, Prezes Fundacji Firmy Rodzinne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dr not. Kacper Górniak, Uniwersytet Jagielloński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dr r. pr. Andrzej Guzowski, Zastępca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yrektora Departamentu Doskonalenia Regulacji Gospodarczych, Ministerstwo Rozwoju i Technologii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Mariusz </a:t>
            </a: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Haładyj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, Prezes Prokuratorii Generalnej RP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Barbara Kostro, Urząd Miasta st. Warszawy, Dzielnica Włochy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r. pr. Grzegorz Maślanko, Grant Thornton </a:t>
            </a: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Legal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Maślanko Kancelaria Prawna Sp. k.</a:t>
            </a:r>
            <a:endParaRPr lang="pl-PL" sz="1100" kern="100" dirty="0">
              <a:solidFill>
                <a:schemeClr val="bg1"/>
              </a:solidFill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Daniel Skoczyński, Zastępca Dyrektora Departamentu Polityki Podatkowej,  Ministerstwo Finansów 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12:00-12:15 </a:t>
            </a:r>
            <a:r>
              <a:rPr lang="pl-PL" sz="1100" b="1" kern="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PRZERWA KAWOWA</a:t>
            </a:r>
            <a:endParaRPr lang="pl-PL" sz="1100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12:15–13:00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esja pytań nt. zarządu sukcesyjnego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13:00–13:45 </a:t>
            </a:r>
            <a:r>
              <a:rPr lang="pl-PL" sz="1100" b="1" kern="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PRZERWA OBIADOWA</a:t>
            </a:r>
            <a:endParaRPr lang="pl-PL" sz="1100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8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19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 zawierający tekst, Czcionka, zrzut ekranu, Grafika&#10;&#10;Opis wygenerowany automatycznie">
            <a:extLst>
              <a:ext uri="{FF2B5EF4-FFF2-40B4-BE49-F238E27FC236}">
                <a16:creationId xmlns:a16="http://schemas.microsoft.com/office/drawing/2014/main" id="{0CF1B757-E099-6B1E-823A-91FC8225F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44025"/>
            <a:ext cx="1515975" cy="587496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6EC51D2-9C20-6E73-6E0B-857CBB531FE7}"/>
              </a:ext>
            </a:extLst>
          </p:cNvPr>
          <p:cNvSpPr txBox="1"/>
          <p:nvPr/>
        </p:nvSpPr>
        <p:spPr>
          <a:xfrm>
            <a:off x="496824" y="1651258"/>
            <a:ext cx="5864352" cy="6191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13:45–14:00 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Wystąpienie Pierwszego Wiceprezydenta Konfederacji Lewiatan </a:t>
            </a:r>
            <a:b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Henryka Orfingera nt. „Nasza droga do fundacji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odzinnej i jej rola w sukcesji”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14:00–15:15 PANEL II: FUNDACJA RODZINNA W PRAKTYCE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Zagadnienia:</a:t>
            </a: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W jaki sposób fundacja rodzinna może wspomóc realizację procesu sukcesyjnego?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Dla kogo jest fundacja rodzinna? Jak przygotować się do utworzenia fundacji rodzinnej?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Jakie czynności podejmuje notariusz podczas procesu tworzenia fundacji rodzinnej?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Co należy wiedzieć o rejestrze fundacji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rodzinnych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i wpisach do rejestru?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Jak założenie fundacji rodzinnej wpływa na prawo spadkowe?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Prowadząca: r. pr. Agnieszka Krysik, Przewodnicząca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Komisji BCC dla Rodzinnych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Business Centre Club </a:t>
            </a:r>
            <a:endParaRPr lang="pl-PL" sz="1100" kern="100" dirty="0">
              <a:solidFill>
                <a:schemeClr val="bg1"/>
              </a:solidFill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Paneliści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dr not. Patryk Bender, Izba Notarialna w Rzeszowie, Uniwersytet Jagielloński</a:t>
            </a: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r. pr. Jacek Miłaszewski, Uniwersytet Warszawski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dr Marek </a:t>
            </a:r>
            <a:r>
              <a:rPr lang="pl-PL" sz="1100" kern="100" dirty="0" err="1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Niedużak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dr r.pr.</a:t>
            </a:r>
            <a:r>
              <a:rPr lang="pl-PL" sz="1100" kern="10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Małgorzata Rejmer, Business Centre Club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r. pr. Łukasz  </a:t>
            </a: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Żuławiński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, Deloitte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15:15–15:30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Sesja 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pytań nt. fundacji rodzinnej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15:30–15:45 </a:t>
            </a:r>
            <a:r>
              <a:rPr lang="pl-PL" sz="1100" b="1" kern="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PRZERWA KAWOWA</a:t>
            </a:r>
            <a:endParaRPr lang="pl-PL" sz="1100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A3BD77B-0824-98FB-EB3F-EBB7192BD0F8}"/>
              </a:ext>
            </a:extLst>
          </p:cNvPr>
          <p:cNvSpPr txBox="1"/>
          <p:nvPr/>
        </p:nvSpPr>
        <p:spPr>
          <a:xfrm>
            <a:off x="496824" y="985947"/>
            <a:ext cx="494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„Biznes na pokolenia – sukcesja firm w Polsce”</a:t>
            </a:r>
            <a:endParaRPr lang="pl-PL" sz="18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pl-PL" sz="18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Konferencja 29 listopada 2023 r.</a:t>
            </a:r>
            <a:endParaRPr lang="pl-PL" sz="18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2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Obraz zawierający tekst, Czcionka, zrzut ekranu, Grafika&#10;&#10;Opis wygenerowany automatycznie">
            <a:extLst>
              <a:ext uri="{FF2B5EF4-FFF2-40B4-BE49-F238E27FC236}">
                <a16:creationId xmlns:a16="http://schemas.microsoft.com/office/drawing/2014/main" id="{0CF1B757-E099-6B1E-823A-91FC8225F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" y="144025"/>
            <a:ext cx="1515975" cy="587496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6EC51D2-9C20-6E73-6E0B-857CBB531FE7}"/>
              </a:ext>
            </a:extLst>
          </p:cNvPr>
          <p:cNvSpPr txBox="1"/>
          <p:nvPr/>
        </p:nvSpPr>
        <p:spPr>
          <a:xfrm>
            <a:off x="496824" y="1677768"/>
            <a:ext cx="5864352" cy="66145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15:45–16:45 PANEL III: </a:t>
            </a:r>
            <a:r>
              <a:rPr lang="pl-PL" sz="1100" b="1" kern="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OPODATKOWANIE FUNDACJI RODZINNEJ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Zagadnienia: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Jaką działalność gospodarczą może prowadzić fundacja rodzinna?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Jaki model opodatkowania przyjęto dla fundacji rodzinnej i dlaczego? Jakie są zalety i wady przyjętego modelu opodatkowania? 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Prowadząca: r. pr. Agnieszka Krysik, Przewodnicząca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Komisji BCC dla Rodzinnych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Business Centre Club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Paneliści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r. pr. Katarzyna Karpiuk, </a:t>
            </a: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PwC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prof. Adam Mariański, Dyrektor Centrum Myśli Podatkowej Uczelni Łazarskiego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Jarosław Szatański, Dyrektor Departamentu Podatków Dochodowych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Ministerstw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Finansów </a:t>
            </a:r>
          </a:p>
          <a:p>
            <a:pPr marL="171450" indent="-171450" algn="just">
              <a:lnSpc>
                <a:spcPts val="15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dor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. pod. Paweł </a:t>
            </a:r>
            <a:r>
              <a:rPr lang="pl-PL" sz="1100" kern="100" dirty="0" err="1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Tomczykowski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, Konfederacja Lewiatan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16:45–17:00 </a:t>
            </a:r>
            <a:r>
              <a:rPr lang="pl-PL" sz="1100" kern="100" dirty="0">
                <a:solidFill>
                  <a:schemeClr val="bg1"/>
                </a:solidFill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esja pytań nt. opodatkowania fundacji rodzinnej</a:t>
            </a:r>
            <a:endParaRPr lang="pl-PL" sz="1100" b="1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b="1" kern="1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17:00</a:t>
            </a:r>
            <a:r>
              <a:rPr lang="pl-PL" sz="11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100" b="1" kern="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ZAKOŃCZENIE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Masz pytanie? Napisz do nas sukcesjafirm@mrit.gov.pl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b="1" kern="100" dirty="0">
              <a:solidFill>
                <a:schemeClr val="bg1"/>
              </a:solidFill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r>
              <a:rPr lang="pl-PL" sz="1100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</a:pPr>
            <a:endParaRPr lang="pl-PL" sz="1100" kern="100" dirty="0"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A5136CF-255E-5E24-D033-67E82378EDA2}"/>
              </a:ext>
            </a:extLst>
          </p:cNvPr>
          <p:cNvSpPr txBox="1"/>
          <p:nvPr/>
        </p:nvSpPr>
        <p:spPr>
          <a:xfrm>
            <a:off x="496824" y="985947"/>
            <a:ext cx="4949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Aft>
                <a:spcPts val="800"/>
              </a:spcAft>
            </a:pPr>
            <a:r>
              <a:rPr lang="pl-PL" sz="18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„Biznes na pokolenia – sukcesja firm w Polsce”</a:t>
            </a:r>
            <a:endParaRPr lang="pl-PL" sz="18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pl-PL" sz="1800" b="1" kern="100" dirty="0">
                <a:solidFill>
                  <a:schemeClr val="bg1"/>
                </a:solidFill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Konferencja 29 listopada 2023 r.</a:t>
            </a:r>
            <a:endParaRPr lang="pl-PL" sz="1800" kern="100" dirty="0">
              <a:solidFill>
                <a:schemeClr val="bg1"/>
              </a:solidFill>
              <a:effectLst/>
              <a:latin typeface="Lato" panose="020F0502020204030203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9692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180</TotalTime>
  <Words>525</Words>
  <Application>Microsoft Office PowerPoint</Application>
  <PresentationFormat>Papier A4 (210x297 mm)</PresentationFormat>
  <Paragraphs>83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Motyw pakietu Office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Macioszek Tymoteusz</dc:creator>
  <cp:lastModifiedBy>Macioszek Tymoteusz</cp:lastModifiedBy>
  <cp:revision>35</cp:revision>
  <dcterms:created xsi:type="dcterms:W3CDTF">2023-11-15T13:42:29Z</dcterms:created>
  <dcterms:modified xsi:type="dcterms:W3CDTF">2023-11-27T15:06:16Z</dcterms:modified>
</cp:coreProperties>
</file>