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34"/>
  </p:notesMasterIdLst>
  <p:handoutMasterIdLst>
    <p:handoutMasterId r:id="rId35"/>
  </p:handoutMasterIdLst>
  <p:sldIdLst>
    <p:sldId id="264" r:id="rId3"/>
    <p:sldId id="257" r:id="rId4"/>
    <p:sldId id="265" r:id="rId5"/>
    <p:sldId id="266" r:id="rId6"/>
    <p:sldId id="267" r:id="rId7"/>
    <p:sldId id="283" r:id="rId8"/>
    <p:sldId id="287" r:id="rId9"/>
    <p:sldId id="286" r:id="rId10"/>
    <p:sldId id="288" r:id="rId11"/>
    <p:sldId id="285" r:id="rId12"/>
    <p:sldId id="289" r:id="rId13"/>
    <p:sldId id="290" r:id="rId14"/>
    <p:sldId id="284" r:id="rId15"/>
    <p:sldId id="291" r:id="rId16"/>
    <p:sldId id="276" r:id="rId17"/>
    <p:sldId id="292" r:id="rId18"/>
    <p:sldId id="293" r:id="rId19"/>
    <p:sldId id="294" r:id="rId20"/>
    <p:sldId id="275" r:id="rId21"/>
    <p:sldId id="296" r:id="rId22"/>
    <p:sldId id="297" r:id="rId23"/>
    <p:sldId id="300" r:id="rId24"/>
    <p:sldId id="298" r:id="rId25"/>
    <p:sldId id="295" r:id="rId26"/>
    <p:sldId id="302" r:id="rId27"/>
    <p:sldId id="303" r:id="rId28"/>
    <p:sldId id="301" r:id="rId29"/>
    <p:sldId id="304" r:id="rId30"/>
    <p:sldId id="282" r:id="rId31"/>
    <p:sldId id="305" r:id="rId32"/>
    <p:sldId id="263" r:id="rId3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yda Joanna" initials="HJ" lastIdx="9" clrIdx="0">
    <p:extLst>
      <p:ext uri="{19B8F6BF-5375-455C-9EA6-DF929625EA0E}">
        <p15:presenceInfo xmlns:p15="http://schemas.microsoft.com/office/powerpoint/2012/main" userId="S-1-5-21-3906529882-2472526378-782400817-3599" providerId="AD"/>
      </p:ext>
    </p:extLst>
  </p:cmAuthor>
  <p:cmAuthor id="2" name="Dominik Wolsak" initials="DW" lastIdx="1" clrIdx="1">
    <p:extLst>
      <p:ext uri="{19B8F6BF-5375-455C-9EA6-DF929625EA0E}">
        <p15:presenceInfo xmlns:p15="http://schemas.microsoft.com/office/powerpoint/2012/main" userId="890ac46c0056e0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52B"/>
    <a:srgbClr val="5A5A5A"/>
    <a:srgbClr val="026937"/>
    <a:srgbClr val="000000"/>
    <a:srgbClr val="D9272D"/>
    <a:srgbClr val="FF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08" autoAdjust="0"/>
    <p:restoredTop sz="94660"/>
  </p:normalViewPr>
  <p:slideViewPr>
    <p:cSldViewPr snapToGrid="0">
      <p:cViewPr varScale="1">
        <p:scale>
          <a:sx n="86" d="100"/>
          <a:sy n="86" d="100"/>
        </p:scale>
        <p:origin x="26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96CF3B0-C5D4-4976-86FA-C812E8F55C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E947144-B8B8-4A3B-B323-7435133F65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BE4C24A-C4D6-4FA0-8298-47F3E98679CA}" type="datetimeFigureOut">
              <a:rPr lang="pl-PL" smtClean="0"/>
              <a:t>2023-01-30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D8E1D64-6D4A-4B03-8B15-090CA1D05F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5552E50-5AB5-4293-8609-8783C4495F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6E24EE-B0EB-4186-AAA7-73E88D6C70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237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527AA55-4ECA-41AF-AEE0-578D62CB5406}" type="datetimeFigureOut">
              <a:rPr lang="pl-PL" smtClean="0"/>
              <a:t>2023-01-30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9CA4A4-B721-4292-A674-4FDA46DB75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49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11" descr="Obraz zawierający siedzi, małe, stół, tort&#10;&#10;Opis wygenerowany automatycznie">
            <a:extLst>
              <a:ext uri="{FF2B5EF4-FFF2-40B4-BE49-F238E27FC236}">
                <a16:creationId xmlns:a16="http://schemas.microsoft.com/office/drawing/2014/main" id="{163103A3-3791-4999-AFB9-C21720F84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54A1D70-DBBD-424C-8528-6E25B66EB2A1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E2709DCA-B701-4456-84DD-7470D98BF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250" y="3961186"/>
            <a:ext cx="9705975" cy="830997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26" name="Symbol zastępczy tekstu 17">
            <a:extLst>
              <a:ext uri="{FF2B5EF4-FFF2-40B4-BE49-F238E27FC236}">
                <a16:creationId xmlns:a16="http://schemas.microsoft.com/office/drawing/2014/main" id="{62EE1355-2ABF-47FD-814D-F8DDE5826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97973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8" name="Symbol zastępczy tekstu 17">
            <a:extLst>
              <a:ext uri="{FF2B5EF4-FFF2-40B4-BE49-F238E27FC236}">
                <a16:creationId xmlns:a16="http://schemas.microsoft.com/office/drawing/2014/main" id="{6B9D628A-F91B-483D-A0C2-1AAF15C0F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5662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Miejscowość, dzień miesiąc rok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937632B5-02BA-44F3-922F-23420D93A2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3253" y="606151"/>
            <a:ext cx="4009487" cy="266453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D4D69E7E-9C13-4C97-8A55-D72FF0892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023" y="507700"/>
            <a:ext cx="3450923" cy="11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4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A4F283-C374-644F-B87D-EC41E3894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</a:t>
            </a:r>
            <a:endParaRPr lang="en-IE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6C3D206-A133-4A41-ADAC-CACECCE10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9589"/>
            <a:ext cx="4114800" cy="365125"/>
          </a:xfrm>
        </p:spPr>
        <p:txBody>
          <a:bodyPr/>
          <a:lstStyle/>
          <a:p>
            <a:r>
              <a:rPr lang="pl-PL" dirty="0"/>
              <a:t>www.nfosigw.gov.pl</a:t>
            </a:r>
            <a:endParaRPr lang="en-IE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5054A62-00D7-084B-8BDE-0D1FF47A8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539" y="5856985"/>
            <a:ext cx="1996483" cy="86449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2888156D-0384-6441-AAD1-3BA56189CE9F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A556842-5889-3B47-8930-B8DAAE2D6A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3124" y="1979423"/>
            <a:ext cx="498718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3707DB08-05B3-5C4F-B545-5C34436CF5A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66615" y="1979422"/>
            <a:ext cx="498718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</p:spTree>
    <p:extLst>
      <p:ext uri="{BB962C8B-B14F-4D97-AF65-F5344CB8AC3E}">
        <p14:creationId xmlns:p14="http://schemas.microsoft.com/office/powerpoint/2010/main" val="1090240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4">
            <a:extLst>
              <a:ext uri="{FF2B5EF4-FFF2-40B4-BE49-F238E27FC236}">
                <a16:creationId xmlns:a16="http://schemas.microsoft.com/office/drawing/2014/main" id="{FD6A8DBE-CA97-7C42-ABC3-C617D12E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9589"/>
            <a:ext cx="4114800" cy="365125"/>
          </a:xfrm>
        </p:spPr>
        <p:txBody>
          <a:bodyPr/>
          <a:lstStyle/>
          <a:p>
            <a:r>
              <a:rPr lang="en-IE" dirty="0" err="1"/>
              <a:t>Tytuł</a:t>
            </a:r>
            <a:r>
              <a:rPr lang="en-IE" dirty="0"/>
              <a:t> </a:t>
            </a:r>
            <a:r>
              <a:rPr lang="en-IE" dirty="0" err="1"/>
              <a:t>prezentacji</a:t>
            </a:r>
            <a:endParaRPr lang="en-IE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F6FCF14-2041-1548-A7EF-971BC6A7AF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539" y="5856985"/>
            <a:ext cx="1996483" cy="86449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F5BD9F95-82C6-6241-BE6B-50D91A57F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 slajdu</a:t>
            </a:r>
            <a:endParaRPr lang="en-IE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2038C83-E633-0F44-BD3F-8C0470F24B5D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84DABCB1-223D-4245-A524-5C4AC36DFA6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76670" y="1979423"/>
            <a:ext cx="3877130" cy="33424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6130633C-B67A-C64D-8DD1-B562729F8D3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63124" y="1979423"/>
            <a:ext cx="6047815" cy="3342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Dłuższy cytat, treść przewodnia</a:t>
            </a:r>
          </a:p>
          <a:p>
            <a:r>
              <a:rPr lang="pl-PL" dirty="0" err="1"/>
              <a:t>Witae</a:t>
            </a:r>
            <a:r>
              <a:rPr lang="pl-PL" dirty="0"/>
              <a:t>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</a:t>
            </a:r>
            <a:r>
              <a:rPr lang="pl-PL" dirty="0" err="1"/>
              <a:t>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fugiat</a:t>
            </a:r>
            <a:r>
              <a:rPr lang="pl-PL" dirty="0"/>
              <a:t> quo </a:t>
            </a:r>
            <a:r>
              <a:rPr lang="pl-PL" dirty="0" err="1"/>
              <a:t>voluptas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pariatur</a:t>
            </a:r>
            <a:r>
              <a:rPr lang="pl-PL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612564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4">
            <a:extLst>
              <a:ext uri="{FF2B5EF4-FFF2-40B4-BE49-F238E27FC236}">
                <a16:creationId xmlns:a16="http://schemas.microsoft.com/office/drawing/2014/main" id="{FD6A8DBE-CA97-7C42-ABC3-C617D12E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9589"/>
            <a:ext cx="4114800" cy="365125"/>
          </a:xfrm>
        </p:spPr>
        <p:txBody>
          <a:bodyPr/>
          <a:lstStyle/>
          <a:p>
            <a:r>
              <a:rPr lang="en-IE" dirty="0" err="1"/>
              <a:t>Tytuł</a:t>
            </a:r>
            <a:r>
              <a:rPr lang="en-IE" dirty="0"/>
              <a:t> </a:t>
            </a:r>
            <a:r>
              <a:rPr lang="en-IE" dirty="0" err="1"/>
              <a:t>prezentacji</a:t>
            </a:r>
            <a:endParaRPr lang="en-IE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F6FCF14-2041-1548-A7EF-971BC6A7AF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539" y="5856985"/>
            <a:ext cx="1996483" cy="86449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F5BD9F95-82C6-6241-BE6B-50D91A57F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 slajdu</a:t>
            </a:r>
            <a:endParaRPr lang="en-IE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2038C83-E633-0F44-BD3F-8C0470F24B5D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DDE42A52-4FA3-7C4C-AFFA-D70B3D39D2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3124" y="1979423"/>
            <a:ext cx="350674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Treść do obrazka/opis obrazu/tabeli/</a:t>
            </a:r>
            <a:r>
              <a:rPr lang="pl-PL" dirty="0" err="1"/>
              <a:t>diaramu</a:t>
            </a:r>
            <a:r>
              <a:rPr lang="pl-PL" dirty="0"/>
              <a:t>, na które jest przeznaczone puste miejsce po prawej stronie</a:t>
            </a:r>
          </a:p>
        </p:txBody>
      </p:sp>
    </p:spTree>
    <p:extLst>
      <p:ext uri="{BB962C8B-B14F-4D97-AF65-F5344CB8AC3E}">
        <p14:creationId xmlns:p14="http://schemas.microsoft.com/office/powerpoint/2010/main" val="3492707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a bez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4">
            <a:extLst>
              <a:ext uri="{FF2B5EF4-FFF2-40B4-BE49-F238E27FC236}">
                <a16:creationId xmlns:a16="http://schemas.microsoft.com/office/drawing/2014/main" id="{FD6A8DBE-CA97-7C42-ABC3-C617D12E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9589"/>
            <a:ext cx="4114800" cy="365125"/>
          </a:xfrm>
        </p:spPr>
        <p:txBody>
          <a:bodyPr/>
          <a:lstStyle/>
          <a:p>
            <a:r>
              <a:rPr lang="en-IE" dirty="0" err="1"/>
              <a:t>Tytuł</a:t>
            </a:r>
            <a:r>
              <a:rPr lang="en-IE" dirty="0"/>
              <a:t> </a:t>
            </a:r>
            <a:r>
              <a:rPr lang="en-IE" dirty="0" err="1"/>
              <a:t>prezentacji</a:t>
            </a:r>
            <a:endParaRPr lang="en-IE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F6FCF14-2041-1548-A7EF-971BC6A7AF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539" y="5856985"/>
            <a:ext cx="1996483" cy="86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46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a p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922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ń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5E78167-7DC3-8C42-BB94-CEDE3B186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5054A62-00D7-084B-8BDE-0D1FF47A8C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1106" y="1351394"/>
            <a:ext cx="5134558" cy="222329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2913A32-FF56-614D-931F-2F8B2D13AAA4}"/>
              </a:ext>
            </a:extLst>
          </p:cNvPr>
          <p:cNvSpPr txBox="1"/>
          <p:nvPr userDrawn="1"/>
        </p:nvSpPr>
        <p:spPr>
          <a:xfrm>
            <a:off x="8227329" y="4826656"/>
            <a:ext cx="3060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l">
              <a:spcBef>
                <a:spcPct val="20000"/>
              </a:spcBef>
              <a:defRPr/>
            </a:pPr>
            <a:r>
              <a:rPr lang="pl-PL" sz="1100" dirty="0" err="1">
                <a:solidFill>
                  <a:schemeClr val="bg1">
                    <a:lumMod val="50000"/>
                  </a:schemeClr>
                </a:solidFill>
              </a:rPr>
              <a:t>nfosigw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1CEB0868-E777-E541-A80A-62D34150AC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97468" y="5568030"/>
            <a:ext cx="405545" cy="405545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3CD6DDFC-C2E0-C24A-85B0-17FB20C745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97468" y="4826656"/>
            <a:ext cx="405545" cy="40554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BE6056FC-B2AD-AF44-95B3-0443A6CF17C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97468" y="4112880"/>
            <a:ext cx="405545" cy="405545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CCD6212D-F153-9E48-894F-096E6F579041}"/>
              </a:ext>
            </a:extLst>
          </p:cNvPr>
          <p:cNvSpPr txBox="1"/>
          <p:nvPr userDrawn="1"/>
        </p:nvSpPr>
        <p:spPr>
          <a:xfrm>
            <a:off x="8227329" y="4112880"/>
            <a:ext cx="3060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www.nfosigw.gov.pl</a:t>
            </a:r>
            <a:endParaRPr lang="en-IE" sz="11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7C38EBFC-6F48-5A40-931F-80C060B9CB55}"/>
              </a:ext>
            </a:extLst>
          </p:cNvPr>
          <p:cNvSpPr txBox="1"/>
          <p:nvPr userDrawn="1"/>
        </p:nvSpPr>
        <p:spPr>
          <a:xfrm>
            <a:off x="8210754" y="5510601"/>
            <a:ext cx="3060820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l">
              <a:spcBef>
                <a:spcPct val="20000"/>
              </a:spcBef>
              <a:defRPr/>
            </a:pPr>
            <a:r>
              <a:rPr lang="pl-PL" sz="1100" dirty="0" err="1">
                <a:solidFill>
                  <a:schemeClr val="bg1">
                    <a:lumMod val="50000"/>
                  </a:schemeClr>
                </a:solidFill>
              </a:rPr>
              <a:t>NarodowyFunduszOchronySrodowiskai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0" indent="-342900" algn="l">
              <a:spcBef>
                <a:spcPct val="20000"/>
              </a:spcBef>
              <a:defRPr/>
            </a:pPr>
            <a:r>
              <a:rPr lang="pl-PL" sz="1100" dirty="0" err="1">
                <a:solidFill>
                  <a:schemeClr val="bg1">
                    <a:lumMod val="50000"/>
                  </a:schemeClr>
                </a:solidFill>
              </a:rPr>
              <a:t>GospodarkiWodnej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4231194-73AC-1443-946A-C9062EC86334}"/>
              </a:ext>
            </a:extLst>
          </p:cNvPr>
          <p:cNvSpPr/>
          <p:nvPr userDrawn="1"/>
        </p:nvSpPr>
        <p:spPr>
          <a:xfrm>
            <a:off x="6970481" y="0"/>
            <a:ext cx="2209045" cy="153909"/>
          </a:xfrm>
          <a:prstGeom prst="rect">
            <a:avLst/>
          </a:prstGeom>
          <a:solidFill>
            <a:srgbClr val="BC2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9126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0" y="6181726"/>
            <a:ext cx="885825" cy="67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ight Triangle 6">
            <a:extLst>
              <a:ext uri="{FF2B5EF4-FFF2-40B4-BE49-F238E27FC236}">
                <a16:creationId xmlns:a16="http://schemas.microsoft.com/office/drawing/2014/main" id="{ED1C28D2-E1A2-4BB8-BD97-291B3A7779E8}"/>
              </a:ext>
            </a:extLst>
          </p:cNvPr>
          <p:cNvSpPr/>
          <p:nvPr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id="{0ECA10ED-9830-4AD5-983C-03B3B630D9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E1EAA0BB-B34C-4229-949E-CAAD46F5B0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588" y="2056613"/>
            <a:ext cx="10491787" cy="4133850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ACA797F1-846F-41CA-85B2-004A6DF37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7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5" name="Symbol zastępczy tekstu 18">
            <a:extLst>
              <a:ext uri="{FF2B5EF4-FFF2-40B4-BE49-F238E27FC236}">
                <a16:creationId xmlns:a16="http://schemas.microsoft.com/office/drawing/2014/main" id="{20C0C28E-AE8E-4075-9533-31B707138A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69" y="2056613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16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r="35556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1D883B9-80D6-4CAB-AFD1-F8708DD4DB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2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obrazu 7" descr="Obraz zawierający zewnętrzne, przyroda, trawa, woda&#10;&#10;Opis wygenerowany automatycznie">
            <a:extLst>
              <a:ext uri="{FF2B5EF4-FFF2-40B4-BE49-F238E27FC236}">
                <a16:creationId xmlns:a16="http://schemas.microsoft.com/office/drawing/2014/main" id="{A4AF3A21-D697-4C3E-A860-242EB0C0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r="29740"/>
          <a:stretch/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20" name="Symbol zastępczy tekstu 18">
            <a:extLst>
              <a:ext uri="{FF2B5EF4-FFF2-40B4-BE49-F238E27FC236}">
                <a16:creationId xmlns:a16="http://schemas.microsoft.com/office/drawing/2014/main" id="{41379729-947D-4A4B-B2BE-C202D1EC1E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69" y="2056613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5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1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26" descr="Obraz zawierający osoba, wewnątrz, żywność, ręka&#10;&#10;Opis wygenerowany automatycznie">
            <a:extLst>
              <a:ext uri="{FF2B5EF4-FFF2-40B4-BE49-F238E27FC236}">
                <a16:creationId xmlns:a16="http://schemas.microsoft.com/office/drawing/2014/main" id="{4363814B-02B8-4E80-B865-0F3C77F40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5720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698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FCE443F1-8872-4F2D-9E2E-B6F6E1B56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651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7" name="Symbol zastępczy obrazu 4" descr="Obraz zawierający płot, trawa, zewnętrzne, budynek&#10;&#10;Opis wygenerowany automatycznie">
            <a:extLst>
              <a:ext uri="{FF2B5EF4-FFF2-40B4-BE49-F238E27FC236}">
                <a16:creationId xmlns:a16="http://schemas.microsoft.com/office/drawing/2014/main" id="{A53E959F-1993-4C5C-A24A-2B020B85B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761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8735C6A7-A7C8-4D03-91A7-9EA4EE1C7B21}"/>
              </a:ext>
            </a:extLst>
          </p:cNvPr>
          <p:cNvGrpSpPr/>
          <p:nvPr userDrawn="1"/>
        </p:nvGrpSpPr>
        <p:grpSpPr>
          <a:xfrm>
            <a:off x="1899920" y="4273913"/>
            <a:ext cx="4215429" cy="1097787"/>
            <a:chOff x="1861820" y="4724868"/>
            <a:chExt cx="4215429" cy="1097787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8E4589B-F3D7-4DB8-9340-6B59A27708B2}"/>
                </a:ext>
              </a:extLst>
            </p:cNvPr>
            <p:cNvCxnSpPr>
              <a:cxnSpLocks/>
            </p:cNvCxnSpPr>
            <p:nvPr/>
          </p:nvCxnSpPr>
          <p:spPr>
            <a:xfrm>
              <a:off x="1861820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id="{2D6FD398-144A-49C2-A084-9FB56B8427ED}"/>
                </a:ext>
              </a:extLst>
            </p:cNvPr>
            <p:cNvCxnSpPr>
              <a:cxnSpLocks/>
            </p:cNvCxnSpPr>
            <p:nvPr/>
          </p:nvCxnSpPr>
          <p:spPr>
            <a:xfrm>
              <a:off x="6077249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4">
            <a:extLst>
              <a:ext uri="{FF2B5EF4-FFF2-40B4-BE49-F238E27FC236}">
                <a16:creationId xmlns:a16="http://schemas.microsoft.com/office/drawing/2014/main" id="{50CC3FAE-EBC1-4CC9-B04C-371887269FE7}"/>
              </a:ext>
            </a:extLst>
          </p:cNvPr>
          <p:cNvCxnSpPr>
            <a:cxnSpLocks/>
          </p:cNvCxnSpPr>
          <p:nvPr/>
        </p:nvCxnSpPr>
        <p:spPr>
          <a:xfrm>
            <a:off x="1899920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8">
            <a:extLst>
              <a:ext uri="{FF2B5EF4-FFF2-40B4-BE49-F238E27FC236}">
                <a16:creationId xmlns:a16="http://schemas.microsoft.com/office/drawing/2014/main" id="{48E5CF7A-D7AB-43F2-8F36-609F798D14F7}"/>
              </a:ext>
            </a:extLst>
          </p:cNvPr>
          <p:cNvCxnSpPr>
            <a:cxnSpLocks/>
          </p:cNvCxnSpPr>
          <p:nvPr/>
        </p:nvCxnSpPr>
        <p:spPr>
          <a:xfrm>
            <a:off x="6115349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ymbol zastępczy tekstu 17">
            <a:extLst>
              <a:ext uri="{FF2B5EF4-FFF2-40B4-BE49-F238E27FC236}">
                <a16:creationId xmlns:a16="http://schemas.microsoft.com/office/drawing/2014/main" id="{81A1E51E-970E-4D33-881D-5B92172D63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713" y="2357725"/>
            <a:ext cx="489358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47" name="Symbol zastępczy tekstu 17">
            <a:extLst>
              <a:ext uri="{FF2B5EF4-FFF2-40B4-BE49-F238E27FC236}">
                <a16:creationId xmlns:a16="http://schemas.microsoft.com/office/drawing/2014/main" id="{3EE3BE56-B338-4568-9341-5EB6095C12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075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49" name="Symbol zastępczy tekstu 17">
            <a:extLst>
              <a:ext uri="{FF2B5EF4-FFF2-40B4-BE49-F238E27FC236}">
                <a16:creationId xmlns:a16="http://schemas.microsoft.com/office/drawing/2014/main" id="{6152D0AF-85E2-4345-BBBB-F228E0D51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6666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4</a:t>
            </a:r>
          </a:p>
        </p:txBody>
      </p:sp>
      <p:sp>
        <p:nvSpPr>
          <p:cNvPr id="51" name="Symbol zastępczy tekstu 17">
            <a:extLst>
              <a:ext uri="{FF2B5EF4-FFF2-40B4-BE49-F238E27FC236}">
                <a16:creationId xmlns:a16="http://schemas.microsoft.com/office/drawing/2014/main" id="{26A7DCAC-6BF3-4CF2-A29D-76D18B62E7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6666" y="2358716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3</a:t>
            </a:r>
          </a:p>
        </p:txBody>
      </p:sp>
      <p:sp>
        <p:nvSpPr>
          <p:cNvPr id="55" name="Symbol zastępczy tekstu 23">
            <a:extLst>
              <a:ext uri="{FF2B5EF4-FFF2-40B4-BE49-F238E27FC236}">
                <a16:creationId xmlns:a16="http://schemas.microsoft.com/office/drawing/2014/main" id="{51845B07-76AA-47DD-A71E-893C30B130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7705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6" name="Symbol zastępczy tekstu 23">
            <a:extLst>
              <a:ext uri="{FF2B5EF4-FFF2-40B4-BE49-F238E27FC236}">
                <a16:creationId xmlns:a16="http://schemas.microsoft.com/office/drawing/2014/main" id="{2094830B-DAF0-46C8-821F-3E82287067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17705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7" name="Symbol zastępczy tekstu 23">
            <a:extLst>
              <a:ext uri="{FF2B5EF4-FFF2-40B4-BE49-F238E27FC236}">
                <a16:creationId xmlns:a16="http://schemas.microsoft.com/office/drawing/2014/main" id="{E22C6660-79B1-4297-A53E-13FB2C1696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4301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8" name="Symbol zastępczy tekstu 23">
            <a:extLst>
              <a:ext uri="{FF2B5EF4-FFF2-40B4-BE49-F238E27FC236}">
                <a16:creationId xmlns:a16="http://schemas.microsoft.com/office/drawing/2014/main" id="{811EA9EF-CC9B-49D4-B139-F63DB1A8F0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4301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0" name="Symbol zastępczy tekstu 10">
            <a:extLst>
              <a:ext uri="{FF2B5EF4-FFF2-40B4-BE49-F238E27FC236}">
                <a16:creationId xmlns:a16="http://schemas.microsoft.com/office/drawing/2014/main" id="{065DAFB9-A21E-4E2F-AE2B-0D7D2E6D3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6958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1</a:t>
            </a:r>
          </a:p>
        </p:txBody>
      </p:sp>
      <p:sp>
        <p:nvSpPr>
          <p:cNvPr id="62" name="Symbol zastępczy tekstu 10">
            <a:extLst>
              <a:ext uri="{FF2B5EF4-FFF2-40B4-BE49-F238E27FC236}">
                <a16:creationId xmlns:a16="http://schemas.microsoft.com/office/drawing/2014/main" id="{DAE53025-E836-403B-823D-765258B752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6958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2</a:t>
            </a:r>
          </a:p>
        </p:txBody>
      </p:sp>
      <p:sp>
        <p:nvSpPr>
          <p:cNvPr id="65" name="Symbol zastępczy tekstu 10">
            <a:extLst>
              <a:ext uri="{FF2B5EF4-FFF2-40B4-BE49-F238E27FC236}">
                <a16:creationId xmlns:a16="http://schemas.microsoft.com/office/drawing/2014/main" id="{C57FA426-6271-4780-86BA-837F1ED596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763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3</a:t>
            </a:r>
          </a:p>
        </p:txBody>
      </p:sp>
      <p:sp>
        <p:nvSpPr>
          <p:cNvPr id="66" name="Symbol zastępczy tekstu 10">
            <a:extLst>
              <a:ext uri="{FF2B5EF4-FFF2-40B4-BE49-F238E27FC236}">
                <a16:creationId xmlns:a16="http://schemas.microsoft.com/office/drawing/2014/main" id="{58D9F231-BFA4-46D6-9713-99F3EB31E9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44763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4</a:t>
            </a:r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E4371656-3EDC-44B1-8767-6A293218C6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9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ymbol zastępczy obrazu 5">
            <a:extLst>
              <a:ext uri="{FF2B5EF4-FFF2-40B4-BE49-F238E27FC236}">
                <a16:creationId xmlns:a16="http://schemas.microsoft.com/office/drawing/2014/main" id="{8537EDB9-3850-4094-A888-6B8114FCB4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Prostokąt 24">
            <a:extLst>
              <a:ext uri="{FF2B5EF4-FFF2-40B4-BE49-F238E27FC236}">
                <a16:creationId xmlns:a16="http://schemas.microsoft.com/office/drawing/2014/main" id="{ACB7C131-16A0-4F5A-AE13-6E09D673E514}"/>
              </a:ext>
            </a:extLst>
          </p:cNvPr>
          <p:cNvSpPr/>
          <p:nvPr userDrawn="1"/>
        </p:nvSpPr>
        <p:spPr>
          <a:xfrm>
            <a:off x="-1" y="-5554"/>
            <a:ext cx="12191999" cy="5717296"/>
          </a:xfrm>
          <a:prstGeom prst="rect">
            <a:avLst/>
          </a:prstGeom>
          <a:solidFill>
            <a:srgbClr val="00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26937"/>
              </a:solidFill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CFA3AB71-7B15-4E07-A174-3B0C509AB45E}"/>
              </a:ext>
            </a:extLst>
          </p:cNvPr>
          <p:cNvSpPr/>
          <p:nvPr userDrawn="1"/>
        </p:nvSpPr>
        <p:spPr>
          <a:xfrm>
            <a:off x="1" y="5684808"/>
            <a:ext cx="12192000" cy="1173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3365AB9A-5C84-4860-A22E-11682D27998C}"/>
              </a:ext>
            </a:extLst>
          </p:cNvPr>
          <p:cNvSpPr txBox="1"/>
          <p:nvPr userDrawn="1"/>
        </p:nvSpPr>
        <p:spPr>
          <a:xfrm flipH="1">
            <a:off x="1137827" y="6110360"/>
            <a:ext cx="3453249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100" b="1" spc="600" dirty="0">
                <a:solidFill>
                  <a:schemeClr val="tx2"/>
                </a:solidFill>
              </a:rPr>
              <a:t>ZAPRASZAMY NA: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79C7E0AC-2DA7-40CF-8C61-A9D0487720B6}"/>
              </a:ext>
            </a:extLst>
          </p:cNvPr>
          <p:cNvSpPr txBox="1"/>
          <p:nvPr userDrawn="1"/>
        </p:nvSpPr>
        <p:spPr>
          <a:xfrm flipH="1">
            <a:off x="4245157" y="6152638"/>
            <a:ext cx="7078534" cy="257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800" dirty="0">
                <a:solidFill>
                  <a:schemeClr val="tx2"/>
                </a:solidFill>
              </a:rPr>
              <a:t>www.nfosigw.gov.pl                               NFOŚiGW                              Narodowy Fundusz Ochrony Środowiska i Gospodarki Wodnej</a:t>
            </a:r>
          </a:p>
        </p:txBody>
      </p:sp>
      <p:pic>
        <p:nvPicPr>
          <p:cNvPr id="31" name="Grafika 30">
            <a:extLst>
              <a:ext uri="{FF2B5EF4-FFF2-40B4-BE49-F238E27FC236}">
                <a16:creationId xmlns:a16="http://schemas.microsoft.com/office/drawing/2014/main" id="{1BB4A8D5-42FD-4A01-973A-A70C607F0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7829" y="6140191"/>
            <a:ext cx="289359" cy="289359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EF8B1AB5-2BBF-4B61-AAA3-44CDF46571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2452" y="6155776"/>
            <a:ext cx="289359" cy="289359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204B1F51-A1AC-47DD-9912-6CFCBBF8C3F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03185" y="6140191"/>
            <a:ext cx="289359" cy="289359"/>
          </a:xfrm>
          <a:prstGeom prst="rect">
            <a:avLst/>
          </a:prstGeom>
        </p:spPr>
      </p:pic>
      <p:sp>
        <p:nvSpPr>
          <p:cNvPr id="39" name="Symbol zastępczy tekstu 17">
            <a:extLst>
              <a:ext uri="{FF2B5EF4-FFF2-40B4-BE49-F238E27FC236}">
                <a16:creationId xmlns:a16="http://schemas.microsoft.com/office/drawing/2014/main" id="{7D3BEF6A-D252-44DD-B53A-24359F9BF8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4166968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i Nazwisko   |   +48 123 123 123   |   adres@nfosigw.gov.pl 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E8E57204-B13E-47B9-B441-08579C0DDBF7}"/>
              </a:ext>
            </a:extLst>
          </p:cNvPr>
          <p:cNvGrpSpPr/>
          <p:nvPr userDrawn="1"/>
        </p:nvGrpSpPr>
        <p:grpSpPr>
          <a:xfrm>
            <a:off x="2058431" y="2665080"/>
            <a:ext cx="8578866" cy="1270471"/>
            <a:chOff x="6427107" y="770951"/>
            <a:chExt cx="8578866" cy="1270471"/>
          </a:xfrm>
        </p:grpSpPr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71104D7A-6150-439D-B280-03F87423CCDE}"/>
                </a:ext>
              </a:extLst>
            </p:cNvPr>
            <p:cNvSpPr txBox="1"/>
            <p:nvPr/>
          </p:nvSpPr>
          <p:spPr>
            <a:xfrm>
              <a:off x="6427107" y="770951"/>
              <a:ext cx="85788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6600" b="1" dirty="0">
                  <a:solidFill>
                    <a:schemeClr val="bg1"/>
                  </a:solidFill>
                  <a:latin typeface="+mj-lt"/>
                </a:rPr>
                <a:t>Dziękuję za uwagę</a:t>
              </a:r>
              <a:endParaRPr lang="en-US" sz="6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Right Triangle 5">
              <a:extLst>
                <a:ext uri="{FF2B5EF4-FFF2-40B4-BE49-F238E27FC236}">
                  <a16:creationId xmlns:a16="http://schemas.microsoft.com/office/drawing/2014/main" id="{E7398576-06DC-4D47-AFBC-B29EAC92DC31}"/>
                </a:ext>
              </a:extLst>
            </p:cNvPr>
            <p:cNvSpPr/>
            <p:nvPr/>
          </p:nvSpPr>
          <p:spPr>
            <a:xfrm rot="5400000">
              <a:off x="6577427" y="1789745"/>
              <a:ext cx="257609" cy="245745"/>
            </a:xfrm>
            <a:prstGeom prst="rtTriangle">
              <a:avLst/>
            </a:prstGeom>
            <a:solidFill>
              <a:srgbClr val="026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039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8B6478B-9D7F-D243-BA7F-9E85B4068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A6496C0-F26B-BF43-8070-58E06D7E6DC2}"/>
              </a:ext>
            </a:extLst>
          </p:cNvPr>
          <p:cNvSpPr/>
          <p:nvPr userDrawn="1"/>
        </p:nvSpPr>
        <p:spPr>
          <a:xfrm>
            <a:off x="7306147" y="0"/>
            <a:ext cx="2209045" cy="153909"/>
          </a:xfrm>
          <a:prstGeom prst="rect">
            <a:avLst/>
          </a:prstGeom>
          <a:solidFill>
            <a:srgbClr val="BC2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836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113435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3961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040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7" r:id="rId3"/>
    <p:sldLayoutId id="2147483657" r:id="rId4"/>
    <p:sldLayoutId id="2147483651" r:id="rId5"/>
    <p:sldLayoutId id="2147483678" r:id="rId6"/>
    <p:sldLayoutId id="2147483679" r:id="rId7"/>
    <p:sldLayoutId id="21474836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7C7085-6C89-4D4C-AD70-3596BCF2D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/>
              <a:t>www.nfosigw.gov.pl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313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gov.pl/web/nfosigw/kalkulatory-pomocy-publicznej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uokik.gov.pl/polskie_akty_prawne_w_zakresie_pomocy_publicznej.php#faq2678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okik.gov.pl/stopa_referencyjna_i_archiwum.php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okik.gov.pl/wyjasnienia2.php#faq303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5C6D79-84AD-469A-9215-7D369192E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14" y="2248251"/>
            <a:ext cx="10340835" cy="1478532"/>
          </a:xfrm>
        </p:spPr>
        <p:txBody>
          <a:bodyPr/>
          <a:lstStyle/>
          <a:p>
            <a:r>
              <a:rPr lang="pl-PL" dirty="0"/>
              <a:t>Pomoc publiczna w kontekście wdrażania programu „Innowacje dla Środowiska”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28ABCB-4920-40FE-8196-2DEAD828C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" y="5519956"/>
            <a:ext cx="12191998" cy="818246"/>
          </a:xfrm>
        </p:spPr>
        <p:txBody>
          <a:bodyPr/>
          <a:lstStyle/>
          <a:p>
            <a:endParaRPr lang="pl-PL" dirty="0"/>
          </a:p>
          <a:p>
            <a:r>
              <a:rPr lang="pl-PL" dirty="0"/>
              <a:t>Iwona Kudła</a:t>
            </a:r>
          </a:p>
          <a:p>
            <a:r>
              <a:rPr lang="pl-PL" dirty="0"/>
              <a:t>Wydział Pomocy Publicznej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75E949F-3E5E-46CC-A18A-14BEB7D7E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/>
              <a:t>1.02.2023 r.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15829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1E3399C4-C144-A91B-1E50-ED082A9C0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sz="4000" b="1" dirty="0"/>
              <a:t>Efekt zachęty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726A0C-7417-CADE-0D4D-C8C396150B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0588" y="1313895"/>
            <a:ext cx="8457598" cy="4876568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Wniosek musi być złożony przed rozpoczęciem inwestycji</a:t>
            </a: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Rozpoczęciem</a:t>
            </a: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jest: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26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70000"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rozpoczęcie robót budowlanych związanych z inwestycją (przez podjęcie robót budowlanych należy rozumieć rozpoczęcie budowy, o którym mowa w art. 41 ust. 1 ustawy Prawo budowlane), lub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26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70000"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pierwsze prawnie wiążące zobowiązanie do zamówienia urządzeń, lub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26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70000"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zobowiązanie, które sprawia, że inwestycja staje się nieodwracalna, </a:t>
            </a:r>
          </a:p>
          <a:p>
            <a:pPr marL="360" marR="0" lvl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70000"/>
              <a:tabLst/>
              <a:defRPr/>
            </a:pP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zależnie od tego, co nastąpi jako pierwsze.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Ostatni element definicji oznacza przede wszystkim takie zobowiązanie, które powoduje, że z ekonomicznego punktu widzenia byłoby trudno zaniechać inwestycji od chwili powzięcia tego zobowiązania, np. z uwagi na znaczne (z punktu widzenia inwestora) straty finansowe, które inwestor musiałby ponieść w przypadku rezygnacji z inwestycji.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D96CB05-316C-A177-1F56-68502B904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475" y="1891920"/>
            <a:ext cx="278001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05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1E3399C4-C144-A91B-1E50-ED082A9C0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9115" y="871346"/>
            <a:ext cx="6253162" cy="628650"/>
          </a:xfrm>
        </p:spPr>
        <p:txBody>
          <a:bodyPr/>
          <a:lstStyle/>
          <a:p>
            <a:r>
              <a:rPr lang="pl-PL" sz="4000" b="1" dirty="0"/>
              <a:t>Efekt zachęty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726A0C-7417-CADE-0D4D-C8C396150B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0589" y="1890943"/>
            <a:ext cx="8901482" cy="3355760"/>
          </a:xfrm>
        </p:spPr>
        <p:txBody>
          <a:bodyPr/>
          <a:lstStyle/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	Za rozpoczęcie inwestycji NIE uznaje się: prac przygotowawczych takich jak uzyskanie zezwoleń i przeprowadzenie studiów wykonalności, zakupu gruntu.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625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1E3399C4-C144-A91B-1E50-ED082A9C0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4875" y="800324"/>
            <a:ext cx="9132664" cy="628650"/>
          </a:xfrm>
        </p:spPr>
        <p:txBody>
          <a:bodyPr/>
          <a:lstStyle/>
          <a:p>
            <a:r>
              <a:rPr lang="pl-PL" sz="3600" b="1" dirty="0"/>
              <a:t>Efekt zachęty w programie </a:t>
            </a:r>
            <a:r>
              <a:rPr lang="pl-PL" sz="3600" b="1" dirty="0" err="1"/>
              <a:t>IdŚ</a:t>
            </a:r>
            <a:r>
              <a:rPr lang="pl-PL" sz="3600" b="1" dirty="0"/>
              <a:t>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726A0C-7417-CADE-0D4D-C8C396150B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3853" y="1828800"/>
            <a:ext cx="10491787" cy="4101484"/>
          </a:xfrm>
        </p:spPr>
        <p:txBody>
          <a:bodyPr/>
          <a:lstStyle/>
          <a:p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Za </a:t>
            </a:r>
            <a:r>
              <a:rPr lang="pl-PL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dzień złożenia wniosku</a:t>
            </a: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 uznaje się:</a:t>
            </a:r>
          </a:p>
          <a:p>
            <a:pPr>
              <a:lnSpc>
                <a:spcPct val="100000"/>
              </a:lnSpc>
            </a:pP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dzień złożenia fiszki projektowej, lub </a:t>
            </a:r>
          </a:p>
          <a:p>
            <a:pPr>
              <a:lnSpc>
                <a:spcPct val="100000"/>
              </a:lnSpc>
              <a:buClr>
                <a:srgbClr val="00B050"/>
              </a:buClr>
            </a:pP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dzień złożenia wniosku o dofinansowanie (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WoD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) – gdy wprowadza on zmiany (np. zwiększenie dofinansowania, po raz pierwszy premię)</a:t>
            </a:r>
          </a:p>
        </p:txBody>
      </p:sp>
    </p:spTree>
    <p:extLst>
      <p:ext uri="{BB962C8B-B14F-4D97-AF65-F5344CB8AC3E}">
        <p14:creationId xmlns:p14="http://schemas.microsoft.com/office/powerpoint/2010/main" val="4134468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D5C1137-BB2E-0625-9EE3-E1F5B7763B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7274" y="464961"/>
            <a:ext cx="6253162" cy="628650"/>
          </a:xfrm>
        </p:spPr>
        <p:txBody>
          <a:bodyPr/>
          <a:lstStyle/>
          <a:p>
            <a:r>
              <a:rPr lang="pl-PL" sz="4000" b="1" dirty="0"/>
              <a:t>Intensywność pomocy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6EE529F-B65A-1486-3C90-72C8CAA34A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70" y="1100831"/>
            <a:ext cx="10734305" cy="5264458"/>
          </a:xfrm>
        </p:spPr>
        <p:txBody>
          <a:bodyPr/>
          <a:lstStyle/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					</a:t>
            </a: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				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			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defRPr/>
            </a:pP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Intensywność pomocy ustala się w oparciu o lokalizację inwestycji, </a:t>
            </a:r>
          </a:p>
          <a:p>
            <a:pPr>
              <a:lnSpc>
                <a:spcPct val="100000"/>
              </a:lnSpc>
              <a:defRPr/>
            </a:pP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nie siedzibę wnioskodawcy!</a:t>
            </a:r>
          </a:p>
          <a:p>
            <a:pPr>
              <a:lnSpc>
                <a:spcPct val="100000"/>
              </a:lnSpc>
              <a:defRPr/>
            </a:pP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Dopuszczalne intensywności określone są we właściwych rozporządzeniach.</a:t>
            </a:r>
          </a:p>
          <a:p>
            <a:pPr>
              <a:lnSpc>
                <a:spcPct val="100000"/>
              </a:lnSpc>
              <a:defRPr/>
            </a:pPr>
            <a:endParaRPr lang="pl-PL" sz="1800" dirty="0">
              <a:solidFill>
                <a:prstClr val="black"/>
              </a:solidFill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Miernikiem wartości udzielanej pomocy publicznej jest tzw. ekwiwalent dotacji brutto (</a:t>
            </a:r>
            <a:r>
              <a:rPr kumimoji="0" lang="pl-PL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EDB</a:t>
            </a: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), tj. faktyczna wielkość przysporzenia dla beneficjenta (</a:t>
            </a: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całkowita pomoc w ramach projektu!</a:t>
            </a: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) – </a:t>
            </a:r>
            <a:r>
              <a:rPr kumimoji="0" lang="pl-PL" sz="2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nie mylić z kwotą dofinansowania!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EDB można wyliczyć posługując się kalkulatorem </a:t>
            </a:r>
            <a:r>
              <a:rPr kumimoji="0" lang="pl-PL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edb</a:t>
            </a:r>
            <a:r>
              <a:rPr kumimoji="0" lang="pl-PL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znajdującym się na stronie: </a:t>
            </a:r>
            <a:r>
              <a:rPr kumimoji="0" lang="pl-PL" sz="1800" b="0" i="0" u="sng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hlinkClick r:id="rId2"/>
              </a:rPr>
              <a:t>https://www.gov.pl/web/nfosigw/kalkulatory-pomocy-publicznej</a:t>
            </a:r>
            <a:r>
              <a:rPr kumimoji="0" lang="pl-PL" sz="1800" b="0" i="0" u="sng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u="sng" spc="-1" dirty="0">
              <a:solidFill>
                <a:srgbClr val="0000FF"/>
              </a:solidFill>
              <a:latin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Kalkulator pozwala na ustalenie EDB dla wnioskowanej pożyczki z premią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endParaRPr lang="pl-PL" dirty="0"/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1E386B52-F5D6-E57F-3B5D-2527B114F865}"/>
              </a:ext>
            </a:extLst>
          </p:cNvPr>
          <p:cNvSpPr/>
          <p:nvPr/>
        </p:nvSpPr>
        <p:spPr>
          <a:xfrm>
            <a:off x="1082880" y="1955160"/>
            <a:ext cx="2809440" cy="39816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Intensywność pomocy</a:t>
            </a:r>
            <a:r>
              <a:rPr kumimoji="0" lang="pl-PL" sz="16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=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CustomShape 4">
            <a:extLst>
              <a:ext uri="{FF2B5EF4-FFF2-40B4-BE49-F238E27FC236}">
                <a16:creationId xmlns:a16="http://schemas.microsoft.com/office/drawing/2014/main" id="{5076B388-B741-BDE2-89C9-AD1FD775A1EC}"/>
              </a:ext>
            </a:extLst>
          </p:cNvPr>
          <p:cNvSpPr/>
          <p:nvPr/>
        </p:nvSpPr>
        <p:spPr>
          <a:xfrm>
            <a:off x="4068000" y="1715040"/>
            <a:ext cx="347616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l-PL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Wartość pomocy publicznej (EDB)</a:t>
            </a:r>
            <a:endParaRPr dirty="0"/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12C705E1-35BA-E7BC-61B4-C80585ABFCCF}"/>
              </a:ext>
            </a:extLst>
          </p:cNvPr>
          <p:cNvSpPr/>
          <p:nvPr/>
        </p:nvSpPr>
        <p:spPr>
          <a:xfrm>
            <a:off x="4012920" y="2155320"/>
            <a:ext cx="4159440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p:spPr>
      </p:sp>
      <p:sp>
        <p:nvSpPr>
          <p:cNvPr id="7" name="CustomShape 5">
            <a:extLst>
              <a:ext uri="{FF2B5EF4-FFF2-40B4-BE49-F238E27FC236}">
                <a16:creationId xmlns:a16="http://schemas.microsoft.com/office/drawing/2014/main" id="{37E26E1C-6BC1-2447-EFB9-8603DFEC2171}"/>
              </a:ext>
            </a:extLst>
          </p:cNvPr>
          <p:cNvSpPr/>
          <p:nvPr/>
        </p:nvSpPr>
        <p:spPr>
          <a:xfrm>
            <a:off x="4012920" y="2270160"/>
            <a:ext cx="431928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pl-PL" sz="1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  </a:t>
            </a:r>
            <a:r>
              <a:rPr lang="pl-PL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Koszty kwalifikujące się do objęcia pomocą</a:t>
            </a:r>
            <a:endParaRPr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5EC917B-9910-C067-5DEB-669CF18C2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322" y="1596309"/>
            <a:ext cx="1948290" cy="168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07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1E3399C4-C144-A91B-1E50-ED082A9C0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0011" y="519345"/>
            <a:ext cx="8886547" cy="628650"/>
          </a:xfrm>
        </p:spPr>
        <p:txBody>
          <a:bodyPr/>
          <a:lstStyle/>
          <a:p>
            <a:pPr algn="ctr"/>
            <a:r>
              <a:rPr lang="pl-PL" sz="3200" b="1" dirty="0"/>
              <a:t>EDB wnioskowanego dofinansowania – dane do kalkulatora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726A0C-7417-CADE-0D4D-C8C396150B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4875" y="1313894"/>
            <a:ext cx="10491787" cy="5024761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5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Komunikat Komisji w sprawie zmiany metody ustalania stóp referencyjnych i dyskontowych (Dz. Urz. UE C 14 z 19.01.2008 r. str. 6)</a:t>
            </a: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B400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pl-PL" sz="15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Stopa bazowa</a:t>
            </a:r>
            <a:r>
              <a:rPr kumimoji="0" lang="pl-PL" sz="15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obliczana dla każdego Państwa Członkowskiego w oparciu o jednoroczną stopę IBOR (</a:t>
            </a:r>
            <a:r>
              <a:rPr kumimoji="0" lang="pl-PL" sz="15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Interbank </a:t>
            </a:r>
            <a:r>
              <a:rPr kumimoji="0" lang="pl-PL" sz="15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Offered</a:t>
            </a:r>
            <a:r>
              <a:rPr kumimoji="0" lang="pl-PL" sz="15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kumimoji="0" lang="pl-PL" sz="15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Rate</a:t>
            </a:r>
            <a:r>
              <a:rPr kumimoji="0" lang="pl-PL" sz="15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kumimoji="0" lang="pl-PL" sz="15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- wysokość oprocentowania pożyczek) zarejestrowaną we wrześniu, październiku i listopadzie poprzedniego roku (obowiązuje od dnia 1 stycznia – aktualizacja każdorazowo gdy średnia stopa obliczona za trzy poprzednie miesiące odbiega o więcej niż 15% od stopy obowiązującej). </a:t>
            </a: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	Obecnie w Polsce obowiązuje stopa bazowa w wysokości </a:t>
            </a:r>
            <a:r>
              <a:rPr kumimoji="0" lang="pl-PL" sz="15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7,62% </a:t>
            </a:r>
            <a:r>
              <a:rPr kumimoji="0" lang="pl-PL" sz="15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(od 01.01.2023 r.)</a:t>
            </a:r>
            <a:r>
              <a:rPr kumimoji="0" lang="pl-PL" sz="15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r>
              <a:rPr kumimoji="0" lang="pl-PL" sz="1500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- przed zastosowaniem weryfikacja na podanej stronie</a:t>
            </a:r>
            <a:endParaRPr kumimoji="0" lang="pl-PL" sz="150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B400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pl-PL" sz="15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Stopa dyskontowa</a:t>
            </a:r>
            <a:r>
              <a:rPr kumimoji="0" lang="pl-PL" sz="15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= stopa bazowa + 1 punkt proc. (100 punktów bazowych) – </a:t>
            </a:r>
            <a:r>
              <a:rPr kumimoji="0" lang="pl-PL" sz="15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8,62%</a:t>
            </a: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1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Dodatkowo do pożyczki preferencyjnej</a:t>
            </a:r>
            <a:r>
              <a:rPr kumimoji="0" lang="pl-PL" sz="15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B400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pl-PL" sz="15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Stopa referencyjna</a:t>
            </a:r>
            <a:r>
              <a:rPr kumimoji="0" lang="pl-PL" sz="15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= stopa bazowa + marża</a:t>
            </a: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	Marża może wynosić od 60 do 1 000 pkt bazowych, w zależności od ratingu przedsiębiorstwa i poziomu zabezpieczeń.</a:t>
            </a: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Samodzielne ustalenie ratingu – Arkusz kalkulacyjny na stronie: </a:t>
            </a:r>
            <a:r>
              <a:rPr kumimoji="0" lang="pl-PL" sz="1500" b="0" i="0" u="sng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https://www.gov.pl/web/nfosigw/kalkulatory-pomocy-publicznej</a:t>
            </a:r>
            <a:r>
              <a:rPr kumimoji="0" lang="pl-PL" sz="15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endParaRPr lang="pl-P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Dostosować również: datę (składania wniosku), stopę pożyczki, ewentualnie premię (jeśli dotyczy)</a:t>
            </a:r>
          </a:p>
          <a:p>
            <a:r>
              <a:rPr lang="pl-PL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Wprowadzić: zakładane raty wypłat i spłat pożyczki, ewentualnie inną pomoc</a:t>
            </a:r>
          </a:p>
        </p:txBody>
      </p:sp>
    </p:spTree>
    <p:extLst>
      <p:ext uri="{BB962C8B-B14F-4D97-AF65-F5344CB8AC3E}">
        <p14:creationId xmlns:p14="http://schemas.microsoft.com/office/powerpoint/2010/main" val="2035109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7666" y="391951"/>
            <a:ext cx="7288567" cy="628650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Koszty kwalifikowane do pomocy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3B2865-664B-9045-9214-216BB1BB4173}"/>
              </a:ext>
            </a:extLst>
          </p:cNvPr>
          <p:cNvSpPr txBox="1">
            <a:spLocks/>
          </p:cNvSpPr>
          <p:nvPr/>
        </p:nvSpPr>
        <p:spPr>
          <a:xfrm>
            <a:off x="671070" y="1046950"/>
            <a:ext cx="8091190" cy="54190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74637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Koszty kwalifikowane do pomocy zasadniczo określone w rozporządzeniach (np. w przypadku pomocy regionalnej szczegółowo wymienione w rozporządzeniu </a:t>
            </a:r>
            <a:r>
              <a:rPr kumimoji="0" lang="pl-PL" alt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MKiŚ</a:t>
            </a: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  <a:p>
            <a:pPr marL="274637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l-PL" altLang="pl-PL" sz="2400" dirty="0">
                <a:solidFill>
                  <a:srgbClr val="000000"/>
                </a:solidFill>
                <a:latin typeface="Calibri" panose="020F0502020204030204" pitchFamily="34" charset="0"/>
              </a:rPr>
              <a:t>Koszty kwalifikowane do pomocy nie muszą być zbieżne z kosztami kwalifikowanymi do naboru, ale nie mogą wychodzić poza te koszty</a:t>
            </a: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3080" indent="-342720" algn="just">
              <a:lnSpc>
                <a:spcPct val="100000"/>
              </a:lnSpc>
              <a:buClr>
                <a:srgbClr val="00B050"/>
              </a:buClr>
              <a:buFont typeface="Wingdings" charset="2"/>
              <a:buChar char=""/>
            </a:pPr>
            <a:r>
              <a:rPr lang="pl-PL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 przypadku pomocy regionalnej/horyzontalnej na ochronę środowiska nie kwalifikuje się:</a:t>
            </a:r>
            <a:endParaRPr lang="pl-PL" sz="3200" dirty="0"/>
          </a:p>
          <a:p>
            <a:pPr marL="343260" indent="-342900" algn="just">
              <a:lnSpc>
                <a:spcPct val="10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wydatków poniesionych na informację i promocję, szkolenie personelu, audyty ex </a:t>
            </a:r>
            <a:r>
              <a:rPr lang="pl-PL" sz="24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ante</a:t>
            </a:r>
            <a:r>
              <a:rPr lang="pl-PL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 ex post, </a:t>
            </a:r>
            <a:endParaRPr lang="pl-PL" sz="3200" dirty="0"/>
          </a:p>
          <a:p>
            <a:pPr marL="343260" indent="-342900" algn="just">
              <a:lnSpc>
                <a:spcPct val="10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wydatków poniesionych przed złożeniem wniosku o dofinansowanie.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B39A436-90D2-0C9F-612B-3035FB3CB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691" y="2086853"/>
            <a:ext cx="254225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86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7667" y="391951"/>
            <a:ext cx="7155402" cy="628650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Wielkość przedsiębiorstwa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3B2865-664B-9045-9214-216BB1BB4173}"/>
              </a:ext>
            </a:extLst>
          </p:cNvPr>
          <p:cNvSpPr txBox="1">
            <a:spLocks/>
          </p:cNvSpPr>
          <p:nvPr/>
        </p:nvSpPr>
        <p:spPr>
          <a:xfrm>
            <a:off x="671071" y="1046951"/>
            <a:ext cx="8162211" cy="45104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66760" marR="0" lvl="0" indent="-2664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5CA20"/>
              </a:buClr>
              <a:buSzPct val="125000"/>
              <a:buFont typeface="Wingdings" charset="2"/>
              <a:buChar char=""/>
              <a:tabLst/>
              <a:defRPr/>
            </a:pPr>
            <a:r>
              <a:rPr kumimoji="0" lang="pl-PL" sz="2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kumimoji="0" lang="pl-PL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Wielkość przedsiębiorstwa określa się zgodnie z przepisami art. 1-6 Załącznika I do Rozporządzenia Komisji (UE) NR 651/2014 z dnia 17 czerwca 2014 r. uznającego niektóre rodzaje pomocy za zgodne z rynkiem wewnętrznym w zastosowaniu art. 107 i 108 Traktatu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66760" marR="0" lvl="0" indent="-2664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5CA20"/>
              </a:buClr>
              <a:buSzPct val="125000"/>
              <a:buFont typeface="Wingdings" charset="2"/>
              <a:buChar char=""/>
              <a:tabLst/>
              <a:defRPr/>
            </a:pPr>
            <a:r>
              <a:rPr kumimoji="0" lang="pl-PL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Jako dokument posiłkowy można stosować przygotowany przez Komisję Europejską: „Poradnik dla użytkowników dotyczący definicji MŚP”</a:t>
            </a:r>
          </a:p>
          <a:p>
            <a:pPr marL="360" marR="0" lvl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5CA20"/>
              </a:buClr>
              <a:buSzPct val="125000"/>
              <a:tabLst/>
              <a:defRPr/>
            </a:pPr>
            <a:r>
              <a:rPr lang="pl-PL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</a:t>
            </a:r>
            <a:r>
              <a:rPr kumimoji="0" lang="pl-PL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kumimoji="0" lang="pl-PL" sz="2400" b="0" i="0" u="sng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https://ec.europa.eu/docsroom/documents/42921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66760" marR="0" lvl="0" indent="-2664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5CA20"/>
              </a:buClr>
              <a:buSzPct val="125000"/>
              <a:buFont typeface="Wingdings" charset="2"/>
              <a:buChar char=""/>
              <a:tabLst/>
              <a:defRPr/>
            </a:pPr>
            <a:r>
              <a:rPr kumimoji="0" lang="pl-PL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Strona NFOŚiGW:</a:t>
            </a:r>
          </a:p>
          <a:p>
            <a:pPr marL="360" marR="0" lvl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5CA20"/>
              </a:buClr>
              <a:buSzPct val="125000"/>
              <a:tabLst/>
              <a:defRPr/>
            </a:pPr>
            <a:r>
              <a:rPr kumimoji="0" lang="pl-PL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    </a:t>
            </a:r>
            <a:r>
              <a:rPr kumimoji="0" lang="pl-PL" sz="2400" b="0" i="0" u="sng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https://www.gov.pl/web/nfosigw/wielkosc-przedsiebiorstwa2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EAB9B22-8043-6776-8A82-0091DED84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97" y="1571347"/>
            <a:ext cx="3372774" cy="283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71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7666" y="391951"/>
            <a:ext cx="9146151" cy="908628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Wielkość przedsiębiorstwa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r>
              <a:rPr lang="pl-PL" altLang="pl-PL" sz="2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(ważne również dla ustalenia dopuszczalnej kwoty pożyczki)</a:t>
            </a:r>
            <a:endParaRPr lang="pl-PL" sz="20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3B2865-664B-9045-9214-216BB1BB4173}"/>
              </a:ext>
            </a:extLst>
          </p:cNvPr>
          <p:cNvSpPr txBox="1">
            <a:spLocks/>
          </p:cNvSpPr>
          <p:nvPr/>
        </p:nvSpPr>
        <p:spPr>
          <a:xfrm>
            <a:off x="671071" y="1046951"/>
            <a:ext cx="6997917" cy="45104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5542DA2-CBBB-83BD-88EC-9F006E081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71" y="1370300"/>
            <a:ext cx="9146151" cy="2763936"/>
          </a:xfrm>
          <a:prstGeom prst="rect">
            <a:avLst/>
          </a:prstGeom>
        </p:spPr>
      </p:pic>
      <p:pic>
        <p:nvPicPr>
          <p:cNvPr id="7" name="Obraz 3">
            <a:extLst>
              <a:ext uri="{FF2B5EF4-FFF2-40B4-BE49-F238E27FC236}">
                <a16:creationId xmlns:a16="http://schemas.microsoft.com/office/drawing/2014/main" id="{CD0E6C85-9593-C566-D60F-4F981AA0F95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94349" y="4159040"/>
            <a:ext cx="8402040" cy="2122560"/>
          </a:xfrm>
          <a:prstGeom prst="rect">
            <a:avLst/>
          </a:prstGeom>
          <a:ln>
            <a:noFill/>
          </a:ln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09DD74ED-670B-8AE6-D155-8C6ECB31215F}"/>
              </a:ext>
            </a:extLst>
          </p:cNvPr>
          <p:cNvSpPr/>
          <p:nvPr/>
        </p:nvSpPr>
        <p:spPr>
          <a:xfrm>
            <a:off x="4406251" y="4831460"/>
            <a:ext cx="620640" cy="274680"/>
          </a:xfrm>
          <a:prstGeom prst="rect">
            <a:avLst/>
          </a:prstGeom>
          <a:solidFill>
            <a:srgbClr val="669900"/>
          </a:solidFill>
          <a:ln w="9360">
            <a:noFill/>
          </a:ln>
          <a:effectLst/>
        </p:spPr>
        <p:txBody>
          <a:bodyPr wrap="none" lIns="0" tIns="0" rIns="0" bIns="0"/>
          <a:lstStyle/>
          <a:p>
            <a:pPr marL="181080" marR="0" lvl="0" indent="-18072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 i 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084C4A11-80DD-7594-EB03-16A08EBAA3BD}"/>
              </a:ext>
            </a:extLst>
          </p:cNvPr>
          <p:cNvSpPr/>
          <p:nvPr/>
        </p:nvSpPr>
        <p:spPr>
          <a:xfrm>
            <a:off x="4406251" y="5344620"/>
            <a:ext cx="620640" cy="274680"/>
          </a:xfrm>
          <a:prstGeom prst="rect">
            <a:avLst/>
          </a:prstGeom>
          <a:solidFill>
            <a:srgbClr val="669900"/>
          </a:solidFill>
          <a:ln w="9360">
            <a:noFill/>
          </a:ln>
          <a:effectLst/>
        </p:spPr>
        <p:txBody>
          <a:bodyPr wrap="none" lIns="0" tIns="0" rIns="0" bIns="0"/>
          <a:lstStyle/>
          <a:p>
            <a:pPr marL="181080" marR="0" lvl="0" indent="-18072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 i 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D8B525BB-8530-4D5F-6931-C6A1293D8662}"/>
              </a:ext>
            </a:extLst>
          </p:cNvPr>
          <p:cNvSpPr/>
          <p:nvPr/>
        </p:nvSpPr>
        <p:spPr>
          <a:xfrm>
            <a:off x="4374646" y="5857780"/>
            <a:ext cx="620640" cy="274680"/>
          </a:xfrm>
          <a:prstGeom prst="rect">
            <a:avLst/>
          </a:prstGeom>
          <a:solidFill>
            <a:srgbClr val="669900"/>
          </a:solidFill>
          <a:ln w="9360">
            <a:noFill/>
          </a:ln>
          <a:effectLst/>
        </p:spPr>
        <p:txBody>
          <a:bodyPr wrap="none" lIns="0" tIns="0" rIns="0" bIns="0"/>
          <a:lstStyle/>
          <a:p>
            <a:pPr marL="181080" marR="0" lvl="0" indent="-18072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 i 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CustomShape 6">
            <a:extLst>
              <a:ext uri="{FF2B5EF4-FFF2-40B4-BE49-F238E27FC236}">
                <a16:creationId xmlns:a16="http://schemas.microsoft.com/office/drawing/2014/main" id="{1C5B6E76-FD80-4697-B727-130667F419F0}"/>
              </a:ext>
            </a:extLst>
          </p:cNvPr>
          <p:cNvSpPr/>
          <p:nvPr/>
        </p:nvSpPr>
        <p:spPr>
          <a:xfrm>
            <a:off x="6750120" y="4864496"/>
            <a:ext cx="654120" cy="274680"/>
          </a:xfrm>
          <a:prstGeom prst="rect">
            <a:avLst/>
          </a:prstGeom>
          <a:solidFill>
            <a:srgbClr val="669900"/>
          </a:solidFill>
          <a:ln w="9360">
            <a:noFill/>
          </a:ln>
          <a:effectLst/>
        </p:spPr>
        <p:txBody>
          <a:bodyPr wrap="none" lIns="0" tIns="0" rIns="0" bIns="0"/>
          <a:lstStyle/>
          <a:p>
            <a:pPr marL="181080" marR="0" lvl="0" indent="-18072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lub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CustomShape 6">
            <a:extLst>
              <a:ext uri="{FF2B5EF4-FFF2-40B4-BE49-F238E27FC236}">
                <a16:creationId xmlns:a16="http://schemas.microsoft.com/office/drawing/2014/main" id="{CA8836CE-399A-C36F-D746-6037371BDBCE}"/>
              </a:ext>
            </a:extLst>
          </p:cNvPr>
          <p:cNvSpPr/>
          <p:nvPr/>
        </p:nvSpPr>
        <p:spPr>
          <a:xfrm>
            <a:off x="6750120" y="5295580"/>
            <a:ext cx="654120" cy="274680"/>
          </a:xfrm>
          <a:prstGeom prst="rect">
            <a:avLst/>
          </a:prstGeom>
          <a:solidFill>
            <a:srgbClr val="669900"/>
          </a:solidFill>
          <a:ln w="9360">
            <a:noFill/>
          </a:ln>
          <a:effectLst/>
        </p:spPr>
        <p:txBody>
          <a:bodyPr wrap="none" lIns="0" tIns="0" rIns="0" bIns="0"/>
          <a:lstStyle/>
          <a:p>
            <a:pPr marL="181080" marR="0" lvl="0" indent="-18072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lub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CustomShape 6">
            <a:extLst>
              <a:ext uri="{FF2B5EF4-FFF2-40B4-BE49-F238E27FC236}">
                <a16:creationId xmlns:a16="http://schemas.microsoft.com/office/drawing/2014/main" id="{E2D6D361-C792-6243-34D2-A36A69279517}"/>
              </a:ext>
            </a:extLst>
          </p:cNvPr>
          <p:cNvSpPr/>
          <p:nvPr/>
        </p:nvSpPr>
        <p:spPr>
          <a:xfrm>
            <a:off x="6750120" y="5811049"/>
            <a:ext cx="654120" cy="274680"/>
          </a:xfrm>
          <a:prstGeom prst="rect">
            <a:avLst/>
          </a:prstGeom>
          <a:solidFill>
            <a:srgbClr val="669900"/>
          </a:solidFill>
          <a:ln w="9360">
            <a:noFill/>
          </a:ln>
          <a:effectLst/>
        </p:spPr>
        <p:txBody>
          <a:bodyPr wrap="none" lIns="0" tIns="0" rIns="0" bIns="0"/>
          <a:lstStyle/>
          <a:p>
            <a:pPr marL="181080" marR="0" lvl="0" indent="-18072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lub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4313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6668" y="373694"/>
            <a:ext cx="9146151" cy="628650"/>
          </a:xfrm>
        </p:spPr>
        <p:txBody>
          <a:bodyPr/>
          <a:lstStyle/>
          <a:p>
            <a:r>
              <a:rPr lang="pl-PL" altLang="pl-PL" sz="36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Wielkość przedsiębiorstwa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3B2865-664B-9045-9214-216BB1BB4173}"/>
              </a:ext>
            </a:extLst>
          </p:cNvPr>
          <p:cNvSpPr txBox="1">
            <a:spLocks/>
          </p:cNvSpPr>
          <p:nvPr/>
        </p:nvSpPr>
        <p:spPr>
          <a:xfrm>
            <a:off x="671071" y="1046951"/>
            <a:ext cx="9236409" cy="51230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3080" marR="0" lvl="0" indent="-34272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Podstawowe zasady dotyczące ustalania danych przedsiębiorstwa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5CA20"/>
              </a:buClr>
              <a:buSzPct val="125000"/>
              <a:buFont typeface="Wingdings" charset="2"/>
              <a:buChar char=""/>
              <a:tabLst/>
              <a:defRPr/>
            </a:pP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Przedsiębiorstwo </a:t>
            </a:r>
            <a:r>
              <a:rPr kumimoji="0" lang="pl-PL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niezależne</a:t>
            </a: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 (</a:t>
            </a:r>
            <a:r>
              <a:rPr kumimoji="0" lang="pl-PL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samodzielne</a:t>
            </a: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) –  tylko dane własne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5CA20"/>
              </a:buClr>
              <a:buSzPct val="125000"/>
              <a:buFont typeface="Wingdings" charset="2"/>
              <a:buChar char=""/>
              <a:tabLst/>
              <a:defRPr/>
            </a:pP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Przedsiębiorstwo </a:t>
            </a:r>
            <a:r>
              <a:rPr kumimoji="0" lang="pl-PL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partnerskie</a:t>
            </a: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(od 25% do 50% udziałów lub akcji) – dane własne plus dane przedsiębiorstw partnerskich, proporcjonalnie do udziału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5CA20"/>
              </a:buClr>
              <a:buSzPct val="125000"/>
              <a:buFont typeface="Wingdings" charset="2"/>
              <a:buChar char=""/>
              <a:tabLst/>
              <a:defRPr/>
            </a:pP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Przedsiębiorstwo </a:t>
            </a:r>
            <a:r>
              <a:rPr kumimoji="0" lang="pl-PL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związane</a:t>
            </a: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(</a:t>
            </a:r>
            <a:r>
              <a:rPr kumimoji="0" lang="pl-PL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powiązane)</a:t>
            </a: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– (powyżej 50% udziałów lub akcji/inny rodzaj kontroli) – dane własne plus 100% danych przedsiębiorstw powiązanych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	Zasadniczo przedsiębiorstwo nie może być uznane za mikro/małe/średnie przedsiębiorstwo, jeżeli 25% lub więcej jego kapitału lub głosów jest kontrolowane bezpośrednio lub pośrednio, łącznie lub indywidualnie, przez jeden lub kilka podmiotów publicznych</a:t>
            </a: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	Powiązania zachodzą również poprzez osoby fizyczne!</a:t>
            </a: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0556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9649721" cy="628650"/>
          </a:xfrm>
        </p:spPr>
        <p:txBody>
          <a:bodyPr/>
          <a:lstStyle/>
          <a:p>
            <a:pPr algn="ctr"/>
            <a:r>
              <a:rPr lang="pl-PL" altLang="pl-PL" sz="40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+mj-ea"/>
                <a:cs typeface="+mj-cs"/>
              </a:rPr>
              <a:t>Pomoc regionalna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892353" y="1183518"/>
            <a:ext cx="1072481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r>
              <a:rPr lang="pl-PL" altLang="pl-PL" sz="2800" dirty="0">
                <a:solidFill>
                  <a:prstClr val="black"/>
                </a:solidFill>
                <a:latin typeface="Calibri" panose="020F0502020204030204"/>
              </a:rPr>
              <a:t>Pomocy regionalnej nie można udzielać w następujących sektorach: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pl-PL" altLang="pl-PL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altLang="pl-PL" sz="2800" dirty="0">
                <a:solidFill>
                  <a:prstClr val="black"/>
                </a:solidFill>
                <a:latin typeface="Calibri" panose="020F0502020204030204"/>
              </a:rPr>
              <a:t> wytwarzanie energii, jej dystrybucja i infrastruktura 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altLang="pl-PL" sz="2800" dirty="0">
                <a:solidFill>
                  <a:prstClr val="black"/>
                </a:solidFill>
                <a:latin typeface="Calibri" panose="020F0502020204030204"/>
              </a:rPr>
              <a:t> hutnictwo żelaza i stali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altLang="pl-PL" sz="2800" dirty="0">
                <a:solidFill>
                  <a:prstClr val="black"/>
                </a:solidFill>
                <a:latin typeface="Calibri" panose="020F0502020204030204"/>
              </a:rPr>
              <a:t> górnictwo węgla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altLang="pl-PL" sz="2800" dirty="0">
                <a:solidFill>
                  <a:prstClr val="black"/>
                </a:solidFill>
                <a:latin typeface="Calibri" panose="020F0502020204030204"/>
              </a:rPr>
              <a:t> budownictwo okrętowe 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altLang="pl-PL" sz="2800" dirty="0">
                <a:solidFill>
                  <a:prstClr val="black"/>
                </a:solidFill>
                <a:latin typeface="Calibri" panose="020F0502020204030204"/>
              </a:rPr>
              <a:t> włókna syntetyczne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altLang="pl-PL" sz="2800" dirty="0">
                <a:solidFill>
                  <a:prstClr val="black"/>
                </a:solidFill>
                <a:latin typeface="Calibri" panose="020F0502020204030204"/>
              </a:rPr>
              <a:t> transport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altLang="pl-PL" sz="2800" dirty="0">
                <a:solidFill>
                  <a:prstClr val="black"/>
                </a:solidFill>
                <a:latin typeface="Calibri" panose="020F0502020204030204"/>
              </a:rPr>
              <a:t> rybołówstwo i akwakultura 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altLang="pl-PL" sz="2800" dirty="0">
                <a:solidFill>
                  <a:prstClr val="black"/>
                </a:solidFill>
                <a:latin typeface="Calibri" panose="020F0502020204030204"/>
              </a:rPr>
              <a:t> rolnictwo w zakresie działalności związanej z produkcją pierwotną produktów, o których mowa w załączniku I do TFUE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altLang="pl-PL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3201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467" y="828185"/>
            <a:ext cx="9649721" cy="628650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+mj-ea"/>
                <a:cs typeface="+mj-cs"/>
              </a:rPr>
              <a:t>Pomoc publiczna w programie priorytetowym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533B2865-664B-9045-9214-216BB1BB4173}"/>
              </a:ext>
            </a:extLst>
          </p:cNvPr>
          <p:cNvSpPr txBox="1">
            <a:spLocks/>
          </p:cNvSpPr>
          <p:nvPr/>
        </p:nvSpPr>
        <p:spPr>
          <a:xfrm>
            <a:off x="582467" y="1741688"/>
            <a:ext cx="4131575" cy="39738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Warunki dofinansowania (ust. 7.2 pkt 2 programu):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przypadku, gdy dofinansowanie stanowi pomoc publiczną, musi być ono udzielane zgodnie z regulacjami dotyczącymi pomocy publicznej. Dotyczy to również premii innowacyjnej i umorzenia części pożyczki.</a:t>
            </a:r>
            <a:endParaRPr kumimoji="0" lang="en-IE" sz="24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tekstu 8"/>
          <p:cNvSpPr txBox="1">
            <a:spLocks/>
          </p:cNvSpPr>
          <p:nvPr/>
        </p:nvSpPr>
        <p:spPr>
          <a:xfrm>
            <a:off x="5868140" y="1741688"/>
            <a:ext cx="5647868" cy="39738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Przesłanki występowania pomocy publicznej (art. 107 TFUE):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beneficjent pomocy - przedsiębiorstwo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środki publiczne – środki państwa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korzyść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selektywność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zakłócenie lub groźba zakłócenia konkurencji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wpływ na wymianę handlową między państwami członkowskimi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1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9649721" cy="628650"/>
          </a:xfrm>
        </p:spPr>
        <p:txBody>
          <a:bodyPr/>
          <a:lstStyle/>
          <a:p>
            <a:pPr algn="ctr"/>
            <a:r>
              <a:rPr lang="pl-PL" altLang="pl-PL" sz="40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+mj-ea"/>
                <a:cs typeface="+mj-cs"/>
              </a:rPr>
              <a:t>Pomoc regionalna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892353" y="1183518"/>
            <a:ext cx="1072481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Pomoc może być udzielana na realizację nowej (początkowej) inwestycji.</a:t>
            </a:r>
          </a:p>
          <a:p>
            <a:pPr>
              <a:buClr>
                <a:srgbClr val="00B050"/>
              </a:buClr>
            </a:pPr>
            <a:endParaRPr lang="pl-PL" altLang="pl-PL" sz="20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00B050"/>
              </a:buClr>
            </a:pP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Za </a:t>
            </a:r>
            <a:r>
              <a:rPr lang="pl-PL" altLang="pl-PL" sz="2000" b="1" dirty="0">
                <a:solidFill>
                  <a:prstClr val="black"/>
                </a:solidFill>
                <a:latin typeface="Calibri" panose="020F0502020204030204"/>
              </a:rPr>
              <a:t>nową inwestycję </a:t>
            </a: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uznaje się:</a:t>
            </a:r>
          </a:p>
          <a:p>
            <a:pPr>
              <a:buClr>
                <a:srgbClr val="00B050"/>
              </a:buClr>
            </a:pPr>
            <a:endParaRPr lang="pl-PL" altLang="pl-PL" sz="20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00B050"/>
              </a:buClr>
            </a:pP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  1.  inwestycję w środki trwałe oraz wartości niematerialne i prawne związane z:</a:t>
            </a:r>
          </a:p>
          <a:p>
            <a:pPr>
              <a:buClr>
                <a:srgbClr val="00B050"/>
              </a:buClr>
            </a:pPr>
            <a:endParaRPr lang="pl-PL" altLang="pl-PL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>
              <a:buClr>
                <a:srgbClr val="00B050"/>
              </a:buClr>
              <a:buSzPct val="70000"/>
              <a:buFont typeface="Wingdings" panose="05000000000000000000" pitchFamily="2" charset="2"/>
              <a:buChar char="v"/>
            </a:pP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    tworzeniem nowego przedsiębiorstwa,</a:t>
            </a:r>
          </a:p>
          <a:p>
            <a:pPr marL="342900" indent="-342900" algn="just">
              <a:buClr>
                <a:srgbClr val="00B050"/>
              </a:buClr>
              <a:buSzPct val="70000"/>
              <a:buFont typeface="Wingdings" panose="05000000000000000000" pitchFamily="2" charset="2"/>
              <a:buChar char="v"/>
            </a:pP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    rozbudową istniejącego przedsiębiorstwa (w szczególności zwiększenie zdolności produkcyjnych;  	rozbudowy przedsiębiorstwa nie stanowi zwykłe powiększenie jego majątku o środki trwałe),</a:t>
            </a:r>
          </a:p>
          <a:p>
            <a:pPr marL="342900" indent="-342900" algn="just">
              <a:buClr>
                <a:srgbClr val="00B050"/>
              </a:buClr>
              <a:buSzPct val="70000"/>
              <a:buFont typeface="Wingdings" panose="05000000000000000000" pitchFamily="2" charset="2"/>
              <a:buChar char="v"/>
            </a:pP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    dywersyfikacją produkcji przedsiębiorstwa przez wprowadzanie nowych dodatkowych 	produktów,</a:t>
            </a:r>
          </a:p>
          <a:p>
            <a:pPr marL="342900" indent="-342900">
              <a:buClr>
                <a:srgbClr val="00B050"/>
              </a:buClr>
              <a:buSzPct val="70000"/>
              <a:buFont typeface="Wingdings" panose="05000000000000000000" pitchFamily="2" charset="2"/>
              <a:buChar char="v"/>
            </a:pP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    zasadniczą zmianą dotyczącą procesu produkcyjnego w istniejącym przedsiębiorstwie lub</a:t>
            </a:r>
          </a:p>
          <a:p>
            <a:pPr>
              <a:buClr>
                <a:srgbClr val="00B050"/>
              </a:buClr>
            </a:pPr>
            <a:endParaRPr lang="pl-PL" altLang="pl-PL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just">
              <a:buClr>
                <a:srgbClr val="00B050"/>
              </a:buClr>
            </a:pP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    2.   nabycie środków trwałych należących do zakładu, który został zlikwidowany lub zostałby zlikwidowany, gdyby zakup nie nastąpił, przy czym środki nabywane są przez inwestora niezwiązanego ze sprzedawcą.</a:t>
            </a:r>
          </a:p>
        </p:txBody>
      </p:sp>
    </p:spTree>
    <p:extLst>
      <p:ext uri="{BB962C8B-B14F-4D97-AF65-F5344CB8AC3E}">
        <p14:creationId xmlns:p14="http://schemas.microsoft.com/office/powerpoint/2010/main" val="2717884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9649721" cy="628650"/>
          </a:xfrm>
        </p:spPr>
        <p:txBody>
          <a:bodyPr/>
          <a:lstStyle/>
          <a:p>
            <a:pPr algn="ctr"/>
            <a:r>
              <a:rPr lang="pl-PL" altLang="pl-PL" sz="40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+mj-ea"/>
                <a:cs typeface="+mj-cs"/>
              </a:rPr>
              <a:t>Pomoc regionalna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892353" y="1183518"/>
            <a:ext cx="1072481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Wyjątek: za </a:t>
            </a:r>
            <a:r>
              <a:rPr lang="pl-PL" altLang="pl-PL" sz="2000" b="1" dirty="0">
                <a:solidFill>
                  <a:prstClr val="black"/>
                </a:solidFill>
                <a:latin typeface="Calibri" panose="020F0502020204030204"/>
              </a:rPr>
              <a:t>nową inwestycję </a:t>
            </a: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w przypadku inwestycji realizowanych przez </a:t>
            </a:r>
            <a:r>
              <a:rPr lang="pl-PL" altLang="pl-PL" sz="2000" u="sng" dirty="0">
                <a:solidFill>
                  <a:prstClr val="black"/>
                </a:solidFill>
                <a:latin typeface="Calibri" panose="020F0502020204030204"/>
              </a:rPr>
              <a:t>dużych przedsiębiorców </a:t>
            </a: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w </a:t>
            </a:r>
            <a:r>
              <a:rPr lang="pl-PL" altLang="pl-PL" sz="2000" u="sng" dirty="0">
                <a:solidFill>
                  <a:prstClr val="black"/>
                </a:solidFill>
                <a:latin typeface="Calibri" panose="020F0502020204030204"/>
              </a:rPr>
              <a:t>województwach dolnośląskim i wielkopolskim oraz w następujących gminach należących do regionu warszawskiego stołecznego: Baranów, Błonie, Dąbrówka, Dobre, Góra Kalwaria, Grodzisk Mazowiecki, Jadów, Jaktorów,  Kałuszyn, Kampinos,  Kołbiel,  Latowicz,  Leoncin,  Leszno,  Mrozy,  Nasielsk,  Osieck,  Prażmów,  Serock, Siennica, Sobienie-Jeziory, Strachówka, Tarczyn, Tłuszcz, Zakroczym i Żabia Wola </a:t>
            </a: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uznaje się wyłącznie inwestycję na rzecz nowej działalności gospodarczej w danym obszarze. </a:t>
            </a:r>
          </a:p>
          <a:p>
            <a:pPr>
              <a:buClr>
                <a:srgbClr val="00B050"/>
              </a:buClr>
            </a:pP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Oznacza to:</a:t>
            </a:r>
          </a:p>
          <a:p>
            <a:pPr>
              <a:buClr>
                <a:srgbClr val="00B050"/>
              </a:buClr>
            </a:pPr>
            <a:endParaRPr lang="pl-PL" altLang="pl-PL" sz="9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algn="just">
              <a:spcBef>
                <a:spcPts val="600"/>
              </a:spcBef>
              <a:buClr>
                <a:srgbClr val="00B050"/>
              </a:buClr>
              <a:buSzPct val="70000"/>
              <a:buFont typeface="Wingdings" panose="05000000000000000000" pitchFamily="2" charset="2"/>
              <a:buChar char="v"/>
            </a:pP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założenie nowego zakładu lub dywersyfikacja działalności zakładu pod warunkiem, że nowa działalność, która ma być prowadzona, nie jest taka sama jak działalność poprzednio prowadzona w danym zakładzie ani podobna do takiej działalności.</a:t>
            </a:r>
          </a:p>
          <a:p>
            <a:pPr marL="342900" indent="-342900" algn="just">
              <a:spcBef>
                <a:spcPts val="600"/>
              </a:spcBef>
              <a:buClr>
                <a:srgbClr val="00B050"/>
              </a:buClr>
              <a:buSzPct val="70000"/>
              <a:buFont typeface="Wingdings" panose="05000000000000000000" pitchFamily="2" charset="2"/>
              <a:buChar char="v"/>
            </a:pP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nabycie środków trwałych należących do zakładu, który został zlikwidowany lub zostałby zlikwidowany, gdyby zakup nie nastąpił - pod warunkiem, że działalność, jaka ma być prowadzona z wykorzystaniem nabytych aktywów, nie jest taka sama ani podobna do działalności prowadzonej przed nabyciem.</a:t>
            </a:r>
          </a:p>
        </p:txBody>
      </p:sp>
    </p:spTree>
    <p:extLst>
      <p:ext uri="{BB962C8B-B14F-4D97-AF65-F5344CB8AC3E}">
        <p14:creationId xmlns:p14="http://schemas.microsoft.com/office/powerpoint/2010/main" val="2420067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9649721" cy="628650"/>
          </a:xfrm>
        </p:spPr>
        <p:txBody>
          <a:bodyPr/>
          <a:lstStyle/>
          <a:p>
            <a:pPr algn="ctr"/>
            <a:r>
              <a:rPr lang="pl-PL" altLang="pl-PL" sz="32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+mj-ea"/>
                <a:cs typeface="+mj-cs"/>
              </a:rPr>
              <a:t>Pomoc regionalna – podstawowe intensywności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1089240" y="5958217"/>
            <a:ext cx="107248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pl-PL" altLang="pl-PL" sz="20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00B050"/>
              </a:buClr>
            </a:pPr>
            <a:r>
              <a:rPr lang="pl-PL" altLang="pl-PL" sz="1200" dirty="0">
                <a:solidFill>
                  <a:prstClr val="black"/>
                </a:solidFill>
                <a:latin typeface="Calibri" panose="020F0502020204030204"/>
              </a:rPr>
              <a:t>Źródło: UOKIK (</a:t>
            </a:r>
            <a:r>
              <a:rPr lang="pl-PL" altLang="pl-PL" sz="1200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https://uokik.gov.pl/polskie_akty_prawne_w_zakresie_pomocy_publicznej.php#faq2678</a:t>
            </a:r>
            <a:r>
              <a:rPr lang="pl-PL" altLang="pl-PL" sz="1200" dirty="0">
                <a:solidFill>
                  <a:prstClr val="black"/>
                </a:solidFill>
                <a:latin typeface="Calibri" panose="020F0502020204030204"/>
              </a:rPr>
              <a:t> 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F54F0B7-F1D9-00E0-B3BF-143152464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240" y="1020601"/>
            <a:ext cx="8658442" cy="524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8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9649721" cy="628650"/>
          </a:xfrm>
        </p:spPr>
        <p:txBody>
          <a:bodyPr/>
          <a:lstStyle/>
          <a:p>
            <a:pPr algn="ctr"/>
            <a:r>
              <a:rPr lang="pl-PL" altLang="pl-PL" sz="40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+mj-ea"/>
                <a:cs typeface="+mj-cs"/>
              </a:rPr>
              <a:t>Pomoc regionalna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892353" y="1183518"/>
            <a:ext cx="10724818" cy="542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3080" indent="-342720" algn="just">
              <a:lnSpc>
                <a:spcPct val="90000"/>
              </a:lnSpc>
            </a:pPr>
            <a:r>
              <a:rPr lang="pl-PL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Intensywność pomocy c.d.</a:t>
            </a:r>
          </a:p>
          <a:p>
            <a:pPr marL="343080" indent="-342720" algn="just">
              <a:lnSpc>
                <a:spcPct val="90000"/>
              </a:lnSpc>
            </a:pP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W przypadku małych i średnich przedsiębiorców intensywność pomocy może zostać dodatkowo zwiększona o odpowiednio 20 i 10 punktów procentowych. </a:t>
            </a:r>
          </a:p>
          <a:p>
            <a:pPr marL="343080" indent="-342720" algn="just">
              <a:lnSpc>
                <a:spcPct val="90000"/>
              </a:lnSpc>
            </a:pPr>
            <a:endParaRPr lang="pl-PL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343080" indent="-342720" algn="just">
              <a:lnSpc>
                <a:spcPct val="90000"/>
              </a:lnSpc>
            </a:pPr>
            <a:endParaRPr lang="pl-PL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343080" indent="-342720" algn="just">
              <a:lnSpc>
                <a:spcPct val="90000"/>
              </a:lnSpc>
            </a:pPr>
            <a:r>
              <a:rPr lang="pl-PL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Wkład własny</a:t>
            </a:r>
            <a:endParaRPr lang="pl-PL" sz="2000" dirty="0">
              <a:latin typeface="Calibri" panose="020F0502020204030204" pitchFamily="34" charset="0"/>
            </a:endParaRPr>
          </a:p>
          <a:p>
            <a:pPr marL="343080" indent="-342720" algn="just">
              <a:lnSpc>
                <a:spcPct val="90000"/>
              </a:lnSpc>
            </a:pPr>
            <a:r>
              <a:rPr lang="pl-PL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Warunkiem udzielenia pomocy jest pokrycie przez przedsiębiorcę, ze środków własnych, co najmniej 25% kosztów kwalifikowanych </a:t>
            </a:r>
            <a:r>
              <a:rPr lang="pl-PL" sz="200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(pożyczka nie moż</a:t>
            </a:r>
            <a:r>
              <a:rPr lang="pl-PL" sz="20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e przekraczać 75% kosztów kwalifikowanych do pomocy</a:t>
            </a:r>
            <a:r>
              <a:rPr lang="pl-PL" sz="200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!)</a:t>
            </a:r>
            <a:r>
              <a:rPr lang="pl-PL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. </a:t>
            </a:r>
            <a:endParaRPr lang="pl-PL" sz="2000" dirty="0">
              <a:latin typeface="Calibri" panose="020F0502020204030204" pitchFamily="34" charset="0"/>
            </a:endParaRPr>
          </a:p>
          <a:p>
            <a:pPr marL="343080" indent="-342720" algn="just">
              <a:lnSpc>
                <a:spcPct val="90000"/>
              </a:lnSpc>
            </a:pPr>
            <a:endParaRPr lang="pl-PL" sz="2000" dirty="0">
              <a:latin typeface="Calibri" panose="020F0502020204030204" pitchFamily="34" charset="0"/>
            </a:endParaRPr>
          </a:p>
          <a:p>
            <a:pPr marL="343080" indent="-342720" algn="just">
              <a:lnSpc>
                <a:spcPct val="90000"/>
              </a:lnSpc>
            </a:pPr>
            <a:r>
              <a:rPr lang="pl-PL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Przez środki własne należy rozumieć środki, które nie zostały uzyskane przez przedsiębiorcę w ramach udzielonej mu pomocy ze środków publicznych.</a:t>
            </a:r>
            <a:endParaRPr lang="pl-PL" sz="2000" dirty="0">
              <a:latin typeface="Calibri" panose="020F0502020204030204" pitchFamily="34" charset="0"/>
            </a:endParaRPr>
          </a:p>
          <a:p>
            <a:pPr marL="343080" indent="-342720" algn="just">
              <a:lnSpc>
                <a:spcPct val="90000"/>
              </a:lnSpc>
            </a:pPr>
            <a:endParaRPr lang="pl-PL" sz="2000" dirty="0">
              <a:latin typeface="Calibri" panose="020F0502020204030204" pitchFamily="34" charset="0"/>
            </a:endParaRPr>
          </a:p>
          <a:p>
            <a:pPr marL="343080" indent="-342720" algn="just">
              <a:lnSpc>
                <a:spcPct val="80000"/>
              </a:lnSpc>
            </a:pPr>
            <a:r>
              <a:rPr lang="pl-PL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Trwałość inwestycji</a:t>
            </a:r>
            <a:endParaRPr lang="pl-PL" sz="2000" dirty="0">
              <a:latin typeface="Calibri" panose="020F0502020204030204" pitchFamily="34" charset="0"/>
            </a:endParaRPr>
          </a:p>
          <a:p>
            <a:pPr marL="343080" indent="-342720" algn="just">
              <a:lnSpc>
                <a:spcPct val="80000"/>
              </a:lnSpc>
            </a:pPr>
            <a:endParaRPr lang="pl-PL" sz="2000" dirty="0">
              <a:latin typeface="Calibri" panose="020F0502020204030204" pitchFamily="34" charset="0"/>
            </a:endParaRPr>
          </a:p>
          <a:p>
            <a:pPr marL="343080" indent="-342720" algn="just">
              <a:lnSpc>
                <a:spcPct val="80000"/>
              </a:lnSpc>
              <a:buClr>
                <a:srgbClr val="339966"/>
              </a:buClr>
              <a:buFont typeface="Wingdings" charset="2"/>
              <a:buChar char=""/>
            </a:pPr>
            <a:r>
              <a:rPr lang="pl-PL" sz="2000" u="sng" strike="noStrike" spc="-1" dirty="0">
                <a:solidFill>
                  <a:srgbClr val="000000"/>
                </a:solidFill>
                <a:latin typeface="Calibri" panose="020F0502020204030204" pitchFamily="34" charset="0"/>
              </a:rPr>
              <a:t>Mikro-, mały i średni przedsiębiorca</a:t>
            </a:r>
            <a:r>
              <a:rPr lang="pl-PL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zobowiązuje się do zapewnienia użytkowania inwestycji przez okres co najmniej </a:t>
            </a:r>
            <a:r>
              <a:rPr lang="pl-PL" sz="2000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trzech lat</a:t>
            </a:r>
            <a:r>
              <a:rPr lang="pl-PL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od dnia jej przekazania do użytkowania</a:t>
            </a:r>
            <a:endParaRPr lang="pl-PL" sz="2000" dirty="0">
              <a:latin typeface="Calibri" panose="020F0502020204030204" pitchFamily="34" charset="0"/>
            </a:endParaRPr>
          </a:p>
          <a:p>
            <a:pPr marL="343080" indent="-342720" algn="just">
              <a:lnSpc>
                <a:spcPct val="80000"/>
              </a:lnSpc>
            </a:pPr>
            <a:endParaRPr lang="pl-PL" sz="2000" dirty="0">
              <a:latin typeface="Calibri" panose="020F0502020204030204" pitchFamily="34" charset="0"/>
            </a:endParaRPr>
          </a:p>
          <a:p>
            <a:pPr marL="343080" indent="-342720" algn="just">
              <a:lnSpc>
                <a:spcPct val="80000"/>
              </a:lnSpc>
              <a:buClr>
                <a:srgbClr val="339966"/>
              </a:buClr>
              <a:buFont typeface="Wingdings" charset="2"/>
              <a:buChar char=""/>
            </a:pPr>
            <a:r>
              <a:rPr lang="pl-PL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r>
              <a:rPr lang="pl-PL" sz="2000" u="sng" strike="noStrike" spc="-1" dirty="0">
                <a:solidFill>
                  <a:srgbClr val="000000"/>
                </a:solidFill>
                <a:latin typeface="Calibri" panose="020F0502020204030204" pitchFamily="34" charset="0"/>
              </a:rPr>
              <a:t>Duży przedsiębiorca</a:t>
            </a:r>
            <a:r>
              <a:rPr lang="pl-PL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zobowiązuje się do zapewnienia użytkowania inwestycji przez okres co najmniej </a:t>
            </a:r>
            <a:r>
              <a:rPr lang="pl-PL" sz="2000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pięciu lat</a:t>
            </a:r>
            <a:r>
              <a:rPr lang="pl-PL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, od dnia jej przekazania do użytkowania</a:t>
            </a:r>
            <a:endParaRPr lang="pl-PL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96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9649721" cy="628650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+mj-ea"/>
                <a:cs typeface="+mj-cs"/>
              </a:rPr>
              <a:t>Pomoc horyzontalna na ochronę środowiska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901231" y="1316683"/>
            <a:ext cx="10724818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3080" indent="-342720" algn="just">
              <a:lnSpc>
                <a:spcPct val="80000"/>
              </a:lnSpc>
            </a:pPr>
            <a:r>
              <a:rPr lang="pl-PL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Podstawowe r</a:t>
            </a:r>
            <a:r>
              <a:rPr lang="pl-PL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óżnice w stosunku do pomocy regionalnej :</a:t>
            </a:r>
            <a:endParaRPr lang="pl-PL" sz="2400" dirty="0"/>
          </a:p>
          <a:p>
            <a:pPr algn="just">
              <a:lnSpc>
                <a:spcPct val="80000"/>
              </a:lnSpc>
            </a:pPr>
            <a:endParaRPr lang="pl-PL" sz="2800" dirty="0"/>
          </a:p>
          <a:p>
            <a:pPr marL="343080" indent="-342720" algn="just">
              <a:lnSpc>
                <a:spcPct val="80000"/>
              </a:lnSpc>
              <a:spcAft>
                <a:spcPts val="600"/>
              </a:spcAft>
              <a:buClr>
                <a:srgbClr val="00B050"/>
              </a:buClr>
              <a:buFont typeface="Wingdings" charset="2"/>
              <a:buChar char=""/>
            </a:pPr>
            <a:r>
              <a:rPr lang="pl-PL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l-PL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przedsięwzięcie nie musi spełniać definicji „inwestycji nowej/początkowej”</a:t>
            </a:r>
          </a:p>
          <a:p>
            <a:pPr marL="360" algn="just">
              <a:lnSpc>
                <a:spcPct val="80000"/>
              </a:lnSpc>
              <a:spcAft>
                <a:spcPts val="600"/>
              </a:spcAft>
              <a:buClr>
                <a:srgbClr val="00B050"/>
              </a:buClr>
            </a:pPr>
            <a:endParaRPr lang="pl-PL" sz="2800" dirty="0"/>
          </a:p>
          <a:p>
            <a:pPr marL="343080" indent="-342720" algn="just">
              <a:lnSpc>
                <a:spcPct val="80000"/>
              </a:lnSpc>
              <a:spcAft>
                <a:spcPts val="600"/>
              </a:spcAft>
              <a:buClr>
                <a:srgbClr val="00B050"/>
              </a:buClr>
              <a:buFont typeface="Wingdings" charset="2"/>
              <a:buChar char=""/>
            </a:pPr>
            <a:r>
              <a:rPr lang="pl-PL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ale: koszty kwalifikujące się do objęcia pomocą na oś muszą ograniczać się do kosztów ściśle związanych z ochroną środowiska</a:t>
            </a:r>
          </a:p>
          <a:p>
            <a:pPr marL="360" algn="just">
              <a:lnSpc>
                <a:spcPct val="80000"/>
              </a:lnSpc>
              <a:spcAft>
                <a:spcPts val="600"/>
              </a:spcAft>
              <a:buClr>
                <a:srgbClr val="00B050"/>
              </a:buClr>
            </a:pPr>
            <a:endParaRPr lang="pl-PL" sz="2800" dirty="0"/>
          </a:p>
          <a:p>
            <a:pPr marL="343080" indent="-342720" algn="just">
              <a:lnSpc>
                <a:spcPct val="80000"/>
              </a:lnSpc>
              <a:spcAft>
                <a:spcPts val="600"/>
              </a:spcAft>
              <a:buClr>
                <a:srgbClr val="00B050"/>
              </a:buClr>
              <a:buFont typeface="Wingdings" charset="2"/>
              <a:buChar char=""/>
            </a:pPr>
            <a:r>
              <a:rPr lang="pl-PL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l-PL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nie wymaga się wkładu własnego beneficjenta na poziomie 25% kosztów kwalifikowanych</a:t>
            </a:r>
            <a:endParaRPr lang="pl-PL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 algn="just">
              <a:lnSpc>
                <a:spcPct val="80000"/>
              </a:lnSpc>
              <a:spcAft>
                <a:spcPts val="600"/>
              </a:spcAft>
              <a:buClr>
                <a:srgbClr val="00B050"/>
              </a:buClr>
              <a:buFont typeface="Wingdings" charset="2"/>
              <a:buChar char=""/>
            </a:pPr>
            <a:endParaRPr lang="pl-PL" sz="2800" dirty="0"/>
          </a:p>
          <a:p>
            <a:pPr marL="343080" indent="-342720" algn="just">
              <a:lnSpc>
                <a:spcPct val="80000"/>
              </a:lnSpc>
              <a:spcAft>
                <a:spcPts val="600"/>
              </a:spcAft>
              <a:buClr>
                <a:srgbClr val="00B050"/>
              </a:buClr>
              <a:buFont typeface="Wingdings" charset="2"/>
              <a:buChar char=""/>
            </a:pPr>
            <a:r>
              <a:rPr lang="pl-PL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sektory wyłączone: przedsiębiorstwa prowadzące działalność w sektorze rybołówstwa i akwakultury </a:t>
            </a:r>
            <a:endParaRPr lang="pl-P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altLang="pl-PL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1309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9649721" cy="628650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+mj-ea"/>
                <a:cs typeface="+mj-cs"/>
              </a:rPr>
              <a:t>Pomoc horyzontalna na ochronę środowiska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901231" y="1316683"/>
            <a:ext cx="10724818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Pomoc inwestycyjną na ochronę środowiska można otrzymać na następujące przedsięwzięcia:</a:t>
            </a:r>
          </a:p>
          <a:p>
            <a:pPr marL="36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457200" marR="0" lvl="0" indent="-456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/>
              <a:buAutoNum type="arabicParenR"/>
              <a:tabLst/>
              <a:defRPr/>
            </a:pPr>
            <a:r>
              <a:rPr kumimoji="0" lang="pl-PL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dostosowanie przedsiębiorcy do standardów ochrony środowiska UE (już opublikowanych, ale wymagalnych dopiero w przyszłości), pod warunkiem zakończenia inwestycji co najmniej rok przed ich wejściem w życie,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457200" marR="0" lvl="0" indent="-456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/>
              <a:buAutoNum type="arabicParenR"/>
              <a:tabLst/>
              <a:defRPr/>
            </a:pPr>
            <a:r>
              <a:rPr kumimoji="0" lang="pl-PL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podniesienie poziomu ochrony środowiska w przedsiębiorstwie w stopniu wykraczającym ponad standardy ochrony środowiska UE,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457200" marR="0" lvl="0" indent="-456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/>
              <a:buAutoNum type="arabicParenR"/>
              <a:tabLst/>
              <a:defRPr/>
            </a:pPr>
            <a:r>
              <a:rPr kumimoji="0" lang="pl-PL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podniesienie poziomu ochrony środowiska w przedsiębiorstwie, jeżeli nie ustanowiono standardów ochrony środowiska UE,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457200" marR="0" lvl="0" indent="-456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/>
              <a:buAutoNum type="arabicParenR"/>
              <a:tabLst/>
              <a:defRPr/>
            </a:pPr>
            <a:r>
              <a:rPr kumimoji="0" lang="pl-PL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efektywność energetyczna,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457200" marR="0" lvl="0" indent="-456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/>
              <a:buAutoNum type="arabicParenR"/>
              <a:tabLst/>
              <a:defRPr/>
            </a:pPr>
            <a:r>
              <a:rPr kumimoji="0" lang="pl-PL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wysokosprawna kogeneracja,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457200" marR="0" lvl="0" indent="-456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/>
              <a:buAutoNum type="arabicParenR"/>
              <a:tabLst/>
              <a:defRPr/>
            </a:pPr>
            <a:r>
              <a:rPr kumimoji="0" lang="pl-PL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odnawialne źródła energii,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457200" marR="0" lvl="0" indent="-456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/>
              <a:buAutoNum type="arabicParenR"/>
              <a:tabLst/>
              <a:defRPr/>
            </a:pPr>
            <a:r>
              <a:rPr kumimoji="0" lang="pl-PL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efektywny energetycznie system ciepłowniczy i chłodniczy (jednostka wytwórcza + sieć),</a:t>
            </a:r>
          </a:p>
          <a:p>
            <a:pPr marL="457200" marR="0" lvl="0" indent="-456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/>
              <a:buAutoNum type="arabicParenR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recykling i ponowne wykorzystanie odpadów,</a:t>
            </a:r>
          </a:p>
          <a:p>
            <a:pPr marL="457200" marR="0" lvl="0" indent="-456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/>
              <a:buAutoNum type="arabicParenR"/>
              <a:tabLst/>
              <a:defRPr/>
            </a:pPr>
            <a:r>
              <a:rPr kumimoji="0" lang="pl-PL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infrastruktura energetyczna.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endParaRPr lang="pl-PL" altLang="pl-PL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165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9649721" cy="628650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+mj-ea"/>
                <a:cs typeface="+mj-cs"/>
              </a:rPr>
              <a:t>Pomoc horyzontalna na ochronę środowiska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A3D4162-B28D-6993-15B5-4237C762AC3D}"/>
              </a:ext>
            </a:extLst>
          </p:cNvPr>
          <p:cNvSpPr txBox="1"/>
          <p:nvPr/>
        </p:nvSpPr>
        <p:spPr>
          <a:xfrm>
            <a:off x="1047565" y="1410504"/>
            <a:ext cx="8165236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700" b="0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Koszty kwalifikujące się do objęcia pomocą = dodatkowe (związane tylko z ochroną środowiska) koszty inwestycji</a:t>
            </a: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konieczne, aby osiągnąć wyższy poziom ochrony środowiska, w szczególności wyższy niż wymagają tego standardy unijne, lub aby zwiększyć poziom ochrony środowiska w przypadku braku standardów unijnych:</a:t>
            </a: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457200" marR="0" lvl="0" indent="-456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lphaLcParenR"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jeżeli koszty inwestycji w ochronę środowiska można wyodrębnić z całkowitych kosztów inwestycji jako oddzielną inwestycję, za koszty kwalifikujące się do objęcia pomocą uznaje się </a:t>
            </a:r>
            <a:r>
              <a:rPr kumimoji="0" lang="pl-PL" sz="1700" b="0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koszty kwalifikowane związane z ochroną środowiska</a:t>
            </a: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,</a:t>
            </a:r>
          </a:p>
          <a:p>
            <a:pPr marL="36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457200" marR="0" lvl="0" indent="-4568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lphaLcParenR"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w innych przypadkach koszty inwestycji w ochronę środowiska określa się poprzez odniesienie do podobnej, mniej przyjaznej dla środowiska inwestycji, która prawdopodobnie zostałaby przeprowadzona w przypadku braku pomocy (</a:t>
            </a:r>
            <a:r>
              <a:rPr kumimoji="0" lang="pl-PL" sz="1700" b="0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inwestycja referencyjna</a:t>
            </a: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). Różnica między kosztami obydwu inwestycji określa koszt związany z ochroną środowiska i stanowi koszty kwalifikujące się do objęcia pomocą.</a:t>
            </a:r>
          </a:p>
          <a:p>
            <a:pPr marL="36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Kosztów, które nie są bezpośrednio związane z osiągnięciem wyższego poziomu ochrony środowiska, nie uznaje się za kwalifikujące się do objęcia pomocą na ochronę środowiska.</a:t>
            </a:r>
            <a:endParaRPr kumimoji="0" lang="pl-PL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808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9649721" cy="628650"/>
          </a:xfrm>
        </p:spPr>
        <p:txBody>
          <a:bodyPr/>
          <a:lstStyle/>
          <a:p>
            <a:pPr algn="ctr"/>
            <a:r>
              <a:rPr lang="pl-PL" altLang="pl-PL" sz="40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+mj-ea"/>
                <a:cs typeface="+mj-cs"/>
              </a:rPr>
              <a:t>Pomoc de minimis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901231" y="1316683"/>
            <a:ext cx="1072481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7425" lvl="1" indent="-544513">
              <a:spcBef>
                <a:spcPts val="600"/>
              </a:spcBef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Limit kwotowy: 200 tys. euro w okresie 3 lat </a:t>
            </a:r>
            <a:b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(100 tys. euro w sektorze transportu drogowego towarów)</a:t>
            </a:r>
          </a:p>
          <a:p>
            <a:pPr marL="987425" lvl="1" indent="-544513">
              <a:spcBef>
                <a:spcPts val="600"/>
              </a:spcBef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altLang="pl-PL" sz="2000" dirty="0">
                <a:solidFill>
                  <a:prstClr val="black"/>
                </a:solidFill>
                <a:latin typeface="Calibri" panose="020F0502020204030204"/>
              </a:rPr>
              <a:t>Limit ten dotyczy grupy podmiotów tworzących „jedno przedsiębiorstwo” w rozumieniu przepisów o pomocy de </a:t>
            </a:r>
            <a:r>
              <a:rPr lang="pl-PL" altLang="pl-PL" sz="2000" dirty="0" err="1">
                <a:solidFill>
                  <a:prstClr val="black"/>
                </a:solidFill>
                <a:latin typeface="Calibri" panose="020F0502020204030204"/>
              </a:rPr>
              <a:t>minimis</a:t>
            </a:r>
            <a:endParaRPr lang="pl-PL" altLang="pl-PL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altLang="pl-PL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C70681D-A34C-6F2A-C91A-3E4338117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518" y="2947899"/>
            <a:ext cx="7386221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97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9649721" cy="628650"/>
          </a:xfrm>
        </p:spPr>
        <p:txBody>
          <a:bodyPr/>
          <a:lstStyle/>
          <a:p>
            <a:pPr algn="ctr"/>
            <a:r>
              <a:rPr lang="pl-PL" altLang="pl-PL" sz="40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+mj-ea"/>
                <a:cs typeface="+mj-cs"/>
              </a:rPr>
              <a:t>Pomoc de minimis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901231" y="1316683"/>
            <a:ext cx="1072481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880" marR="0" lvl="0" indent="-3805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70000"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Brak określonych kosztów kwalifikowanych,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80880" marR="0" lvl="0" indent="-3805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70000"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Brak maksymalnej intensywności pomocy,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80880" marR="0" lvl="0" indent="-3805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70000"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Brak konieczności wykazania efektu zachęty,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80880" marR="0" lvl="0" indent="-3805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70000"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Zgodnie z tym rozporządzeniem nie można udzielać pomocy: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627063" marR="0" lvl="0" indent="-2714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- w sektorze produkcji pierwotnej produktów rolnych oraz rybołówstwa i akwakultury (osobne rozporządzenia),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79413" marR="0" lvl="0" indent="-238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- na zakup pojazdów do transportu drogowego towarów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80880" marR="0" lvl="0" indent="-3805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	Udzielenie pomocy de </a:t>
            </a:r>
            <a:r>
              <a:rPr kumimoji="0" lang="pl-PL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minimis</a:t>
            </a:r>
            <a:r>
              <a:rPr kumimoji="0" lang="pl-PL" sz="2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potwierdzane jest zaświadczeniem </a:t>
            </a:r>
            <a:r>
              <a:rPr kumimoji="0" lang="pl-PL" sz="15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(wzór: w rozporządzeniu Rady Ministrów z dnia 20 marca 2007 r. w sprawie zaświadczeń o pomocy de </a:t>
            </a:r>
            <a:r>
              <a:rPr kumimoji="0" lang="pl-PL" sz="15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minimis</a:t>
            </a:r>
            <a:r>
              <a:rPr kumimoji="0" lang="pl-PL" sz="15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i pomocy de </a:t>
            </a:r>
            <a:r>
              <a:rPr kumimoji="0" lang="pl-PL" sz="15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minimis</a:t>
            </a:r>
            <a:r>
              <a:rPr kumimoji="0" lang="pl-PL" sz="15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 w rolnictwie lub rybołówstwie, </a:t>
            </a:r>
            <a:r>
              <a:rPr kumimoji="0" lang="pl-PL" sz="15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t.j</a:t>
            </a:r>
            <a:r>
              <a:rPr kumimoji="0" lang="pl-PL" sz="15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. z 2018 r. Dz.U. poz. 350)</a:t>
            </a: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Przykładowe zastosowanie w </a:t>
            </a:r>
            <a:r>
              <a:rPr kumimoji="0" lang="pl-PL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IdŚ</a:t>
            </a:r>
            <a:r>
              <a:rPr kumimoji="0" lang="pl-PL" sz="2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: dofinansowanie na uzyskanie Świadectwa Weryfikacji ETV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altLang="pl-PL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5698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6D3ECCB2-BA6D-C632-2110-AE102B22E0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672" y="445217"/>
            <a:ext cx="8644392" cy="628650"/>
          </a:xfrm>
        </p:spPr>
        <p:txBody>
          <a:bodyPr/>
          <a:lstStyle/>
          <a:p>
            <a:pPr algn="ctr"/>
            <a:r>
              <a:rPr lang="pl-PL" b="1" dirty="0"/>
              <a:t>Pomoc publiczna w procesie oceny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5821660-9237-F1B9-9148-627C71C51A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0588" y="1464816"/>
            <a:ext cx="10491787" cy="472564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altLang="pl-PL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Założenia ogólne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altLang="pl-PL" sz="1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lvl="0" algn="l">
              <a:lnSpc>
                <a:spcPct val="100000"/>
              </a:lnSpc>
              <a:spcBef>
                <a:spcPts val="600"/>
              </a:spcBef>
              <a:defRPr/>
            </a:pPr>
            <a:r>
              <a:rPr lang="pl-PL" altLang="pl-PL" sz="1800" dirty="0">
                <a:solidFill>
                  <a:srgbClr val="000000"/>
                </a:solidFill>
                <a:latin typeface="Trebuchet MS" panose="020B0603020202020204"/>
              </a:rPr>
              <a:t>System składania i oceny wniosków o dofinansowanie dla PP </a:t>
            </a:r>
            <a:r>
              <a:rPr lang="pl-PL" altLang="pl-PL" sz="1800" dirty="0" err="1">
                <a:solidFill>
                  <a:srgbClr val="000000"/>
                </a:solidFill>
                <a:latin typeface="Trebuchet MS" panose="020B0603020202020204"/>
              </a:rPr>
              <a:t>IdŚ</a:t>
            </a:r>
            <a:r>
              <a:rPr lang="pl-PL" altLang="pl-PL" sz="1800" dirty="0">
                <a:solidFill>
                  <a:srgbClr val="000000"/>
                </a:solidFill>
                <a:latin typeface="Trebuchet MS" panose="020B0603020202020204"/>
              </a:rPr>
              <a:t> jest dwuetapowy: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pl-PL" altLang="pl-PL" sz="1800" dirty="0">
                <a:solidFill>
                  <a:srgbClr val="000000"/>
                </a:solidFill>
                <a:latin typeface="Trebuchet MS" panose="020B0603020202020204"/>
              </a:rPr>
              <a:t>Etap I </a:t>
            </a:r>
            <a:r>
              <a:rPr lang="pl-PL" sz="1800" dirty="0">
                <a:solidFill>
                  <a:srgbClr val="000000"/>
                </a:solidFill>
                <a:latin typeface="Trebuchet MS" panose="020B0603020202020204"/>
              </a:rPr>
              <a:t>- Nabór i ocena fiszek projektowych – </a:t>
            </a:r>
            <a:r>
              <a:rPr lang="pl-PL" sz="1800" dirty="0">
                <a:solidFill>
                  <a:srgbClr val="26352B"/>
                </a:solidFill>
                <a:latin typeface="Trebuchet MS" panose="020B0603020202020204"/>
              </a:rPr>
              <a:t>Preselekcja – nie podlega ocenie dopuszczalności pomocy </a:t>
            </a:r>
            <a:r>
              <a:rPr lang="pl-PL" sz="1800" b="1" dirty="0">
                <a:solidFill>
                  <a:srgbClr val="FF0000"/>
                </a:solidFill>
                <a:latin typeface="Trebuchet MS" panose="020B0603020202020204"/>
              </a:rPr>
              <a:t>(ale: efekt zachęty)</a:t>
            </a:r>
          </a:p>
          <a:p>
            <a:pPr marL="457200" lvl="0" indent="-457200" algn="l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pl-PL" sz="1800" dirty="0">
                <a:solidFill>
                  <a:srgbClr val="000000"/>
                </a:solidFill>
                <a:latin typeface="Trebuchet MS" panose="020B0603020202020204"/>
              </a:rPr>
              <a:t>Etap II - Ocena wniosków o dofinansowanie (</a:t>
            </a:r>
            <a:r>
              <a:rPr lang="pl-PL" sz="1800" dirty="0" err="1">
                <a:solidFill>
                  <a:srgbClr val="000000"/>
                </a:solidFill>
                <a:latin typeface="Trebuchet MS" panose="020B0603020202020204"/>
              </a:rPr>
              <a:t>WoD</a:t>
            </a:r>
            <a:r>
              <a:rPr lang="pl-PL" sz="1800" dirty="0">
                <a:solidFill>
                  <a:srgbClr val="000000"/>
                </a:solidFill>
                <a:latin typeface="Trebuchet MS" panose="020B0603020202020204"/>
              </a:rPr>
              <a:t>) – </a:t>
            </a:r>
            <a:r>
              <a:rPr lang="pl-PL" sz="1800" dirty="0">
                <a:solidFill>
                  <a:srgbClr val="26352B"/>
                </a:solidFill>
                <a:latin typeface="Trebuchet MS" panose="020B0603020202020204"/>
              </a:rPr>
              <a:t>Selekcja – </a:t>
            </a:r>
            <a:r>
              <a:rPr lang="pl-PL" sz="1800" b="1" dirty="0">
                <a:solidFill>
                  <a:srgbClr val="FF0000"/>
                </a:solidFill>
                <a:latin typeface="Trebuchet MS" panose="020B0603020202020204"/>
              </a:rPr>
              <a:t>podlega ocenie dopuszczalności pomocy</a:t>
            </a:r>
          </a:p>
          <a:p>
            <a:pPr marL="457200" lvl="0" indent="-4572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pl-PL" sz="1800" dirty="0">
              <a:solidFill>
                <a:srgbClr val="FF0000"/>
              </a:solidFill>
              <a:latin typeface="Trebuchet MS" panose="020B0603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alt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 </a:t>
            </a:r>
            <a:r>
              <a:rPr kumimoji="0" lang="pl-PL" alt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26352B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system oceny </a:t>
            </a:r>
            <a:r>
              <a:rPr kumimoji="0" lang="pl-PL" alt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wniosków o dofinansowanie w NFOŚiGW składają się: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Kryteria dostępu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Kryteria jakościowe, w tym:</a:t>
            </a:r>
          </a:p>
          <a:p>
            <a:pPr marL="114300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Kryteria jakościowe – dopuszczające (w tym: </a:t>
            </a:r>
            <a:r>
              <a:rPr lang="pl-PL" altLang="pl-PL" sz="1800" dirty="0">
                <a:solidFill>
                  <a:srgbClr val="000000"/>
                </a:solidFill>
                <a:latin typeface="Trebuchet MS" panose="020B0603020202020204"/>
              </a:rPr>
              <a:t>ocena finansowa </a:t>
            </a:r>
            <a:r>
              <a:rPr kumimoji="0" lang="pl-PL" alt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oraz </a:t>
            </a:r>
            <a: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ocena dopuszczalności pomocy publicznej</a:t>
            </a:r>
            <a:r>
              <a:rPr kumimoji="0" lang="pl-PL" alt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</a:p>
          <a:p>
            <a:pPr marL="11430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Kryteria jakościowe – punktowe (ocena merytoryczna</a:t>
            </a:r>
            <a:r>
              <a:rPr lang="pl-PL" altLang="pl-PL" sz="1800" dirty="0">
                <a:solidFill>
                  <a:srgbClr val="000000"/>
                </a:solidFill>
                <a:latin typeface="Trebuchet MS" panose="020B0603020202020204"/>
              </a:rPr>
              <a:t>)</a:t>
            </a: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altLang="pl-PL" sz="1600" dirty="0">
              <a:solidFill>
                <a:srgbClr val="000000"/>
              </a:solidFill>
              <a:latin typeface="Trebuchet MS" panose="020B0603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altLang="pl-P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5141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3053" y="365962"/>
            <a:ext cx="9649721" cy="628650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+mj-ea"/>
                <a:cs typeface="+mj-cs"/>
              </a:rPr>
              <a:t>Kiedy dofinansowanie będzie pomocą publiczną?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533B2865-664B-9045-9214-216BB1BB4173}"/>
              </a:ext>
            </a:extLst>
          </p:cNvPr>
          <p:cNvSpPr txBox="1">
            <a:spLocks/>
          </p:cNvSpPr>
          <p:nvPr/>
        </p:nvSpPr>
        <p:spPr>
          <a:xfrm>
            <a:off x="757820" y="1614125"/>
            <a:ext cx="9062272" cy="33424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Pożyczka preferencyjna  </a:t>
            </a:r>
          </a:p>
          <a:p>
            <a:pPr marL="457200" lvl="0" indent="-457200">
              <a:buClr>
                <a:srgbClr val="00B050"/>
              </a:buClr>
              <a:buFont typeface="Wingdings" panose="05000000000000000000" pitchFamily="2" charset="2"/>
              <a:buChar char="v"/>
              <a:defRPr/>
            </a:pPr>
            <a:r>
              <a:rPr lang="pl-PL" sz="2800" dirty="0">
                <a:solidFill>
                  <a:sysClr val="windowText" lastClr="000000"/>
                </a:solidFill>
                <a:latin typeface="Calibri" panose="020F0502020204030204"/>
              </a:rPr>
              <a:t>Premia (dotacja)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Umorzenie (w przyszłości)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Pożyczka na warunkach rynkowych</a:t>
            </a:r>
          </a:p>
          <a:p>
            <a:pPr marL="62706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oprocentowanie = stopa bazowa + marża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12"/>
          <p:cNvSpPr>
            <a:spLocks/>
          </p:cNvSpPr>
          <p:nvPr/>
        </p:nvSpPr>
        <p:spPr bwMode="auto">
          <a:xfrm>
            <a:off x="5288956" y="1614125"/>
            <a:ext cx="218958" cy="1520825"/>
          </a:xfrm>
          <a:prstGeom prst="rightBrace">
            <a:avLst>
              <a:gd name="adj1" fmla="val 52210"/>
              <a:gd name="adj2" fmla="val 50000"/>
            </a:avLst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413" y="1398121"/>
            <a:ext cx="2187456" cy="2145671"/>
          </a:xfrm>
          <a:prstGeom prst="rect">
            <a:avLst/>
          </a:prstGeom>
        </p:spPr>
      </p:pic>
      <p:cxnSp>
        <p:nvCxnSpPr>
          <p:cNvPr id="10" name="Łącznik prosty ze strzałką 9"/>
          <p:cNvCxnSpPr/>
          <p:nvPr/>
        </p:nvCxnSpPr>
        <p:spPr>
          <a:xfrm flipV="1">
            <a:off x="3923463" y="4202270"/>
            <a:ext cx="666750" cy="431800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Łącznik prosty ze strzałką 10"/>
          <p:cNvCxnSpPr/>
          <p:nvPr/>
        </p:nvCxnSpPr>
        <p:spPr>
          <a:xfrm flipH="1" flipV="1">
            <a:off x="6382684" y="4191304"/>
            <a:ext cx="379413" cy="431800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pole tekstowe 11"/>
          <p:cNvSpPr txBox="1"/>
          <p:nvPr/>
        </p:nvSpPr>
        <p:spPr>
          <a:xfrm>
            <a:off x="1205663" y="4663238"/>
            <a:ext cx="3384550" cy="120015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określana przez KE i publikowana na stronie: </a:t>
            </a: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https://uokik.gov.pl/stopa_referencyjna_i_archiwum.php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878330" y="4677092"/>
            <a:ext cx="3941762" cy="120015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zgodnie z Komunikatem Komisji w sprawie zmiany metody ustalania stóp referencyjnych i dyskontowych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(Dz. Urz. UE C 14 z 19.01.2008 r. str. 6)</a:t>
            </a:r>
          </a:p>
        </p:txBody>
      </p:sp>
    </p:spTree>
    <p:extLst>
      <p:ext uri="{BB962C8B-B14F-4D97-AF65-F5344CB8AC3E}">
        <p14:creationId xmlns:p14="http://schemas.microsoft.com/office/powerpoint/2010/main" val="1882771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6D3ECCB2-BA6D-C632-2110-AE102B22E0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672" y="445217"/>
            <a:ext cx="8644392" cy="628650"/>
          </a:xfrm>
        </p:spPr>
        <p:txBody>
          <a:bodyPr/>
          <a:lstStyle/>
          <a:p>
            <a:pPr algn="ctr"/>
            <a:r>
              <a:rPr lang="pl-PL" b="1" dirty="0"/>
              <a:t>Pomoc publiczna w GWD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5821660-9237-F1B9-9148-627C71C51A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0588" y="1464816"/>
            <a:ext cx="8803827" cy="501588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altLang="pl-PL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altLang="pl-PL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Pomoc publiczna w </a:t>
            </a:r>
            <a:r>
              <a:rPr kumimoji="0" lang="pl-PL" altLang="pl-PL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WoD</a:t>
            </a:r>
            <a:endParaRPr kumimoji="0" lang="pl-PL" altLang="pl-PL" sz="20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altLang="pl-PL" sz="9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Oświadczenia: </a:t>
            </a: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OŚWIADCZENIE WNIOSKODAWCY DOTYCZĄCE POMOCY PUBLICZNEJ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Zakładka: Pomoc publiczna – dane ogólne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altLang="pl-PL" sz="2000" dirty="0">
                <a:solidFill>
                  <a:srgbClr val="000000"/>
                </a:solidFill>
                <a:latin typeface="Trebuchet MS" panose="020B0603020202020204"/>
              </a:rPr>
              <a:t>Zakładki z przeznaczeniami pomocy (w zależności od zakresu informacji podanych w zakładce wyżej)</a:t>
            </a: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:</a:t>
            </a:r>
          </a:p>
          <a:p>
            <a:pPr marL="11430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Wypełnić we wskazanym tam zakresie zgodnie z instrukcją </a:t>
            </a:r>
          </a:p>
          <a:p>
            <a:pPr marL="114300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altLang="pl-PL" sz="2000" dirty="0">
                <a:solidFill>
                  <a:srgbClr val="000000"/>
                </a:solidFill>
                <a:latin typeface="Trebuchet MS" panose="020B0603020202020204"/>
              </a:rPr>
              <a:t>Dołączyć załączniki (Formularz informacji przedstawianych przy ubieganiu się o pomoc (…); Zestawienie kosztów kwalifikujących się do pomocy wraz z wyliczeniem maksymalnej wartości pomocy publicznej (…) – poza p.de </a:t>
            </a:r>
            <a:r>
              <a:rPr lang="pl-PL" altLang="pl-PL" sz="2000" dirty="0" err="1">
                <a:solidFill>
                  <a:srgbClr val="000000"/>
                </a:solidFill>
                <a:latin typeface="Trebuchet MS" panose="020B0603020202020204"/>
              </a:rPr>
              <a:t>minimis</a:t>
            </a:r>
            <a:r>
              <a:rPr lang="pl-PL" altLang="pl-PL" sz="2000" dirty="0">
                <a:solidFill>
                  <a:srgbClr val="000000"/>
                </a:solidFill>
                <a:latin typeface="Trebuchet MS" panose="020B0603020202020204"/>
              </a:rPr>
              <a:t>)</a:t>
            </a:r>
            <a:endParaRPr kumimoji="0" lang="pl-PL" alt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altLang="pl-PL" sz="1600" dirty="0">
              <a:solidFill>
                <a:srgbClr val="000000"/>
              </a:solidFill>
              <a:latin typeface="Trebuchet MS" panose="020B0603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altLang="pl-P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F1326ED-EA58-D3D8-145A-29DB4635C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617" y="2216863"/>
            <a:ext cx="2234548" cy="203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52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6F68059-6A4B-4750-87A8-BBA0CCED9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" y="4166967"/>
            <a:ext cx="12191998" cy="635851"/>
          </a:xfrm>
        </p:spPr>
        <p:txBody>
          <a:bodyPr/>
          <a:lstStyle/>
          <a:p>
            <a:r>
              <a:rPr lang="pl-PL" dirty="0"/>
              <a:t>Iwona Kudła</a:t>
            </a:r>
          </a:p>
          <a:p>
            <a:r>
              <a:rPr lang="pl-PL" dirty="0"/>
              <a:t>Iwona.kudla@nfosigw.gov.pl</a:t>
            </a:r>
          </a:p>
        </p:txBody>
      </p:sp>
    </p:spTree>
    <p:extLst>
      <p:ext uri="{BB962C8B-B14F-4D97-AF65-F5344CB8AC3E}">
        <p14:creationId xmlns:p14="http://schemas.microsoft.com/office/powerpoint/2010/main" val="1203278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6" y="191255"/>
            <a:ext cx="9649721" cy="628650"/>
          </a:xfrm>
        </p:spPr>
        <p:txBody>
          <a:bodyPr/>
          <a:lstStyle/>
          <a:p>
            <a:pPr algn="ctr"/>
            <a:r>
              <a:rPr lang="pl-PL" altLang="pl-PL" sz="4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Pomoc publiczna – podstawy prawne</a:t>
            </a:r>
            <a:endParaRPr lang="pl-PL" sz="4000" dirty="0"/>
          </a:p>
        </p:txBody>
      </p:sp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533B2865-664B-9045-9214-216BB1BB4173}"/>
              </a:ext>
            </a:extLst>
          </p:cNvPr>
          <p:cNvSpPr txBox="1">
            <a:spLocks/>
          </p:cNvSpPr>
          <p:nvPr/>
        </p:nvSpPr>
        <p:spPr>
          <a:xfrm>
            <a:off x="464096" y="914399"/>
            <a:ext cx="10553092" cy="56103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Pomoc regionalna na nową inwestycję</a:t>
            </a:r>
          </a:p>
          <a:p>
            <a:pPr marL="730250" lvl="0" indent="-285750">
              <a:buFont typeface="Arial" panose="020B0604020202020204" pitchFamily="34" charset="0"/>
              <a:buChar char="•"/>
              <a:defRPr/>
            </a:pPr>
            <a:r>
              <a:rPr lang="pl-PL" sz="1700" dirty="0">
                <a:solidFill>
                  <a:sysClr val="windowText" lastClr="000000"/>
                </a:solidFill>
                <a:latin typeface="Calibri" panose="020F0502020204030204"/>
              </a:rPr>
              <a:t>Rozporządzenie Ministra Środowiska z dnia 30 marca 2015 r. w sprawie szczegółowych warunków udzielania regionalnej pomocy publicznej inwestycyjnej na cele z zakresu ochrony środowiska (</a:t>
            </a:r>
            <a:r>
              <a:rPr lang="pl-PL" sz="1700" dirty="0" err="1">
                <a:solidFill>
                  <a:sysClr val="windowText" lastClr="000000"/>
                </a:solidFill>
                <a:latin typeface="Calibri" panose="020F0502020204030204"/>
              </a:rPr>
              <a:t>t.j</a:t>
            </a:r>
            <a:r>
              <a:rPr lang="pl-PL" sz="1700" dirty="0">
                <a:solidFill>
                  <a:sysClr val="windowText" lastClr="000000"/>
                </a:solidFill>
                <a:latin typeface="Calibri" panose="020F0502020204030204"/>
              </a:rPr>
              <a:t>. z 2022 r. Dz. U. poz. 628)</a:t>
            </a:r>
          </a:p>
          <a:p>
            <a:pPr marL="7302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l-PL" sz="1700" dirty="0">
                <a:solidFill>
                  <a:sysClr val="windowText" lastClr="000000"/>
                </a:solidFill>
                <a:latin typeface="Calibri" panose="020F0502020204030204"/>
              </a:rPr>
              <a:t>Rozporządzenie Komisji (UE) Nr 651/2014 z dnia 17 czerwca 2014 r. uznające niektóre rodzaje </a:t>
            </a:r>
          </a:p>
          <a:p>
            <a:pPr marL="444500" lvl="0">
              <a:spcBef>
                <a:spcPts val="0"/>
              </a:spcBef>
              <a:defRPr/>
            </a:pPr>
            <a:r>
              <a:rPr lang="pl-PL" sz="1700" dirty="0">
                <a:solidFill>
                  <a:sysClr val="windowText" lastClr="000000"/>
                </a:solidFill>
                <a:latin typeface="Calibri" panose="020F0502020204030204"/>
              </a:rPr>
              <a:t>      pomocy za zgodne z rynkiem wewnętrznym w zastosowaniu art. 107 i 108 Traktatu (Dz. Urz. UE L </a:t>
            </a:r>
          </a:p>
          <a:p>
            <a:pPr marL="444500" lvl="0">
              <a:spcBef>
                <a:spcPts val="0"/>
              </a:spcBef>
              <a:defRPr/>
            </a:pPr>
            <a:r>
              <a:rPr lang="pl-PL" sz="1700" dirty="0">
                <a:solidFill>
                  <a:sysClr val="windowText" lastClr="000000"/>
                </a:solidFill>
                <a:latin typeface="Calibri" panose="020F0502020204030204"/>
              </a:rPr>
              <a:t>      187 z dnia 26.6.2014, str. 1, z </a:t>
            </a:r>
            <a:r>
              <a:rPr lang="pl-PL" sz="1700" dirty="0" err="1">
                <a:solidFill>
                  <a:sysClr val="windowText" lastClr="000000"/>
                </a:solidFill>
                <a:latin typeface="Calibri" panose="020F0502020204030204"/>
              </a:rPr>
              <a:t>późn</a:t>
            </a:r>
            <a:r>
              <a:rPr lang="pl-PL" sz="1700" dirty="0">
                <a:solidFill>
                  <a:sysClr val="windowText" lastClr="000000"/>
                </a:solidFill>
                <a:latin typeface="Calibri" panose="020F0502020204030204"/>
              </a:rPr>
              <a:t>. zm.) (Rozdział I + Sekcja 1) (tzw. GBER)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Pomoc horyzontalna na ochronę środowiska</a:t>
            </a:r>
          </a:p>
          <a:p>
            <a:pPr marL="7302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Rozporządzenie Ministra Środowiska z dnia 21 grudnia 2015 r. w sprawie szczegółowych warunków </a:t>
            </a:r>
          </a:p>
          <a:p>
            <a:pPr marL="4445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udzielania horyzontalnej pomocy publicznej na cele z zakresu ochrony środowiska (</a:t>
            </a:r>
            <a:r>
              <a:rPr kumimoji="0" lang="pl-PL" sz="17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t.j</a:t>
            </a: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z 2022 r. Dz. U. </a:t>
            </a:r>
          </a:p>
          <a:p>
            <a:pPr marL="4445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poz. 804)</a:t>
            </a:r>
          </a:p>
          <a:p>
            <a:pPr marL="7302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Rozporządzenie Komisji (UE) Nr 651/2014 z dnia 17 czerwca 2014 r. uznające niektóre rodzaje pomocy za zgodne z rynkiem wewnętrznym w zastosowaniu art. 107 i 108 Traktatu (Dz. Urz. UE L 187 z dnia 26.6.2014, str. 1, z </a:t>
            </a:r>
            <a:r>
              <a:rPr kumimoji="0" lang="pl-PL" sz="17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późn</a:t>
            </a: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zm.) (Rozdział I + Sekcja 7)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Pomoc de minimis</a:t>
            </a:r>
          </a:p>
          <a:p>
            <a:pPr marL="730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Rozporządzenie Komisji (UE) Nr 1407/2013 z dnia 18 grudnia 2013 r. w sprawie stosowania art. 107 i 108 Traktatu o funkcjonowaniu Unii Europejskiej do pomocy de minimis (Dz. Urz. UE L 352, 24.12.2013, str. 1, z </a:t>
            </a:r>
            <a:r>
              <a:rPr kumimoji="0" lang="pl-PL" sz="17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późn</a:t>
            </a: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pl-PL" sz="1700" dirty="0">
                <a:solidFill>
                  <a:sysClr val="windowText" lastClr="000000"/>
                </a:solidFill>
                <a:latin typeface="Calibri" panose="020F0502020204030204"/>
              </a:rPr>
              <a:t>z</a:t>
            </a:r>
            <a:r>
              <a:rPr kumimoji="0" lang="pl-PL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524" y="1661690"/>
            <a:ext cx="2539682" cy="2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83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9649721" cy="628650"/>
          </a:xfrm>
        </p:spPr>
        <p:txBody>
          <a:bodyPr/>
          <a:lstStyle/>
          <a:p>
            <a:pPr algn="ctr"/>
            <a:r>
              <a:rPr lang="pl-PL" altLang="pl-PL" sz="32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Pomoc inna niż de </a:t>
            </a:r>
            <a:r>
              <a:rPr lang="pl-PL" altLang="pl-PL" sz="3200" b="1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minimis</a:t>
            </a:r>
            <a:r>
              <a:rPr lang="pl-PL" altLang="pl-PL" sz="32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 – podstawowe warunki dopuszczalności</a:t>
            </a:r>
            <a:br>
              <a:rPr lang="pl-PL" altLang="pl-PL" sz="44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3B2865-664B-9045-9214-216BB1BB4173}"/>
              </a:ext>
            </a:extLst>
          </p:cNvPr>
          <p:cNvSpPr txBox="1">
            <a:spLocks/>
          </p:cNvSpPr>
          <p:nvPr/>
        </p:nvSpPr>
        <p:spPr>
          <a:xfrm>
            <a:off x="786480" y="1606846"/>
            <a:ext cx="7540774" cy="43944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Beneficjent pomocy – przedsiębiorca nie będący w  trudnej sytuacji </a:t>
            </a:r>
          </a:p>
          <a:p>
            <a:pPr marL="274637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Beneficjent - przedsiębiorca, na którym nie ciąży obowiązek zwrotu pomocy  wynikający z wcześniejszej decyzji Komisji uznającej pomoc za niezgodną z prawem i z rynkiem wewnętrznym</a:t>
            </a:r>
          </a:p>
          <a:p>
            <a:pPr marL="274637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l-PL" altLang="pl-PL" sz="2400" dirty="0">
                <a:solidFill>
                  <a:srgbClr val="000000"/>
                </a:solidFill>
                <a:latin typeface="Calibri" panose="020F0502020204030204" pitchFamily="34" charset="0"/>
              </a:rPr>
              <a:t>Efekt zachęty</a:t>
            </a: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74637" indent="-342900">
              <a:spcBef>
                <a:spcPts val="1200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/>
            </a:pPr>
            <a:r>
              <a:rPr lang="pl-PL" altLang="pl-PL" sz="2400" dirty="0">
                <a:solidFill>
                  <a:srgbClr val="000000"/>
                </a:solidFill>
                <a:latin typeface="Calibri" panose="020F0502020204030204" pitchFamily="34" charset="0"/>
              </a:rPr>
              <a:t>Intensywność pomocy</a:t>
            </a:r>
          </a:p>
          <a:p>
            <a:pPr marL="274637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Koszty kwalifikowane do pomocy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374" y="2380815"/>
            <a:ext cx="2539682" cy="2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27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41D804D-4788-F350-9DCD-1CDEFAE8F3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7" y="391951"/>
            <a:ext cx="9452260" cy="628650"/>
          </a:xfrm>
        </p:spPr>
        <p:txBody>
          <a:bodyPr/>
          <a:lstStyle/>
          <a:p>
            <a:pPr algn="ctr"/>
            <a:r>
              <a:rPr lang="pl-PL" sz="3600" b="1" dirty="0"/>
              <a:t>Przedsiębiorca w trudnej sytuacji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72A5E78-F881-6964-9293-35DBB27D87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0588" y="1145219"/>
            <a:ext cx="9452261" cy="5045244"/>
          </a:xfrm>
        </p:spPr>
        <p:txBody>
          <a:bodyPr/>
          <a:lstStyle/>
          <a:p>
            <a:pPr marL="343080" marR="0" lvl="0" indent="-34272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Przedsiębiorca jest w trudnej sytuacji (przesłanki rozłączne)</a:t>
            </a: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: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AutoNum type="alphaLcParenR"/>
              <a:tabLst/>
              <a:defRPr/>
            </a:pP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 w przypadku spółki z ograniczoną odpowiedzialnością (tj. spółka  </a:t>
            </a:r>
          </a:p>
          <a:p>
            <a:pPr marL="360" marR="0" lvl="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     </a:t>
            </a: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akcyjna,  spółka  z  ograniczoną  odpowiedzialnością,  spółka  </a:t>
            </a:r>
          </a:p>
          <a:p>
            <a:pPr marL="360" marR="0" lvl="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     komandytowo-akcyjna) (innej niż MŚP, które istnieje od mniej </a:t>
            </a:r>
          </a:p>
          <a:p>
            <a:pPr marL="360" marR="0" lvl="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     </a:t>
            </a: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niż trzech lat), w przypadku gdy ponad połowa jej </a:t>
            </a:r>
          </a:p>
          <a:p>
            <a:pPr marL="354013" marR="0" lvl="0" indent="-354013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     </a:t>
            </a: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subskrybowanego kapitału podstawowego została utracona w efekcie zakumulowanych strat. Taka sytuacja ma miejsce, gdy w wyniku odliczenia od rezerw (i   wszystkich innych  elementów uznawanych za część środków własnych przedsiębiorstwa)   zakumulowanych strat powstaje ujemna skumulowana kwota, która przekracza połowę subskrybowanego kapitału zakładowego;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AutoNum type="alphaLcParenR" startAt="2"/>
              <a:tabLst/>
              <a:defRPr/>
            </a:pP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 w przypadku spółki, w której co najmniej niektórzy członkowie ponoszą nieograniczoną odpowiedzialność za jej zadłużenie (spółka jawna, spółka komandytowa) (innej niż MŚP, które istnieje od mniej niż trzech lat), w przypadku gdy ponad połowa jej kapitału wykazanego w sprawozdaniach finansowych tej spółki została utracona w efekcie zakumulowanych strat;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FBC3B91-228B-ADDE-4FA0-EA7E4EC35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670" y="1234596"/>
            <a:ext cx="2049402" cy="18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02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41D804D-4788-F350-9DCD-1CDEFAE8F3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7" y="391951"/>
            <a:ext cx="9452260" cy="628650"/>
          </a:xfrm>
        </p:spPr>
        <p:txBody>
          <a:bodyPr/>
          <a:lstStyle/>
          <a:p>
            <a:pPr algn="ctr"/>
            <a:r>
              <a:rPr lang="pl-PL" sz="3600" b="1" dirty="0"/>
              <a:t>Przedsiębiorca w trudnej sytuacji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72A5E78-F881-6964-9293-35DBB27D87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0588" y="1145219"/>
            <a:ext cx="9452261" cy="5045244"/>
          </a:xfrm>
        </p:spPr>
        <p:txBody>
          <a:bodyPr/>
          <a:lstStyle/>
          <a:p>
            <a:pPr marL="343080" marR="0" lvl="0" indent="-34272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BE31198-5406-CD3E-356F-2448A861F07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48400" y="1600200"/>
            <a:ext cx="7461000" cy="4525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073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41D804D-4788-F350-9DCD-1CDEFAE8F3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7" y="391951"/>
            <a:ext cx="9452260" cy="628650"/>
          </a:xfrm>
        </p:spPr>
        <p:txBody>
          <a:bodyPr/>
          <a:lstStyle/>
          <a:p>
            <a:pPr algn="ctr"/>
            <a:r>
              <a:rPr lang="pl-PL" sz="3600" b="1" dirty="0"/>
              <a:t>Przedsiębiorca w trudnej sytuacji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72A5E78-F881-6964-9293-35DBB27D87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4975" y="1020601"/>
            <a:ext cx="9452261" cy="5445448"/>
          </a:xfrm>
        </p:spPr>
        <p:txBody>
          <a:bodyPr/>
          <a:lstStyle/>
          <a:p>
            <a:pPr marL="343080" marR="0" lvl="0" indent="-34272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Przedsiębiorca jest w trudnej sytuacji (przesłanki rozłączne)</a:t>
            </a: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:</a:t>
            </a:r>
          </a:p>
          <a:p>
            <a:pPr marL="343080" marR="0" lvl="0" indent="-34272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343080" indent="-342720" algn="just">
              <a:lnSpc>
                <a:spcPct val="100000"/>
              </a:lnSpc>
              <a:spcBef>
                <a:spcPts val="600"/>
              </a:spcBef>
              <a:buFont typeface="Times New Roman"/>
              <a:buAutoNum type="alphaLcParenR" startAt="3"/>
            </a:pPr>
            <a:r>
              <a:rPr lang="pl-PL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jeśli przedsiębiorstwo podlega zbiorowemu postępowaniu w związku z niewypłacalnością lub zgodnie z prawem krajowym spełnia kryteria objęcia takim podstępowaniem na wniosek jej wierzycieli;</a:t>
            </a:r>
            <a:endParaRPr lang="pl-PL" sz="2000" dirty="0"/>
          </a:p>
          <a:p>
            <a:pPr marL="343080" indent="-342720" algn="just">
              <a:lnSpc>
                <a:spcPct val="100000"/>
              </a:lnSpc>
              <a:spcBef>
                <a:spcPts val="600"/>
              </a:spcBef>
              <a:buFont typeface="Times New Roman"/>
              <a:buAutoNum type="alphaLcParenR" startAt="4"/>
            </a:pPr>
            <a:r>
              <a:rPr lang="pl-PL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jeśli otrzymał pomoc na ratowanie i nie spłacił do tej pory pożyczki ani nie zakończył umowy gwarancji lub otrzymał pomoc na restrukturyzację i nadal podlega planowi restrukturyzacyjnemu (realizuje plan);</a:t>
            </a:r>
            <a:endParaRPr lang="pl-PL" sz="2000" dirty="0"/>
          </a:p>
          <a:p>
            <a:pPr marL="343080" indent="-342720" algn="just">
              <a:lnSpc>
                <a:spcPct val="100000"/>
              </a:lnSpc>
              <a:spcBef>
                <a:spcPts val="600"/>
              </a:spcBef>
              <a:buFont typeface="Times New Roman"/>
              <a:buAutoNum type="alphaLcParenR" startAt="4"/>
            </a:pPr>
            <a:r>
              <a:rPr lang="pl-PL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w przypadku dużego przedsiębiorstwa, jeśli w ciągu ostatnich dwóch lat:</a:t>
            </a:r>
            <a:endParaRPr lang="pl-PL" sz="2000" dirty="0"/>
          </a:p>
          <a:p>
            <a:pPr marL="343080" indent="-342720" algn="just">
              <a:lnSpc>
                <a:spcPct val="100000"/>
              </a:lnSpc>
            </a:pPr>
            <a:r>
              <a:rPr lang="pl-PL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1) księgowy stosunek wartości kapitału obcego (pożyczki bankowe, leasing finansowy,  wyemitowane papiery dłużne (pozycje z zobowiązań długo i krótko terminowych wobec pozostałych jednostek, bez dostaw i usług)) do kapitału własnego tego przedsiębiorstwa przekracza 7,5 oraz</a:t>
            </a:r>
            <a:endParaRPr lang="pl-PL" sz="2000" dirty="0"/>
          </a:p>
          <a:p>
            <a:pPr marL="343080" indent="-342720" algn="just">
              <a:lnSpc>
                <a:spcPct val="100000"/>
              </a:lnSpc>
            </a:pPr>
            <a:r>
              <a:rPr lang="pl-PL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2) wskaźnik pokrycia odsetek (koszt odsetkowy w rachunku zysków i strat) zyskiem EBITDA (zysk (strata) z działalności operacyjnej + amortyzacja) (czyli: EBIDTA/odsetki) tego przedsiębiorstwa wynosi poniżej 1,0.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690786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41D804D-4788-F350-9DCD-1CDEFAE8F3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075" y="830894"/>
            <a:ext cx="9452260" cy="628650"/>
          </a:xfrm>
        </p:spPr>
        <p:txBody>
          <a:bodyPr/>
          <a:lstStyle/>
          <a:p>
            <a:pPr algn="ctr"/>
            <a:r>
              <a:rPr lang="pl-PL" sz="3600" b="1" dirty="0"/>
              <a:t>Przedsiębiorca w trudnej sytuacji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72A5E78-F881-6964-9293-35DBB27D87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8343" y="1677879"/>
            <a:ext cx="9452261" cy="4234649"/>
          </a:xfrm>
        </p:spPr>
        <p:txBody>
          <a:bodyPr/>
          <a:lstStyle/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marR="0" lvl="0" indent="-34272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Badanie trudnej sytuacji w przypadku przedsiębiorstw powiązanych (w rozumieniu art. 3 ust. 3 Załącznika do GBER) - wyjaśnienia UOKiK na stronie: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hlinkClick r:id="rId2"/>
              </a:rPr>
              <a:t>	</a:t>
            </a:r>
            <a:r>
              <a:rPr kumimoji="0" lang="pl-PL" sz="2400" b="0" i="0" u="sng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hlinkClick r:id="rId2"/>
              </a:rPr>
              <a:t>https://www.uokik.gov.pl/wyjasnienia2.php#faq3030</a:t>
            </a:r>
            <a:r>
              <a:rPr kumimoji="0" lang="pl-PL" sz="2400" b="0" i="0" u="sng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3080" marR="0" lvl="0" indent="-34272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01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77">
      <a:dk1>
        <a:srgbClr val="2B2B2B"/>
      </a:dk1>
      <a:lt1>
        <a:srgbClr val="FFFFFF"/>
      </a:lt1>
      <a:dk2>
        <a:srgbClr val="2B2B2B"/>
      </a:dk2>
      <a:lt2>
        <a:srgbClr val="FFFFFF"/>
      </a:lt2>
      <a:accent1>
        <a:srgbClr val="FF5800"/>
      </a:accent1>
      <a:accent2>
        <a:srgbClr val="FF3C00"/>
      </a:accent2>
      <a:accent3>
        <a:srgbClr val="FB1E00"/>
      </a:accent3>
      <a:accent4>
        <a:srgbClr val="F70000"/>
      </a:accent4>
      <a:accent5>
        <a:srgbClr val="F1001C"/>
      </a:accent5>
      <a:accent6>
        <a:srgbClr val="EA0038"/>
      </a:accent6>
      <a:hlink>
        <a:srgbClr val="5B9BD5"/>
      </a:hlink>
      <a:folHlink>
        <a:srgbClr val="70AD47"/>
      </a:folHlink>
    </a:clrScheme>
    <a:fontScheme name="NFOŚiGW">
      <a:majorFont>
        <a:latin typeface="Poppi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2978</Words>
  <Application>Microsoft Office PowerPoint</Application>
  <PresentationFormat>Panoramiczny</PresentationFormat>
  <Paragraphs>276</Paragraphs>
  <Slides>31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31</vt:i4>
      </vt:variant>
    </vt:vector>
  </HeadingPairs>
  <TitlesOfParts>
    <vt:vector size="40" baseType="lpstr">
      <vt:lpstr>Arial</vt:lpstr>
      <vt:lpstr>Calibri</vt:lpstr>
      <vt:lpstr>Open Sans</vt:lpstr>
      <vt:lpstr>Poppins</vt:lpstr>
      <vt:lpstr>Times New Roman</vt:lpstr>
      <vt:lpstr>Trebuchet MS</vt:lpstr>
      <vt:lpstr>Wingdings</vt:lpstr>
      <vt:lpstr>Office Theme</vt:lpstr>
      <vt:lpstr>Projekt niestandardowy</vt:lpstr>
      <vt:lpstr>Pomoc publiczna w kontekście wdrażania programu „Innowacje dla Środowiska”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Kudła Iwona</cp:lastModifiedBy>
  <cp:revision>419</cp:revision>
  <cp:lastPrinted>2021-08-09T15:14:21Z</cp:lastPrinted>
  <dcterms:created xsi:type="dcterms:W3CDTF">2019-07-25T04:51:43Z</dcterms:created>
  <dcterms:modified xsi:type="dcterms:W3CDTF">2023-01-30T17:46:24Z</dcterms:modified>
</cp:coreProperties>
</file>