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7421D3D-2C00-0E63-2E55-8F4BBDE1CAB0}" name="Sylwia Karczmarczyk" initials="SK" userId="Sylwia Karczmarczyk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CC"/>
    <a:srgbClr val="E20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A7544-0332-3CCD-19AF-A29DA9E65E5D}" v="6" dt="2024-04-05T12:58:52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czmarczyk Sylwia" userId="S::sylwia.karczmarczyk@cyfra.gov.pl::0e04f60e-2aad-46e7-b63c-a9d0cec0842e" providerId="AD" clId="Web-{187A7544-0332-3CCD-19AF-A29DA9E65E5D}"/>
    <pc:docChg chg="">
      <pc:chgData name="Karczmarczyk Sylwia" userId="S::sylwia.karczmarczyk@cyfra.gov.pl::0e04f60e-2aad-46e7-b63c-a9d0cec0842e" providerId="AD" clId="Web-{187A7544-0332-3CCD-19AF-A29DA9E65E5D}" dt="2024-04-05T12:58:52.757" v="5"/>
      <pc:docMkLst>
        <pc:docMk/>
      </pc:docMkLst>
      <pc:sldChg chg="delCm">
        <pc:chgData name="Karczmarczyk Sylwia" userId="S::sylwia.karczmarczyk@cyfra.gov.pl::0e04f60e-2aad-46e7-b63c-a9d0cec0842e" providerId="AD" clId="Web-{187A7544-0332-3CCD-19AF-A29DA9E65E5D}" dt="2024-04-05T12:58:33.350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187A7544-0332-3CCD-19AF-A29DA9E65E5D}" dt="2024-04-05T12:58:33.350" v="0"/>
              <pc2:cmMkLst xmlns:pc2="http://schemas.microsoft.com/office/powerpoint/2019/9/main/command">
                <pc:docMk/>
                <pc:sldMk cId="0" sldId="257"/>
                <pc2:cmMk id="{8F60FB58-8D73-40B7-822D-383970141A11}"/>
              </pc2:cmMkLst>
            </pc226:cmChg>
          </p:ext>
        </pc:extLst>
      </pc:sldChg>
      <pc:sldChg chg="delCm">
        <pc:chgData name="Karczmarczyk Sylwia" userId="S::sylwia.karczmarczyk@cyfra.gov.pl::0e04f60e-2aad-46e7-b63c-a9d0cec0842e" providerId="AD" clId="Web-{187A7544-0332-3CCD-19AF-A29DA9E65E5D}" dt="2024-04-05T12:58:44.834" v="3"/>
        <pc:sldMkLst>
          <pc:docMk/>
          <pc:sldMk cId="0" sldId="2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187A7544-0332-3CCD-19AF-A29DA9E65E5D}" dt="2024-04-05T12:58:44.834" v="3"/>
              <pc2:cmMkLst xmlns:pc2="http://schemas.microsoft.com/office/powerpoint/2019/9/main/command">
                <pc:docMk/>
                <pc:sldMk cId="0" sldId="260"/>
                <pc2:cmMk id="{A4DA785A-2A6D-4C44-8716-2E8901E4E1CD}"/>
              </pc2:cmMkLst>
            </pc226:cmChg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187A7544-0332-3CCD-19AF-A29DA9E65E5D}" dt="2024-04-05T12:58:43.225" v="2"/>
              <pc2:cmMkLst xmlns:pc2="http://schemas.microsoft.com/office/powerpoint/2019/9/main/command">
                <pc:docMk/>
                <pc:sldMk cId="0" sldId="260"/>
                <pc2:cmMk id="{8032C06B-2408-4358-92CE-373AC49C51BD}"/>
              </pc2:cmMkLst>
            </pc226:cmChg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187A7544-0332-3CCD-19AF-A29DA9E65E5D}" dt="2024-04-05T12:58:41.147" v="1"/>
              <pc2:cmMkLst xmlns:pc2="http://schemas.microsoft.com/office/powerpoint/2019/9/main/command">
                <pc:docMk/>
                <pc:sldMk cId="0" sldId="260"/>
                <pc2:cmMk id="{2DB221BC-E81F-46AF-A2CA-CD8FD7236854}"/>
              </pc2:cmMkLst>
            </pc226:cmChg>
          </p:ext>
        </pc:extLst>
      </pc:sldChg>
      <pc:sldChg chg="delCm">
        <pc:chgData name="Karczmarczyk Sylwia" userId="S::sylwia.karczmarczyk@cyfra.gov.pl::0e04f60e-2aad-46e7-b63c-a9d0cec0842e" providerId="AD" clId="Web-{187A7544-0332-3CCD-19AF-A29DA9E65E5D}" dt="2024-04-05T12:58:49.803" v="4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187A7544-0332-3CCD-19AF-A29DA9E65E5D}" dt="2024-04-05T12:58:49.803" v="4"/>
              <pc2:cmMkLst xmlns:pc2="http://schemas.microsoft.com/office/powerpoint/2019/9/main/command">
                <pc:docMk/>
                <pc:sldMk cId="0" sldId="261"/>
                <pc2:cmMk id="{803B2BCF-4AE4-4A7D-BB87-F5B8BDD403DD}"/>
              </pc2:cmMkLst>
            </pc226:cmChg>
          </p:ext>
        </pc:extLst>
      </pc:sldChg>
      <pc:sldChg chg="delCm">
        <pc:chgData name="Karczmarczyk Sylwia" userId="S::sylwia.karczmarczyk@cyfra.gov.pl::0e04f60e-2aad-46e7-b63c-a9d0cec0842e" providerId="AD" clId="Web-{187A7544-0332-3CCD-19AF-A29DA9E65E5D}" dt="2024-04-05T12:58:52.757" v="5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187A7544-0332-3CCD-19AF-A29DA9E65E5D}" dt="2024-04-05T12:58:52.757" v="5"/>
              <pc2:cmMkLst xmlns:pc2="http://schemas.microsoft.com/office/powerpoint/2019/9/main/command">
                <pc:docMk/>
                <pc:sldMk cId="0" sldId="262"/>
                <pc2:cmMk id="{FC03414E-6661-4E0B-BCF4-49D51AE664B5}"/>
              </pc2:cmMkLst>
            </pc226:cmChg>
          </p:ext>
        </pc:extLst>
      </pc:sldChg>
    </pc:docChg>
  </pc:docChgLst>
</pc:chgInfo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511809"/>
        <c:axId val="20388635"/>
      </c:barChart>
      <c:catAx>
        <c:axId val="1511809"/>
        <c:scaling>
          <c:orientation val="minMax"/>
        </c:scaling>
        <c:delete val="0"/>
        <c:axPos val="b"/>
        <c:numFmt formatCode="[$-415]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400" b="1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en-US"/>
          </a:p>
        </c:txPr>
        <c:crossAx val="20388635"/>
        <c:crosses val="autoZero"/>
        <c:auto val="1"/>
        <c:lblAlgn val="ctr"/>
        <c:lblOffset val="100"/>
        <c:noMultiLvlLbl val="1"/>
      </c:catAx>
      <c:valAx>
        <c:axId val="20388635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.00&quot; zł&quot;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400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en-US"/>
          </a:p>
        </c:txPr>
        <c:crossAx val="1511809"/>
        <c:crosses val="autoZero"/>
        <c:crossBetween val="between"/>
      </c:valAx>
      <c:spPr>
        <a:noFill/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1400" b="0" strike="noStrike" spc="-1">
              <a:solidFill>
                <a:srgbClr val="595959"/>
              </a:solidFill>
              <a:latin typeface="Calibri"/>
              <a:ea typeface="DejaVu Sans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4994130.1100000003</c:v>
                </c:pt>
                <c:pt idx="1">
                  <c:v>4429413.1100000003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E-4859-9AEE-A96ECAAF854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3751425.54</c:v>
                </c:pt>
                <c:pt idx="1">
                  <c:v>3382419.32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E-4859-9AEE-A96ECAAF8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ABDCA-925C-4FCE-BEE8-F83EC5B9280C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E1C09-03D5-49F1-89EC-F9D4204873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0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E1C09-03D5-49F1-89EC-F9D4204873F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446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Wskaźniki uzupełnione zgodnie z uwagami Ministerstwa Funduszy i Polityki Regionalnej</a:t>
            </a:r>
          </a:p>
          <a:p>
            <a:r>
              <a:rPr lang="pl-PL" dirty="0"/>
              <a:t>1.	Liczba utworzonych API – 1 szt.</a:t>
            </a:r>
          </a:p>
          <a:p>
            <a:r>
              <a:rPr lang="pl-PL" dirty="0"/>
              <a:t>2.	Rozmiar udostępnionych on-line informacji sektora publicznego - 13,2568 TB</a:t>
            </a:r>
          </a:p>
          <a:p>
            <a:r>
              <a:rPr lang="pl-PL" dirty="0"/>
              <a:t>3.	Liczba wygenerowanych kluczy API – 1 szt.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E1C09-03D5-49F1-89EC-F9D4204873F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60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Odniesienie do uwag do raportu końcowego Ministerstwa Funduszy i </a:t>
            </a:r>
            <a:r>
              <a:rPr lang="pl-PL"/>
              <a:t>Polityki Regionalnej</a:t>
            </a:r>
            <a:endParaRPr lang="pl-PL" dirty="0"/>
          </a:p>
          <a:p>
            <a:r>
              <a:rPr lang="pl-PL" dirty="0"/>
              <a:t>1.	Liczba utworzonych API – 1 szt.</a:t>
            </a:r>
          </a:p>
          <a:p>
            <a:r>
              <a:rPr lang="pl-PL" dirty="0"/>
              <a:t>2.	Rozmiar udostępnionych on-line informacji sektora publicznego - 13,2568 TB</a:t>
            </a:r>
          </a:p>
          <a:p>
            <a:r>
              <a:rPr lang="pl-PL" dirty="0"/>
              <a:t>3.	Liczba wygenerowanych kluczy API – 1 szt.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E1C09-03D5-49F1-89EC-F9D4204873F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367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743120"/>
            <a:ext cx="91432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743120"/>
            <a:ext cx="91432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pl-PL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755640" y="2146320"/>
            <a:ext cx="8039520" cy="228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Cyfrowe udostępnienie zasobów Muzeum Sztuki w Łodzi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41" name="CustomShape 2"/>
          <p:cNvSpPr/>
          <p:nvPr/>
        </p:nvSpPr>
        <p:spPr>
          <a:xfrm>
            <a:off x="388440" y="1240200"/>
            <a:ext cx="8427240" cy="111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70000" indent="-26928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Wnioskodawca: Minister Kultury i Dziedzictwa Narodowego</a:t>
            </a:r>
            <a:endParaRPr lang="pl-PL" sz="1800" b="0" strike="noStrike" spc="-1" dirty="0">
              <a:latin typeface="Arial"/>
            </a:endParaRPr>
          </a:p>
          <a:p>
            <a:pPr marL="270000" indent="-26928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Beneficjent: Muzeum Sztuki w Łodzi</a:t>
            </a:r>
            <a:endParaRPr lang="pl-PL" sz="1800" b="0" strike="noStrike" spc="-1" dirty="0">
              <a:latin typeface="Arial"/>
            </a:endParaRPr>
          </a:p>
          <a:p>
            <a:pPr marL="270000" indent="-26928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Partnerzy: Nie dotyczy</a:t>
            </a:r>
            <a:endParaRPr lang="pl-PL" sz="1800" b="0" strike="noStrike" spc="-1" dirty="0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66960" y="4432680"/>
            <a:ext cx="1219140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CEL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784440" y="5225040"/>
            <a:ext cx="10828440" cy="130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Celem był rozwój bazy cyfrowych zasobów należących do Muzeum Sztuki w Łodzi oraz poprawa dostępu do tych danych dla użytkowników  zewnętrznych (publiczności - internautów) oraz wewnętrznych (muzealników). Oprócz digitalizacji wybranych dzieł, szczególnym zadaniem projektu było zapewnienie odpowiedniej infrastruktury technicznej i informatycznej (macierze, serwery, system, sprzęt komputerowy i fotograficzny) oraz stworzenie bezpiecznego repozytorium cyfrowych zasobów MS.</a:t>
            </a:r>
            <a:endParaRPr lang="pl-PL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600" b="0" strike="noStrike" spc="-1" dirty="0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1983600" y="2253960"/>
            <a:ext cx="850896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OKRES REALIZACJI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45" name="Table 6"/>
          <p:cNvGraphicFramePr/>
          <p:nvPr>
            <p:extLst>
              <p:ext uri="{D42A27DB-BD31-4B8C-83A1-F6EECF244321}">
                <p14:modId xmlns:p14="http://schemas.microsoft.com/office/powerpoint/2010/main" val="3682643689"/>
              </p:ext>
            </p:extLst>
          </p:nvPr>
        </p:nvGraphicFramePr>
        <p:xfrm>
          <a:off x="784440" y="2991600"/>
          <a:ext cx="10946160" cy="1340040"/>
        </p:xfrm>
        <a:graphic>
          <a:graphicData uri="http://schemas.openxmlformats.org/drawingml/2006/table">
            <a:tbl>
              <a:tblPr/>
              <a:tblGrid>
                <a:gridCol w="168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Planowany: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4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01.08.2020 r.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400" b="0" i="1" strike="noStrike" spc="-1">
                          <a:solidFill>
                            <a:srgbClr val="0070C0"/>
                          </a:solidFill>
                          <a:latin typeface="Calibri"/>
                        </a:rPr>
                        <a:t>31.07.2023 r.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Faktyczny: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4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01.08.2020 r.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4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31.07.2023 r.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9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47" name="CustomShape 2"/>
          <p:cNvSpPr/>
          <p:nvPr/>
        </p:nvSpPr>
        <p:spPr>
          <a:xfrm>
            <a:off x="0" y="1830854"/>
            <a:ext cx="1139040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2500" lnSpcReduction="2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  <a:spcAft>
                <a:spcPts val="1199"/>
              </a:spcAft>
            </a:pPr>
            <a:r>
              <a:rPr lang="pl-PL" sz="32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Źródło finansowania: </a:t>
            </a:r>
            <a:r>
              <a:rPr lang="pl-PL" sz="320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Program Operacyjny Polska Cyfrowa, 2.3.2 Cyfrowe udostępnienie informacji sektora publicznego ze źródeł administracyjnych i zasobów nauki, budżet państwa - część budżetowa 24 i 83</a:t>
            </a:r>
            <a:endParaRPr lang="pl-PL" sz="3200" strike="noStrike" spc="-1" dirty="0"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600" y="2625575"/>
            <a:ext cx="1219140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KOSZT REALIZACJI PROJEKTU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49" name="Wykres 11"/>
          <p:cNvGraphicFramePr/>
          <p:nvPr>
            <p:extLst>
              <p:ext uri="{D42A27DB-BD31-4B8C-83A1-F6EECF244321}">
                <p14:modId xmlns:p14="http://schemas.microsoft.com/office/powerpoint/2010/main" val="824974045"/>
              </p:ext>
            </p:extLst>
          </p:nvPr>
        </p:nvGraphicFramePr>
        <p:xfrm>
          <a:off x="874690" y="2833497"/>
          <a:ext cx="10500840" cy="388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5A9EA489-FF93-131B-60F2-092BF1395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4842435"/>
              </p:ext>
            </p:extLst>
          </p:nvPr>
        </p:nvGraphicFramePr>
        <p:xfrm>
          <a:off x="1894840" y="3420296"/>
          <a:ext cx="8128000" cy="325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51" name="CustomShape 2"/>
          <p:cNvSpPr/>
          <p:nvPr/>
        </p:nvSpPr>
        <p:spPr>
          <a:xfrm>
            <a:off x="1775520" y="1484640"/>
            <a:ext cx="850896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</a:rPr>
              <a:t>PRODUKTY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52" name="Table 3"/>
          <p:cNvGraphicFramePr/>
          <p:nvPr>
            <p:extLst>
              <p:ext uri="{D42A27DB-BD31-4B8C-83A1-F6EECF244321}">
                <p14:modId xmlns:p14="http://schemas.microsoft.com/office/powerpoint/2010/main" val="3806859477"/>
              </p:ext>
            </p:extLst>
          </p:nvPr>
        </p:nvGraphicFramePr>
        <p:xfrm>
          <a:off x="704640" y="2338682"/>
          <a:ext cx="10782720" cy="4081794"/>
        </p:xfrm>
        <a:graphic>
          <a:graphicData uri="http://schemas.openxmlformats.org/drawingml/2006/table">
            <a:tbl>
              <a:tblPr/>
              <a:tblGrid>
                <a:gridCol w="623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Nazwa produktu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Planowany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Faktyczny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Uwagi*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0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6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Microsoft YaHei"/>
                        </a:rPr>
                        <a:t>Publiczny interfejs API dostępu do zasobów kultury</a:t>
                      </a:r>
                      <a:endParaRPr lang="pl-PL" sz="1600" b="0" i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2023-07-31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i="1" strike="noStrike" spc="-1">
                          <a:solidFill>
                            <a:srgbClr val="0070C0"/>
                          </a:solidFill>
                          <a:latin typeface="Calibri"/>
                        </a:rPr>
                        <a:t>2022-03-28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6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6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Oprogramowanie Systemu Muzealnego do ewidencji zasobów kultury</a:t>
                      </a:r>
                      <a:endParaRPr lang="pl-PL" sz="16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solidFill>
                          <a:schemeClr val="accent5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solidFill>
                          <a:schemeClr val="accent5"/>
                        </a:solidFill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2023-07-31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2022-03-28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6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Repozytorium </a:t>
                      </a:r>
                      <a:r>
                        <a:rPr lang="pl-PL" sz="1600" b="0" i="1" strike="noStrike" spc="-1" dirty="0" err="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Zdigitalizowanych</a:t>
                      </a:r>
                      <a:r>
                        <a:rPr lang="pl-PL" sz="16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 Dzieł</a:t>
                      </a:r>
                      <a:endParaRPr lang="pl-PL" sz="16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solidFill>
                          <a:schemeClr val="accent5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solidFill>
                          <a:schemeClr val="accent5"/>
                        </a:solidFill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strike="noStrike" spc="-1">
                          <a:solidFill>
                            <a:srgbClr val="0070C0"/>
                          </a:solidFill>
                          <a:latin typeface="Calibri"/>
                        </a:rPr>
                        <a:t>2023-07-31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2023-05-31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" name="CustomShape 4"/>
          <p:cNvSpPr/>
          <p:nvPr/>
        </p:nvSpPr>
        <p:spPr>
          <a:xfrm>
            <a:off x="602972" y="6420476"/>
            <a:ext cx="1060704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000" b="0" strike="noStrike" spc="-1" dirty="0">
                <a:solidFill>
                  <a:srgbClr val="44546A"/>
                </a:solidFill>
                <a:latin typeface="Calibri"/>
                <a:ea typeface="DejaVu Sans"/>
              </a:rPr>
              <a:t>*</a:t>
            </a:r>
            <a:r>
              <a:rPr lang="pl-PL" sz="1000" b="0" i="1" strike="noStrike" spc="-1" dirty="0">
                <a:solidFill>
                  <a:srgbClr val="44546A"/>
                </a:solidFill>
                <a:latin typeface="Calibri"/>
                <a:ea typeface="DejaVu Sans"/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  <a:endParaRPr lang="pl-PL" sz="1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55" name="CustomShape 2"/>
          <p:cNvSpPr/>
          <p:nvPr/>
        </p:nvSpPr>
        <p:spPr>
          <a:xfrm>
            <a:off x="1775520" y="1324440"/>
            <a:ext cx="864036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</a:rPr>
              <a:t>PRODUKTY PROJEKTU </a:t>
            </a:r>
            <a:r>
              <a:rPr lang="pl-PL" sz="2400" b="1" strike="noStrike" spc="-1">
                <a:solidFill>
                  <a:srgbClr val="002060"/>
                </a:solidFill>
                <a:latin typeface="Calibri"/>
              </a:rPr>
              <a:t>– interoperacyjność</a:t>
            </a:r>
            <a:endParaRPr lang="pl-PL" sz="2400" b="0" strike="noStrike" spc="-1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pl-PL" sz="2400" b="1" strike="noStrike" spc="-1">
                <a:solidFill>
                  <a:srgbClr val="002060"/>
                </a:solidFill>
                <a:latin typeface="Calibri"/>
              </a:rPr>
              <a:t>(widok kooperacji aplikacji)</a:t>
            </a:r>
            <a:endParaRPr lang="pl-PL" sz="2400" b="0" strike="noStrike" spc="-1"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7117920" y="4393800"/>
            <a:ext cx="1493280" cy="79128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Kronik@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7117920" y="3304800"/>
            <a:ext cx="1493280" cy="79128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Portal zasoby.msl.org.pl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58" name="CustomShape 5"/>
          <p:cNvSpPr/>
          <p:nvPr/>
        </p:nvSpPr>
        <p:spPr>
          <a:xfrm>
            <a:off x="5245560" y="3842280"/>
            <a:ext cx="1493280" cy="791280"/>
          </a:xfrm>
          <a:prstGeom prst="rect">
            <a:avLst/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900" b="0" i="1" strike="noStrike" spc="-1" dirty="0">
                <a:solidFill>
                  <a:srgbClr val="44546A"/>
                </a:solidFill>
                <a:latin typeface="Calibri"/>
                <a:ea typeface="DejaVu Sans"/>
              </a:rPr>
              <a:t>System do zarządzania zasobami muzeum</a:t>
            </a:r>
            <a:endParaRPr lang="pl-PL" sz="900" b="0" strike="noStrike" spc="-1" dirty="0">
              <a:latin typeface="Arial"/>
            </a:endParaRPr>
          </a:p>
        </p:txBody>
      </p:sp>
      <p:sp>
        <p:nvSpPr>
          <p:cNvPr id="59" name="CustomShape 6"/>
          <p:cNvSpPr/>
          <p:nvPr/>
        </p:nvSpPr>
        <p:spPr>
          <a:xfrm>
            <a:off x="3329100" y="3240000"/>
            <a:ext cx="1493280" cy="7912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Oprogramowanie systemu do zarządzania zasobami muzeum</a:t>
            </a:r>
            <a:endParaRPr lang="pl-PL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1000" b="0" strike="noStrike" spc="-1" dirty="0">
              <a:latin typeface="Arial"/>
            </a:endParaRPr>
          </a:p>
        </p:txBody>
      </p:sp>
      <p:sp>
        <p:nvSpPr>
          <p:cNvPr id="60" name="Line 7"/>
          <p:cNvSpPr/>
          <p:nvPr/>
        </p:nvSpPr>
        <p:spPr>
          <a:xfrm>
            <a:off x="5117040" y="4052880"/>
            <a:ext cx="128520" cy="5040"/>
          </a:xfrm>
          <a:prstGeom prst="line">
            <a:avLst/>
          </a:prstGeom>
          <a:ln w="25560">
            <a:solidFill>
              <a:srgbClr val="5597D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1" name="Line 8"/>
          <p:cNvSpPr/>
          <p:nvPr/>
        </p:nvSpPr>
        <p:spPr>
          <a:xfrm flipV="1">
            <a:off x="5116680" y="3553920"/>
            <a:ext cx="360" cy="507960"/>
          </a:xfrm>
          <a:prstGeom prst="line">
            <a:avLst/>
          </a:prstGeom>
          <a:ln w="25560"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2" name="CustomShape 9"/>
          <p:cNvSpPr/>
          <p:nvPr/>
        </p:nvSpPr>
        <p:spPr>
          <a:xfrm flipH="1">
            <a:off x="4822920" y="3553920"/>
            <a:ext cx="292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70C0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3" name="Line 10"/>
          <p:cNvSpPr/>
          <p:nvPr/>
        </p:nvSpPr>
        <p:spPr>
          <a:xfrm flipV="1">
            <a:off x="6739560" y="4041000"/>
            <a:ext cx="162000" cy="2880"/>
          </a:xfrm>
          <a:prstGeom prst="line">
            <a:avLst/>
          </a:prstGeom>
          <a:ln w="25560">
            <a:solidFill>
              <a:srgbClr val="5597D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4" name="Line 11"/>
          <p:cNvSpPr/>
          <p:nvPr/>
        </p:nvSpPr>
        <p:spPr>
          <a:xfrm flipV="1">
            <a:off x="6901560" y="3472920"/>
            <a:ext cx="0" cy="570960"/>
          </a:xfrm>
          <a:prstGeom prst="line">
            <a:avLst/>
          </a:prstGeom>
          <a:ln w="25560"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5" name="CustomShape 12"/>
          <p:cNvSpPr/>
          <p:nvPr/>
        </p:nvSpPr>
        <p:spPr>
          <a:xfrm>
            <a:off x="6901920" y="3481920"/>
            <a:ext cx="215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6" name="Line 13"/>
          <p:cNvSpPr/>
          <p:nvPr/>
        </p:nvSpPr>
        <p:spPr>
          <a:xfrm>
            <a:off x="6751440" y="4192920"/>
            <a:ext cx="252000" cy="0"/>
          </a:xfrm>
          <a:prstGeom prst="line">
            <a:avLst/>
          </a:prstGeom>
          <a:ln w="25560"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7" name="Line 14"/>
          <p:cNvSpPr/>
          <p:nvPr/>
        </p:nvSpPr>
        <p:spPr>
          <a:xfrm flipV="1">
            <a:off x="7003440" y="4186080"/>
            <a:ext cx="0" cy="447840"/>
          </a:xfrm>
          <a:prstGeom prst="line">
            <a:avLst/>
          </a:prstGeom>
          <a:ln w="25560"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8" name="CustomShape 15"/>
          <p:cNvSpPr/>
          <p:nvPr/>
        </p:nvSpPr>
        <p:spPr>
          <a:xfrm>
            <a:off x="7009920" y="4634280"/>
            <a:ext cx="125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69" name="Line 16"/>
          <p:cNvSpPr/>
          <p:nvPr/>
        </p:nvSpPr>
        <p:spPr>
          <a:xfrm flipH="1">
            <a:off x="4835160" y="4993920"/>
            <a:ext cx="216000" cy="0"/>
          </a:xfrm>
          <a:prstGeom prst="line">
            <a:avLst/>
          </a:prstGeom>
          <a:ln w="25560"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70" name="Line 17"/>
          <p:cNvSpPr/>
          <p:nvPr/>
        </p:nvSpPr>
        <p:spPr>
          <a:xfrm flipV="1">
            <a:off x="5051160" y="4561920"/>
            <a:ext cx="0" cy="432000"/>
          </a:xfrm>
          <a:prstGeom prst="line">
            <a:avLst/>
          </a:prstGeom>
          <a:ln w="25560"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71" name="CustomShape 18"/>
          <p:cNvSpPr/>
          <p:nvPr/>
        </p:nvSpPr>
        <p:spPr>
          <a:xfrm>
            <a:off x="3341160" y="4378320"/>
            <a:ext cx="1493280" cy="79128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Repozytorium </a:t>
            </a:r>
            <a:r>
              <a:rPr lang="pl-PL" sz="1000" b="0" i="1" strike="noStrike" spc="-1" dirty="0" err="1">
                <a:solidFill>
                  <a:srgbClr val="FFFFFF"/>
                </a:solidFill>
                <a:latin typeface="Calibri"/>
                <a:ea typeface="DejaVu Sans"/>
              </a:rPr>
              <a:t>Zdigitaliowanych</a:t>
            </a:r>
            <a:r>
              <a:rPr lang="pl-PL" sz="1000" b="0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Dzieł</a:t>
            </a:r>
            <a:endParaRPr lang="pl-PL" sz="1000" b="0" strike="noStrike" spc="-1" dirty="0">
              <a:latin typeface="Arial"/>
            </a:endParaRPr>
          </a:p>
        </p:txBody>
      </p:sp>
      <p:sp>
        <p:nvSpPr>
          <p:cNvPr id="72" name="CustomShape 19"/>
          <p:cNvSpPr/>
          <p:nvPr/>
        </p:nvSpPr>
        <p:spPr>
          <a:xfrm>
            <a:off x="5051520" y="4562280"/>
            <a:ext cx="215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73" name="CustomShape 20"/>
          <p:cNvSpPr/>
          <p:nvPr/>
        </p:nvSpPr>
        <p:spPr>
          <a:xfrm>
            <a:off x="9675720" y="3260520"/>
            <a:ext cx="1776600" cy="143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Oznaczenia powiązanych 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systemów: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planowany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modyfikowany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istniejący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dot. systemów własnych oraz innych jednostek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74" name="CustomShape 21"/>
          <p:cNvSpPr/>
          <p:nvPr/>
        </p:nvSpPr>
        <p:spPr>
          <a:xfrm>
            <a:off x="9797040" y="3698640"/>
            <a:ext cx="143280" cy="1432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75" name="CustomShape 22"/>
          <p:cNvSpPr/>
          <p:nvPr/>
        </p:nvSpPr>
        <p:spPr>
          <a:xfrm>
            <a:off x="9797040" y="3888000"/>
            <a:ext cx="143280" cy="14328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76" name="CustomShape 23"/>
          <p:cNvSpPr/>
          <p:nvPr/>
        </p:nvSpPr>
        <p:spPr>
          <a:xfrm>
            <a:off x="9797040" y="4075200"/>
            <a:ext cx="143280" cy="14328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78" name="CustomShape 2"/>
          <p:cNvSpPr/>
          <p:nvPr/>
        </p:nvSpPr>
        <p:spPr>
          <a:xfrm>
            <a:off x="1775520" y="1484640"/>
            <a:ext cx="850896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</a:rPr>
              <a:t>WSKAŹNIKI EFEKTYWNOŚCI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79" name="Table 3"/>
          <p:cNvGraphicFramePr/>
          <p:nvPr>
            <p:extLst>
              <p:ext uri="{D42A27DB-BD31-4B8C-83A1-F6EECF244321}">
                <p14:modId xmlns:p14="http://schemas.microsoft.com/office/powerpoint/2010/main" val="1390896942"/>
              </p:ext>
            </p:extLst>
          </p:nvPr>
        </p:nvGraphicFramePr>
        <p:xfrm>
          <a:off x="290868" y="2122083"/>
          <a:ext cx="11688697" cy="4398789"/>
        </p:xfrm>
        <a:graphic>
          <a:graphicData uri="http://schemas.openxmlformats.org/drawingml/2006/table">
            <a:tbl>
              <a:tblPr/>
              <a:tblGrid>
                <a:gridCol w="415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1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60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Nazwa wskaźnika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Jednostka miary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Typ wskaźnika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Planowana wartość docelowa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Wartość osiągnięta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Liczba </a:t>
                      </a:r>
                      <a:r>
                        <a:rPr lang="pl-PL" sz="1000" b="0" i="1" strike="noStrike" spc="-1" dirty="0" err="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zdigitalizowanych</a:t>
                      </a: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 dokumentów zawierających informacje sektora publicznego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produktu</a:t>
                      </a:r>
                      <a:endParaRPr lang="pl-PL" sz="1000" b="0" i="1" strike="noStrike" spc="-1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1228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1229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6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Rozmiar </a:t>
                      </a:r>
                      <a:r>
                        <a:rPr lang="pl-PL" sz="1000" b="0" i="1" strike="noStrike" spc="-1" dirty="0" err="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zdigitalizowanej</a:t>
                      </a: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 informacji sektora publicznego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produktu</a:t>
                      </a:r>
                      <a:endParaRPr lang="pl-PL" sz="1000" b="0" i="1" strike="noStrike" spc="-1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13,2568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W wyniku digitalizacji obiektów audiowizualnych przez profesjonalną firmę przestrzeń TB potrzebnych do ich umieszczenia w systemie była mniejsza, niż pierwotnie zakładaliśmy.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ea typeface="Arial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Liczba udostępnionych on-line dokumentów zwierających informację sektora publicznego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produktu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6150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6150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Liczba podmiotów, które udostępniły on-line informacje sektora publicznego 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produktu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Liczba baz danych udostępnionych on-line poprzez API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produktu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Microsoft YaHei"/>
                          <a:cs typeface="Calibri" panose="020F0502020204030204" pitchFamily="34" charset="0"/>
                        </a:rPr>
                        <a:t>Liczba pracowni doposażonych w sprzęt do digitalizacji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produktu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Liczba pobrań/odtworzeni dokumentów zawierających informacje sektora publicznego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rezultatu</a:t>
                      </a:r>
                      <a:endParaRPr lang="pl-PL" sz="1000" b="0" i="1" strike="noStrike" spc="-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23 000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Wskaźnik został osiągnięty i zaakceptowany przez IP w dniu 09.01.2024 r.: Liczba pobrań/</a:t>
                      </a:r>
                      <a:r>
                        <a:rPr lang="pl-PL" sz="1000" b="0" i="1" strike="noStrike" spc="-1" dirty="0" err="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odtworzeń</a:t>
                      </a:r>
                      <a:r>
                        <a:rPr lang="pl-PL" sz="10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dokumentów zawierających informacje sektora publicznego - 67 880 szt.</a:t>
                      </a: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81" name="CustomShape 2"/>
          <p:cNvSpPr/>
          <p:nvPr/>
        </p:nvSpPr>
        <p:spPr>
          <a:xfrm>
            <a:off x="1775520" y="1484640"/>
            <a:ext cx="850896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REALIZACJA ZALECEŃ KRMC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82" name="Table 3"/>
          <p:cNvGraphicFramePr/>
          <p:nvPr>
            <p:extLst>
              <p:ext uri="{D42A27DB-BD31-4B8C-83A1-F6EECF244321}">
                <p14:modId xmlns:p14="http://schemas.microsoft.com/office/powerpoint/2010/main" val="2974460755"/>
              </p:ext>
            </p:extLst>
          </p:nvPr>
        </p:nvGraphicFramePr>
        <p:xfrm>
          <a:off x="695520" y="2235240"/>
          <a:ext cx="10800720" cy="4548360"/>
        </p:xfrm>
        <a:graphic>
          <a:graphicData uri="http://schemas.openxmlformats.org/drawingml/2006/table">
            <a:tbl>
              <a:tblPr/>
              <a:tblGrid>
                <a:gridCol w="349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8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Zalecenie KRMC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Poziom wykonania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Wyjaśnienia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3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Poprawienie zapisów  dotyczących celów  w  rozdziale  2.  1.  Cel Projektu.  Obecnie są one  nieadekwatne i  powielone, zasadniczo sprowadzają się do  dwóch:  Poprawa jakości i  dostępu do  zasobów kultury  oraz  rozwój  bazy  cyfrowych zasobów należących do 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muzeum oraz Rozbudowa pracowni digitalizacji, zwiększenie możliwości digitalizacji i  bezpieczeństwa zasobów;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Zweryfikowanie wartości wskaźnika „Liczba pobrań/  </a:t>
                      </a: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</a:rPr>
                        <a:t>odtworzeń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 dokumentów zawierających informacje sektora  publicznego”, którego  wartość docelowa wynosi  8 000  w  skali  roku  to  jest  667 pobrań w skali  miesiąca.  Jego wartość wskazuje  na  bardzo  niski popyt  na  planowany do  udostępnienia zasób,  którego  liczebność jest  również niska;  Przygotowanie bardziej  szczegółowego budżetu  projektu  w  celu umożliwieni oceny  racjonalności	 wydatków;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</a:rPr>
                        <a:t>Uspójnienie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 nazewnictwa produktów, kamieni  milowych i elementów diagramów architektury.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Wykonanie w całości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chemeClr val="accent1"/>
                          </a:solidFill>
                          <a:latin typeface="+mn-lt"/>
                        </a:rPr>
                        <a:t>Wykonanie w całości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chemeClr val="accent1"/>
                          </a:solidFill>
                          <a:latin typeface="+mn-lt"/>
                        </a:rPr>
                        <a:t>Wykonanie w całości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</a:rPr>
                        <a:t>Nie dotyczy zalecenie wykonane w całości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chemeClr val="accent1"/>
                          </a:solidFill>
                          <a:latin typeface="+mn-lt"/>
                        </a:rPr>
                        <a:t>Nie dotyczy zalecenie wykonane w całości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i="1" strike="noStrike" spc="-1" dirty="0">
                        <a:solidFill>
                          <a:schemeClr val="accent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chemeClr val="accent1"/>
                          </a:solidFill>
                          <a:latin typeface="+mn-lt"/>
                        </a:rPr>
                        <a:t>Nie dotyczy zalecenie wykonane w całości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  <p:sp>
        <p:nvSpPr>
          <p:cNvPr id="84" name="CustomShape 2"/>
          <p:cNvSpPr/>
          <p:nvPr/>
        </p:nvSpPr>
        <p:spPr>
          <a:xfrm>
            <a:off x="1775520" y="1484640"/>
            <a:ext cx="8508960" cy="7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TRWAŁOŚĆ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695520" y="2264400"/>
            <a:ext cx="8220960" cy="186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70000" indent="-26928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Okres trwałości: 2024-2029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>
              <a:latin typeface="Arial"/>
            </a:endParaRPr>
          </a:p>
          <a:p>
            <a:pPr marL="270000" indent="-26928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Źródło finansowania utrzymania produktów projektu: Dotacja podmiotowa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>
              <a:latin typeface="Arial"/>
            </a:endParaRPr>
          </a:p>
          <a:p>
            <a:pPr marL="270000" indent="-26928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Najważniejsze ryzyka:</a:t>
            </a:r>
            <a:endParaRPr lang="pl-PL" sz="1800" b="0" strike="noStrike" spc="-1">
              <a:latin typeface="Arial"/>
            </a:endParaRPr>
          </a:p>
        </p:txBody>
      </p:sp>
      <p:graphicFrame>
        <p:nvGraphicFramePr>
          <p:cNvPr id="86" name="Table 4"/>
          <p:cNvGraphicFramePr/>
          <p:nvPr>
            <p:extLst>
              <p:ext uri="{D42A27DB-BD31-4B8C-83A1-F6EECF244321}">
                <p14:modId xmlns:p14="http://schemas.microsoft.com/office/powerpoint/2010/main" val="4135518071"/>
              </p:ext>
            </p:extLst>
          </p:nvPr>
        </p:nvGraphicFramePr>
        <p:xfrm>
          <a:off x="767520" y="4218840"/>
          <a:ext cx="10940637" cy="2499360"/>
        </p:xfrm>
        <a:graphic>
          <a:graphicData uri="http://schemas.openxmlformats.org/drawingml/2006/table">
            <a:tbl>
              <a:tblPr/>
              <a:tblGrid>
                <a:gridCol w="3785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Nazwa ryzyka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Siła oddziaływania 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Prawdopodobieństwo wystąpienia ryzyka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Reakcja na ryzyko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r>
                        <a:rPr lang="pl-PL" sz="1200" b="0" i="1" strike="noStrike" spc="-1" dirty="0">
                          <a:solidFill>
                            <a:schemeClr val="accent5"/>
                          </a:solidFill>
                          <a:latin typeface="Calibri"/>
                          <a:ea typeface="Arial"/>
                        </a:rPr>
                        <a:t>Uzależnienie dalszych prac od wykonawcy (</a:t>
                      </a:r>
                      <a:r>
                        <a:rPr lang="pl-PL" sz="1200" b="0" i="1" strike="noStrike" spc="-1" dirty="0" err="1">
                          <a:solidFill>
                            <a:schemeClr val="accent5"/>
                          </a:solidFill>
                          <a:latin typeface="Calibri"/>
                          <a:ea typeface="Arial"/>
                        </a:rPr>
                        <a:t>vendor</a:t>
                      </a:r>
                      <a:r>
                        <a:rPr lang="pl-PL" sz="1200" b="0" i="1" strike="noStrike" spc="-1" dirty="0">
                          <a:solidFill>
                            <a:schemeClr val="accent5"/>
                          </a:solidFill>
                          <a:latin typeface="Calibri"/>
                          <a:ea typeface="Arial"/>
                        </a:rPr>
                        <a:t> lock-in)</a:t>
                      </a:r>
                      <a:endParaRPr lang="pl-PL" sz="1200" b="0" strike="noStrike" spc="-1" dirty="0">
                        <a:solidFill>
                          <a:schemeClr val="accent5"/>
                        </a:solidFill>
                        <a:latin typeface="Arial"/>
                        <a:ea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/>
                        </a:rPr>
                        <a:t>duża</a:t>
                      </a:r>
                      <a:endParaRPr lang="pl-PL" sz="1200" b="0" strike="noStrike" spc="-1">
                        <a:solidFill>
                          <a:schemeClr val="accent5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/>
                        </a:rPr>
                        <a:t>średnie </a:t>
                      </a:r>
                      <a:endParaRPr lang="pl-PL" sz="1200" b="0" strike="noStrike" spc="-1">
                        <a:solidFill>
                          <a:schemeClr val="accent5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/>
                          <a:ea typeface="Arial"/>
                        </a:rPr>
                        <a:t>Definiowanie jednoznacznych wymagań, utrzymanie otwartych standardów, modułowość rozwiązań.</a:t>
                      </a:r>
                      <a:endParaRPr lang="pl-PL" sz="1200" b="0" strike="noStrike" spc="-1">
                        <a:solidFill>
                          <a:schemeClr val="accent5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r>
                        <a:rPr lang="pl-PL" sz="12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Awarie modułów oprogramowania i serwerowni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mała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średnie 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Wsparcie powdrożeniowe oraz wprowadzanie poprawek w oprogramowaniu.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Cyberataki w Internecie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mała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niskie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i="1" strike="noStrike" spc="-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Arial"/>
                          <a:cs typeface="Calibri" panose="020F0502020204030204" pitchFamily="34" charset="0"/>
                        </a:rPr>
                        <a:t>Stosowanie najnowszych rozwiązań w zakresie bezpieczeństwa oraz audyt bezpieczeństwa.</a:t>
                      </a: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801720" y="2807280"/>
            <a:ext cx="803952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Dziękuję za uwagę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 flipH="1">
            <a:off x="11795760" y="13034160"/>
            <a:ext cx="622800" cy="33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A8BE72-C77E-4F88-A148-52C8DA43F0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70C181-0AF4-454C-9BFA-33183191624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CDFEDD2-F302-4AD7-9DF7-83B66C922E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742</Words>
  <Application>Microsoft Office PowerPoint</Application>
  <PresentationFormat>Widescreen</PresentationFormat>
  <Paragraphs>175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Buraczyński Łukasz</dc:creator>
  <dc:description/>
  <cp:lastModifiedBy>EAntosz</cp:lastModifiedBy>
  <cp:revision>53</cp:revision>
  <dcterms:created xsi:type="dcterms:W3CDTF">2017-01-27T12:50:17Z</dcterms:created>
  <dcterms:modified xsi:type="dcterms:W3CDTF">2024-04-05T12:58:54Z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Ministerstwo Cyfryzacji</vt:lpwstr>
  </property>
  <property fmtid="{D5CDD505-2E9C-101B-9397-08002B2CF9AE}" pid="4" name="ContentTypeId">
    <vt:lpwstr>0x010100BF681FF63D7B3147AFAC68B2E93E2C6A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Panoramiczny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9</vt:i4>
  </property>
</Properties>
</file>