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739" r:id="rId1"/>
  </p:sldMasterIdLst>
  <p:notesMasterIdLst>
    <p:notesMasterId r:id="rId39"/>
  </p:notesMasterIdLst>
  <p:handoutMasterIdLst>
    <p:handoutMasterId r:id="rId40"/>
  </p:handoutMasterIdLst>
  <p:sldIdLst>
    <p:sldId id="865" r:id="rId2"/>
    <p:sldId id="1337" r:id="rId3"/>
    <p:sldId id="1301" r:id="rId4"/>
    <p:sldId id="1338" r:id="rId5"/>
    <p:sldId id="1302" r:id="rId6"/>
    <p:sldId id="1339" r:id="rId7"/>
    <p:sldId id="1303" r:id="rId8"/>
    <p:sldId id="1340" r:id="rId9"/>
    <p:sldId id="1341" r:id="rId10"/>
    <p:sldId id="1343" r:id="rId11"/>
    <p:sldId id="1344" r:id="rId12"/>
    <p:sldId id="1345" r:id="rId13"/>
    <p:sldId id="1272" r:id="rId14"/>
    <p:sldId id="1347" r:id="rId15"/>
    <p:sldId id="1348" r:id="rId16"/>
    <p:sldId id="1349" r:id="rId17"/>
    <p:sldId id="1350" r:id="rId18"/>
    <p:sldId id="1351" r:id="rId19"/>
    <p:sldId id="1352" r:id="rId20"/>
    <p:sldId id="1354" r:id="rId21"/>
    <p:sldId id="1355" r:id="rId22"/>
    <p:sldId id="1356" r:id="rId23"/>
    <p:sldId id="1357" r:id="rId24"/>
    <p:sldId id="1358" r:id="rId25"/>
    <p:sldId id="1359" r:id="rId26"/>
    <p:sldId id="1360" r:id="rId27"/>
    <p:sldId id="1361" r:id="rId28"/>
    <p:sldId id="1362" r:id="rId29"/>
    <p:sldId id="1363" r:id="rId30"/>
    <p:sldId id="1367" r:id="rId31"/>
    <p:sldId id="1364" r:id="rId32"/>
    <p:sldId id="1365" r:id="rId33"/>
    <p:sldId id="1366" r:id="rId34"/>
    <p:sldId id="1368" r:id="rId35"/>
    <p:sldId id="1369" r:id="rId36"/>
    <p:sldId id="1299" r:id="rId37"/>
    <p:sldId id="1300" r:id="rId3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008000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083" autoAdjust="0"/>
  </p:normalViewPr>
  <p:slideViewPr>
    <p:cSldViewPr snapToGrid="0">
      <p:cViewPr varScale="1">
        <p:scale>
          <a:sx n="77" d="100"/>
          <a:sy n="77" d="100"/>
        </p:scale>
        <p:origin x="91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17.12.2024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17.12.2024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73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1"/>
            <a:ext cx="385482" cy="4348800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4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Kancelarii</a:t>
            </a:r>
            <a:r>
              <a:rPr lang="pl-PL" sz="2000" b="0" baseline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Prezesa Rady Ministrów</a:t>
            </a:r>
            <a:endParaRPr lang="pl-PL" sz="2000" b="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660962"/>
            <a:ext cx="824753" cy="33412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322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0" y="3251762"/>
            <a:ext cx="824753" cy="515904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cyfra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17173" y="2422183"/>
            <a:ext cx="10638972" cy="2223437"/>
          </a:xfrm>
        </p:spPr>
        <p:txBody>
          <a:bodyPr anchor="t">
            <a:noAutofit/>
          </a:bodyPr>
          <a:lstStyle/>
          <a:p>
            <a:pPr algn="l">
              <a:lnSpc>
                <a:spcPct val="123000"/>
              </a:lnSpc>
            </a:pPr>
            <a:r>
              <a:rPr lang="pl-PL" sz="54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Dostępność cyfrowa w pracy biurowej</a:t>
            </a:r>
            <a:br>
              <a:rPr lang="pl-PL" sz="5400" dirty="0"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sz="4000" b="1" dirty="0">
              <a:latin typeface="Lato" panose="020F0502020204030203" pitchFamily="34" charset="-18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3" name="Obraz 2" descr="Logo Ministerstwa Cyfryzacji i napis: Centrum Rozwoju Kompetencji Cyfrowych Ministerstwo Cyfryzacji.">
            <a:extLst>
              <a:ext uri="{FF2B5EF4-FFF2-40B4-BE49-F238E27FC236}">
                <a16:creationId xmlns:a16="http://schemas.microsoft.com/office/drawing/2014/main" id="{A19B0E14-2161-416A-1056-400C00CFA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67" y="193300"/>
            <a:ext cx="6457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2C47F-C5F1-FDA4-169F-3860ACA5D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52F12-6C59-95AB-5B02-92DFC793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Cztery zasady dostępności 1/4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9F5EEF-89FF-63C5-901C-99F53F76C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281593"/>
            <a:ext cx="10236413" cy="4978199"/>
          </a:xfrm>
        </p:spPr>
        <p:txBody>
          <a:bodyPr>
            <a:normAutofit lnSpcReduction="10000"/>
          </a:bodyPr>
          <a:lstStyle/>
          <a:p>
            <a:r>
              <a:rPr lang="pl-PL" sz="2100" dirty="0"/>
              <a:t>Dostępna cyfrowo strona internetowa lub aplikacja powinna spełniać cztery zasady dostępności: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zrozumiałości —</a:t>
            </a:r>
            <a:r>
              <a:rPr lang="pl-PL" sz="2100" dirty="0"/>
              <a:t> każdy element strony internetowej i aplikacji mobilnej powinien być postrzegalny przez użytkowników za pomocą dostępnych im zmysłów. Dzięki stosowaniu tej zasady także osoby z ograniczeniami wzroku lub słuchu mogą odbierać treści prezentowane na stronach i w aplikacjach z wykorzystaniem odpowiednich dla nich technologii asystujących,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funkcjonalności</a:t>
            </a:r>
            <a:r>
              <a:rPr lang="pl-PL" sz="2100" dirty="0"/>
              <a:t> — możliwości obsługi elementów strony internetowej lub aplikacji mobilnej na różne sposoby,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postrzegalności</a:t>
            </a:r>
            <a:r>
              <a:rPr lang="pl-PL" sz="2100" dirty="0"/>
              <a:t> — użytkownicy rozumieją treści i sposób działania strony internetowej lub aplikacji mobilnej,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b="1" dirty="0"/>
              <a:t>kompatybilności</a:t>
            </a:r>
            <a:r>
              <a:rPr lang="pl-PL" sz="2100" dirty="0"/>
              <a:t> (solidności) — działanie strony internetowej lub aplikacji mobilnej z różnym oprogramowaniem i z różnymi narzędziami.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9496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AF34C7-0524-51DE-82B5-2F75E795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Odbiorcy treści dostępnych cyfrowo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DC1548-97EF-B30C-E256-E2FA963FE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281593"/>
            <a:ext cx="10560424" cy="4978199"/>
          </a:xfrm>
        </p:spPr>
        <p:txBody>
          <a:bodyPr>
            <a:normAutofit fontScale="92500" lnSpcReduction="20000"/>
          </a:bodyPr>
          <a:lstStyle/>
          <a:p>
            <a:r>
              <a:rPr lang="pl-PL" sz="2300" dirty="0"/>
              <a:t>Dostępność cyfrowa: przydatna dla wszystkich, niezbędna dla osób z różnymi niepełnosprawnościami: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niewidome,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słabowidzące,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Głuche i słabosłyszące,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z niepełnosprawnością rąk,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z dysleksją,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z niepełnosprawnością intelektualną,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ze sprzężonymi niepełnosprawnościami,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cudzoziemcy,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osoby starsze,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każdy z nas</a:t>
            </a:r>
            <a:r>
              <a:rPr lang="pl-PL" sz="2100" dirty="0"/>
              <a:t>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33466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1C42F7-BB27-1B54-B40D-3A5293BF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Odbiorcy treści dostępnych cyfrowo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D81567-BEEE-F41C-A26E-DB1824B10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145153"/>
            <a:ext cx="10560424" cy="1381819"/>
          </a:xfrm>
        </p:spPr>
        <p:txBody>
          <a:bodyPr>
            <a:normAutofit/>
          </a:bodyPr>
          <a:lstStyle/>
          <a:p>
            <a:r>
              <a:rPr lang="pl-PL" sz="2100" dirty="0"/>
              <a:t>Każda z osób niepełnosprawnych korzysta z innych udogodnień wspierających dostępność cyfrową, które są specyficzne dla danej niepełnosprawności.</a:t>
            </a:r>
          </a:p>
        </p:txBody>
      </p:sp>
    </p:spTree>
    <p:extLst>
      <p:ext uri="{BB962C8B-B14F-4D97-AF65-F5344CB8AC3E}">
        <p14:creationId xmlns:p14="http://schemas.microsoft.com/office/powerpoint/2010/main" val="4194759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560424" cy="3167534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Firmy oraz urzędy funkcjonują w świecie cyfrowym. Rozwiązania cyfrowe pozwalają również osobom z niepełnosprawnościami pracować na równi z innymi w firmie lub urzędzie. Dostępność cyfrowa jest ważna, bo jej brak wyklucza sporą grupę użytkowników</a:t>
            </a:r>
            <a:r>
              <a:rPr lang="pl-PL" sz="2100" b="1" dirty="0"/>
              <a:t>.</a:t>
            </a:r>
          </a:p>
          <a:p>
            <a:pPr fontAlgn="base"/>
            <a:r>
              <a:rPr lang="pl-PL" sz="2100" dirty="0"/>
              <a:t>Narzędzia, dokumenty, strony internetowe lub aplikacje mobilne dostępne cyfrowo pozwalają każdemu, bez względu na ograniczenia lub niepełnosprawność korzystać z nich: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dostępność cyfrowa jest ważna 1/2</a:t>
            </a:r>
          </a:p>
        </p:txBody>
      </p:sp>
    </p:spTree>
    <p:extLst>
      <p:ext uri="{BB962C8B-B14F-4D97-AF65-F5344CB8AC3E}">
        <p14:creationId xmlns:p14="http://schemas.microsoft.com/office/powerpoint/2010/main" val="370540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C09F2D-927A-940D-5E2D-F7A0443D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dostępność cyfrowa jest ważna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12F01-102A-7B04-F9CB-79BF541FF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279956" cy="437444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Osoba niewidoma lub z niepełnosprawnością rąk obsłuży interfejs oprogramowania, jeśli wszystkie komponenty będą dostępne z użyciem klawiatury; osoba niewidoma będzie również korzystać z czytnika ekranu lub monitora brajlowskiego,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Osoba słabowidząca powiększy tekst lub zmieni krój i rozmiar czcionki, albo kontrast,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Osoba Głucha lub słabosłysząca będzie w stanie komunikować się, jeśli program do komunikacji będzie umożliwiał alternatywne formy kontaktu np. SMS, wideo rozmowę oraz tłumaczenie na PJM lub komunikację tekstową,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Cudzoziemcy, osoby z problemem odbioru treści będą sprawniej funkcjonować, gdy przekazywane komunikaty za pośrednictwem różnych kanałów będą przygotowane w prostym języku.</a:t>
            </a:r>
          </a:p>
        </p:txBody>
      </p:sp>
    </p:spTree>
    <p:extLst>
      <p:ext uri="{BB962C8B-B14F-4D97-AF65-F5344CB8AC3E}">
        <p14:creationId xmlns:p14="http://schemas.microsoft.com/office/powerpoint/2010/main" val="132718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3A943-8253-ECE0-0B9E-9307B26B4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dostępność cyfrowa w biurze jest potrzebna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98A378-7C9A-A3BF-F247-C2754C98D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2448619"/>
          </a:xfrm>
        </p:spPr>
        <p:txBody>
          <a:bodyPr>
            <a:normAutofit/>
          </a:bodyPr>
          <a:lstStyle/>
          <a:p>
            <a:r>
              <a:rPr lang="pl-PL" sz="2100" dirty="0"/>
              <a:t>Postęp technologiczny pozwala osobom z niepełnosprawnościami pracować w biurach firm prywatnych, organizacji pozarządowych oraz w urzędach.</a:t>
            </a:r>
          </a:p>
          <a:p>
            <a:r>
              <a:rPr lang="pl-PL" sz="2100" dirty="0"/>
              <a:t>Również coraz więcej osób z niepełnosprawnościami komunikuje się z biurami urzędami za pomocą komunikacji elektronicznej (komunikator, mail, chat, system do składania zapytań, formularz kontaktowy, itp.).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65088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5982ED-BD57-FED0-E54C-95E18D1F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dostępność cyfrowa w biurze jest potrzebna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CB276F-98A9-78EC-FA62-FAC1CEB1F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807695"/>
            <a:ext cx="10160213" cy="4374448"/>
          </a:xfrm>
        </p:spPr>
        <p:txBody>
          <a:bodyPr>
            <a:normAutofit/>
          </a:bodyPr>
          <a:lstStyle/>
          <a:p>
            <a:r>
              <a:rPr lang="pl-PL" sz="2100" dirty="0"/>
              <a:t>Ważne jest, by oprogramowanie biurowe wykorzystywane do zadań służbowych oraz formy kontaktu z instytucją były dostępne cyfrowo.</a:t>
            </a:r>
          </a:p>
          <a:p>
            <a:r>
              <a:rPr lang="pl-PL" sz="2100" dirty="0"/>
              <a:t>Odpowiedzi kierowane do osób/instytucji również powinny spełniać wymogi dostępności cyfrowej, nie jest to wymóg prawny, ale nigdy nie wiemy, kto jest po drugiej stronie: zaproszenie na spotkanie firmowe przesłane w formie skanu wykluczy osoby niewidome z równego dostępu do informacji.</a:t>
            </a:r>
          </a:p>
          <a:p>
            <a:r>
              <a:rPr lang="pl-PL" sz="2100" dirty="0"/>
              <a:t>Wdrażaj rozwiązania </a:t>
            </a:r>
            <a:r>
              <a:rPr lang="pl-PL" sz="2100" dirty="0" err="1"/>
              <a:t>dostępnościowe</a:t>
            </a:r>
            <a:r>
              <a:rPr lang="pl-PL" sz="2100" dirty="0"/>
              <a:t> w biurze, pamiętaj, że do Twojego zespołu może kiedyś dołączyć osoba z niepełnosprawnością!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661390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B1C1AB-FCF7-7982-9BDA-0923D9EF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problemy mogą mieć osoby z niepełnosprawnościami i inni użytkownicy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5E7D5-78AB-A3EE-F2CE-3C124A954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279956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dostępności cyfrowej wykorzystywanych systemów służących do: elektronicznego obiegu dokumentów, ewidencji czasu pracy i urlopów, komunikacji wewnętrznej i zewnętrznej, itp. Wykluczy osobę niepełnosprawną z wykonywania obowiązków służbowych lub prawa do informacji, niektóre informacje np. o zarobkach są poufne, a brak dostępu do wykorzystywanego w biurze oprogramowania wykluczy takiego użytkownika ze swobody dostępu do informacji.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Pamiętaj, by w miarę możliwości na etapie zamówienia wybierać systemy dostępne cyfrowo, jeśli jesteś pracownikiem podmiotu publicznego to również Twój obowiązek!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14242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2682E5-862F-8ACE-2A1F-D3FAFA138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problemy mogą mieć osoby z niepełnosprawnościami i inni użytkownicy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59DF7B-D193-F68E-3A0E-C884D969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75038"/>
            <a:ext cx="10345270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dostępności cyfrowej intranetu, intranet w podmiotach publicznych musi być dostępny cyfrowo – niedostępny intranet wykluczy niektórych użytkowników z odbioru przekazywanych tą drogą informacji.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dostępności treści w komunikacji wewnętrznej i zewnętrznej np. maile z informacją jedynie w formie skanu, niedostępne cyfrowo dokumenty publikowane w intranecie i ekstranecie, brak alternatywnej formy kontaktu z podmiotem (formularz kontaktowy, tłumacz PJM, itp.) wykluczą zarówno pracowników jak i interesariuszy, którzy zgłoszą się do firmy/instytucji.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dostępności cyfrowej używanego oprogramowania np. biurowego, księgowego, niezbędnego do wykonywania zadań służbowych utrudni lub uniemożliwi ich wykonywanie.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803818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9DEA99-F332-B868-8C1E-4B692494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Dostępny dokument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C1AA82-B8FF-7D53-C38B-F33262681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066539"/>
            <a:ext cx="10181984" cy="2233318"/>
          </a:xfrm>
        </p:spPr>
        <p:txBody>
          <a:bodyPr>
            <a:normAutofit/>
          </a:bodyPr>
          <a:lstStyle/>
          <a:p>
            <a:r>
              <a:rPr lang="pl-PL" sz="2100" dirty="0"/>
              <a:t>Dokumenty są podstawowym nośnikiem informacji w pracy biurowej.</a:t>
            </a:r>
          </a:p>
          <a:p>
            <a:r>
              <a:rPr lang="pl-PL" sz="2100" dirty="0"/>
              <a:t>Wytwarzane na użytek wewnętrzny i zewnętrzny powinny spełniać wymogi dostępności cyfrowej — nigdy nie wiesz, kto będzie odbiorcą wytwarzanych treści!</a:t>
            </a:r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31489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F6969-0766-7EDE-CE24-D298C2617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szkolenia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F9A2F2-62A5-76E1-AA53-CC611B2C9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9713899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co to jest dostępność cyfrowa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cztery zasady dostępności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dlaczego dostępność cyfrowa jest ważna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kto jest odbiorcą treści dostępnych cyfrowo z podziałem i krótką charakterystyką każdej z grup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praca biurowa, czy osoby z niepełnosprawnościami mogą się w niej odnaleźć</a:t>
            </a:r>
          </a:p>
          <a:p>
            <a:pPr marL="1028700" lvl="1" indent="-342900"/>
            <a:r>
              <a:rPr lang="pl-PL" sz="2000" dirty="0"/>
              <a:t>jakie problemy mogą mieć w pracy biurowej</a:t>
            </a:r>
          </a:p>
          <a:p>
            <a:pPr marL="1028700" lvl="1" indent="-342900"/>
            <a:r>
              <a:rPr lang="pl-PL" sz="2000" dirty="0"/>
              <a:t>jak można im zaradzić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dobre praktyki vs porządek prawny, różne podejścia</a:t>
            </a:r>
          </a:p>
        </p:txBody>
      </p:sp>
    </p:spTree>
    <p:extLst>
      <p:ext uri="{BB962C8B-B14F-4D97-AF65-F5344CB8AC3E}">
        <p14:creationId xmlns:p14="http://schemas.microsoft.com/office/powerpoint/2010/main" val="1415468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7D9341-D6B6-1D97-BD8F-1D16870D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dokumentu dostępnego cyfrowo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033BDC-F420-CCC3-70E9-AEAAD4332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301727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postać tekstowa,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logiczna struktura: nagłówki, tabele, listy — czytnik ekranu umożliwia, za pomocą odpowiednich skrótów nawigować po dokumencie, dlatego logiczna struktura dokumentu jest kluczowa,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odpowiednie style i formatowanie, które poprawi jego czytelność i dostępność — nie justuj tekstu, będzie dużym utrudnieniem dla osób z dysleksją,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język dokumentu powinien być określony dla całej zawartości, a w przypadku fragmentów (wyrazów, zdań, dłuższych akapitów) napisanych w innym języku każdy z nich powinien mieć zdefiniowany język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188463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8F60B8-9D50-9CC7-90A8-62C98F9E3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dokumentu dostępnego cyfrowo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8E23C7-36FF-F3CF-3E1A-3DBBCE063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236413" cy="33630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odpowiedni kontrast,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opisy alternatywne grafik,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wykresy — jeśli ich zawartość jest opisana w tekście, mogą być jedynie podpisane tekstem alternatywnym,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formularze powinny być przygotowywane w sposób dostępny cyfrowo, by etykiety były połączone z polami tekstowymi — im prościej, tym lepiej.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852817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56FF0-E7DA-306E-2841-854992BA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Narzędzia sprawdzania dostępności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A3F27-8B38-213C-8E43-78E7D4B6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116670" cy="4374448"/>
          </a:xfrm>
        </p:spPr>
        <p:txBody>
          <a:bodyPr>
            <a:normAutofit/>
          </a:bodyPr>
          <a:lstStyle/>
          <a:p>
            <a:r>
              <a:rPr lang="pl-PL" sz="2100" dirty="0"/>
              <a:t>Popularne pakiety biurowe mają wbudowane narzędzia do analizy dostępności tworzonych dokumentów.</a:t>
            </a:r>
          </a:p>
          <a:p>
            <a:r>
              <a:rPr lang="pl-PL" sz="2100" dirty="0"/>
              <a:t>Do wyników analizy dostępności dokumentu podejdź z pewną ostrożnością, bo i tak człowiek powinien ostatecznie zadecydować, czy dokument spełnia wymogi dostępności</a:t>
            </a:r>
          </a:p>
          <a:p>
            <a:r>
              <a:rPr lang="pl-PL" sz="2100" dirty="0"/>
              <a:t>Przykład: analizowany dokument z grafikami nie ma hierarchii nagłówków ani interaktywnego spisu treści, inspektor dostępności w Wordzie nie wskazał błędów dostępności.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807159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4B79B-94AB-D53C-2108-2E42E3ABF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E-maile dostępne cyfrowo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23565F-D724-2BA1-135C-B2B7ED1C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53266"/>
            <a:ext cx="10560424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postać tekstowa,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nagłówki,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listy punktowane lub numerowane,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opisy alternatywne do grafik,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dostępne cyfrowo załączniki,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prosty język i jasne instrukcje.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003493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519BD7-7DC6-2EB9-6BBE-3FFA41CAF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Spotkania i szkolenia online dostępne dla wszystkich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9A0671-A74C-7CF9-02D8-EC1872DEC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081918"/>
            <a:ext cx="9888070" cy="2045848"/>
          </a:xfrm>
        </p:spPr>
        <p:txBody>
          <a:bodyPr>
            <a:normAutofit/>
          </a:bodyPr>
          <a:lstStyle/>
          <a:p>
            <a:r>
              <a:rPr lang="pl-PL" sz="2100" dirty="0"/>
              <a:t>Spotkania i szkolenia online są coraz bardziej popularne, dlatego powinny być dostępne dla możliwie jak największej liczby odbiorców.</a:t>
            </a:r>
          </a:p>
        </p:txBody>
      </p:sp>
    </p:spTree>
    <p:extLst>
      <p:ext uri="{BB962C8B-B14F-4D97-AF65-F5344CB8AC3E}">
        <p14:creationId xmlns:p14="http://schemas.microsoft.com/office/powerpoint/2010/main" val="505657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5F4325-07C5-A0A4-8FEE-0A442DF32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Spotkania i szkolenia online dostępne dla wszystkich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F30B8-2F21-484C-173A-BDFF0B835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138441" cy="4374448"/>
          </a:xfrm>
        </p:spPr>
        <p:txBody>
          <a:bodyPr>
            <a:normAutofit/>
          </a:bodyPr>
          <a:lstStyle/>
          <a:p>
            <a:r>
              <a:rPr lang="pl-PL" sz="2100" dirty="0"/>
              <a:t>Cechy organizacji spotkania dostępnego cyfrowo: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informacja lub zaproszenie na spotkanie przekazane w sposób dostępny cyfrowo,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dostępny cyfrowo formularz rejestracji na spotkanie,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dostępna cyfrowo platforma do organizacji spotkań, by użytkownicy z różnymi niepełnosprawnościami mogli korzystać ze wszystkich funkcji, w szczególności włączanie/wyłączanie kamery/mikrofonu, chat, materiały szkoleniowe,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zapewnienie tłumacza PJM oraz napisów na żywo.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139212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98B3EC-B021-822C-88A1-94C53B15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 społecznościowe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E115C9-40C2-2357-6C60-11A43FF0B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181984" cy="4374448"/>
          </a:xfrm>
        </p:spPr>
        <p:txBody>
          <a:bodyPr>
            <a:normAutofit/>
          </a:bodyPr>
          <a:lstStyle/>
          <a:p>
            <a:r>
              <a:rPr lang="pl-PL" sz="2100" dirty="0"/>
              <a:t>Wszystkie treści publikowane w mediach społecznościowych powinny być dostępne cyfrowo: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grafiki,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multimedia.</a:t>
            </a:r>
          </a:p>
          <a:p>
            <a:r>
              <a:rPr lang="pl-PL" sz="2100" dirty="0"/>
              <a:t>Popularne portale społecznościowe mają wbudowane funkcje dostępności.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057129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A8934-6D1A-C85A-3B97-D8EA9AEA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możesz zrobić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0A9DE9-A3A6-B5EF-1570-2B73FC324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480457"/>
            <a:ext cx="10094899" cy="463637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Zapewnij dostępność cyfrową interfejsu i oprogramowania, w zamówieniu możesz zamieścić kryteria związane z zapewnieniem dostępności cyfrowej; być może osoba z niepełnosprawnością będzie miała odpowiednie kompetencje, by dołączyć do zespołu.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Stosuj jednoznaczne nazwy plików, by odnosiły się do ich zawartości, nazwa złożona z losowego ciągu znaków będzie niezrozumiała.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W miarę możliwości pisz prostym językiem, gdy kontaktujesz się z osobami, które nie pracują w biurze,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Twórz dostępne cyfrowo dokumenty.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Dbaj o dostępność cyfrową strony internetowej lub aplikacji mobilnej, jeśli taką zarządzasz.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Twórz dostępne treści w mediach społecznościowych.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918744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BA3AB-8851-BDCC-BA02-BD066CD8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Mądre wdrażanie dostępności cyfrowej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1949D3-74A3-610A-810C-88315F6E0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1" y="1742381"/>
            <a:ext cx="10040470" cy="4374448"/>
          </a:xfrm>
        </p:spPr>
        <p:txBody>
          <a:bodyPr>
            <a:normAutofit/>
          </a:bodyPr>
          <a:lstStyle/>
          <a:p>
            <a:r>
              <a:rPr lang="pl-PL" sz="2100" dirty="0"/>
              <a:t>Wdrażanie dostępności cyfrowej powinno przebiegać w sposób przemyślany, możesz zastosować poniższe rozwiązania: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nie obciążaj jednej osoby, która ma dbać o dostępność cyfrową, pamiętaj, że najlepsze rozwiązania przyniesie praca zespołowa,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stwórz zespół i rozdziel zadania,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przeszkól lub zachęć do przeszkolenia pracowników z wybranych aspektów dostępności cyfrowej, by w razie odejścia jednego pracownika inni przejęli zadania.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organizuj wewnętrzne szkolenia z dostępności cyfrowej lub cykliczny mailing w celu przypomnienia istotnych zasad.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016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9E212-1146-BB25-47D7-DA51F5C9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Szkolenia dobrym źródłem informacji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8F03FE-8FA8-D925-DC6E-3D87D76DE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1" y="1742381"/>
            <a:ext cx="10073126" cy="277519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Bierz udział w szkoleniach,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Zapewnij udział w szkoleniach swoim pracownikom.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Korzystaj z opublikowanych w Internecie opracowań i poradników, niektóre z nich przygotowali eksperci dostępności cyfrowej Ministerstwa Cyfryzacji.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7469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Co to jest dostępność cyfrowa 1/2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29" y="1578429"/>
            <a:ext cx="9452642" cy="322217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to taka cecha strony internetowej, aplikacji mobilnej, oprogramowania, która pozwala wszystkim, bez względu na niepełnosprawność lub problemy na równi korzystać z całej zawartości i wszystkich funkcji danej strony internetowej, aplikacji mobilnej lub oprogramowania oraz multimediów.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To również szereg udogodnień wspierających użytkowników w korzystaniu z Internetu lub oprogramowania.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91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C23FF1-B9E0-FAC3-1F2A-84227C894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możliwe działania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0A389-FB99-02B9-C1EB-9C4E5782A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062241" cy="3983505"/>
          </a:xfrm>
        </p:spPr>
        <p:txBody>
          <a:bodyPr>
            <a:normAutofit/>
          </a:bodyPr>
          <a:lstStyle/>
          <a:p>
            <a:r>
              <a:rPr lang="pl-PL" sz="2100" dirty="0"/>
              <a:t>Jeśli zdecydujesz się zatrudnić osobę z niepełnosprawnością lub taka osoba pracuje: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porozmawiaj z nią i uzgodnij, z jakich rozwiązań będzie chciała korzystać (powiększenie ekranu, czytnik ekranu, słuchawki, klawiatura, udźwiękowiony telefon, itp.),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uzgodnij najbardziej dogodny sposób komunikacji z Głuchym lub słabosłyszącym pracownikiem.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849580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F5FF54-4493-B773-1F74-47D05AFD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możliwe działania 2/3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79CFA8-3794-E264-F385-B630EC36F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171099" cy="4374448"/>
          </a:xfrm>
        </p:spPr>
        <p:txBody>
          <a:bodyPr>
            <a:normAutofit/>
          </a:bodyPr>
          <a:lstStyle/>
          <a:p>
            <a:r>
              <a:rPr lang="pl-PL" sz="2100" dirty="0"/>
              <a:t>Jeśli pracuje stacjonarnie zadbaj również 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odpowiednią aranżację pomieszczenia dla osoby poruszającej się na wózku,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dodatkowe oświetlenie lub możliwość zasłaniania okna w przypadku zgłoszenia takiej potrzeby przez osobę słabowidzącą,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zmianę ustawienia biurka, jeśli osoba z niepełnosprawnością tego wymaga,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nie blokuj ciągów komunikacyjnych, elementy ruchome postawione na korytarzu mogą być istotnym problemem dla osób poruszających się na wózku, osób niewidomych i słabowidzących.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9806160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FD8B79-5037-CF55-410F-16C1F5067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możliwe działania 3/3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E9B55A-6179-8ED0-28F2-96B680F61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297552"/>
            <a:ext cx="10105784" cy="1686619"/>
          </a:xfrm>
        </p:spPr>
        <p:txBody>
          <a:bodyPr>
            <a:normAutofit/>
          </a:bodyPr>
          <a:lstStyle/>
          <a:p>
            <a:r>
              <a:rPr lang="pl-PL" sz="2100" dirty="0"/>
              <a:t>Reaguj, gdy pracownik z niepełnosprawnością zgłasza potrzeby lub problemy. Ignorowanie potrzeb wyklucza pracownika z niepełnosprawnością oraz może przyczynić się do jego mniejszej efektywności oraz niższej samooceny.</a:t>
            </a:r>
          </a:p>
        </p:txBody>
      </p:sp>
    </p:spTree>
    <p:extLst>
      <p:ext uri="{BB962C8B-B14F-4D97-AF65-F5344CB8AC3E}">
        <p14:creationId xmlns:p14="http://schemas.microsoft.com/office/powerpoint/2010/main" val="1338108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D7D7C7-A5FA-8679-9E3D-22DEC002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Zapewnienie dostępności cyfrowej to 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9868D2-ACEF-5795-9B20-D50889E4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040470" cy="4374448"/>
          </a:xfrm>
        </p:spPr>
        <p:txBody>
          <a:bodyPr>
            <a:normAutofit/>
          </a:bodyPr>
          <a:lstStyle/>
          <a:p>
            <a:r>
              <a:rPr lang="pl-PL" sz="2100" dirty="0"/>
              <a:t>Niezależnie od tego, czy tworzysz stronę internetową, aplikację mobilną, czy organizujesz swoje biuro zapewnienie dostępności cyfrowej jest procesem, dlatego ważne jest:</a:t>
            </a:r>
          </a:p>
          <a:p>
            <a:pPr lvl="1"/>
            <a:r>
              <a:rPr lang="pl-PL" sz="2000" dirty="0"/>
              <a:t>cykliczne monitorowanie dostępności cyfrowej, strona internetowa po pewnym czasie może stać się niedostępna cyfrowo.</a:t>
            </a:r>
          </a:p>
          <a:p>
            <a:r>
              <a:rPr lang="pl-PL" sz="2100" dirty="0"/>
              <a:t>Interfejs w używanym oprogramowaniu może również stać się niedostępny nawet po pozornie nieistotnej aktualizacji oprogramowania.</a:t>
            </a:r>
          </a:p>
          <a:p>
            <a:r>
              <a:rPr lang="pl-PL" sz="2100" dirty="0"/>
              <a:t>Nowi pracownicy mogą nie zdawać sobie sprawy z potrzeby zapewnienia dostępności cyfrowej tworzonych treści.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892584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A394BA-8228-09CD-B18E-A255E585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Zachowaj zdrowy rozsądek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9BC519-D515-697E-E8B6-B1B8958B0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040470" cy="4374448"/>
          </a:xfrm>
        </p:spPr>
        <p:txBody>
          <a:bodyPr>
            <a:normAutofit/>
          </a:bodyPr>
          <a:lstStyle/>
          <a:p>
            <a:r>
              <a:rPr lang="pl-PL" sz="2100" dirty="0"/>
              <a:t>Mimo, że zapewnienie dostępności cyfrowej jest wymogiem prawnym dla podmiotów publicznych, nie wszystkie działania będą możliwe do wdrożenia w krótkim czasie: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dokonaj wstępnej oceny, jeśli pozwalają możliwości finansowe skorzystaj z usług profesjonalnego audytora dostępności cyfrowej,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 priorytety oraz harmonogram realizacji poszczególnych zadań, które wynikną z dokonanej oceny,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monitoruj postępy oraz prace zespołu.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947915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9E13F-13D7-BD54-43C6-A079ED65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Dobre praktyki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553651-4AC5-C86B-2CA2-146C0B7D1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Opracowana strategia wdrażania dostępności cyfrowej.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Zarządzenia kierownictwa, by wszystkie przygotowywane dokumenty spełniały wymogi dostępności cyfrowej.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Przygotowywanie materiałów w prostym języku.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Udział w szkoleniach i warsztatach związanych z zapewnieniem i wdrażaniem dostępności cyfrowej.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Wewnętrzne szkolenia dla pracowników w tym zakresie.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Stały monitoring dostępności cyfrowej, by jak najwcześniej wyłapać zidentyfikowane problemy.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43893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8919037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7322" y="3135127"/>
            <a:ext cx="10515600" cy="810340"/>
          </a:xfrm>
        </p:spPr>
        <p:txBody>
          <a:bodyPr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84256" y="4436198"/>
            <a:ext cx="10824344" cy="149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https://www.gov.pl/web/dostepnosc-cyfrowa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29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25E5EB-3CAD-F832-90D2-4BC3E414C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dostępność cyfrowa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849C4C-DD13-B4E0-5392-1C26D53A1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425768"/>
            <a:ext cx="9583270" cy="1381819"/>
          </a:xfrm>
        </p:spPr>
        <p:txBody>
          <a:bodyPr>
            <a:normAutofit fontScale="92500" lnSpcReduction="20000"/>
          </a:bodyPr>
          <a:lstStyle/>
          <a:p>
            <a:r>
              <a:rPr lang="pl-PL" sz="2100" dirty="0"/>
              <a:t>Dostępność cyfrowa w pracy biurowej oznacza, że wszyscy pracownicy, niezależnie od swoich ograniczeń, mają równy dostęp do informacji i narzędzi cyfrowych.</a:t>
            </a:r>
          </a:p>
          <a:p>
            <a:r>
              <a:rPr lang="pl-PL" sz="2100" dirty="0"/>
              <a:t>Oznacza to również, że wszyscy adresaci treści tworzonych przez pracowników mają równy do nich dostęp.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07499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Korzyści z dostępności cyfrowej 1/2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484470" cy="3416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100" b="1" dirty="0"/>
              <a:t>Dla organizacji: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zwiększenie zasięgu odbiorców,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poprawa wizerunku,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zmniejszenie ryzyka prawnego,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otwartość na zewnętrznego odbiorcę: dostępny urząd, to przyjazny urząd.</a:t>
            </a:r>
          </a:p>
        </p:txBody>
      </p:sp>
    </p:spTree>
    <p:extLst>
      <p:ext uri="{BB962C8B-B14F-4D97-AF65-F5344CB8AC3E}">
        <p14:creationId xmlns:p14="http://schemas.microsoft.com/office/powerpoint/2010/main" val="30375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F58BA0-FD9A-A8E2-9613-5636534A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Korzyści z dostępności cyfrowej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2DF8C-1548-8050-1FFA-30A0455CB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2264895"/>
            <a:ext cx="10560424" cy="2154705"/>
          </a:xfrm>
        </p:spPr>
        <p:txBody>
          <a:bodyPr/>
          <a:lstStyle/>
          <a:p>
            <a:r>
              <a:rPr lang="pl-PL" sz="2100" b="1" dirty="0"/>
              <a:t>Dla pracowników: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ułatwienie pracy,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poprawa wydajności,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zwiększenie satysfakcji z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86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50139"/>
          </a:xfrm>
        </p:spPr>
        <p:txBody>
          <a:bodyPr>
            <a:normAutofit/>
          </a:bodyPr>
          <a:lstStyle/>
          <a:p>
            <a:r>
              <a:rPr lang="pl-PL" dirty="0"/>
              <a:t>Ustawa o dostępności cyfrowej i inne akty prawne 1/2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59314"/>
            <a:ext cx="9038984" cy="3781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Ustawa z 4 kwietnia 2019 r. o dostępności cyfrowej stron internetowych i aplikacji mobilnych podmiotów publicznych (Dz.U. 2019 poz. 848) nakłada na podmioty publiczne: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obowiązek zapewnienia dostępności cyfrowej swoich stron internetowych i aplikacji mobilnych,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obowiązek zapewnienia dostępności cyfrowej treści publikowanych w mediach społecznościowych,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obowiązek publikacji i corocznego przeglądu deklaracji dostępności.</a:t>
            </a:r>
          </a:p>
        </p:txBody>
      </p:sp>
    </p:spTree>
    <p:extLst>
      <p:ext uri="{BB962C8B-B14F-4D97-AF65-F5344CB8AC3E}">
        <p14:creationId xmlns:p14="http://schemas.microsoft.com/office/powerpoint/2010/main" val="159338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28E92B-69DF-4390-B8F5-31768E583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dostępności cyfrowej i inne akty prawne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3A047F-FC8B-4752-BCE1-D361C0622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788" y="2425768"/>
            <a:ext cx="9993726" cy="1577762"/>
          </a:xfrm>
        </p:spPr>
        <p:txBody>
          <a:bodyPr>
            <a:normAutofit/>
          </a:bodyPr>
          <a:lstStyle/>
          <a:p>
            <a:r>
              <a:rPr lang="pl-PL" sz="2100" dirty="0"/>
              <a:t>Od czerwca 2025 wymogi dostępności będą musiały być spełnione przez niektóre podmioty komercyjne zgodnie z ustawą z 26 kwietnia 2024 r. o zapewnianiu spełniania wymagań dostępności niektórych produktów i usług  przez podmioty gospodarcze.</a:t>
            </a:r>
          </a:p>
        </p:txBody>
      </p:sp>
    </p:spTree>
    <p:extLst>
      <p:ext uri="{BB962C8B-B14F-4D97-AF65-F5344CB8AC3E}">
        <p14:creationId xmlns:p14="http://schemas.microsoft.com/office/powerpoint/2010/main" val="40205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E3ED49-1A4D-133F-09C3-AD76C02A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akty prawne i techniczne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9E5F05-FD5A-D23C-8076-3F9887A8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742381"/>
            <a:ext cx="10214641" cy="437444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Dyrektywa Parlamentu Europejskiego i Rady (UE) 2016/2102 z dnia 26 października 2016 r. w sprawie dostępności stron internetowych i aplikacji mobilnych organów sektora publicznego,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Norma PN ETSI EN 301 549,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Wytyczne dostępności treści WCAG 2.1,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dnia 19 lipca 2019 r. o zapewnianiu dostępności osobom ze szczególnymi potrzebami,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Ustawa z 26 kwietnia 2024 r. o zapewnieniu dostępności dla osób z niepełnosprawnościami przez niektóre podmioty gospodarcze,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Konwencja ONZ o prawach osób niepełnosprawnych.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01111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2171</Words>
  <Application>Microsoft Office PowerPoint</Application>
  <PresentationFormat>Panoramiczny</PresentationFormat>
  <Paragraphs>172</Paragraphs>
  <Slides>37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Dostępność cyfrowa w pracy biurowej </vt:lpstr>
      <vt:lpstr>Plan szkolenia</vt:lpstr>
      <vt:lpstr>Co to jest dostępność cyfrowa 1/2</vt:lpstr>
      <vt:lpstr>Co to jest dostępność cyfrowa 2/2</vt:lpstr>
      <vt:lpstr>Korzyści z dostępności cyfrowej 1/2</vt:lpstr>
      <vt:lpstr>Korzyści z dostępności cyfrowej 2/2</vt:lpstr>
      <vt:lpstr>Ustawa o dostępności cyfrowej i inne akty prawne 1/2</vt:lpstr>
      <vt:lpstr>Ustawa o dostępności cyfrowej i inne akty prawne 2/2</vt:lpstr>
      <vt:lpstr>Inne akty prawne i techniczne</vt:lpstr>
      <vt:lpstr>Cztery zasady dostępności 1/4</vt:lpstr>
      <vt:lpstr>Odbiorcy treści dostępnych cyfrowo 1/2</vt:lpstr>
      <vt:lpstr>Odbiorcy treści dostępnych cyfrowo 2/2</vt:lpstr>
      <vt:lpstr>Dlaczego dostępność cyfrowa jest ważna 1/2</vt:lpstr>
      <vt:lpstr>Dlaczego dostępność cyfrowa jest ważna 2/2</vt:lpstr>
      <vt:lpstr>Czy dostępność cyfrowa w biurze jest potrzebna 1/2</vt:lpstr>
      <vt:lpstr>Czy dostępność cyfrowa w biurze jest potrzebna 2/2</vt:lpstr>
      <vt:lpstr>Jakie problemy mogą mieć osoby z niepełnosprawnościami i inni użytkownicy 1/2</vt:lpstr>
      <vt:lpstr>Jakie problemy mogą mieć osoby z niepełnosprawnościami i inni użytkownicy 2/2</vt:lpstr>
      <vt:lpstr>Dostępny dokument</vt:lpstr>
      <vt:lpstr>Cechy dokumentu dostępnego cyfrowo 1/2</vt:lpstr>
      <vt:lpstr>Cechy dokumentu dostępnego cyfrowo 2/2</vt:lpstr>
      <vt:lpstr>Narzędzia sprawdzania dostępności</vt:lpstr>
      <vt:lpstr>E-maile dostępne cyfrowo</vt:lpstr>
      <vt:lpstr>Spotkania i szkolenia online dostępne dla wszystkich 1/2</vt:lpstr>
      <vt:lpstr>Spotkania i szkolenia online dostępne dla wszystkich 2/2</vt:lpstr>
      <vt:lpstr>Media społecznościowe</vt:lpstr>
      <vt:lpstr>Co możesz zrobić</vt:lpstr>
      <vt:lpstr>Mądre wdrażanie dostępności cyfrowej</vt:lpstr>
      <vt:lpstr>Szkolenia dobrym źródłem informacji</vt:lpstr>
      <vt:lpstr>Inne możliwe działania 1/3</vt:lpstr>
      <vt:lpstr>Inne możliwe działania 2/3</vt:lpstr>
      <vt:lpstr>Inne możliwe działania 3/3</vt:lpstr>
      <vt:lpstr>Zapewnienie dostępności cyfrowej to proces</vt:lpstr>
      <vt:lpstr>Zachowaj zdrowy rozsądek</vt:lpstr>
      <vt:lpstr>Dobre praktyki</vt:lpstr>
      <vt:lpstr>Pytania?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przygotować lub aktualizować deklarację dostępności — Warunki techniczne publikacji DD w wersji 2.0</dc:title>
  <dc:creator/>
  <cp:lastModifiedBy/>
  <cp:revision>1</cp:revision>
  <dcterms:created xsi:type="dcterms:W3CDTF">2024-01-11T07:54:12Z</dcterms:created>
  <dcterms:modified xsi:type="dcterms:W3CDTF">2024-12-17T12:42:15Z</dcterms:modified>
</cp:coreProperties>
</file>