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58" r:id="rId7"/>
    <p:sldId id="262" r:id="rId8"/>
    <p:sldId id="312" r:id="rId9"/>
    <p:sldId id="311" r:id="rId10"/>
    <p:sldId id="313" r:id="rId11"/>
    <p:sldId id="319" r:id="rId12"/>
    <p:sldId id="310" r:id="rId13"/>
    <p:sldId id="317" r:id="rId14"/>
    <p:sldId id="309" r:id="rId15"/>
    <p:sldId id="264" r:id="rId16"/>
    <p:sldId id="307" r:id="rId17"/>
    <p:sldId id="306" r:id="rId18"/>
    <p:sldId id="318" r:id="rId19"/>
    <p:sldId id="277" r:id="rId20"/>
    <p:sldId id="275" r:id="rId21"/>
    <p:sldId id="276" r:id="rId22"/>
    <p:sldId id="314" r:id="rId23"/>
    <p:sldId id="323" r:id="rId24"/>
    <p:sldId id="321" r:id="rId25"/>
    <p:sldId id="324" r:id="rId26"/>
    <p:sldId id="322" r:id="rId27"/>
    <p:sldId id="325" r:id="rId28"/>
    <p:sldId id="265" r:id="rId29"/>
    <p:sldId id="267" r:id="rId30"/>
    <p:sldId id="316" r:id="rId31"/>
    <p:sldId id="274" r:id="rId32"/>
    <p:sldId id="26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CCD1"/>
    <a:srgbClr val="63CFC2"/>
    <a:srgbClr val="5DD2D5"/>
    <a:srgbClr val="6FD3D3"/>
    <a:srgbClr val="72CCD0"/>
    <a:srgbClr val="93D1D9"/>
    <a:srgbClr val="A6D7DE"/>
    <a:srgbClr val="EF2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356B63-1D50-41A2-A87A-7EF3CA3B4AF4}" v="3" dt="2024-09-18T14:40:01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4" autoAdjust="0"/>
    <p:restoredTop sz="70452" autoAdjust="0"/>
  </p:normalViewPr>
  <p:slideViewPr>
    <p:cSldViewPr snapToGrid="0">
      <p:cViewPr varScale="1">
        <p:scale>
          <a:sx n="74" d="100"/>
          <a:sy n="74" d="100"/>
        </p:scale>
        <p:origin x="19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7D3D8-EE2F-435E-8AAB-08790F5223A3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5FC85-DFF0-4300-ACEA-F0EBE33D46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8114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</a:t>
            </a:r>
            <a:r>
              <a:rPr lang="pl-PL" baseline="0" dirty="0"/>
              <a:t> czego może wynikać fakt, że tak lekką ręką pozbywamy się drzew z przestrzeni miejskiej?</a:t>
            </a:r>
          </a:p>
          <a:p>
            <a:r>
              <a:rPr lang="pl-PL" baseline="0" dirty="0"/>
              <a:t>Myślę, że zgodzą się Państwo ze mną, że spory wpływ ma na to nasze postrzeganie drzew.</a:t>
            </a:r>
          </a:p>
          <a:p>
            <a:r>
              <a:rPr lang="pl-PL" baseline="0" dirty="0"/>
              <a:t>Mimo, że już od dłuższego czasu używane jest pojęcie zielonej infrastruktury, to wciąż zieleń, w szczególności drzewa postrzegane są jako kłopot, jak element przestrzeni który generuje koszty. Dużo gorzej przychodzi nam patrzenie na drzewa jako na aktywa przynoszące korzyści.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0A53E-DC2F-4422-86E7-5834F7CB958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65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Liczba osób objętych kampaniami 1556994</a:t>
            </a:r>
          </a:p>
          <a:p>
            <a:pPr algn="l"/>
            <a:endParaRPr lang="pl-PL" sz="1600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l-PL" sz="1600" b="0" i="0" u="none" strike="noStrike" baseline="0" dirty="0" err="1">
                <a:latin typeface="Arial" panose="020B0604020202020204" pitchFamily="34" charset="0"/>
              </a:rPr>
              <a:t>WoP</a:t>
            </a:r>
            <a:r>
              <a:rPr lang="pl-PL" sz="1600" b="0" i="0" u="none" strike="noStrike" baseline="0" dirty="0">
                <a:latin typeface="Arial" panose="020B0604020202020204" pitchFamily="34" charset="0"/>
              </a:rPr>
              <a:t> 6 : Regionalna GAZETA WYBORCZA: sprzedaż numerów: 4935 (WoP6_3), </a:t>
            </a:r>
          </a:p>
          <a:p>
            <a:pPr lvl="2"/>
            <a:r>
              <a:rPr lang="pl-PL" sz="1600" b="0" i="0" u="none" strike="noStrike" baseline="0" dirty="0" err="1">
                <a:latin typeface="Arial" panose="020B0604020202020204" pitchFamily="34" charset="0"/>
              </a:rPr>
              <a:t>egz.Gwarek</a:t>
            </a:r>
            <a:r>
              <a:rPr lang="pl-PL" sz="1600" b="0" i="0" u="none" strike="noStrike" baseline="0" dirty="0">
                <a:latin typeface="Arial" panose="020B0604020202020204" pitchFamily="34" charset="0"/>
              </a:rPr>
              <a:t>: sprzedaż numeru: 1099, </a:t>
            </a:r>
            <a:r>
              <a:rPr lang="pl-PL" sz="1600" b="0" i="0" u="none" strike="noStrike" baseline="0" dirty="0" err="1">
                <a:latin typeface="Arial" panose="020B0604020202020204" pitchFamily="34" charset="0"/>
              </a:rPr>
              <a:t>egz</a:t>
            </a:r>
            <a:r>
              <a:rPr lang="pl-PL" sz="1600" b="0" i="0" u="none" strike="noStrike" baseline="0" dirty="0">
                <a:latin typeface="Arial" panose="020B0604020202020204" pitchFamily="34" charset="0"/>
              </a:rPr>
              <a:t> + odsłony na www: 655 (Wop6_2),</a:t>
            </a:r>
          </a:p>
          <a:p>
            <a:pPr lvl="2"/>
            <a:r>
              <a:rPr lang="pl-PL" sz="1600" b="0" i="0" u="none" strike="noStrike" baseline="0" dirty="0">
                <a:latin typeface="Arial" panose="020B0604020202020204" pitchFamily="34" charset="0"/>
              </a:rPr>
              <a:t>Strona www.miastaidrzewa.gridw.pl – 2 408 odsłon (WoP6_1) </a:t>
            </a: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Razem: 9097</a:t>
            </a:r>
          </a:p>
          <a:p>
            <a:pPr algn="l"/>
            <a:endParaRPr lang="pl-PL" sz="1600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l-PL" sz="1600" b="0" i="0" u="none" strike="noStrike" baseline="0" dirty="0" err="1">
                <a:latin typeface="Arial" panose="020B0604020202020204" pitchFamily="34" charset="0"/>
              </a:rPr>
              <a:t>WoP</a:t>
            </a:r>
            <a:r>
              <a:rPr lang="pl-PL" sz="1600" b="0" i="0" u="none" strike="noStrike" baseline="0" dirty="0">
                <a:latin typeface="Arial" panose="020B0604020202020204" pitchFamily="34" charset="0"/>
              </a:rPr>
              <a:t> 7: ogólnopolska kampania edukacyjna: UU: 95.419 odbiorców </a:t>
            </a: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w </a:t>
            </a:r>
            <a:r>
              <a:rPr lang="pl-PL" sz="1600" b="0" i="0" u="none" strike="noStrike" baseline="0" dirty="0" err="1">
                <a:latin typeface="Arial" panose="020B0604020202020204" pitchFamily="34" charset="0"/>
              </a:rPr>
              <a:t>social</a:t>
            </a:r>
            <a:r>
              <a:rPr lang="pl-PL" sz="1600" b="0" i="0" u="none" strike="noStrike" baseline="0" dirty="0">
                <a:latin typeface="Arial" panose="020B0604020202020204" pitchFamily="34" charset="0"/>
              </a:rPr>
              <a:t> mediach: 204.103</a:t>
            </a: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VV: 393.727</a:t>
            </a: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Razem 693 249</a:t>
            </a:r>
          </a:p>
          <a:p>
            <a:pPr algn="l"/>
            <a:endParaRPr lang="pl-PL" sz="1600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l-PL" sz="1600" b="0" i="0" u="none" strike="noStrike" baseline="0" dirty="0" err="1">
                <a:latin typeface="Arial" panose="020B0604020202020204" pitchFamily="34" charset="0"/>
              </a:rPr>
              <a:t>WoP</a:t>
            </a:r>
            <a:r>
              <a:rPr lang="pl-PL" sz="1600" b="0" i="0" u="none" strike="noStrike" baseline="0" dirty="0">
                <a:latin typeface="Arial" panose="020B0604020202020204" pitchFamily="34" charset="0"/>
              </a:rPr>
              <a:t> 8: Regionalna GAZETA WYBORCZA: sprzedaż numerów: 8700, </a:t>
            </a: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liczba użytkowników/odsłon serwisów online: 345 353 </a:t>
            </a: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Razem: 354 053</a:t>
            </a:r>
          </a:p>
          <a:p>
            <a:pPr algn="l"/>
            <a:endParaRPr lang="pl-PL" sz="1600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WoP9: Regionalna GAZETA WYBORCZA: sprzedaż numerów: 122 000 egz. + 300 000 prenumerat cyfrowych (WoP9_1), </a:t>
            </a: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Liczba uczestników </a:t>
            </a:r>
            <a:r>
              <a:rPr lang="pl-PL" sz="1600" b="0" i="0" u="none" strike="noStrike" baseline="0" dirty="0" err="1">
                <a:latin typeface="Arial" panose="020B0604020202020204" pitchFamily="34" charset="0"/>
              </a:rPr>
              <a:t>webinarów</a:t>
            </a:r>
            <a:r>
              <a:rPr lang="pl-PL" sz="1600" b="0" i="0" u="none" strike="noStrike" baseline="0" dirty="0">
                <a:latin typeface="Arial" panose="020B0604020202020204" pitchFamily="34" charset="0"/>
              </a:rPr>
              <a:t>: 669 (WoP9_2, WoP9_3)</a:t>
            </a: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Razem: 422 669</a:t>
            </a:r>
          </a:p>
          <a:p>
            <a:pPr algn="l"/>
            <a:endParaRPr lang="pl-PL" sz="1600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WoP10: - 604 odsłony w Teraz Środowisko (WoP10_2), 15 147 UU gazeta.pl(WoP10_5), portal komunalny - nowi</a:t>
            </a: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użytkownicy: maj – 7(WoP10_4)/ czerwiec – 3(WoP10_1), 121 </a:t>
            </a:r>
            <a:r>
              <a:rPr lang="pl-PL" sz="1600" b="0" i="0" u="none" strike="noStrike" baseline="0" dirty="0" err="1">
                <a:latin typeface="Arial" panose="020B0604020202020204" pitchFamily="34" charset="0"/>
              </a:rPr>
              <a:t>tys</a:t>
            </a:r>
            <a:r>
              <a:rPr lang="pl-PL" sz="1600" b="0" i="0" u="none" strike="noStrike" baseline="0" dirty="0">
                <a:latin typeface="Arial" panose="020B0604020202020204" pitchFamily="34" charset="0"/>
              </a:rPr>
              <a:t> egz. </a:t>
            </a: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Gazeta Wyborcza 16.06.2023 (WoP10_3)</a:t>
            </a:r>
          </a:p>
          <a:p>
            <a:pPr algn="l"/>
            <a:r>
              <a:rPr lang="pl-PL" sz="1600" b="0" i="0" u="none" strike="noStrike" baseline="0" dirty="0">
                <a:latin typeface="Arial" panose="020B0604020202020204" pitchFamily="34" charset="0"/>
              </a:rPr>
              <a:t>Razem: 136 761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5FC85-DFF0-4300-ACEA-F0EBE33D46F4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633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</a:t>
            </a:r>
            <a:r>
              <a:rPr lang="pl-PL" baseline="0" dirty="0"/>
              <a:t> czego może wynikać fakt, że tak lekką ręką pozbywamy się drzew z przestrzeni miejskiej?</a:t>
            </a:r>
          </a:p>
          <a:p>
            <a:r>
              <a:rPr lang="pl-PL" baseline="0" dirty="0"/>
              <a:t>Myślę, że zgodzą się Państwo ze mną, że spory wpływ ma na to nasze postrzeganie drzew.</a:t>
            </a:r>
          </a:p>
          <a:p>
            <a:r>
              <a:rPr lang="pl-PL" baseline="0" dirty="0"/>
              <a:t>Mimo, że już od dłuższego czasu używane jest pojęcie zielonej infrastruktury, to wciąż zieleń, w szczególności drzewa postrzegane są jako kłopot, jak element przestrzeni który generuje koszty. Dużo gorzej przychodzi nam patrzenie na drzewa jako na aktywa przynoszące korzyści.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0A53E-DC2F-4422-86E7-5834F7CB958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891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</a:t>
            </a:r>
            <a:r>
              <a:rPr lang="pl-PL" baseline="0" dirty="0"/>
              <a:t> czego może wynikać fakt, że tak lekką ręką pozbywamy się drzew z przestrzeni miejskiej?</a:t>
            </a:r>
          </a:p>
          <a:p>
            <a:r>
              <a:rPr lang="pl-PL" baseline="0" dirty="0"/>
              <a:t>Myślę, że zgodzą się Państwo ze mną, że spory wpływ ma na to nasze postrzeganie drzew.</a:t>
            </a:r>
          </a:p>
          <a:p>
            <a:r>
              <a:rPr lang="pl-PL" baseline="0" dirty="0"/>
              <a:t>Mimo, że już od dłuższego czasu używane jest pojęcie zielonej infrastruktury, to wciąż zieleń, w szczególności drzewa postrzegane są jako kłopot, jak element przestrzeni który generuje koszty. Dużo gorzej przychodzi nam patrzenie na drzewa jako na aktywa przynoszące korzyści.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0A53E-DC2F-4422-86E7-5834F7CB958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464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</a:t>
            </a:r>
            <a:r>
              <a:rPr lang="pl-PL" baseline="0" dirty="0"/>
              <a:t> czego może wynikać fakt, że tak lekką ręką pozbywamy się drzew z przestrzeni miejskiej?</a:t>
            </a:r>
          </a:p>
          <a:p>
            <a:r>
              <a:rPr lang="pl-PL" baseline="0" dirty="0"/>
              <a:t>Myślę, że zgodzą się Państwo ze mną, że spory wpływ ma na to nasze postrzeganie drzew.</a:t>
            </a:r>
          </a:p>
          <a:p>
            <a:r>
              <a:rPr lang="pl-PL" baseline="0" dirty="0"/>
              <a:t>Mimo, że już od dłuższego czasu używane jest pojęcie zielonej infrastruktury, to wciąż zieleń, w szczególności drzewa postrzegane są jako kłopot, jak element przestrzeni który generuje koszty. Dużo gorzej przychodzi nam patrzenie na drzewa jako na aktywa przynoszące korzyści.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0A53E-DC2F-4422-86E7-5834F7CB958B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61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W</a:t>
            </a:r>
            <a:r>
              <a:rPr lang="pl-PL" baseline="0" dirty="0"/>
              <a:t> projekcie od drzewa do miasta, zespół ekonomistów z Uniwersytetu Warszawskiego obliczył wymierne korzyści z obecności drzew z terenów, które zgłosiły miasta.</a:t>
            </a:r>
          </a:p>
          <a:p>
            <a:pPr marL="0" indent="0">
              <a:buNone/>
            </a:pPr>
            <a:r>
              <a:rPr lang="pl-PL" baseline="0" dirty="0"/>
              <a:t>Niekiedy są to korzyści wynikające z obecności jednego drzewa, jak na przykładzie tablicy, którą Państwo właśnie widzicie – mówię o tablicy, bo między innymi w takiej formie z informacjami mogą zapoznać się mieszkańcy miast spacerujący w sąsiedztwie danego drzewa.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0A53E-DC2F-4422-86E7-5834F7CB958B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4461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Czy też korzyści wynikające już</a:t>
            </a:r>
            <a:r>
              <a:rPr lang="pl-PL" baseline="0" dirty="0"/>
              <a:t> z obecności zespołu drzew, na przykład rosnących w parku.</a:t>
            </a:r>
          </a:p>
          <a:p>
            <a:pPr marL="0" indent="0">
              <a:buNone/>
            </a:pPr>
            <a:r>
              <a:rPr lang="pl-PL" baseline="0" dirty="0"/>
              <a:t>Proszę Państwa, drzewa wycięte w trakcie obowiązywania Lex Szyszko to głównie drzewa na prywatnych posesjach. </a:t>
            </a:r>
            <a:r>
              <a:rPr lang="pl-PL" baseline="0" dirty="0" err="1"/>
              <a:t>Betonoza</a:t>
            </a:r>
            <a:r>
              <a:rPr lang="pl-PL" baseline="0" dirty="0"/>
              <a:t> to wynik decyzji samorządów i projektów, które ktoś stworzył na zlecenie zamawiającego.</a:t>
            </a:r>
          </a:p>
          <a:p>
            <a:pPr marL="0" indent="0">
              <a:buNone/>
            </a:pPr>
            <a:r>
              <a:rPr lang="pl-PL" baseline="0" dirty="0"/>
              <a:t>Wynika z tego, że wszyscy musimy się dużo nauczyć.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0A53E-DC2F-4422-86E7-5834F7CB958B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4630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Podczas tych spotkań online uczniowie dowiedzieli się między innymi jak zmiany klimatu wpływają na stan zieleni miejską, jakie usługi świadczą drzewa miejskie, a także jak można oszacowywać wartość tych usług.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5FC85-DFF0-4300-ACEA-F0EBE33D46F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395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ł</a:t>
            </a:r>
            <a:r>
              <a:rPr lang="pl-PL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ączna liczba uczniów przekroczyła 750 osób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5FC85-DFF0-4300-ACEA-F0EBE33D46F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6263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5FC85-DFF0-4300-ACEA-F0EBE33D46F4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013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AU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AU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C9C-BC3B-48AB-9556-81B671D77063}" type="datetimeFigureOut">
              <a:rPr lang="en-AU" smtClean="0"/>
              <a:t>19/09/2024</a:t>
            </a:fld>
            <a:endParaRPr lang="en-AU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8AAE-CE95-4D57-B2A6-6E9017CA91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234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AU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AU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C9C-BC3B-48AB-9556-81B671D77063}" type="datetimeFigureOut">
              <a:rPr lang="en-AU" smtClean="0"/>
              <a:t>19/09/2024</a:t>
            </a:fld>
            <a:endParaRPr lang="en-AU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8AAE-CE95-4D57-B2A6-6E9017CA91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662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AU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AU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C9C-BC3B-48AB-9556-81B671D77063}" type="datetimeFigureOut">
              <a:rPr lang="en-AU" smtClean="0"/>
              <a:t>19/09/2024</a:t>
            </a:fld>
            <a:endParaRPr lang="en-AU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8AAE-CE95-4D57-B2A6-6E9017CA91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039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AU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AU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C9C-BC3B-48AB-9556-81B671D77063}" type="datetimeFigureOut">
              <a:rPr lang="en-AU" smtClean="0"/>
              <a:t>19/09/2024</a:t>
            </a:fld>
            <a:endParaRPr lang="en-AU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8AAE-CE95-4D57-B2A6-6E9017CA91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761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AU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C9C-BC3B-48AB-9556-81B671D77063}" type="datetimeFigureOut">
              <a:rPr lang="en-AU" smtClean="0"/>
              <a:t>19/09/2024</a:t>
            </a:fld>
            <a:endParaRPr lang="en-AU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8AAE-CE95-4D57-B2A6-6E9017CA91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918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AU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AU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AU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C9C-BC3B-48AB-9556-81B671D77063}" type="datetimeFigureOut">
              <a:rPr lang="en-AU" smtClean="0"/>
              <a:t>19/09/2024</a:t>
            </a:fld>
            <a:endParaRPr lang="en-AU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8AAE-CE95-4D57-B2A6-6E9017CA91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47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AU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AU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AU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C9C-BC3B-48AB-9556-81B671D77063}" type="datetimeFigureOut">
              <a:rPr lang="en-AU" smtClean="0"/>
              <a:t>19/09/2024</a:t>
            </a:fld>
            <a:endParaRPr lang="en-AU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8AAE-CE95-4D57-B2A6-6E9017CA91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125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7477" y="409370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AU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C9C-BC3B-48AB-9556-81B671D77063}" type="datetimeFigureOut">
              <a:rPr lang="en-AU" smtClean="0"/>
              <a:t>19/09/2024</a:t>
            </a:fld>
            <a:endParaRPr lang="en-AU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8AAE-CE95-4D57-B2A6-6E9017CA91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941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 userDrawn="1"/>
        </p:nvGrpSpPr>
        <p:grpSpPr>
          <a:xfrm>
            <a:off x="7742904" y="6306852"/>
            <a:ext cx="3946399" cy="394320"/>
            <a:chOff x="6343607" y="6177495"/>
            <a:chExt cx="5345696" cy="534136"/>
          </a:xfrm>
        </p:grpSpPr>
        <p:pic>
          <p:nvPicPr>
            <p:cNvPr id="6" name="Obraz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607" y="6201765"/>
              <a:ext cx="2017796" cy="500673"/>
            </a:xfrm>
            <a:prstGeom prst="rect">
              <a:avLst/>
            </a:prstGeom>
          </p:spPr>
        </p:pic>
        <p:pic>
          <p:nvPicPr>
            <p:cNvPr id="7" name="Obraz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9535" y="6177496"/>
              <a:ext cx="1213682" cy="464631"/>
            </a:xfrm>
            <a:prstGeom prst="rect">
              <a:avLst/>
            </a:prstGeom>
          </p:spPr>
        </p:pic>
        <p:pic>
          <p:nvPicPr>
            <p:cNvPr id="8" name="Obraz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834" y="6177495"/>
              <a:ext cx="1545469" cy="534136"/>
            </a:xfrm>
            <a:prstGeom prst="rect">
              <a:avLst/>
            </a:prstGeom>
          </p:spPr>
        </p:pic>
      </p:grpSp>
      <p:pic>
        <p:nvPicPr>
          <p:cNvPr id="9" name="Obraz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0" y="5961778"/>
            <a:ext cx="1590367" cy="653186"/>
          </a:xfrm>
          <a:prstGeom prst="rect">
            <a:avLst/>
          </a:prstGeom>
        </p:spPr>
      </p:pic>
      <p:sp>
        <p:nvSpPr>
          <p:cNvPr id="11" name="Symbol zastępczy daty 1"/>
          <p:cNvSpPr txBox="1">
            <a:spLocks/>
          </p:cNvSpPr>
          <p:nvPr userDrawn="1"/>
        </p:nvSpPr>
        <p:spPr>
          <a:xfrm>
            <a:off x="7973295" y="5949656"/>
            <a:ext cx="1028831" cy="34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pl-PL" sz="18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0" dirty="0"/>
              <a:t>Koordynator</a:t>
            </a:r>
          </a:p>
        </p:txBody>
      </p:sp>
      <p:sp>
        <p:nvSpPr>
          <p:cNvPr id="13" name="Symbol zastępczy daty 1"/>
          <p:cNvSpPr txBox="1">
            <a:spLocks/>
          </p:cNvSpPr>
          <p:nvPr userDrawn="1"/>
        </p:nvSpPr>
        <p:spPr>
          <a:xfrm>
            <a:off x="10248014" y="5955215"/>
            <a:ext cx="1028831" cy="34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pl-PL" sz="18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0" dirty="0"/>
              <a:t>Partnerzy</a:t>
            </a:r>
          </a:p>
        </p:txBody>
      </p:sp>
      <p:cxnSp>
        <p:nvCxnSpPr>
          <p:cNvPr id="15" name="Łącznik prosty 14"/>
          <p:cNvCxnSpPr/>
          <p:nvPr userDrawn="1"/>
        </p:nvCxnSpPr>
        <p:spPr>
          <a:xfrm>
            <a:off x="9379975" y="6102056"/>
            <a:ext cx="0" cy="56283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Symbol zastępczy daty 1"/>
          <p:cNvSpPr txBox="1">
            <a:spLocks/>
          </p:cNvSpPr>
          <p:nvPr userDrawn="1"/>
        </p:nvSpPr>
        <p:spPr>
          <a:xfrm>
            <a:off x="2392507" y="6113999"/>
            <a:ext cx="5062528" cy="787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pl-PL" sz="18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Wspólnie działamy na rzecz Europy </a:t>
            </a:r>
            <a:r>
              <a:rPr lang="pl-PL" b="1" dirty="0">
                <a:solidFill>
                  <a:srgbClr val="0070C0"/>
                </a:solidFill>
              </a:rPr>
              <a:t>zielonej,</a:t>
            </a:r>
            <a:r>
              <a:rPr lang="pl-PL" b="1" dirty="0"/>
              <a:t> </a:t>
            </a:r>
          </a:p>
          <a:p>
            <a:r>
              <a:rPr lang="pl-PL" b="1" dirty="0">
                <a:solidFill>
                  <a:srgbClr val="EF2332"/>
                </a:solidFill>
              </a:rPr>
              <a:t>konkurencyjnej</a:t>
            </a:r>
            <a:r>
              <a:rPr lang="pl-PL" b="1" dirty="0"/>
              <a:t> i </a:t>
            </a:r>
            <a:r>
              <a:rPr lang="pl-PL" b="1" dirty="0">
                <a:solidFill>
                  <a:srgbClr val="00B050"/>
                </a:solidFill>
              </a:rPr>
              <a:t>sprzyjającej</a:t>
            </a:r>
            <a:r>
              <a:rPr lang="pl-PL" b="1" dirty="0"/>
              <a:t> integracji społecznej.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324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AU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AU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C9C-BC3B-48AB-9556-81B671D77063}" type="datetimeFigureOut">
              <a:rPr lang="en-AU" smtClean="0"/>
              <a:t>19/09/2024</a:t>
            </a:fld>
            <a:endParaRPr lang="en-AU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8AAE-CE95-4D57-B2A6-6E9017CA91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604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AU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C9C-BC3B-48AB-9556-81B671D77063}" type="datetimeFigureOut">
              <a:rPr lang="en-AU" smtClean="0"/>
              <a:t>19/09/2024</a:t>
            </a:fld>
            <a:endParaRPr lang="en-AU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8AAE-CE95-4D57-B2A6-6E9017CA91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021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AU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AU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9EC9C-BC3B-48AB-9556-81B671D77063}" type="datetimeFigureOut">
              <a:rPr lang="en-AU" smtClean="0"/>
              <a:t>19/09/2024</a:t>
            </a:fld>
            <a:endParaRPr lang="en-AU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78AAE-CE95-4D57-B2A6-6E9017CA91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655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92904" y="6115139"/>
            <a:ext cx="6865495" cy="64542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pl-PL" sz="1800" b="1" dirty="0">
                <a:solidFill>
                  <a:schemeClr val="bg1"/>
                </a:solidFill>
              </a:rPr>
              <a:t>Monika Szewczyk</a:t>
            </a:r>
          </a:p>
          <a:p>
            <a:pPr algn="l">
              <a:spcBef>
                <a:spcPts val="0"/>
              </a:spcBef>
            </a:pPr>
            <a:r>
              <a:rPr lang="pl-PL" sz="1800" dirty="0">
                <a:solidFill>
                  <a:schemeClr val="bg1"/>
                </a:solidFill>
              </a:rPr>
              <a:t>UNEP/GRID-Warszawa</a:t>
            </a:r>
            <a:endParaRPr lang="en-AU" sz="18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8" y="310414"/>
            <a:ext cx="10882858" cy="752593"/>
          </a:xfrm>
          <a:prstGeom prst="rect">
            <a:avLst/>
          </a:prstGeom>
        </p:spPr>
      </p:pic>
      <p:sp>
        <p:nvSpPr>
          <p:cNvPr id="8" name="Podtytuł 2"/>
          <p:cNvSpPr txBox="1">
            <a:spLocks/>
          </p:cNvSpPr>
          <p:nvPr/>
        </p:nvSpPr>
        <p:spPr>
          <a:xfrm>
            <a:off x="4981731" y="2610551"/>
            <a:ext cx="3937416" cy="11862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l-PL" sz="4000" dirty="0">
                <a:solidFill>
                  <a:schemeClr val="bg1"/>
                </a:solidFill>
              </a:rPr>
              <a:t>26 września 2024</a:t>
            </a:r>
            <a:endParaRPr lang="en-A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07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41233BC0-3993-B042-D15A-839A02445F14}"/>
              </a:ext>
            </a:extLst>
          </p:cNvPr>
          <p:cNvSpPr/>
          <p:nvPr/>
        </p:nvSpPr>
        <p:spPr>
          <a:xfrm>
            <a:off x="632424" y="202086"/>
            <a:ext cx="11152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atin typeface="Lato"/>
              </a:rPr>
              <a:t>Miasta partnerskie projektu</a:t>
            </a:r>
          </a:p>
          <a:p>
            <a:endParaRPr lang="en-AU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93ADBB8-894A-AA79-109F-A336C08FA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97" t="16394" r="8497" b="50000"/>
          <a:stretch/>
        </p:blipFill>
        <p:spPr>
          <a:xfrm>
            <a:off x="0" y="996286"/>
            <a:ext cx="12192000" cy="2775168"/>
          </a:xfrm>
          <a:prstGeom prst="rect">
            <a:avLst/>
          </a:prstGeom>
        </p:spPr>
      </p:pic>
      <p:grpSp>
        <p:nvGrpSpPr>
          <p:cNvPr id="20" name="Grupa 19">
            <a:extLst>
              <a:ext uri="{FF2B5EF4-FFF2-40B4-BE49-F238E27FC236}">
                <a16:creationId xmlns:a16="http://schemas.microsoft.com/office/drawing/2014/main" id="{E1AEA83D-D92B-59FF-3A12-7EC56D106E9C}"/>
              </a:ext>
            </a:extLst>
          </p:cNvPr>
          <p:cNvGrpSpPr/>
          <p:nvPr/>
        </p:nvGrpSpPr>
        <p:grpSpPr>
          <a:xfrm>
            <a:off x="519883" y="3632155"/>
            <a:ext cx="11152234" cy="2229559"/>
            <a:chOff x="519883" y="3632155"/>
            <a:chExt cx="11152234" cy="2229559"/>
          </a:xfrm>
        </p:grpSpPr>
        <p:cxnSp>
          <p:nvCxnSpPr>
            <p:cNvPr id="6" name="Łącznik prosty ze strzałką 5">
              <a:extLst>
                <a:ext uri="{FF2B5EF4-FFF2-40B4-BE49-F238E27FC236}">
                  <a16:creationId xmlns:a16="http://schemas.microsoft.com/office/drawing/2014/main" id="{BFA55E21-2741-70BE-FE30-C535FA28BFAD}"/>
                </a:ext>
              </a:extLst>
            </p:cNvPr>
            <p:cNvCxnSpPr>
              <a:cxnSpLocks/>
            </p:cNvCxnSpPr>
            <p:nvPr/>
          </p:nvCxnSpPr>
          <p:spPr>
            <a:xfrm>
              <a:off x="6003012" y="3632155"/>
              <a:ext cx="0" cy="1078173"/>
            </a:xfrm>
            <a:prstGeom prst="straightConnector1">
              <a:avLst/>
            </a:prstGeom>
            <a:ln w="104775" cmpd="sng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Łącznik prosty ze strzałką 10">
              <a:extLst>
                <a:ext uri="{FF2B5EF4-FFF2-40B4-BE49-F238E27FC236}">
                  <a16:creationId xmlns:a16="http://schemas.microsoft.com/office/drawing/2014/main" id="{735679E0-938F-526C-4DE6-0240D1AC3BF6}"/>
                </a:ext>
              </a:extLst>
            </p:cNvPr>
            <p:cNvCxnSpPr>
              <a:cxnSpLocks/>
            </p:cNvCxnSpPr>
            <p:nvPr/>
          </p:nvCxnSpPr>
          <p:spPr>
            <a:xfrm>
              <a:off x="1567913" y="3632155"/>
              <a:ext cx="1423260" cy="1078173"/>
            </a:xfrm>
            <a:prstGeom prst="straightConnector1">
              <a:avLst/>
            </a:prstGeom>
            <a:ln w="104775" cmpd="sng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Łącznik prosty ze strzałką 11">
              <a:extLst>
                <a:ext uri="{FF2B5EF4-FFF2-40B4-BE49-F238E27FC236}">
                  <a16:creationId xmlns:a16="http://schemas.microsoft.com/office/drawing/2014/main" id="{E31C816F-00F7-152D-F2D5-C1FD88296D7F}"/>
                </a:ext>
              </a:extLst>
            </p:cNvPr>
            <p:cNvCxnSpPr>
              <a:cxnSpLocks/>
            </p:cNvCxnSpPr>
            <p:nvPr/>
          </p:nvCxnSpPr>
          <p:spPr>
            <a:xfrm>
              <a:off x="3688598" y="3632155"/>
              <a:ext cx="573436" cy="1078173"/>
            </a:xfrm>
            <a:prstGeom prst="straightConnector1">
              <a:avLst/>
            </a:prstGeom>
            <a:ln w="104775" cmpd="sng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Łącznik prosty ze strzałką 12">
              <a:extLst>
                <a:ext uri="{FF2B5EF4-FFF2-40B4-BE49-F238E27FC236}">
                  <a16:creationId xmlns:a16="http://schemas.microsoft.com/office/drawing/2014/main" id="{F5D1DA0E-60CE-E17B-5669-61993D54AF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9980" y="3632155"/>
              <a:ext cx="1051303" cy="1078173"/>
            </a:xfrm>
            <a:prstGeom prst="straightConnector1">
              <a:avLst/>
            </a:prstGeom>
            <a:ln w="104775" cmpd="sng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Łącznik prosty ze strzałką 13">
              <a:extLst>
                <a:ext uri="{FF2B5EF4-FFF2-40B4-BE49-F238E27FC236}">
                  <a16:creationId xmlns:a16="http://schemas.microsoft.com/office/drawing/2014/main" id="{C5A3464C-E060-FE40-1A58-828C4A379B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9153" y="3632155"/>
              <a:ext cx="413289" cy="1078173"/>
            </a:xfrm>
            <a:prstGeom prst="straightConnector1">
              <a:avLst/>
            </a:prstGeom>
            <a:ln w="104775" cmpd="sng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472B5A41-1C6E-7B7F-9854-36EAE316D902}"/>
                </a:ext>
              </a:extLst>
            </p:cNvPr>
            <p:cNvSpPr/>
            <p:nvPr/>
          </p:nvSpPr>
          <p:spPr>
            <a:xfrm>
              <a:off x="519883" y="4938384"/>
              <a:ext cx="111522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3600" b="1" dirty="0">
                  <a:latin typeface="Lato"/>
                </a:rPr>
                <a:t>5 x 10 obiektów</a:t>
              </a:r>
            </a:p>
            <a:p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167354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łode rośliny w jasnym rano">
            <a:extLst>
              <a:ext uri="{FF2B5EF4-FFF2-40B4-BE49-F238E27FC236}">
                <a16:creationId xmlns:a16="http://schemas.microsoft.com/office/drawing/2014/main" id="{CDA981F8-55F4-661F-F188-AAFF2C12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FD6480E-0B89-6D7E-35B9-ACF1ADB3401F}"/>
              </a:ext>
            </a:extLst>
          </p:cNvPr>
          <p:cNvSpPr/>
          <p:nvPr/>
        </p:nvSpPr>
        <p:spPr>
          <a:xfrm>
            <a:off x="8369811" y="335992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Analiza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ekonomiczna</a:t>
            </a:r>
            <a:endParaRPr lang="en-US" sz="4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2B75560-4315-9B04-BC03-76F1B1A2B833}"/>
              </a:ext>
            </a:extLst>
          </p:cNvPr>
          <p:cNvSpPr txBox="1"/>
          <p:nvPr/>
        </p:nvSpPr>
        <p:spPr>
          <a:xfrm>
            <a:off x="5390866" y="1829290"/>
            <a:ext cx="6665145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400" dirty="0" err="1">
                <a:effectLst/>
              </a:rPr>
              <a:t>Ekonomiści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środowiska</a:t>
            </a:r>
            <a:r>
              <a:rPr lang="en-US" sz="2400" dirty="0">
                <a:effectLst/>
              </a:rPr>
              <a:t> z </a:t>
            </a:r>
            <a:r>
              <a:rPr lang="en-US" sz="2400" dirty="0" err="1">
                <a:effectLst/>
              </a:rPr>
              <a:t>Uniwersytetu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Warszawskiego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przeprowadzili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wycen</a:t>
            </a:r>
            <a:r>
              <a:rPr lang="pl-PL" sz="2400" dirty="0">
                <a:effectLst/>
              </a:rPr>
              <a:t>ę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korzyści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jakie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świadczą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drzewa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rosnące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na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wybranych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terenach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zieleni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miejskiej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miast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partnerskich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projektu</a:t>
            </a:r>
            <a:r>
              <a:rPr lang="en-US" sz="2400" dirty="0">
                <a:effectLst/>
              </a:rPr>
              <a:t>. 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</a:pPr>
            <a:r>
              <a:rPr lang="pl-PL" sz="2400" dirty="0">
                <a:effectLst/>
              </a:rPr>
              <a:t>Wycena objęła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wpływ</a:t>
            </a:r>
            <a:r>
              <a:rPr lang="pl-PL" sz="2400" dirty="0">
                <a:effectLst/>
              </a:rPr>
              <a:t> drzew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na</a:t>
            </a:r>
            <a:r>
              <a:rPr lang="en-US" sz="2400" dirty="0">
                <a:effectLst/>
              </a:rPr>
              <a:t>:</a:t>
            </a:r>
          </a:p>
          <a:p>
            <a:pPr marL="3543300" lvl="7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</a:rPr>
              <a:t>klimat</a:t>
            </a:r>
            <a:endParaRPr lang="en-US" sz="2400" dirty="0">
              <a:effectLst/>
            </a:endParaRPr>
          </a:p>
          <a:p>
            <a:pPr marL="3543300" lvl="7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</a:rPr>
              <a:t>jakość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powietrza</a:t>
            </a:r>
            <a:endParaRPr lang="en-US" sz="2400" dirty="0">
              <a:effectLst/>
            </a:endParaRPr>
          </a:p>
          <a:p>
            <a:pPr marL="3543300" lvl="7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</a:rPr>
              <a:t>gospodarkę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wodną</a:t>
            </a:r>
            <a:endParaRPr lang="en-US" sz="2400" dirty="0">
              <a:effectLst/>
            </a:endParaRPr>
          </a:p>
          <a:p>
            <a:pPr marL="3543300" lvl="7" indent="-2286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</a:rPr>
              <a:t>atrakcyjność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okolicy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345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BC0A82D-41F3-62E3-F91A-C7D8CC48D048}"/>
              </a:ext>
            </a:extLst>
          </p:cNvPr>
          <p:cNvSpPr/>
          <p:nvPr/>
        </p:nvSpPr>
        <p:spPr>
          <a:xfrm>
            <a:off x="434715" y="569626"/>
            <a:ext cx="11152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600" dirty="0">
              <a:latin typeface="Lato"/>
            </a:endParaRPr>
          </a:p>
          <a:p>
            <a:endParaRPr lang="en-AU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9C7D88F-64BA-AD56-E8BB-AC1CC3F404A7}"/>
              </a:ext>
            </a:extLst>
          </p:cNvPr>
          <p:cNvSpPr/>
          <p:nvPr/>
        </p:nvSpPr>
        <p:spPr>
          <a:xfrm>
            <a:off x="1228560" y="735674"/>
            <a:ext cx="917103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lokalne kampanie informacyjno-edukacyjne</a:t>
            </a:r>
          </a:p>
          <a:p>
            <a:pPr algn="ctr"/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kampania w każdym z 5 miast partnerskich</a:t>
            </a:r>
          </a:p>
          <a:p>
            <a:endParaRPr lang="en-AU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29921C0-289F-5118-D8AD-3F60C42E3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9" t="13726" r="1693" b="40342"/>
          <a:stretch/>
        </p:blipFill>
        <p:spPr>
          <a:xfrm>
            <a:off x="-16346" y="2546252"/>
            <a:ext cx="12224689" cy="32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02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839"/>
          <a:stretch/>
        </p:blipFill>
        <p:spPr>
          <a:xfrm>
            <a:off x="0" y="0"/>
            <a:ext cx="12170979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6403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003"/>
          <a:stretch/>
        </p:blipFill>
        <p:spPr>
          <a:xfrm>
            <a:off x="0" y="0"/>
            <a:ext cx="12186745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0401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03A3027-3149-44F1-5409-1C0F3F30CFE8}"/>
              </a:ext>
            </a:extLst>
          </p:cNvPr>
          <p:cNvSpPr/>
          <p:nvPr/>
        </p:nvSpPr>
        <p:spPr>
          <a:xfrm>
            <a:off x="519883" y="342763"/>
            <a:ext cx="11152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Geoportal</a:t>
            </a:r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D1094C6-F04E-98A7-F9AB-12226941C6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97" t="16394" r="8497" b="50000"/>
          <a:stretch/>
        </p:blipFill>
        <p:spPr>
          <a:xfrm>
            <a:off x="0" y="1596789"/>
            <a:ext cx="12192000" cy="27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27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983B086-A65A-3314-6C29-17643252AA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6" t="5107" r="4116" b="9519"/>
          <a:stretch/>
        </p:blipFill>
        <p:spPr>
          <a:xfrm>
            <a:off x="454855" y="40944"/>
            <a:ext cx="11282289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33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18B41F8-AC72-D18A-A0DE-35419FFC3D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1" t="4902" r="4231" b="9724"/>
          <a:stretch/>
        </p:blipFill>
        <p:spPr>
          <a:xfrm>
            <a:off x="393895" y="42203"/>
            <a:ext cx="1128229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31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02A2495-7888-95C1-4F72-AD62BBFF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6" t="5108" r="4462" b="9724"/>
          <a:stretch/>
        </p:blipFill>
        <p:spPr>
          <a:xfrm>
            <a:off x="407963" y="42202"/>
            <a:ext cx="11240086" cy="58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54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E6862D2-A366-347A-919B-4BC6933EF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1" t="9211" r="12769" b="11776"/>
          <a:stretch/>
        </p:blipFill>
        <p:spPr>
          <a:xfrm>
            <a:off x="2022143" y="1108830"/>
            <a:ext cx="8147713" cy="4640339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9D37F3A-70EC-D259-A7E4-CA732E1C29CA}"/>
              </a:ext>
            </a:extLst>
          </p:cNvPr>
          <p:cNvSpPr/>
          <p:nvPr/>
        </p:nvSpPr>
        <p:spPr>
          <a:xfrm>
            <a:off x="519883" y="342763"/>
            <a:ext cx="11152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Informacje w mediach lokalnych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610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34715" y="569626"/>
            <a:ext cx="111522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latin typeface="Lato"/>
              </a:rPr>
              <a:t>Program </a:t>
            </a:r>
            <a:r>
              <a:rPr lang="pl-PL" sz="3600" b="0" i="0" u="none" strike="noStrike" baseline="0" dirty="0">
                <a:latin typeface="Arial" panose="020B0604020202020204" pitchFamily="34" charset="0"/>
              </a:rPr>
              <a:t>MF EOG i NMF 2014-2021 </a:t>
            </a:r>
          </a:p>
          <a:p>
            <a:r>
              <a:rPr lang="pl-PL" sz="3600" b="0" i="0" u="none" strike="noStrike" baseline="0" dirty="0">
                <a:latin typeface="Arial" panose="020B0604020202020204" pitchFamily="34" charset="0"/>
              </a:rPr>
              <a:t>Środowisko, Energia i Zmiany Klimatu</a:t>
            </a:r>
            <a:endParaRPr lang="pl-PL" sz="4400" dirty="0">
              <a:solidFill>
                <a:srgbClr val="747474"/>
              </a:solidFill>
              <a:latin typeface="Lato"/>
            </a:endParaRPr>
          </a:p>
          <a:p>
            <a:r>
              <a:rPr lang="pl-PL" sz="3600" dirty="0">
                <a:solidFill>
                  <a:srgbClr val="747474"/>
                </a:solidFill>
                <a:latin typeface="Lato"/>
              </a:rPr>
              <a:t> </a:t>
            </a:r>
          </a:p>
          <a:p>
            <a:endParaRPr lang="en-AU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DE43E13-CA25-F93D-C001-036F2E91F0D4}"/>
              </a:ext>
            </a:extLst>
          </p:cNvPr>
          <p:cNvSpPr txBox="1"/>
          <p:nvPr/>
        </p:nvSpPr>
        <p:spPr>
          <a:xfrm>
            <a:off x="434715" y="1978209"/>
            <a:ext cx="116156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Nazwa naboru w ramach którego złożony był projekt</a:t>
            </a:r>
          </a:p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Działania związane z ochroną ekosystemów prowadzone przez organizacje pozarządowe </a:t>
            </a:r>
          </a:p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(Fundusz Małych Grantów)</a:t>
            </a:r>
          </a:p>
          <a:p>
            <a:pPr algn="l"/>
            <a:endParaRPr lang="pl-PL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Numer umowy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MFEOG.07.02.03-50-0042/21-02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C1A7524-8B54-1E47-F8EF-1547B0835384}"/>
              </a:ext>
            </a:extLst>
          </p:cNvPr>
          <p:cNvSpPr txBox="1"/>
          <p:nvPr/>
        </p:nvSpPr>
        <p:spPr>
          <a:xfrm>
            <a:off x="434714" y="4576722"/>
            <a:ext cx="49276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1" i="0" u="none" strike="noStrike" baseline="0" dirty="0">
                <a:latin typeface="Arial" panose="020B0604020202020204" pitchFamily="34" charset="0"/>
              </a:rPr>
              <a:t>Data rozpoczęcia  </a:t>
            </a:r>
            <a:r>
              <a:rPr lang="pl-PL" sz="2000" i="0" u="none" strike="noStrike" baseline="0" dirty="0">
                <a:latin typeface="Arial" panose="020B0604020202020204" pitchFamily="34" charset="0"/>
              </a:rPr>
              <a:t>2021-10-01</a:t>
            </a:r>
          </a:p>
          <a:p>
            <a:pPr algn="l"/>
            <a:r>
              <a:rPr lang="pl-PL" sz="2000" b="1" i="0" u="none" strike="noStrike" baseline="0" dirty="0">
                <a:latin typeface="Arial" panose="020B0604020202020204" pitchFamily="34" charset="0"/>
              </a:rPr>
              <a:t>Data zakończenia </a:t>
            </a:r>
            <a:r>
              <a:rPr lang="pl-PL" sz="2000" i="0" u="none" strike="noStrike" baseline="0" dirty="0">
                <a:latin typeface="Arial" panose="020B0604020202020204" pitchFamily="34" charset="0"/>
              </a:rPr>
              <a:t>2023-06-30</a:t>
            </a:r>
            <a:endParaRPr lang="pl-PL" sz="20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0BC01FA-3F95-9D44-44A5-615B6283CC29}"/>
              </a:ext>
            </a:extLst>
          </p:cNvPr>
          <p:cNvSpPr txBox="1"/>
          <p:nvPr/>
        </p:nvSpPr>
        <p:spPr>
          <a:xfrm>
            <a:off x="7468738" y="3350525"/>
            <a:ext cx="30400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Koszt całkowity </a:t>
            </a:r>
          </a:p>
          <a:p>
            <a:r>
              <a:rPr lang="pl-PL" sz="2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824 637,17 PLN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09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DFDE1F6-5D28-473D-05CA-F56CADB48F2D}"/>
              </a:ext>
            </a:extLst>
          </p:cNvPr>
          <p:cNvSpPr/>
          <p:nvPr/>
        </p:nvSpPr>
        <p:spPr>
          <a:xfrm>
            <a:off x="1771907" y="462912"/>
            <a:ext cx="11152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Kampania plakatowa</a:t>
            </a:r>
          </a:p>
          <a:p>
            <a:endParaRPr lang="en-AU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6C02E96-B1BE-7529-425C-60D8A9C2D705}"/>
              </a:ext>
            </a:extLst>
          </p:cNvPr>
          <p:cNvSpPr txBox="1"/>
          <p:nvPr/>
        </p:nvSpPr>
        <p:spPr>
          <a:xfrm>
            <a:off x="5134971" y="1749469"/>
            <a:ext cx="6093724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Plakaty w środkach systemu komunikacji miast partnerskich, takich jak: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gabloty informacyjne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tablice informacyjne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słupy ogłoszeniowe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przystanki autobusowe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D7A3B1-78CF-DB4D-418C-5F03F9B62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6" y="147881"/>
            <a:ext cx="4046122" cy="5785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009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BA55DED-D957-2507-72D8-3BF0964EDCA9}"/>
              </a:ext>
            </a:extLst>
          </p:cNvPr>
          <p:cNvSpPr/>
          <p:nvPr/>
        </p:nvSpPr>
        <p:spPr>
          <a:xfrm>
            <a:off x="519883" y="342763"/>
            <a:ext cx="11152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err="1">
                <a:latin typeface="Lato"/>
              </a:rPr>
              <a:t>Webinary</a:t>
            </a:r>
            <a:r>
              <a:rPr lang="pl-PL" sz="3600" b="1" dirty="0">
                <a:latin typeface="Lato"/>
              </a:rPr>
              <a:t> edukacyjne</a:t>
            </a:r>
          </a:p>
          <a:p>
            <a:endParaRPr lang="en-AU" dirty="0"/>
          </a:p>
        </p:txBody>
      </p:sp>
      <p:pic>
        <p:nvPicPr>
          <p:cNvPr id="3" name="Obraz 2" descr="C:\Users\48791\AppData\Local\Microsoft\Windows\INetCache\Content.MSO\BF29B8E7.tmp">
            <a:extLst>
              <a:ext uri="{FF2B5EF4-FFF2-40B4-BE49-F238E27FC236}">
                <a16:creationId xmlns:a16="http://schemas.microsoft.com/office/drawing/2014/main" id="{D7BF60E1-065E-031E-D34D-6FB2FF50D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3" y="1710323"/>
            <a:ext cx="5760720" cy="32404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6DE179E-8BB0-5488-CA97-3F9A376A94C1}"/>
              </a:ext>
            </a:extLst>
          </p:cNvPr>
          <p:cNvSpPr txBox="1"/>
          <p:nvPr/>
        </p:nvSpPr>
        <p:spPr>
          <a:xfrm>
            <a:off x="6496334" y="2389530"/>
            <a:ext cx="5489916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uczniowie w wieku 12-18 lat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uczęszczający do szkół podstawowych i ponadpodstawowych, znajdujących się na terenie poszczególnych miast partnerskich </a:t>
            </a:r>
          </a:p>
        </p:txBody>
      </p:sp>
    </p:spTree>
    <p:extLst>
      <p:ext uri="{BB962C8B-B14F-4D97-AF65-F5344CB8AC3E}">
        <p14:creationId xmlns:p14="http://schemas.microsoft.com/office/powerpoint/2010/main" val="782864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BA55DED-D957-2507-72D8-3BF0964EDCA9}"/>
              </a:ext>
            </a:extLst>
          </p:cNvPr>
          <p:cNvSpPr/>
          <p:nvPr/>
        </p:nvSpPr>
        <p:spPr>
          <a:xfrm>
            <a:off x="519883" y="342763"/>
            <a:ext cx="11152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err="1">
                <a:latin typeface="Lato"/>
              </a:rPr>
              <a:t>Webinary</a:t>
            </a:r>
            <a:r>
              <a:rPr lang="pl-PL" sz="3600" b="1" dirty="0">
                <a:latin typeface="Lato"/>
              </a:rPr>
              <a:t> edukacyjne</a:t>
            </a:r>
          </a:p>
          <a:p>
            <a:endParaRPr lang="en-AU" dirty="0"/>
          </a:p>
        </p:txBody>
      </p:sp>
      <p:pic>
        <p:nvPicPr>
          <p:cNvPr id="3" name="Obraz 2" descr="C:\Users\48791\AppData\Local\Microsoft\Windows\INetCache\Content.MSO\BF29B8E7.tmp">
            <a:extLst>
              <a:ext uri="{FF2B5EF4-FFF2-40B4-BE49-F238E27FC236}">
                <a16:creationId xmlns:a16="http://schemas.microsoft.com/office/drawing/2014/main" id="{D7BF60E1-065E-031E-D34D-6FB2FF50D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3" y="1710323"/>
            <a:ext cx="5760720" cy="32404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6DE179E-8BB0-5488-CA97-3F9A376A94C1}"/>
              </a:ext>
            </a:extLst>
          </p:cNvPr>
          <p:cNvSpPr txBox="1"/>
          <p:nvPr/>
        </p:nvSpPr>
        <p:spPr>
          <a:xfrm>
            <a:off x="6482687" y="2389530"/>
            <a:ext cx="5489916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webinariów edukacyjnych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webinarium, jako prelegenci, wzięli udział także przedstawiciele miast partnerskich zajmujący się zielenią miejską.</a:t>
            </a:r>
          </a:p>
        </p:txBody>
      </p:sp>
    </p:spTree>
    <p:extLst>
      <p:ext uri="{BB962C8B-B14F-4D97-AF65-F5344CB8AC3E}">
        <p14:creationId xmlns:p14="http://schemas.microsoft.com/office/powerpoint/2010/main" val="1501093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BA55DED-D957-2507-72D8-3BF0964EDCA9}"/>
              </a:ext>
            </a:extLst>
          </p:cNvPr>
          <p:cNvSpPr/>
          <p:nvPr/>
        </p:nvSpPr>
        <p:spPr>
          <a:xfrm>
            <a:off x="519883" y="342763"/>
            <a:ext cx="11152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>
                <a:latin typeface="Lato"/>
              </a:rPr>
              <a:t>Konkurs dla uczniów</a:t>
            </a:r>
          </a:p>
          <a:p>
            <a:endParaRPr lang="en-AU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ADBFD6E-C75F-2DCF-FA6F-B3B799770332}"/>
              </a:ext>
            </a:extLst>
          </p:cNvPr>
          <p:cNvSpPr txBox="1"/>
          <p:nvPr/>
        </p:nvSpPr>
        <p:spPr>
          <a:xfrm>
            <a:off x="239151" y="2431768"/>
            <a:ext cx="5573820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czniowie pracując w grupach: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dokonali inwentaryzacji wybranych drzew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sprawdzili jakie korzyści one świadczą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przygotowali krótkie materiały filmowe promujące te drzewa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6630B9B-47C8-919E-107E-8BD6D0B52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01" y="1288753"/>
            <a:ext cx="5988148" cy="391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76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BA55DED-D957-2507-72D8-3BF0964EDCA9}"/>
              </a:ext>
            </a:extLst>
          </p:cNvPr>
          <p:cNvSpPr/>
          <p:nvPr/>
        </p:nvSpPr>
        <p:spPr>
          <a:xfrm>
            <a:off x="519883" y="342763"/>
            <a:ext cx="11152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>
                <a:latin typeface="Lato"/>
              </a:rPr>
              <a:t>Konkurs dla uczniów</a:t>
            </a:r>
          </a:p>
          <a:p>
            <a:endParaRPr lang="en-AU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ADBFD6E-C75F-2DCF-FA6F-B3B799770332}"/>
              </a:ext>
            </a:extLst>
          </p:cNvPr>
          <p:cNvSpPr txBox="1"/>
          <p:nvPr/>
        </p:nvSpPr>
        <p:spPr>
          <a:xfrm>
            <a:off x="239151" y="1288753"/>
            <a:ext cx="5725550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effectLst/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W konkursie wzięło udział:</a:t>
            </a:r>
          </a:p>
          <a:p>
            <a:pPr>
              <a:lnSpc>
                <a:spcPct val="150000"/>
              </a:lnSpc>
            </a:pPr>
            <a:r>
              <a:rPr lang="pl-PL" sz="2000" b="1" dirty="0">
                <a:effectLst/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54 uczniów (11 zespołów)</a:t>
            </a:r>
          </a:p>
          <a:p>
            <a:pPr>
              <a:lnSpc>
                <a:spcPct val="150000"/>
              </a:lnSpc>
            </a:pPr>
            <a:endParaRPr lang="pl-PL" sz="2000" b="1" dirty="0">
              <a:effectLst/>
              <a:latin typeface="Arial 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000" dirty="0">
                <a:effectLst/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Nagrodzon</a:t>
            </a:r>
            <a:r>
              <a:rPr lang="pl-PL" sz="20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l-PL" sz="2000" dirty="0">
                <a:effectLst/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cztery zespoły:</a:t>
            </a:r>
            <a:endParaRPr lang="pl-PL" sz="2000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pl-PL" sz="2000" dirty="0">
                <a:effectLst/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Szkoła Podstawowa nr 1 w Przasnyszu</a:t>
            </a:r>
            <a:endParaRPr lang="pl-PL" sz="2000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pl-PL" sz="2000" dirty="0">
                <a:effectLst/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Szkoła Podstawowa nr 3 w Szczytnie</a:t>
            </a:r>
            <a:endParaRPr lang="pl-PL" sz="2000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pl-PL" sz="2000" dirty="0">
                <a:effectLst/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Szkoła Podstawowa nr 19 w Rzeszowie</a:t>
            </a:r>
            <a:endParaRPr lang="pl-PL" sz="2000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pl-PL" sz="2000" dirty="0">
                <a:effectLst/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Publiczna Szkoła Podstawowa Zakonu Pijarów w Rzeszowie</a:t>
            </a:r>
            <a:endParaRPr lang="pl-PL" sz="2000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6630B9B-47C8-919E-107E-8BD6D0B52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01" y="1288753"/>
            <a:ext cx="5988148" cy="391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64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C380E35-1392-C518-E1C4-3C56F6B142D9}"/>
              </a:ext>
            </a:extLst>
          </p:cNvPr>
          <p:cNvSpPr/>
          <p:nvPr/>
        </p:nvSpPr>
        <p:spPr>
          <a:xfrm>
            <a:off x="791832" y="1213345"/>
            <a:ext cx="11152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0" i="0" u="none" strike="noStrike" baseline="0">
                <a:latin typeface="Lato"/>
              </a:rPr>
              <a:t>O</a:t>
            </a:r>
            <a:r>
              <a:rPr lang="pl-PL" sz="3600" b="0" i="0" u="none" strike="noStrike" baseline="0">
                <a:latin typeface="Arial" panose="020B0604020202020204" pitchFamily="34" charset="0"/>
              </a:rPr>
              <a:t>gólnopolska kampania informacyjno-edukacyjna</a:t>
            </a:r>
            <a:endParaRPr lang="pl-PL" sz="3600">
              <a:latin typeface="Lato"/>
            </a:endParaRPr>
          </a:p>
          <a:p>
            <a:endParaRPr lang="en-AU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869803E-E461-92C2-1CCE-3A1F63EF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9" t="13726" r="1693" b="40342"/>
          <a:stretch/>
        </p:blipFill>
        <p:spPr>
          <a:xfrm>
            <a:off x="-16346" y="2546252"/>
            <a:ext cx="12224689" cy="32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69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9D8EA93-AC11-DF76-D515-D8BCFA2D73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84" t="15162" r="34115" b="5209"/>
          <a:stretch/>
        </p:blipFill>
        <p:spPr>
          <a:xfrm>
            <a:off x="492369" y="253218"/>
            <a:ext cx="4023360" cy="5458265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4EC84909-F6D4-34E2-EA97-945B98D8D3A5}"/>
              </a:ext>
            </a:extLst>
          </p:cNvPr>
          <p:cNvGrpSpPr/>
          <p:nvPr/>
        </p:nvGrpSpPr>
        <p:grpSpPr>
          <a:xfrm>
            <a:off x="4626102" y="182878"/>
            <a:ext cx="7322958" cy="5598942"/>
            <a:chOff x="4707990" y="182878"/>
            <a:chExt cx="7322958" cy="5598942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48B97A4-EB81-0E78-9275-45180B19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38" t="13315" r="44500" b="16702"/>
            <a:stretch/>
          </p:blipFill>
          <p:spPr>
            <a:xfrm>
              <a:off x="4707990" y="182878"/>
              <a:ext cx="7322958" cy="5598942"/>
            </a:xfrm>
            <a:prstGeom prst="rect">
              <a:avLst/>
            </a:prstGeom>
          </p:spPr>
        </p:pic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DB01C0C3-651E-DAA5-ED24-2F8AA4E262AA}"/>
                </a:ext>
              </a:extLst>
            </p:cNvPr>
            <p:cNvSpPr/>
            <p:nvPr/>
          </p:nvSpPr>
          <p:spPr>
            <a:xfrm>
              <a:off x="8717702" y="3530991"/>
              <a:ext cx="229770" cy="225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633803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B912246-3425-A833-C53E-AAC10A6610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27" b="15059"/>
          <a:stretch/>
        </p:blipFill>
        <p:spPr>
          <a:xfrm>
            <a:off x="0" y="0"/>
            <a:ext cx="12192000" cy="51487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6039BF4-3A47-83D2-5FF0-ED4A4492E9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39" t="42868" r="19692" b="31274"/>
          <a:stretch/>
        </p:blipFill>
        <p:spPr>
          <a:xfrm>
            <a:off x="2220350" y="4149968"/>
            <a:ext cx="7469946" cy="17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82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B7C19C2-8BD4-9A9A-2C1D-70E79E21C0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3" t="16599" r="1807" b="13624"/>
          <a:stretch/>
        </p:blipFill>
        <p:spPr>
          <a:xfrm>
            <a:off x="168433" y="141779"/>
            <a:ext cx="7556708" cy="313709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8A1D15C-5F9F-A648-7EB9-C58BB90E9A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38" t="17010" r="6538" b="5824"/>
          <a:stretch/>
        </p:blipFill>
        <p:spPr>
          <a:xfrm>
            <a:off x="2153970" y="1074366"/>
            <a:ext cx="7602126" cy="36882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9E9DBE-4FD0-42D1-9069-551DC5EB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00" t="9827" r="6654" b="13624"/>
          <a:stretch/>
        </p:blipFill>
        <p:spPr>
          <a:xfrm>
            <a:off x="4473023" y="2126033"/>
            <a:ext cx="7550544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57134" y="2668247"/>
            <a:ext cx="11045254" cy="959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747474"/>
                </a:solidFill>
                <a:latin typeface="Lato"/>
              </a:rPr>
              <a:t>miastaidrzewa.gridw.pl</a:t>
            </a:r>
          </a:p>
          <a:p>
            <a:endParaRPr lang="en-AU" dirty="0"/>
          </a:p>
        </p:txBody>
      </p:sp>
      <p:sp>
        <p:nvSpPr>
          <p:cNvPr id="3" name="Prostokąt 2"/>
          <p:cNvSpPr/>
          <p:nvPr/>
        </p:nvSpPr>
        <p:spPr>
          <a:xfrm>
            <a:off x="434715" y="5039192"/>
            <a:ext cx="115299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rgbClr val="747474"/>
                </a:solidFill>
                <a:latin typeface="Lato"/>
              </a:rPr>
              <a:t>„Od drzewa do miasta – laboratorium wiedzy o zieleni miejskiej” korzysta z dofinansowania o wartości 688 178,00 zł otrzymanego od Islandii, Liechtensteinu i Norwegii w ramach funduszy EOG i funduszy norweskich. Celem projektu jest zmiana świadomości mieszkańców miast na temat korzyści, jakie czerpią z miejskiej zieleni. Projekt korzysta również z dofinansowania z budżetu państwa o wartości 121 443,00 zł.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8796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08442DD0-CF4B-15A6-C9C0-2AC35DE4752A}"/>
              </a:ext>
            </a:extLst>
          </p:cNvPr>
          <p:cNvGrpSpPr/>
          <p:nvPr/>
        </p:nvGrpSpPr>
        <p:grpSpPr>
          <a:xfrm>
            <a:off x="739234" y="1151739"/>
            <a:ext cx="4340850" cy="1333069"/>
            <a:chOff x="906288" y="540410"/>
            <a:chExt cx="8674186" cy="2904125"/>
          </a:xfrm>
        </p:grpSpPr>
        <p:pic>
          <p:nvPicPr>
            <p:cNvPr id="13" name="Obraz 12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600A977D-F578-867A-5EFC-608FA2075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88" y="540410"/>
              <a:ext cx="8674186" cy="1614834"/>
            </a:xfrm>
            <a:prstGeom prst="rect">
              <a:avLst/>
            </a:prstGeom>
          </p:spPr>
        </p:pic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52F6A8B0-87DD-0102-D549-40A8299E7406}"/>
                </a:ext>
              </a:extLst>
            </p:cNvPr>
            <p:cNvSpPr txBox="1"/>
            <p:nvPr/>
          </p:nvSpPr>
          <p:spPr>
            <a:xfrm>
              <a:off x="2491211" y="2572885"/>
              <a:ext cx="6206250" cy="871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sz="2000" b="1" dirty="0">
                  <a:latin typeface="Arial" panose="020B0604020202020204" pitchFamily="34" charset="0"/>
                </a:rPr>
                <a:t>k</a:t>
              </a:r>
              <a:r>
                <a:rPr lang="pl-PL" sz="2000" b="1" i="0" u="none" strike="noStrike" baseline="0" dirty="0">
                  <a:latin typeface="Arial" panose="020B0604020202020204" pitchFamily="34" charset="0"/>
                </a:rPr>
                <a:t>oordynacja projektu</a:t>
              </a:r>
              <a:endParaRPr lang="pl-PL" sz="2000" b="1" dirty="0"/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34530AFD-34E8-17FF-F6AC-FA03048351D1}"/>
              </a:ext>
            </a:extLst>
          </p:cNvPr>
          <p:cNvGrpSpPr/>
          <p:nvPr/>
        </p:nvGrpSpPr>
        <p:grpSpPr>
          <a:xfrm>
            <a:off x="5652068" y="1151739"/>
            <a:ext cx="5753343" cy="1261166"/>
            <a:chOff x="3060081" y="2639607"/>
            <a:chExt cx="8114656" cy="1891283"/>
          </a:xfrm>
        </p:grpSpPr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8F6ADA65-9C31-C393-AC47-95B4E71DF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88410" y="2639607"/>
              <a:ext cx="3254588" cy="1111603"/>
            </a:xfrm>
            <a:prstGeom prst="rect">
              <a:avLst/>
            </a:prstGeom>
          </p:spPr>
        </p:pic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DFE6A027-E243-D125-0573-404E60981212}"/>
                </a:ext>
              </a:extLst>
            </p:cNvPr>
            <p:cNvSpPr txBox="1"/>
            <p:nvPr/>
          </p:nvSpPr>
          <p:spPr>
            <a:xfrm>
              <a:off x="3060081" y="3930873"/>
              <a:ext cx="8114656" cy="6000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sz="2000" dirty="0">
                  <a:latin typeface="Arial" panose="020B0604020202020204" pitchFamily="34" charset="0"/>
                </a:rPr>
                <a:t>wsparcie dla miast uczestniczących w projekcie</a:t>
              </a:r>
              <a:endParaRPr lang="pl-PL" sz="2000" dirty="0"/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4BE9FECB-1B8B-B26C-6A2E-445CD6965B85}"/>
              </a:ext>
            </a:extLst>
          </p:cNvPr>
          <p:cNvGrpSpPr/>
          <p:nvPr/>
        </p:nvGrpSpPr>
        <p:grpSpPr>
          <a:xfrm>
            <a:off x="3234665" y="3509255"/>
            <a:ext cx="6232839" cy="1665456"/>
            <a:chOff x="3640994" y="4386781"/>
            <a:chExt cx="5939479" cy="1429995"/>
          </a:xfrm>
        </p:grpSpPr>
        <p:pic>
          <p:nvPicPr>
            <p:cNvPr id="15" name="Obraz 14" descr="Obraz zawierający Czcionka, tekst, Grafika, zrzut ekranu&#10;&#10;Opis wygenerowany automatycznie">
              <a:extLst>
                <a:ext uri="{FF2B5EF4-FFF2-40B4-BE49-F238E27FC236}">
                  <a16:creationId xmlns:a16="http://schemas.microsoft.com/office/drawing/2014/main" id="{F0D13547-CB74-757B-7929-3B1C0F2F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862" y="4386781"/>
              <a:ext cx="2113510" cy="922595"/>
            </a:xfrm>
            <a:prstGeom prst="rect">
              <a:avLst/>
            </a:prstGeom>
          </p:spPr>
        </p:pic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CE525B08-D1B0-BD52-8169-D888059AF66D}"/>
                </a:ext>
              </a:extLst>
            </p:cNvPr>
            <p:cNvSpPr txBox="1"/>
            <p:nvPr/>
          </p:nvSpPr>
          <p:spPr>
            <a:xfrm>
              <a:off x="3640994" y="5416666"/>
              <a:ext cx="59394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sz="2000" dirty="0">
                  <a:latin typeface="Arial" panose="020B0604020202020204" pitchFamily="34" charset="0"/>
                </a:rPr>
                <a:t>wsparcie </a:t>
              </a:r>
              <a:r>
                <a:rPr lang="pl-PL" sz="2000" dirty="0" err="1">
                  <a:latin typeface="Arial" panose="020B0604020202020204" pitchFamily="34" charset="0"/>
                </a:rPr>
                <a:t>geoinformacyjne</a:t>
              </a:r>
              <a:r>
                <a:rPr lang="pl-PL" sz="2000" dirty="0">
                  <a:latin typeface="Arial" panose="020B0604020202020204" pitchFamily="34" charset="0"/>
                </a:rPr>
                <a:t>, wymiana doświadczeń</a:t>
              </a:r>
              <a:endParaRPr lang="pl-PL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8099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65D0366-6A4A-A33E-2589-430BA46A17CB}"/>
              </a:ext>
            </a:extLst>
          </p:cNvPr>
          <p:cNvSpPr/>
          <p:nvPr/>
        </p:nvSpPr>
        <p:spPr>
          <a:xfrm>
            <a:off x="434715" y="569626"/>
            <a:ext cx="11152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latin typeface="Lato"/>
              </a:rPr>
              <a:t>Cel projektu</a:t>
            </a:r>
          </a:p>
          <a:p>
            <a:endParaRPr lang="en-AU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DE83FE1-F1B5-78E3-F89E-B1C3AFCD1A93}"/>
              </a:ext>
            </a:extLst>
          </p:cNvPr>
          <p:cNvSpPr txBox="1"/>
          <p:nvPr/>
        </p:nvSpPr>
        <p:spPr>
          <a:xfrm>
            <a:off x="434715" y="1492956"/>
            <a:ext cx="111522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0" i="1" u="none" strike="noStrike" baseline="0" dirty="0">
                <a:latin typeface="Arial" panose="020B0604020202020204" pitchFamily="34" charset="0"/>
              </a:rPr>
              <a:t>Zwiększenie świadomości osób odpowiedzialnych za kształtowanie przestrzeni miejskiej oraz mieszkańców miast w tym szczególnie młodzieży, na temat roli obszarów zieleni miejskiej oraz wartości świadczonych przez nie usług ekosystemowych</a:t>
            </a:r>
            <a:endParaRPr lang="pl-PL" sz="2400" i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D3F68CD-638A-BF88-4BFE-A8E8BB86CEF7}"/>
              </a:ext>
            </a:extLst>
          </p:cNvPr>
          <p:cNvSpPr txBox="1"/>
          <p:nvPr/>
        </p:nvSpPr>
        <p:spPr>
          <a:xfrm>
            <a:off x="519883" y="3706485"/>
            <a:ext cx="111522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</a:rPr>
              <a:t>liczba obszarów zieleni w polskich miast spada (GUS 2019) </a:t>
            </a:r>
          </a:p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</a:rPr>
              <a:t>sadzone jest o 17% mniej drzew niż wycinane (NIK 2018) </a:t>
            </a:r>
          </a:p>
          <a:p>
            <a:pPr algn="l"/>
            <a:endParaRPr lang="pl-PL" sz="2000" dirty="0">
              <a:latin typeface="Arial" panose="020B0604020202020204" pitchFamily="34" charset="0"/>
            </a:endParaRPr>
          </a:p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</a:rPr>
              <a:t>jedną z przyczyn jest brak pełnej świadomości na temat wartości usług świadczonych przez te obszary wśród osób kształtujących przestrzeń miejską i mieszkańców miast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07666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CE9A3DD-5CAB-2DF2-3D7C-63D0B07B8D65}"/>
              </a:ext>
            </a:extLst>
          </p:cNvPr>
          <p:cNvSpPr txBox="1"/>
          <p:nvPr/>
        </p:nvSpPr>
        <p:spPr>
          <a:xfrm>
            <a:off x="559557" y="2570351"/>
            <a:ext cx="63793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dirty="0">
                <a:latin typeface="Arial" panose="020B0604020202020204" pitchFamily="34" charset="0"/>
              </a:rPr>
              <a:t>K</a:t>
            </a:r>
            <a:r>
              <a:rPr lang="pl-PL" sz="2000" b="0" i="0" u="none" strike="noStrike" baseline="0" dirty="0">
                <a:latin typeface="Arial" panose="020B0604020202020204" pitchFamily="34" charset="0"/>
              </a:rPr>
              <a:t>ampanie, odwołujące się do potrzeby zachowania terenów zielonych, niepoparte argumentacją ekonomiczną, nie przynoszą zadowalających rezultatów.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202CFB-D795-945A-8622-77A876FA9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46" y="1217270"/>
            <a:ext cx="4299230" cy="40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501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0AF63BA-B1B7-4F59-4A72-4E84DBC4BE8B}"/>
              </a:ext>
            </a:extLst>
          </p:cNvPr>
          <p:cNvSpPr txBox="1"/>
          <p:nvPr/>
        </p:nvSpPr>
        <p:spPr>
          <a:xfrm>
            <a:off x="364095" y="2074782"/>
            <a:ext cx="68102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</a:rPr>
              <a:t>Utrzymanie zieleni miejskiej generuje koszty. </a:t>
            </a:r>
          </a:p>
          <a:p>
            <a:pPr algn="l"/>
            <a:endParaRPr lang="pl-PL" sz="2000" dirty="0">
              <a:latin typeface="Arial" panose="020B0604020202020204" pitchFamily="34" charset="0"/>
            </a:endParaRPr>
          </a:p>
          <a:p>
            <a:pPr algn="l"/>
            <a:r>
              <a:rPr lang="pl-PL" sz="2000" dirty="0">
                <a:latin typeface="Arial" panose="020B0604020202020204" pitchFamily="34" charset="0"/>
              </a:rPr>
              <a:t>K</a:t>
            </a:r>
            <a:r>
              <a:rPr lang="pl-PL" sz="2000" b="0" i="0" u="none" strike="noStrike" baseline="0" dirty="0">
                <a:latin typeface="Arial" panose="020B0604020202020204" pitchFamily="34" charset="0"/>
              </a:rPr>
              <a:t>oszty te są znane, a wartości usług świadczonych przez zieleń miejską nie, prosty rachunek ekonomiczny wynikający z niskiej świadomości ekologicznej często mylnie wskazuje, iż utrzymanie tych obszarów jest nieopłacalne.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309A119-96D5-3854-8CCE-5C2D4EB70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46" y="1217270"/>
            <a:ext cx="4299230" cy="40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5C1D6FC-5256-D7E9-F6B0-66282F915DDA}"/>
              </a:ext>
            </a:extLst>
          </p:cNvPr>
          <p:cNvSpPr txBox="1"/>
          <p:nvPr/>
        </p:nvSpPr>
        <p:spPr>
          <a:xfrm>
            <a:off x="10785594" y="3198167"/>
            <a:ext cx="2553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sprzątanie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7462C6C-A7AF-DC23-EA00-3CC4254AFCBE}"/>
              </a:ext>
            </a:extLst>
          </p:cNvPr>
          <p:cNvSpPr txBox="1"/>
          <p:nvPr/>
        </p:nvSpPr>
        <p:spPr>
          <a:xfrm>
            <a:off x="9088561" y="5010828"/>
            <a:ext cx="2553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pielęgnacja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2362D03-F994-34A4-7968-8680F653353D}"/>
              </a:ext>
            </a:extLst>
          </p:cNvPr>
          <p:cNvSpPr txBox="1"/>
          <p:nvPr/>
        </p:nvSpPr>
        <p:spPr>
          <a:xfrm>
            <a:off x="9420913" y="1298705"/>
            <a:ext cx="298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usuwanie szkód</a:t>
            </a:r>
          </a:p>
        </p:txBody>
      </p:sp>
    </p:spTree>
    <p:extLst>
      <p:ext uri="{BB962C8B-B14F-4D97-AF65-F5344CB8AC3E}">
        <p14:creationId xmlns:p14="http://schemas.microsoft.com/office/powerpoint/2010/main" val="183396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DDF89C9F-93A3-AF18-3D2E-8DC83D54B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46" y="1217270"/>
            <a:ext cx="4299230" cy="40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6E5E22E-C85B-CCE3-D312-22F55DDFF86C}"/>
              </a:ext>
            </a:extLst>
          </p:cNvPr>
          <p:cNvSpPr txBox="1"/>
          <p:nvPr/>
        </p:nvSpPr>
        <p:spPr>
          <a:xfrm>
            <a:off x="313942" y="2257627"/>
            <a:ext cx="69193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</a:rPr>
              <a:t>Projekt odwołuje się do koncepcji usług ekosystemowych. </a:t>
            </a:r>
          </a:p>
          <a:p>
            <a:pPr algn="l"/>
            <a:endParaRPr lang="pl-PL" sz="2000" dirty="0">
              <a:latin typeface="Arial" panose="020B0604020202020204" pitchFamily="34" charset="0"/>
            </a:endParaRPr>
          </a:p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</a:rPr>
              <a:t>Koncepcja ta prezentuje antropocentryczne podejście do zwiększania świadomości ekologicznej, poprzez akcentowanie korzyści ekonomicznych.</a:t>
            </a:r>
            <a:endParaRPr lang="pl-PL" sz="20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936E942-1018-C246-7E77-5156793AFACE}"/>
              </a:ext>
            </a:extLst>
          </p:cNvPr>
          <p:cNvSpPr/>
          <p:nvPr/>
        </p:nvSpPr>
        <p:spPr>
          <a:xfrm>
            <a:off x="8765528" y="1311362"/>
            <a:ext cx="4065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B050"/>
                </a:solidFill>
              </a:rPr>
              <a:t>oczyszczanie powietrza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4689B8-8994-5272-3215-03CCBEC91F40}"/>
              </a:ext>
            </a:extLst>
          </p:cNvPr>
          <p:cNvSpPr/>
          <p:nvPr/>
        </p:nvSpPr>
        <p:spPr>
          <a:xfrm>
            <a:off x="9684936" y="4608067"/>
            <a:ext cx="3292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B050"/>
                </a:solidFill>
              </a:rPr>
              <a:t>regulacja lokalnego klimatu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C0119A0-DE23-5DC5-FAB6-26C663058603}"/>
              </a:ext>
            </a:extLst>
          </p:cNvPr>
          <p:cNvSpPr/>
          <p:nvPr/>
        </p:nvSpPr>
        <p:spPr>
          <a:xfrm>
            <a:off x="7283915" y="4755164"/>
            <a:ext cx="3907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B050"/>
                </a:solidFill>
              </a:rPr>
              <a:t>minimalizowanie </a:t>
            </a:r>
          </a:p>
          <a:p>
            <a:r>
              <a:rPr lang="pl-PL" sz="2400" dirty="0">
                <a:solidFill>
                  <a:srgbClr val="00B050"/>
                </a:solidFill>
              </a:rPr>
              <a:t>efektów ulewnych </a:t>
            </a:r>
          </a:p>
          <a:p>
            <a:r>
              <a:rPr lang="pl-PL" sz="2400" dirty="0">
                <a:solidFill>
                  <a:srgbClr val="00B050"/>
                </a:solidFill>
              </a:rPr>
              <a:t>deszczy</a:t>
            </a:r>
          </a:p>
        </p:txBody>
      </p:sp>
    </p:spTree>
    <p:extLst>
      <p:ext uri="{BB962C8B-B14F-4D97-AF65-F5344CB8AC3E}">
        <p14:creationId xmlns:p14="http://schemas.microsoft.com/office/powerpoint/2010/main" val="3649084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DDF89C9F-93A3-AF18-3D2E-8DC83D54B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46" y="1217270"/>
            <a:ext cx="4299230" cy="40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C06C075C-51E3-353F-A6D9-56B63E67B9E5}"/>
              </a:ext>
            </a:extLst>
          </p:cNvPr>
          <p:cNvSpPr/>
          <p:nvPr/>
        </p:nvSpPr>
        <p:spPr>
          <a:xfrm>
            <a:off x="8765528" y="1311362"/>
            <a:ext cx="4065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B050"/>
                </a:solidFill>
              </a:rPr>
              <a:t>oczyszczanie powietrza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C97154C-45F7-DD55-5F7F-A57329EA83A6}"/>
              </a:ext>
            </a:extLst>
          </p:cNvPr>
          <p:cNvSpPr/>
          <p:nvPr/>
        </p:nvSpPr>
        <p:spPr>
          <a:xfrm>
            <a:off x="9684936" y="4608067"/>
            <a:ext cx="3292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B050"/>
                </a:solidFill>
              </a:rPr>
              <a:t>regulacja lokalnego klimatu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33170AB-7D4F-55F3-26BC-3A04A36125EC}"/>
              </a:ext>
            </a:extLst>
          </p:cNvPr>
          <p:cNvSpPr/>
          <p:nvPr/>
        </p:nvSpPr>
        <p:spPr>
          <a:xfrm>
            <a:off x="7283915" y="4755164"/>
            <a:ext cx="3907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B050"/>
                </a:solidFill>
              </a:rPr>
              <a:t>minimalizowanie </a:t>
            </a:r>
          </a:p>
          <a:p>
            <a:r>
              <a:rPr lang="pl-PL" sz="2400" dirty="0">
                <a:solidFill>
                  <a:srgbClr val="00B050"/>
                </a:solidFill>
              </a:rPr>
              <a:t>efektów ulewnych </a:t>
            </a:r>
          </a:p>
          <a:p>
            <a:r>
              <a:rPr lang="pl-PL" sz="2400" dirty="0">
                <a:solidFill>
                  <a:srgbClr val="00B050"/>
                </a:solidFill>
              </a:rPr>
              <a:t>deszczy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37F82E-CA77-860C-D3EF-9BAF3648E0AB}"/>
              </a:ext>
            </a:extLst>
          </p:cNvPr>
          <p:cNvSpPr txBox="1"/>
          <p:nvPr/>
        </p:nvSpPr>
        <p:spPr>
          <a:xfrm>
            <a:off x="128826" y="1161118"/>
            <a:ext cx="78168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</a:rPr>
              <a:t>Do wdrażania koncepcji usług ekosystemowych, szczególnie wartości zieleni miejskiej, odnoszą się:</a:t>
            </a:r>
          </a:p>
          <a:p>
            <a:pPr algn="l"/>
            <a:endParaRPr lang="pl-PL" sz="2000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</a:rPr>
              <a:t>dokumenty strategiczne UE: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0" i="0" u="none" strike="noStrike" baseline="0" dirty="0">
                <a:latin typeface="Arial" panose="020B0604020202020204" pitchFamily="34" charset="0"/>
              </a:rPr>
              <a:t>Zielona infrastruktura – zwiększanie naturalnego kapitału Europy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0" i="0" u="none" strike="noStrike" baseline="0" dirty="0">
                <a:latin typeface="Arial" panose="020B0604020202020204" pitchFamily="34" charset="0"/>
              </a:rPr>
              <a:t>Strategia Bioróżnorodności Unii Europejskiej do 2030</a:t>
            </a:r>
          </a:p>
          <a:p>
            <a:pPr algn="l"/>
            <a:endParaRPr lang="pl-PL" sz="2000" dirty="0">
              <a:latin typeface="Arial" panose="020B0604020202020204" pitchFamily="34" charset="0"/>
            </a:endParaRPr>
          </a:p>
          <a:p>
            <a:pPr algn="l"/>
            <a:r>
              <a:rPr lang="pl-PL" sz="2000" dirty="0">
                <a:latin typeface="Arial" panose="020B0604020202020204" pitchFamily="34" charset="0"/>
              </a:rPr>
              <a:t>k</a:t>
            </a:r>
            <a:r>
              <a:rPr lang="pl-PL" sz="2000" b="0" i="0" u="none" strike="noStrike" baseline="0" dirty="0">
                <a:latin typeface="Arial" panose="020B0604020202020204" pitchFamily="34" charset="0"/>
              </a:rPr>
              <a:t>rajowe: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0" i="0" u="none" strike="noStrike" baseline="0" dirty="0">
                <a:latin typeface="Arial" panose="020B0604020202020204" pitchFamily="34" charset="0"/>
              </a:rPr>
              <a:t>Krajowa Polityka Miejska 2023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0" i="0" u="none" strike="noStrike" baseline="0" dirty="0">
                <a:latin typeface="Arial" panose="020B0604020202020204" pitchFamily="34" charset="0"/>
              </a:rPr>
              <a:t>Koncepcja Przestrzennego Zagospodarowania Kraju 2030</a:t>
            </a:r>
          </a:p>
          <a:p>
            <a:pPr algn="l"/>
            <a:endParaRPr lang="pl-PL" sz="2000" dirty="0">
              <a:latin typeface="Arial" panose="020B0604020202020204" pitchFamily="34" charset="0"/>
            </a:endParaRPr>
          </a:p>
          <a:p>
            <a:pPr algn="l"/>
            <a:r>
              <a:rPr lang="pl-PL" sz="2000" b="0" i="0" u="none" strike="noStrike" baseline="0" dirty="0">
                <a:latin typeface="Arial" panose="020B0604020202020204" pitchFamily="34" charset="0"/>
              </a:rPr>
              <a:t>lokalne</a:t>
            </a:r>
            <a:r>
              <a:rPr lang="pl-PL" sz="2000" dirty="0">
                <a:latin typeface="Arial" panose="020B060402020202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0" i="0" u="none" strike="noStrike" baseline="0" dirty="0">
                <a:latin typeface="Arial" panose="020B0604020202020204" pitchFamily="34" charset="0"/>
              </a:rPr>
              <a:t>plany adaptacji do zmian klimatu</a:t>
            </a:r>
          </a:p>
        </p:txBody>
      </p:sp>
    </p:spTree>
    <p:extLst>
      <p:ext uri="{BB962C8B-B14F-4D97-AF65-F5344CB8AC3E}">
        <p14:creationId xmlns:p14="http://schemas.microsoft.com/office/powerpoint/2010/main" val="220360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9D6B419-59E6-FA77-0DE9-639949C6DD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00" t="10032" r="29961" b="13213"/>
          <a:stretch/>
        </p:blipFill>
        <p:spPr>
          <a:xfrm>
            <a:off x="126609" y="454305"/>
            <a:ext cx="7624689" cy="526131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AB7D30D-72D5-7945-B0DC-EAF1DA4B90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9" t="11263" r="6192" b="31889"/>
          <a:stretch/>
        </p:blipFill>
        <p:spPr>
          <a:xfrm>
            <a:off x="6900333" y="108402"/>
            <a:ext cx="5291667" cy="297656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450EEBD-4FB9-7248-165E-F8815EE3B9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69" t="9005" r="32731" b="18959"/>
          <a:stretch/>
        </p:blipFill>
        <p:spPr>
          <a:xfrm>
            <a:off x="6900334" y="2071558"/>
            <a:ext cx="5291666" cy="42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8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63A271E89CA743987F08347F100A1F" ma:contentTypeVersion="9" ma:contentTypeDescription="Utwórz nowy dokument." ma:contentTypeScope="" ma:versionID="76c7f5f13375cf3e235dda12ec0b0f67">
  <xsd:schema xmlns:xsd="http://www.w3.org/2001/XMLSchema" xmlns:xs="http://www.w3.org/2001/XMLSchema" xmlns:p="http://schemas.microsoft.com/office/2006/metadata/properties" xmlns:ns2="45abf6c9-39ea-42d2-be19-77378af5b82a" targetNamespace="http://schemas.microsoft.com/office/2006/metadata/properties" ma:root="true" ma:fieldsID="d8a28ff5ab6b225b5507829b0dbf4174" ns2:_="">
    <xsd:import namespace="45abf6c9-39ea-42d2-be19-77378af5b8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bf6c9-39ea-42d2-be19-77378af5b8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6262B1-97CB-4EAA-B96F-E78331F47F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68E00E-2028-4500-BDD0-D0672E0CA9E7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45abf6c9-39ea-42d2-be19-77378af5b82a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A3100B6-ABAB-4AD0-B599-538F6777C9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abf6c9-39ea-42d2-be19-77378af5b8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1256</Words>
  <Application>Microsoft Office PowerPoint</Application>
  <PresentationFormat>Panoramiczny</PresentationFormat>
  <Paragraphs>152</Paragraphs>
  <Slides>29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6" baseType="lpstr">
      <vt:lpstr>Aptos</vt:lpstr>
      <vt:lpstr>Arial</vt:lpstr>
      <vt:lpstr>Arial </vt:lpstr>
      <vt:lpstr>Calibri</vt:lpstr>
      <vt:lpstr>Calibri Light</vt:lpstr>
      <vt:lpstr>Lato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Kris Wojtan</dc:creator>
  <cp:lastModifiedBy>Adamowicz Agnieszka</cp:lastModifiedBy>
  <cp:revision>25</cp:revision>
  <dcterms:created xsi:type="dcterms:W3CDTF">2022-01-13T15:29:44Z</dcterms:created>
  <dcterms:modified xsi:type="dcterms:W3CDTF">2024-09-19T07:02:51Z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0x0101008663A271E89CA743987F08347F100A1F</vt:lpwstr>
  </property>
</Properties>
</file>