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24" r:id="rId2"/>
    <p:sldId id="319" r:id="rId3"/>
    <p:sldId id="320" r:id="rId4"/>
    <p:sldId id="323" r:id="rId5"/>
    <p:sldId id="325" r:id="rId6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7E4CA7-2AFD-3883-29BE-B8EB484BA648}" name="Wojtysiak Paweł" initials="" userId="S::pawel.wojtysiak@cyfra.gov.pl::09e827ff-1cc0-4926-8477-6420047c1ab9" providerId="AD"/>
  <p188:author id="{F5D80FD1-2208-B8D7-9130-EEC52EB9BE2A}" name="Chorążykiewicz Elwira" initials="CE" userId="S::elwira.chorazykiewicz@cyfra.gov.pl::a6374856-e63e-4002-8c99-1336d5e376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5FF"/>
    <a:srgbClr val="30BDEE"/>
    <a:srgbClr val="01105D"/>
    <a:srgbClr val="3F5FBC"/>
    <a:srgbClr val="7AAFE3"/>
    <a:srgbClr val="BFD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20"/>
    <p:restoredTop sz="94610"/>
  </p:normalViewPr>
  <p:slideViewPr>
    <p:cSldViewPr snapToGrid="0" snapToObjects="1">
      <p:cViewPr>
        <p:scale>
          <a:sx n="41" d="100"/>
          <a:sy n="41" d="100"/>
        </p:scale>
        <p:origin x="3008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19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2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8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E0AE7F60-4922-DF90-8A0B-B4D7D4A2EF9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091DCD4-3EA2-52D7-AEE8-2F5FE31E02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4" name="Obraz 3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1E21FAA8-6942-D821-B511-0E4BB84F71E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00" b="25683"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EAF236E2-DC8C-94EC-0ACB-F86456672556}"/>
              </a:ext>
            </a:extLst>
          </p:cNvPr>
          <p:cNvSpPr txBox="1">
            <a:spLocks/>
          </p:cNvSpPr>
          <p:nvPr/>
        </p:nvSpPr>
        <p:spPr>
          <a:xfrm>
            <a:off x="943797" y="3705276"/>
            <a:ext cx="7517508" cy="3300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PAŃSTWO</a:t>
            </a:r>
            <a:b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INTELIGENTNEJ</a:t>
            </a:r>
            <a:b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CYFRYZACJI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648EB927-37A1-F8DB-C1FD-A5E6AA9D780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BC2605BD-1611-465F-F86D-E9AD8527CEB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D12ABCA8-57D5-BB42-69A9-DF307BBDC8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0CAEB3B8-86F0-C340-8A8D-2EABAF8F588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80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42D22B20-6AD4-2646-2A3A-3245E28AFC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C7611AE-3883-E404-9F48-8872FD2D6B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13" name="Obraz 12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564EA844-E155-9FE8-9FF5-B5EAA1C348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00" b="25683"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2" name="Podtytuł 2">
            <a:extLst>
              <a:ext uri="{FF2B5EF4-FFF2-40B4-BE49-F238E27FC236}">
                <a16:creationId xmlns:a16="http://schemas.microsoft.com/office/drawing/2014/main" id="{7488A40D-0490-F171-C554-D156953F55B7}"/>
              </a:ext>
            </a:extLst>
          </p:cNvPr>
          <p:cNvSpPr txBox="1">
            <a:spLocks/>
          </p:cNvSpPr>
          <p:nvPr/>
        </p:nvSpPr>
        <p:spPr>
          <a:xfrm>
            <a:off x="943797" y="7106838"/>
            <a:ext cx="5035898" cy="4370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Departament Badań i Innowacji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EFCB2CE6-E047-6D2C-5A4D-16899CE6BE55}"/>
              </a:ext>
            </a:extLst>
          </p:cNvPr>
          <p:cNvSpPr txBox="1">
            <a:spLocks/>
          </p:cNvSpPr>
          <p:nvPr/>
        </p:nvSpPr>
        <p:spPr>
          <a:xfrm>
            <a:off x="943797" y="3139986"/>
            <a:ext cx="8668036" cy="3622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58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Nowe technologie. </a:t>
            </a:r>
            <a:r>
              <a:rPr lang="pl-PL" sz="58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Sztuczna inteligencja, technologie przełomowe, deep tech. </a:t>
            </a:r>
            <a:endParaRPr lang="pl-PL" sz="5800" dirty="0">
              <a:solidFill>
                <a:srgbClr val="68A5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DF445C5A-E3C0-9F07-DC5D-F79B068F1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7AFFC744-FE29-663A-21E7-E78FA81EB22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168C0B22-DB12-9D45-9B1A-976911209E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24BCCDD4-9595-0325-75FB-55B35B65B4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174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B4AA0883-FB3E-E99D-5FB9-5FAE9032F3B5}"/>
              </a:ext>
            </a:extLst>
          </p:cNvPr>
          <p:cNvPicPr/>
          <p:nvPr/>
        </p:nvPicPr>
        <p:blipFill rotWithShape="1">
          <a:blip r:embed="rId3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3A6EE71F-44E4-2F31-E063-500DBF2AB658}"/>
              </a:ext>
            </a:extLst>
          </p:cNvPr>
          <p:cNvSpPr txBox="1">
            <a:spLocks/>
          </p:cNvSpPr>
          <p:nvPr/>
        </p:nvSpPr>
        <p:spPr>
          <a:xfrm>
            <a:off x="3763198" y="3831452"/>
            <a:ext cx="4181095" cy="3560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Filar regulacyjny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Wdrożenie aktu o sztucznej inteligencji (AI Act)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Nowa polska strategia AI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Powołanie Komisji ds. AI</a:t>
            </a:r>
          </a:p>
        </p:txBody>
      </p:sp>
      <p:sp>
        <p:nvSpPr>
          <p:cNvPr id="13" name="Podtytuł 2">
            <a:extLst>
              <a:ext uri="{FF2B5EF4-FFF2-40B4-BE49-F238E27FC236}">
                <a16:creationId xmlns:a16="http://schemas.microsoft.com/office/drawing/2014/main" id="{BC984A73-EC1D-22D0-EA5C-2A57478867A1}"/>
              </a:ext>
            </a:extLst>
          </p:cNvPr>
          <p:cNvSpPr txBox="1">
            <a:spLocks/>
          </p:cNvSpPr>
          <p:nvPr/>
        </p:nvSpPr>
        <p:spPr>
          <a:xfrm>
            <a:off x="9379201" y="3831451"/>
            <a:ext cx="10558618" cy="3422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Filar projektowy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Projekt PLLuM, Konsorcjum ALT-EDIC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wsparcie budowania polskich modeli językowych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Badania wpływu AI na społeczeństwo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Budowa fabryki półprzewodników firmy Intel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Wsparcie projektów ze styku AI i cyberbezpieczeństwa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7774EA-D74C-CEBA-8AD2-D2418918F0FE}"/>
              </a:ext>
            </a:extLst>
          </p:cNvPr>
          <p:cNvSpPr txBox="1">
            <a:spLocks/>
          </p:cNvSpPr>
          <p:nvPr/>
        </p:nvSpPr>
        <p:spPr>
          <a:xfrm>
            <a:off x="3968770" y="2837372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EAE975BB-8FD0-4E54-A922-F0B08053D14D}"/>
              </a:ext>
            </a:extLst>
          </p:cNvPr>
          <p:cNvSpPr/>
          <p:nvPr/>
        </p:nvSpPr>
        <p:spPr>
          <a:xfrm>
            <a:off x="3763197" y="2760879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4D41B5C2-EDAF-10EA-4D25-02DEF5F8BFEC}"/>
              </a:ext>
            </a:extLst>
          </p:cNvPr>
          <p:cNvSpPr txBox="1">
            <a:spLocks/>
          </p:cNvSpPr>
          <p:nvPr/>
        </p:nvSpPr>
        <p:spPr>
          <a:xfrm>
            <a:off x="9590544" y="2837372"/>
            <a:ext cx="446854" cy="715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endParaRPr lang="pl-PL" sz="44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19FE7D77-A33F-9201-DD3E-D534A071E7C6}"/>
              </a:ext>
            </a:extLst>
          </p:cNvPr>
          <p:cNvSpPr/>
          <p:nvPr/>
        </p:nvSpPr>
        <p:spPr>
          <a:xfrm>
            <a:off x="9379201" y="2760879"/>
            <a:ext cx="844401" cy="844401"/>
          </a:xfrm>
          <a:prstGeom prst="ellipse">
            <a:avLst/>
          </a:prstGeom>
          <a:noFill/>
          <a:ln w="19050">
            <a:solidFill>
              <a:srgbClr val="0110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Podtytuł 2">
            <a:extLst>
              <a:ext uri="{FF2B5EF4-FFF2-40B4-BE49-F238E27FC236}">
                <a16:creationId xmlns:a16="http://schemas.microsoft.com/office/drawing/2014/main" id="{FE054C76-19BB-F984-9F5E-6708EFA027B5}"/>
              </a:ext>
            </a:extLst>
          </p:cNvPr>
          <p:cNvSpPr txBox="1">
            <a:spLocks/>
          </p:cNvSpPr>
          <p:nvPr/>
        </p:nvSpPr>
        <p:spPr>
          <a:xfrm>
            <a:off x="943797" y="652424"/>
            <a:ext cx="4978033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 planujemy?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90A68906-2F8A-E594-7404-B9B4565B7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A03AD85F-4B28-5713-7D74-724DDF5549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BBA15ABB-F814-F2A1-9DC8-F0355B8B50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  <p:pic>
        <p:nvPicPr>
          <p:cNvPr id="2" name="Obraz 1" descr="Obraz zawierający symbol, design&#10;&#10;Opis wygenerowany automatycznie">
            <a:extLst>
              <a:ext uri="{FF2B5EF4-FFF2-40B4-BE49-F238E27FC236}">
                <a16:creationId xmlns:a16="http://schemas.microsoft.com/office/drawing/2014/main" id="{E86FB399-FDD9-8546-4437-24C818B70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427" y="483567"/>
            <a:ext cx="2178184" cy="9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8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Obraz zawierający ubrania, obuwie, osoba, dziewczyna&#10;&#10;Opis wygenerowany automatycznie">
            <a:extLst>
              <a:ext uri="{FF2B5EF4-FFF2-40B4-BE49-F238E27FC236}">
                <a16:creationId xmlns:a16="http://schemas.microsoft.com/office/drawing/2014/main" id="{7DAC9C43-30A7-769F-A21F-34A772E34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02" t="7539" r="11614" b="28126"/>
          <a:stretch/>
        </p:blipFill>
        <p:spPr>
          <a:xfrm>
            <a:off x="12347544" y="0"/>
            <a:ext cx="5940455" cy="8823960"/>
          </a:xfrm>
          <a:prstGeom prst="rect">
            <a:avLst/>
          </a:prstGeom>
        </p:spPr>
      </p:pic>
      <p:pic>
        <p:nvPicPr>
          <p:cNvPr id="23" name="Obraz 22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8F975FE0-6A78-F1AB-DE3F-3D8C6E03C484}"/>
              </a:ext>
            </a:extLst>
          </p:cNvPr>
          <p:cNvPicPr/>
          <p:nvPr/>
        </p:nvPicPr>
        <p:blipFill rotWithShape="1">
          <a:blip r:embed="rId4"/>
          <a:srcRect t="85778"/>
          <a:stretch/>
        </p:blipFill>
        <p:spPr>
          <a:xfrm>
            <a:off x="0" y="8823960"/>
            <a:ext cx="18288000" cy="1463040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D476FA75-A9D7-3C4F-4138-287212F502E0}"/>
              </a:ext>
            </a:extLst>
          </p:cNvPr>
          <p:cNvSpPr txBox="1">
            <a:spLocks/>
          </p:cNvSpPr>
          <p:nvPr/>
        </p:nvSpPr>
        <p:spPr>
          <a:xfrm>
            <a:off x="962424" y="2312322"/>
            <a:ext cx="8346468" cy="5527711"/>
          </a:xfrm>
          <a:prstGeom prst="rect">
            <a:avLst/>
          </a:prstGeom>
        </p:spPr>
        <p:txBody>
          <a:bodyPr vert="horz" lIns="0" tIns="0" rIns="0" bIns="0" numCol="1" spcCol="720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Inwestycje w jakie technologie przełomowe (AI, kwanty, blockchain, półprzewodniki itd.) powinna priorytetyzować Polska?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Jaka formuła Funduszu AI (wspierającego rozwój AI w Polsce)</a:t>
            </a:r>
            <a:b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byłaby najlepsza?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Jakie kluczowe zagadnienia związane z AI powinno monitorować MC?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powinny wyglądać polskie inwestycje w bezpieczeńśtwo AI? 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Jakie dodatkowe działania powinno podjąć MC by stymulować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rozwój polskiego przemysłu półprzewodnikowego?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 jest kluczowe w budowaniu kwantowego potencjału Polski?</a:t>
            </a:r>
          </a:p>
          <a:p>
            <a:pPr marL="342900" lvl="0" indent="-342900">
              <a:buFont typeface="+mj-lt"/>
              <a:buAutoNum type="arabicPeriod"/>
            </a:pPr>
            <a:endParaRPr lang="pl-PL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D25D4A3C-9DBD-B451-2FF5-BED3A27ABDD7}"/>
              </a:ext>
            </a:extLst>
          </p:cNvPr>
          <p:cNvSpPr txBox="1">
            <a:spLocks/>
          </p:cNvSpPr>
          <p:nvPr/>
        </p:nvSpPr>
        <p:spPr>
          <a:xfrm>
            <a:off x="962424" y="652424"/>
            <a:ext cx="4978033" cy="866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>
                <a:solidFill>
                  <a:srgbClr val="01105D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Porozmawiajmy</a:t>
            </a:r>
            <a:endParaRPr lang="pl-PL" sz="4800" dirty="0">
              <a:solidFill>
                <a:srgbClr val="011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DCD360B5-D6B1-6401-896F-4180E54D8BF0}"/>
              </a:ext>
            </a:extLst>
          </p:cNvPr>
          <p:cNvGrpSpPr/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1411D2E6-915C-CF3F-755E-2EFB1E255A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A2267B65-DBB7-78D8-2CDC-D0688FA11182}"/>
                </a:ext>
              </a:extLst>
            </p:cNvPr>
            <p:cNvSpPr txBox="1"/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89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niebieskie, zrzut ekranu, Jaskrawoniebieski, światło&#10;&#10;Opis wygenerowany automatycznie">
            <a:extLst>
              <a:ext uri="{FF2B5EF4-FFF2-40B4-BE49-F238E27FC236}">
                <a16:creationId xmlns:a16="http://schemas.microsoft.com/office/drawing/2014/main" id="{E0AE7F60-4922-DF90-8A0B-B4D7D4A2EF9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091DCD4-3EA2-52D7-AEE8-2F5FE31E02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8" y="594968"/>
            <a:ext cx="4243362" cy="1891777"/>
          </a:xfrm>
          <a:prstGeom prst="rect">
            <a:avLst/>
          </a:prstGeom>
        </p:spPr>
      </p:pic>
      <p:pic>
        <p:nvPicPr>
          <p:cNvPr id="4" name="Obraz 3" descr="Obraz zawierający rozmycie, ciemność, czarne&#10;&#10;Opis wygenerowany automatycznie">
            <a:extLst>
              <a:ext uri="{FF2B5EF4-FFF2-40B4-BE49-F238E27FC236}">
                <a16:creationId xmlns:a16="http://schemas.microsoft.com/office/drawing/2014/main" id="{1E21FAA8-6942-D821-B511-0E4BB84F71E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00" b="25683"/>
          <a:stretch/>
        </p:blipFill>
        <p:spPr>
          <a:xfrm>
            <a:off x="7394957" y="1296040"/>
            <a:ext cx="10893043" cy="8990960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EAF236E2-DC8C-94EC-0ACB-F86456672556}"/>
              </a:ext>
            </a:extLst>
          </p:cNvPr>
          <p:cNvSpPr txBox="1">
            <a:spLocks/>
          </p:cNvSpPr>
          <p:nvPr/>
        </p:nvSpPr>
        <p:spPr>
          <a:xfrm>
            <a:off x="943797" y="3705276"/>
            <a:ext cx="7517508" cy="3300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PAŃSTWO</a:t>
            </a:r>
            <a:b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INTELIGENTNEJ</a:t>
            </a:r>
            <a:b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-PL" sz="7200" dirty="0">
                <a:solidFill>
                  <a:srgbClr val="68A5FF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CYFRYZACJI</a:t>
            </a:r>
          </a:p>
        </p:txBody>
      </p:sp>
      <p:pic>
        <p:nvPicPr>
          <p:cNvPr id="6" name="Obraz 5" descr="Obraz zawierający sztuka, Symetria, wzór&#10;&#10;Opis wygenerowany automatycznie">
            <a:extLst>
              <a:ext uri="{FF2B5EF4-FFF2-40B4-BE49-F238E27FC236}">
                <a16:creationId xmlns:a16="http://schemas.microsoft.com/office/drawing/2014/main" id="{648EB927-37A1-F8DB-C1FD-A5E6AA9D780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935" y="1318142"/>
            <a:ext cx="8067434" cy="759962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BC2605BD-1611-465F-F86D-E9AD8527CEB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3797" y="8633714"/>
            <a:ext cx="5035898" cy="745641"/>
            <a:chOff x="1089453" y="8308984"/>
            <a:chExt cx="5035898" cy="745641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D12ABCA8-57D5-BB42-69A9-DF307BBDC8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9453" y="8308984"/>
              <a:ext cx="5035898" cy="745641"/>
            </a:xfrm>
            <a:prstGeom prst="rect">
              <a:avLst/>
            </a:prstGeom>
            <a:solidFill>
              <a:srgbClr val="0110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0CAEB3B8-86F0-C340-8A8D-2EABAF8F588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9525" y="8387715"/>
              <a:ext cx="4166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37879"/>
              <a:r>
                <a:rPr lang="pl-PL" sz="2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Konsultacje społeczne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324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4586</TotalTime>
  <Words>171</Words>
  <Application>Microsoft Macintosh PowerPoint</Application>
  <PresentationFormat>Niestandardowy</PresentationFormat>
  <Paragraphs>31</Paragraphs>
  <Slides>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Wojtysiak Paweł</cp:lastModifiedBy>
  <cp:revision>342</cp:revision>
  <dcterms:created xsi:type="dcterms:W3CDTF">2024-05-01T18:44:37Z</dcterms:created>
  <dcterms:modified xsi:type="dcterms:W3CDTF">2024-06-17T15:14:37Z</dcterms:modified>
</cp:coreProperties>
</file>