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70" r:id="rId5"/>
    <p:sldId id="267" r:id="rId6"/>
    <p:sldId id="269" r:id="rId7"/>
    <p:sldId id="268" r:id="rId8"/>
    <p:sldId id="259" r:id="rId9"/>
    <p:sldId id="260" r:id="rId10"/>
    <p:sldId id="262" r:id="rId11"/>
    <p:sldId id="272" r:id="rId12"/>
    <p:sldId id="273" r:id="rId13"/>
    <p:sldId id="261" r:id="rId14"/>
    <p:sldId id="274" r:id="rId15"/>
    <p:sldId id="275" r:id="rId16"/>
    <p:sldId id="276" r:id="rId17"/>
    <p:sldId id="277" r:id="rId18"/>
    <p:sldId id="266" r:id="rId19"/>
  </p:sldIdLst>
  <p:sldSz cx="12192000" cy="6858000"/>
  <p:notesSz cx="6858000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EE2D7-CAAF-427D-B625-144A325E2787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BCEC8-D1A6-4634-957C-E41FE23B72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70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3BCEC8-D1A6-4634-957C-E41FE23B726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839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B046-2A15-460C-8CC0-E7A616AE7536}" type="datetime1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20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B79D-97B3-4815-8664-52FB7340FC84}" type="datetime1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836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3329-525B-4564-824F-093EF2645B1E}" type="datetime1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883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21B5-C811-423F-B766-4842C5D5F185}" type="datetime1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66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A011-1205-4C30-B0AD-47C1253F36EE}" type="datetime1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61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7E50-D425-4653-B783-26EDD6189CE8}" type="datetime1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68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78F0-3E17-43C3-A73A-34CB9D5145E2}" type="datetime1">
              <a:rPr lang="pl-PL" smtClean="0"/>
              <a:t>09.10.2023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FEC5-709D-429D-9EEF-5DD8582D69CB}" type="datetime1">
              <a:rPr lang="pl-PL" smtClean="0"/>
              <a:t>09.10.2023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064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D297-A034-408B-87D1-6B97584BED10}" type="datetime1">
              <a:rPr lang="pl-PL" smtClean="0"/>
              <a:t>09.10.2023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600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42F7-630E-4C24-90A4-3F7C0026EFFA}" type="datetime1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6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D762-ACF6-4DDA-B5E8-9174D6AE4A6A}" type="datetime1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195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40231-F8A6-47A9-B1CA-5AE3064453ED}" type="datetime1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F981-3E04-4A1A-A32F-120B2AA655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33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21208" y="1507844"/>
            <a:ext cx="11183112" cy="3733101"/>
          </a:xfrm>
        </p:spPr>
        <p:txBody>
          <a:bodyPr>
            <a:normAutofit/>
          </a:bodyPr>
          <a:lstStyle/>
          <a:p>
            <a:r>
              <a:rPr lang="pl-PL" sz="5300" b="1" dirty="0">
                <a:solidFill>
                  <a:schemeClr val="bg1"/>
                </a:solidFill>
              </a:rPr>
              <a:t>PROGRAM INWESTYCJI STRATEGICZNYCH „POLSKI ŁAD”</a:t>
            </a:r>
            <a:br>
              <a:rPr lang="pl-PL" sz="7300" b="1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r>
              <a:rPr lang="pl-PL" sz="3600" dirty="0">
                <a:solidFill>
                  <a:schemeClr val="bg1"/>
                </a:solidFill>
              </a:rPr>
              <a:t>OGŁOSZENIE WYNIKÓW NABORU</a:t>
            </a:r>
            <a:br>
              <a:rPr lang="pl-PL" sz="3600" dirty="0">
                <a:solidFill>
                  <a:schemeClr val="bg1"/>
                </a:solidFill>
              </a:rPr>
            </a:br>
            <a:r>
              <a:rPr lang="pl-PL" sz="3600" dirty="0">
                <a:solidFill>
                  <a:schemeClr val="bg1"/>
                </a:solidFill>
              </a:rPr>
              <a:t>(EDYCJA 8)</a:t>
            </a:r>
            <a:endParaRPr lang="pl-PL" sz="4400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6331971"/>
            <a:ext cx="9144000" cy="3191954"/>
          </a:xfrm>
        </p:spPr>
        <p:txBody>
          <a:bodyPr>
            <a:normAutofit/>
          </a:bodyPr>
          <a:lstStyle/>
          <a:p>
            <a:r>
              <a:rPr lang="pl-PL" sz="2000" dirty="0">
                <a:solidFill>
                  <a:schemeClr val="bg1"/>
                </a:solidFill>
              </a:rPr>
              <a:t>Lublin 2023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CABB35A-8FD6-44BD-A725-A6FF25A5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0944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4568" y="1661652"/>
            <a:ext cx="3470787" cy="3814916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chemeClr val="bg1"/>
                </a:solidFill>
              </a:rPr>
              <a:t>Program Inwestycji Strategicznych </a:t>
            </a:r>
            <a:br>
              <a:rPr lang="pl-PL" sz="2800" b="1" dirty="0">
                <a:solidFill>
                  <a:schemeClr val="bg1"/>
                </a:solidFill>
              </a:rPr>
            </a:br>
            <a:r>
              <a:rPr lang="pl-PL" sz="2800" b="1" dirty="0">
                <a:solidFill>
                  <a:schemeClr val="bg1"/>
                </a:solidFill>
              </a:rPr>
              <a:t>„Polski Ład”</a:t>
            </a:r>
            <a:br>
              <a:rPr lang="pl-PL" sz="2800" b="1" dirty="0">
                <a:solidFill>
                  <a:schemeClr val="bg1"/>
                </a:solidFill>
              </a:rPr>
            </a:br>
            <a:r>
              <a:rPr lang="pl-PL" sz="2400" b="1" dirty="0">
                <a:solidFill>
                  <a:schemeClr val="bg1"/>
                </a:solidFill>
              </a:rPr>
              <a:t>(wyniki naboru 8 edycji – dofinansowanie </a:t>
            </a:r>
            <a:br>
              <a:rPr lang="pl-PL" sz="2400" b="1" dirty="0">
                <a:solidFill>
                  <a:schemeClr val="bg1"/>
                </a:solidFill>
              </a:rPr>
            </a:br>
            <a:r>
              <a:rPr lang="pl-PL" sz="2400" b="1" dirty="0">
                <a:solidFill>
                  <a:schemeClr val="bg1"/>
                </a:solidFill>
              </a:rPr>
              <a:t>z podziałem na powiaty)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030710"/>
              </p:ext>
            </p:extLst>
          </p:nvPr>
        </p:nvGraphicFramePr>
        <p:xfrm>
          <a:off x="4876800" y="983224"/>
          <a:ext cx="6341806" cy="577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2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4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Kwota dofinasowania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bialski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170 711 103,20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zamojski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152 306 362,95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lubelski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135 180 951,72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puławski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126 727 299,00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biłgorajski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119 679 994,84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chełmski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118 939 204,92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tomaszowski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114 948 085,00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lubartowski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110 950 430,70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świdnicki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95 880 000,00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włodawski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91 701 000,00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krasnostawski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90 279 020,40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kraśnicki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77 229 350,00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parczewski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74 128 475,00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radzyński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71 072 125,00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hrubieszowski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66 549 539,00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łukowski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65 860 480,00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opolski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58 795 582,42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rycki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58 615 000,00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łęczyński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57 630 200,00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janowski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53 257 000,00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Chełm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40 000 000,00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Zamość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39 999 997,00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Lublin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38 462 000,00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Województwo lubelskie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37 740 000,00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644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Biała Podlaska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8 000 000,00 zł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8E4D1512-D5D3-4E44-8224-D2F54D59E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4706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9943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bg1"/>
                </a:solidFill>
              </a:rPr>
              <a:t>Program Inwestycji Strategicznych „Polski Ład”</a:t>
            </a:r>
            <a:br>
              <a:rPr lang="pl-PL" sz="4000" b="1" dirty="0">
                <a:solidFill>
                  <a:schemeClr val="bg1"/>
                </a:solidFill>
              </a:rPr>
            </a:br>
            <a:r>
              <a:rPr lang="pl-PL" sz="3200" b="1" dirty="0">
                <a:solidFill>
                  <a:schemeClr val="bg1"/>
                </a:solidFill>
              </a:rPr>
              <a:t>(wyniki naboru 8 edycji – JST z największym dofinansowaniem)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885621"/>
              </p:ext>
            </p:extLst>
          </p:nvPr>
        </p:nvGraphicFramePr>
        <p:xfrm>
          <a:off x="2207341" y="2415561"/>
          <a:ext cx="777731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7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Nazwa wnioskodawcy  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Kwota dofinansowania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Chełm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40 000 000,00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Zamość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39 999 997,00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Gmina Lublin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38 462 000,00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Województwo Lubelskie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37 740 000,00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Świdnicki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30 000 000,00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Puławy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29 700 000,00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Gmina Miejska Świdnik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28 000 000,00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Gmina Zakrzówek  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18 000 000,00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Włodawski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17 100 000,00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Powiat Lubelski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17 000 000,00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E117FECA-D737-49F4-81FA-6F1A7B995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4706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368015"/>
            <a:ext cx="10515600" cy="1325563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Program Inwestycji Strategicznych „Polski Ład”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sz="3600" dirty="0">
                <a:solidFill>
                  <a:schemeClr val="bg1"/>
                </a:solidFill>
              </a:rPr>
              <a:t>(wyniki naboru 8 edycji – Miasto Lublin)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415561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Łączna wartość dofinansowania – </a:t>
            </a:r>
            <a:r>
              <a:rPr lang="pl-PL" b="1" dirty="0">
                <a:solidFill>
                  <a:schemeClr val="bg1"/>
                </a:solidFill>
              </a:rPr>
              <a:t>38 462 000 zł</a:t>
            </a:r>
          </a:p>
          <a:p>
            <a:r>
              <a:rPr lang="pl-PL" dirty="0">
                <a:solidFill>
                  <a:schemeClr val="bg1"/>
                </a:solidFill>
              </a:rPr>
              <a:t>Liczba zadań planowanych do realizacji – </a:t>
            </a:r>
            <a:r>
              <a:rPr lang="pl-PL" b="1" dirty="0">
                <a:solidFill>
                  <a:schemeClr val="bg1"/>
                </a:solidFill>
              </a:rPr>
              <a:t>3</a:t>
            </a:r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Rozbudowa i przebudowa ulic w południowej części miasta Lublin –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b="1" dirty="0">
                <a:solidFill>
                  <a:schemeClr val="bg1"/>
                </a:solidFill>
              </a:rPr>
              <a:t>28 462 000 zł</a:t>
            </a:r>
          </a:p>
          <a:p>
            <a:r>
              <a:rPr lang="pl-PL" dirty="0">
                <a:solidFill>
                  <a:schemeClr val="bg1"/>
                </a:solidFill>
              </a:rPr>
              <a:t>Budowa i przebudowa ul. Kruszynowej w Lublinie – </a:t>
            </a:r>
            <a:r>
              <a:rPr lang="pl-PL" b="1" dirty="0">
                <a:solidFill>
                  <a:schemeClr val="bg1"/>
                </a:solidFill>
              </a:rPr>
              <a:t>2 000 000 zł </a:t>
            </a:r>
          </a:p>
          <a:p>
            <a:r>
              <a:rPr lang="pl-PL" dirty="0">
                <a:solidFill>
                  <a:schemeClr val="bg1"/>
                </a:solidFill>
              </a:rPr>
              <a:t>Termomodernizacja budynków użyteczności publicznej: IV i V Liceum Ogólnokształcącego w Lublinie –  </a:t>
            </a:r>
            <a:r>
              <a:rPr lang="pl-PL" b="1" dirty="0">
                <a:solidFill>
                  <a:schemeClr val="bg1"/>
                </a:solidFill>
              </a:rPr>
              <a:t>8 000 000 zł</a:t>
            </a:r>
          </a:p>
          <a:p>
            <a:pPr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2DDC058-2187-488D-AB9D-04973EC18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123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2008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bg1"/>
                </a:solidFill>
              </a:rPr>
              <a:t>Fundusz Dróg Samorządowych / Rządowy Fundusz Rozwoju Dróg</a:t>
            </a:r>
            <a:endParaRPr lang="pl-PL" sz="4000" dirty="0">
              <a:solidFill>
                <a:schemeClr val="bg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122522"/>
              </p:ext>
            </p:extLst>
          </p:nvPr>
        </p:nvGraphicFramePr>
        <p:xfrm>
          <a:off x="1077861" y="2629424"/>
          <a:ext cx="10036278" cy="3842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8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8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Nazwa Programu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Kwota dofinansowania województwo lubelskie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latin typeface="Calibri"/>
                          <a:ea typeface="Calibri"/>
                          <a:cs typeface="Times New Roman"/>
                        </a:rPr>
                        <a:t>Fundusz Dróg Samorządowych – 2020 r.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332,3 mln zł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Rządowy Fundusz Rozwoju Dróg – 2021 r.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282,1 mln zł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Rządowy Fundusz Rozwoju Dróg – 2022 r.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336,9 mln zł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Rządowy Fundusz Rozwoju Dróg – 2023 r.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543,2 mln zł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+mn-lt"/>
                          <a:ea typeface="Calibri"/>
                          <a:cs typeface="Times New Roman"/>
                        </a:rPr>
                        <a:t>Rządowy Fundusz Rozwoju Dróg – 2024 r.</a:t>
                      </a:r>
                      <a:endParaRPr lang="pl-PL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+mn-lt"/>
                          <a:ea typeface="Calibri"/>
                          <a:cs typeface="Times New Roman"/>
                        </a:rPr>
                        <a:t>458 mln zł</a:t>
                      </a:r>
                      <a:endParaRPr lang="pl-PL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RAZEM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1 925,5 mln zł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4400812"/>
                  </a:ext>
                </a:extLst>
              </a:tr>
            </a:tbl>
          </a:graphicData>
        </a:graphic>
      </p:graphicFrame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E80338C-0017-4154-8FCD-B021CDE08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541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692480"/>
            <a:ext cx="10515600" cy="1453842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bg1"/>
                </a:solidFill>
              </a:rPr>
              <a:t>Rządowy Fundusz Inwestycji Lokalnych</a:t>
            </a:r>
            <a:br>
              <a:rPr lang="pl-PL" sz="4000" dirty="0">
                <a:solidFill>
                  <a:schemeClr val="bg1"/>
                </a:solidFill>
              </a:rPr>
            </a:br>
            <a:endParaRPr lang="pl-PL" sz="4000" dirty="0">
              <a:solidFill>
                <a:schemeClr val="bg1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83613"/>
              </p:ext>
            </p:extLst>
          </p:nvPr>
        </p:nvGraphicFramePr>
        <p:xfrm>
          <a:off x="1063113" y="2986547"/>
          <a:ext cx="10065774" cy="2490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3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Nazwa Programu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Kwota dofinansowania województwo lubelskie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Rządowy Fundusz Inwestycji Lokalnych – 2020 r.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747,7 mln zł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Rządowy Fundusz Inwestycji Lokalnych – 2021 r.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164,9 mln zł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latin typeface="Calibri"/>
                          <a:ea typeface="Calibri"/>
                          <a:cs typeface="Times New Roman"/>
                        </a:rPr>
                        <a:t>Rządowy Fundusz Inwestycji Lokalnych  - wsparcie dla gmin popegeerowskich – 2021 r.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11,3 mln zł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3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RAZEM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923,9 mln zł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B723283-88D4-4A36-BEE7-4E80EF36E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541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2106" y="2899952"/>
            <a:ext cx="9947787" cy="3402525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Program Inwestycji Strategicznych „Polski Ład” – </a:t>
            </a:r>
            <a:r>
              <a:rPr lang="pl-PL" b="1" dirty="0">
                <a:solidFill>
                  <a:schemeClr val="bg1"/>
                </a:solidFill>
                <a:ea typeface="Times New Roman"/>
                <a:cs typeface="Times New Roman"/>
              </a:rPr>
              <a:t>7 480, 7 mln zł</a:t>
            </a:r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Fundusz Dróg Samorządowych/Rządowy Fundusz Rozwoju Dróg –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b="1" dirty="0">
                <a:solidFill>
                  <a:schemeClr val="bg1"/>
                </a:solidFill>
              </a:rPr>
              <a:t>1 925,5 mln zł</a:t>
            </a:r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Rządowy Fundusz Inwestycji Lokalnych – </a:t>
            </a:r>
            <a:r>
              <a:rPr lang="pl-PL" b="1" dirty="0">
                <a:solidFill>
                  <a:schemeClr val="bg1"/>
                </a:solidFill>
              </a:rPr>
              <a:t>923,9 mln zł </a:t>
            </a:r>
          </a:p>
          <a:p>
            <a:pPr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E1649F2-E45E-410E-A2E9-7B5D7265A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9688FE52-247B-4247-865D-FD155EC6B98F}"/>
              </a:ext>
            </a:extLst>
          </p:cNvPr>
          <p:cNvSpPr txBox="1">
            <a:spLocks/>
          </p:cNvSpPr>
          <p:nvPr/>
        </p:nvSpPr>
        <p:spPr>
          <a:xfrm>
            <a:off x="838200" y="14565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chemeClr val="bg1"/>
                </a:solidFill>
              </a:rPr>
              <a:t>Program Rządowe Dla Województwa Lubelskiego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sz="3600" dirty="0">
                <a:solidFill>
                  <a:schemeClr val="bg1"/>
                </a:solidFill>
              </a:rPr>
              <a:t>(2019 - 2024)</a:t>
            </a:r>
          </a:p>
        </p:txBody>
      </p:sp>
    </p:spTree>
    <p:extLst>
      <p:ext uri="{BB962C8B-B14F-4D97-AF65-F5344CB8AC3E}">
        <p14:creationId xmlns:p14="http://schemas.microsoft.com/office/powerpoint/2010/main" val="2084123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45650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</a:rPr>
              <a:t>Program Rządowe Dla Województwa Lubelskiego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sz="3600" dirty="0">
                <a:solidFill>
                  <a:schemeClr val="bg1"/>
                </a:solidFill>
              </a:rPr>
              <a:t>(2019 - 2024)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182477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chemeClr val="bg1"/>
                </a:solidFill>
              </a:rPr>
              <a:t>Łączna wartość inwestycji:</a:t>
            </a:r>
            <a:br>
              <a:rPr lang="pl-PL" b="1" dirty="0">
                <a:solidFill>
                  <a:schemeClr val="bg1"/>
                </a:solidFill>
              </a:rPr>
            </a:br>
            <a:endParaRPr lang="pl-PL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l-PL" sz="8000" b="1" dirty="0">
                <a:solidFill>
                  <a:schemeClr val="bg1"/>
                </a:solidFill>
              </a:rPr>
              <a:t>10 357,1 mln zł </a:t>
            </a:r>
          </a:p>
          <a:p>
            <a:pPr>
              <a:buNone/>
            </a:pPr>
            <a:endParaRPr lang="pl-PL" b="1" dirty="0">
              <a:solidFill>
                <a:schemeClr val="bg1"/>
              </a:solidFill>
            </a:endParaRPr>
          </a:p>
          <a:p>
            <a:pPr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61E32D5-AB7F-46E9-A50A-AD0D489A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123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bg1"/>
                </a:solidFill>
              </a:rPr>
              <a:t>Programy drogowe </a:t>
            </a:r>
            <a:r>
              <a:rPr lang="pl-PL" sz="3200" b="1">
                <a:solidFill>
                  <a:schemeClr val="bg1"/>
                </a:solidFill>
              </a:rPr>
              <a:t>(2009-2024)</a:t>
            </a:r>
            <a:endParaRPr lang="pl-PL" sz="3200" b="1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61E32D5-AB7F-46E9-A50A-AD0D489A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17</a:t>
            </a:fld>
            <a:endParaRPr lang="pl-PL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202E589A-8EE9-47FC-B754-98095869BE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128313"/>
              </p:ext>
            </p:extLst>
          </p:nvPr>
        </p:nvGraphicFramePr>
        <p:xfrm>
          <a:off x="1063113" y="1216742"/>
          <a:ext cx="10065774" cy="5444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9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– Nazwa programu</a:t>
                      </a:r>
                      <a:endParaRPr lang="pl-PL" sz="16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Kwota dofinansowania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 – Narodowy Program Przebudowy Dróg Lokalnych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62,5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 – Narodowy Program Przebudowy Dróg Lokalnych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67,6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 – Narodowy Program Przebudowy Dróg Lokalnych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66,2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 – Narodowy Program Przebudowy Dróg Lokalnych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14,8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92931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 – Narodowy Program Przebudowy Dróg Lokalnych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37,2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86531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 – Narodowy Program Przebudowy Dróg Lokalnych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52,4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474583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 – Narodowy Program Przebudowy Dróg Lokalnych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74,5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05872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 – Program Rozwoju Gminnej i Powiatowej Infrastruktury Drogowej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59,5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3814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 – Program Rozwoju Gminnej i Powiatowej Infrastruktury Drogowej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60,3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969969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– Program Rozwoju Gminnej i Powiatowej Infrastruktury Drogowej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59,7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48848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– Rządowy Program na rzecz rozwoju konkurencyjności regionów poprzez wsparcie lokalnej infrastruktury drogowej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37,7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314834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– Fundusz Dróg Samorządowych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280,7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79934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– Fundusz Dróg Samorządowych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332,3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51871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– Rządowy Fundusz Rozwoju Dróg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282,1 mln zł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433114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 – Rządowy Fundusz Rozwoju Dróg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336,9 mln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636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 – Rządowy Fundusz Rozwoju Dróg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543,2 mln zł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41503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 – Rządowy Fundusz Rozwoju Dróg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458 mln zł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1822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950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1564" y="2863644"/>
            <a:ext cx="11548872" cy="1130711"/>
          </a:xfrm>
        </p:spPr>
        <p:txBody>
          <a:bodyPr>
            <a:norm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Dziękujemy za uwagę </a:t>
            </a:r>
            <a:endParaRPr lang="pl-PL" sz="4800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6125782"/>
            <a:ext cx="9144000" cy="3191954"/>
          </a:xfrm>
        </p:spPr>
        <p:txBody>
          <a:bodyPr/>
          <a:lstStyle/>
          <a:p>
            <a:r>
              <a:rPr lang="pl-PL" dirty="0"/>
              <a:t> 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316660D-29EF-4435-B3E0-8027D4AEC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00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0798"/>
            <a:ext cx="10515600" cy="35768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Rządowy Fundusz Polski Ład: Program Inwestycji Strategicznych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ma na celu dofinansowanie projektów inwestycyjnych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realizowanych przez województwa, gminy, powiaty, miasta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lub ich związki w całej Polsce.</a:t>
            </a: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W ósmym naborze wniosków wysokość dofinansowania zależy od obszaru inwestycji.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248AAFD-F0C9-424A-9C42-5CB5C5F6B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730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84517"/>
            <a:ext cx="10515600" cy="5116284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chemeClr val="bg1"/>
                </a:solidFill>
              </a:rPr>
              <a:t>95%</a:t>
            </a:r>
            <a:r>
              <a:rPr lang="pl-PL" dirty="0">
                <a:solidFill>
                  <a:schemeClr val="bg1"/>
                </a:solidFill>
              </a:rPr>
              <a:t> wartości inwestycji (minimum 5% udziału własnego) dla inwestycji realizowanych w obszarach: 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budowa lub modernizacja infrastruktury drogowej;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budowa lub modernizacja infrastruktury wodno-kanalizacyjnej, </a:t>
            </a:r>
            <a:br>
              <a:rPr lang="pl-PL" sz="2800" dirty="0">
                <a:solidFill>
                  <a:schemeClr val="bg1"/>
                </a:solidFill>
              </a:rPr>
            </a:br>
            <a:r>
              <a:rPr lang="pl-PL" sz="2800" dirty="0">
                <a:solidFill>
                  <a:schemeClr val="bg1"/>
                </a:solidFill>
              </a:rPr>
              <a:t>w tym oczyszczalni;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budowa lub modernizacja źródeł ciepła sieciowego </a:t>
            </a:r>
            <a:r>
              <a:rPr lang="pl-PL" sz="2800" dirty="0" err="1">
                <a:solidFill>
                  <a:schemeClr val="bg1"/>
                </a:solidFill>
              </a:rPr>
              <a:t>zeroemisyjnego</a:t>
            </a:r>
            <a:r>
              <a:rPr lang="pl-PL" sz="2800" dirty="0">
                <a:solidFill>
                  <a:schemeClr val="bg1"/>
                </a:solidFill>
              </a:rPr>
              <a:t>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budowa lub modernizacja indywidualnych źródeł ciepła </a:t>
            </a:r>
            <a:r>
              <a:rPr lang="pl-PL" sz="2800" dirty="0" err="1">
                <a:solidFill>
                  <a:schemeClr val="bg1"/>
                </a:solidFill>
              </a:rPr>
              <a:t>zeroemisyjnego</a:t>
            </a:r>
            <a:r>
              <a:rPr lang="pl-PL" sz="2800" dirty="0">
                <a:solidFill>
                  <a:schemeClr val="bg1"/>
                </a:solidFill>
              </a:rPr>
              <a:t>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budowa lub modernizacja infrastruktury gospodarki odpadami, </a:t>
            </a:r>
            <a:br>
              <a:rPr lang="pl-PL" sz="2800" dirty="0">
                <a:solidFill>
                  <a:schemeClr val="bg1"/>
                </a:solidFill>
              </a:rPr>
            </a:br>
            <a:r>
              <a:rPr lang="pl-PL" sz="2800" dirty="0">
                <a:solidFill>
                  <a:schemeClr val="bg1"/>
                </a:solidFill>
              </a:rPr>
              <a:t>w tym spalarnie, przetwarzanie biologiczne, segregacja;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odnawialne źródła energii;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0F8A617-53E0-4D6F-B20D-FDB79D34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74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84890"/>
            <a:ext cx="10515600" cy="5673110"/>
          </a:xfrm>
        </p:spPr>
        <p:txBody>
          <a:bodyPr>
            <a:noAutofit/>
          </a:bodyPr>
          <a:lstStyle/>
          <a:p>
            <a:pPr lvl="0"/>
            <a:r>
              <a:rPr lang="pl-PL" sz="2400" b="1" dirty="0">
                <a:solidFill>
                  <a:schemeClr val="bg1"/>
                </a:solidFill>
              </a:rPr>
              <a:t>90%</a:t>
            </a:r>
            <a:r>
              <a:rPr lang="pl-PL" sz="2400" dirty="0">
                <a:solidFill>
                  <a:schemeClr val="bg1"/>
                </a:solidFill>
              </a:rPr>
              <a:t> wartości inwestycji (minimum 10% udziału własnego) dla inwestycji realizowanych w obszarach: 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tabor z napędem </a:t>
            </a:r>
            <a:r>
              <a:rPr lang="pl-PL" dirty="0" err="1">
                <a:solidFill>
                  <a:schemeClr val="bg1"/>
                </a:solidFill>
              </a:rPr>
              <a:t>zeroemisyjnym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budowa lub modernizacja źródeł ciepła sieciowego niskoemisyjnego;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budowa lub modernizacja sieci ciepłowniczej;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budowa lub modernizacja infrastruktury elektroenergetycznej,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z wyłączeniem oświetleniowej;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cyfryzacja usług publicznych i komunalnych;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poprawa efektywności energetycznej budynków i instalacji publicznych;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innowacyjne rozwiązania w elektroenergetyce;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rewitalizacja obszarów miejskich;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budowa lub modernizacja infrastruktury kulturalnej;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budowa lub modernizacja infrastruktury turystycznej;</a:t>
            </a:r>
          </a:p>
          <a:p>
            <a:pPr lvl="1"/>
            <a:r>
              <a:rPr lang="pl-PL" dirty="0">
                <a:solidFill>
                  <a:schemeClr val="bg1"/>
                </a:solidFill>
              </a:rPr>
              <a:t>budowa lub modernizacja infrastruktury sportowej;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5CF41EF-0F9D-4792-A621-2845E606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73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184890"/>
            <a:ext cx="10946363" cy="5673110"/>
          </a:xfrm>
        </p:spPr>
        <p:txBody>
          <a:bodyPr>
            <a:noAutofit/>
          </a:bodyPr>
          <a:lstStyle/>
          <a:p>
            <a:pPr lvl="0"/>
            <a:r>
              <a:rPr lang="pl-PL" sz="2100" b="1" dirty="0">
                <a:solidFill>
                  <a:schemeClr val="bg1"/>
                </a:solidFill>
              </a:rPr>
              <a:t>85%</a:t>
            </a:r>
            <a:r>
              <a:rPr lang="pl-PL" sz="2100" dirty="0">
                <a:solidFill>
                  <a:schemeClr val="bg1"/>
                </a:solidFill>
              </a:rPr>
              <a:t> wartości inwestycji (minimum 15% udziału własnego) dla inwestycji realizowanych </a:t>
            </a:r>
            <a:br>
              <a:rPr lang="pl-PL" sz="2100" dirty="0">
                <a:solidFill>
                  <a:schemeClr val="bg1"/>
                </a:solidFill>
              </a:rPr>
            </a:br>
            <a:r>
              <a:rPr lang="pl-PL" sz="2100" dirty="0">
                <a:solidFill>
                  <a:schemeClr val="bg1"/>
                </a:solidFill>
              </a:rPr>
              <a:t>w obszarach: 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budowa lub modernizacja infrastruktury technicznej drogowej;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budowa lub modernizacja infrastruktury tramwajowej, w tym zajezdni;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budowa lub modernizacja infrastruktury kolejowej, w tym stacji utrzymaniowo-naprawczej;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budowa lub modernizacja infrastruktury transportu wodnego;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tabor transportu kolejowego;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tabor transportu tramwajowego;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tabor z napędem niskoemisyjnym;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budowa lub modernizacja kanalizacji deszczowej;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gospodarka wodna, w tym melioracja, retencja, osuszanie;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budowa lub modernizacja indywidualnych źródeł ciepła niskoemisyjnego;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budowa i modernizacja infrastruktury społecznej;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budowa lub modernizacja infrastruktury edukacyjnej;</a:t>
            </a:r>
          </a:p>
          <a:p>
            <a:pPr lvl="1"/>
            <a:r>
              <a:rPr lang="pl-PL" sz="2100" dirty="0">
                <a:solidFill>
                  <a:schemeClr val="bg1"/>
                </a:solidFill>
              </a:rPr>
              <a:t>rewitalizacja obszarów i/lub budynków zdegradowanych i/lub poprzemysłowych;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32AB827-E933-438F-83A3-923BD1C6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73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78501"/>
            <a:ext cx="10515600" cy="3900998"/>
          </a:xfrm>
        </p:spPr>
        <p:txBody>
          <a:bodyPr>
            <a:noAutofit/>
          </a:bodyPr>
          <a:lstStyle/>
          <a:p>
            <a:pPr lvl="0"/>
            <a:r>
              <a:rPr lang="pl-PL" b="1" dirty="0">
                <a:solidFill>
                  <a:schemeClr val="bg1"/>
                </a:solidFill>
              </a:rPr>
              <a:t>80%</a:t>
            </a:r>
            <a:r>
              <a:rPr lang="pl-PL" dirty="0">
                <a:solidFill>
                  <a:schemeClr val="bg1"/>
                </a:solidFill>
              </a:rPr>
              <a:t> wartości inwestycji (minimum 20% udziału własnego) </a:t>
            </a:r>
          </a:p>
          <a:p>
            <a:pPr marL="0" lvl="0" indent="0">
              <a:buNone/>
            </a:pPr>
            <a:r>
              <a:rPr lang="pl-PL" dirty="0">
                <a:solidFill>
                  <a:schemeClr val="bg1"/>
                </a:solidFill>
              </a:rPr>
              <a:t>dla inwestycji realizowanych w obszarach: 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tabor zbiorowego transportu drogowego;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tabor zbiorowego transportu wodnego;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budowa lub modernizacja infrastruktury telekomunikacyjnej;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budowa i organizacja inkubatorów przedsiębiorczości;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budowa i organizacja parków naukowo-technologicznych;</a:t>
            </a:r>
          </a:p>
          <a:p>
            <a:pPr lvl="1"/>
            <a:r>
              <a:rPr lang="pl-PL" sz="2800" dirty="0">
                <a:solidFill>
                  <a:schemeClr val="bg1"/>
                </a:solidFill>
              </a:rPr>
              <a:t>rozbiórka obiektów i urządzeń budowlanych.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2DA1DD4-2D2F-4BEB-9397-C795B3983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73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66875"/>
            <a:ext cx="10515600" cy="3124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W czasie ósmego naboru każda JST czy związek JST mogła zgłosić </a:t>
            </a:r>
            <a:r>
              <a:rPr lang="pl-PL" b="1" dirty="0">
                <a:solidFill>
                  <a:schemeClr val="bg1"/>
                </a:solidFill>
              </a:rPr>
              <a:t>maksymalnie trzy wnioski </a:t>
            </a:r>
            <a:r>
              <a:rPr lang="pl-PL" dirty="0">
                <a:solidFill>
                  <a:schemeClr val="bg1"/>
                </a:solidFill>
              </a:rPr>
              <a:t>o dofinansowanie, w tym:</a:t>
            </a:r>
          </a:p>
          <a:p>
            <a:pPr>
              <a:buNone/>
            </a:pPr>
            <a:endParaRPr lang="pl-PL" dirty="0">
              <a:solidFill>
                <a:schemeClr val="bg1"/>
              </a:solidFill>
            </a:endParaRPr>
          </a:p>
          <a:p>
            <a:pPr lvl="1"/>
            <a:r>
              <a:rPr lang="pl-PL" b="1" dirty="0">
                <a:solidFill>
                  <a:schemeClr val="bg1"/>
                </a:solidFill>
              </a:rPr>
              <a:t>1</a:t>
            </a:r>
            <a:r>
              <a:rPr lang="pl-PL" dirty="0">
                <a:solidFill>
                  <a:schemeClr val="bg1"/>
                </a:solidFill>
              </a:rPr>
              <a:t> wniosek, którego wartość dofinansowania nie może przekroczyć </a:t>
            </a:r>
            <a:r>
              <a:rPr lang="pl-PL" b="1" dirty="0">
                <a:solidFill>
                  <a:schemeClr val="bg1"/>
                </a:solidFill>
              </a:rPr>
              <a:t>2 mln zł</a:t>
            </a:r>
          </a:p>
          <a:p>
            <a:pPr lvl="1"/>
            <a:r>
              <a:rPr lang="pl-PL" b="1" dirty="0">
                <a:solidFill>
                  <a:schemeClr val="bg1"/>
                </a:solidFill>
              </a:rPr>
              <a:t>1</a:t>
            </a:r>
            <a:r>
              <a:rPr lang="pl-PL" dirty="0">
                <a:solidFill>
                  <a:schemeClr val="bg1"/>
                </a:solidFill>
              </a:rPr>
              <a:t> wniosek, którego wartość dofinansowania nie może przekroczyć </a:t>
            </a:r>
            <a:r>
              <a:rPr lang="pl-PL" b="1" dirty="0">
                <a:solidFill>
                  <a:schemeClr val="bg1"/>
                </a:solidFill>
              </a:rPr>
              <a:t>8 mln zł</a:t>
            </a:r>
          </a:p>
          <a:p>
            <a:pPr lvl="1"/>
            <a:r>
              <a:rPr lang="pl-PL" b="1" dirty="0">
                <a:solidFill>
                  <a:schemeClr val="bg1"/>
                </a:solidFill>
              </a:rPr>
              <a:t>1</a:t>
            </a:r>
            <a:r>
              <a:rPr lang="pl-PL" dirty="0">
                <a:solidFill>
                  <a:schemeClr val="bg1"/>
                </a:solidFill>
              </a:rPr>
              <a:t> wniosek, którego wartość dofinansowania nie może przekroczyć </a:t>
            </a:r>
            <a:r>
              <a:rPr lang="pl-PL" b="1" dirty="0">
                <a:solidFill>
                  <a:schemeClr val="bg1"/>
                </a:solidFill>
              </a:rPr>
              <a:t>30 mln zł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FC2F18D-3CB8-4508-8AE0-91BEBFFC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73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51587" y="335628"/>
            <a:ext cx="7688825" cy="1325563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+mn-lt"/>
              </a:rPr>
              <a:t>Podsumowanie dotychczasowych edycji Programu Inwestycji Strategicznych „Polski Ład”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780236"/>
              </p:ext>
            </p:extLst>
          </p:nvPr>
        </p:nvGraphicFramePr>
        <p:xfrm>
          <a:off x="816077" y="1496285"/>
          <a:ext cx="10559845" cy="5101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4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7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Nazwa programu </a:t>
                      </a:r>
                      <a:endParaRPr lang="pl-PL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Dofinansowanie – w skali kraju</a:t>
                      </a:r>
                      <a:endParaRPr lang="pl-PL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Dofinansowanie – woj. lubelskie</a:t>
                      </a:r>
                      <a:endParaRPr lang="pl-PL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Rządowy Fundusz „Polski Ład” – Program Inwestycji Strategicznych – edycja pierwsza</a:t>
                      </a:r>
                      <a:b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pl-PL" sz="1200" dirty="0">
                          <a:latin typeface="+mn-lt"/>
                          <a:ea typeface="Times New Roman"/>
                          <a:cs typeface="Times New Roman"/>
                        </a:rPr>
                        <a:t>(dofinansowanie dla JST – nabór i rozstrzygnięcie 2021)</a:t>
                      </a: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23,8 mld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1 866 558 230, 42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Rządowy Fundusz „Polski Ład” – Program Inwestycji Strategicznych – edycja druga</a:t>
                      </a:r>
                      <a:b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pl-PL" sz="1200" dirty="0">
                          <a:latin typeface="+mn-lt"/>
                          <a:ea typeface="Times New Roman"/>
                          <a:cs typeface="Times New Roman"/>
                        </a:rPr>
                        <a:t>(dofinansowanie dla JST – nabór 2021, rozstrzygnięcie 2022)</a:t>
                      </a: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>
                          <a:latin typeface="+mn-lt"/>
                          <a:ea typeface="Times New Roman"/>
                          <a:cs typeface="Times New Roman"/>
                        </a:rPr>
                        <a:t>30 mld zł</a:t>
                      </a:r>
                      <a:endParaRPr lang="pl-PL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2 526 916 347,05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Rządowy Fundusz „Polski Ład” – Program Inwestycji Strategicznych – edycja trzecia</a:t>
                      </a:r>
                      <a:b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pl-PL" sz="1200" dirty="0">
                          <a:latin typeface="+mn-lt"/>
                          <a:ea typeface="Times New Roman"/>
                          <a:cs typeface="Times New Roman"/>
                        </a:rPr>
                        <a:t>(PGR – nabór 2021, rozstrzygnięcie 2022)</a:t>
                      </a: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>
                          <a:latin typeface="+mn-lt"/>
                          <a:ea typeface="Times New Roman"/>
                          <a:cs typeface="Times New Roman"/>
                        </a:rPr>
                        <a:t>4,07 mld zł</a:t>
                      </a:r>
                      <a:endParaRPr lang="pl-PL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257 713 294,64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Rządowy Fundusz „Polski Ład” – Program Inwestycji Strategicznych – edycja czwarta</a:t>
                      </a:r>
                      <a:b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pl-PL" sz="1200" dirty="0">
                          <a:latin typeface="+mn-lt"/>
                          <a:ea typeface="Times New Roman"/>
                          <a:cs typeface="Times New Roman"/>
                        </a:rPr>
                        <a:t>(Polskie Uzdrowiska – nabór i rozstrzygnięcie 2022)</a:t>
                      </a: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>
                          <a:latin typeface="+mn-lt"/>
                          <a:ea typeface="Times New Roman"/>
                          <a:cs typeface="Times New Roman"/>
                        </a:rPr>
                        <a:t>240 mln zł</a:t>
                      </a:r>
                      <a:endParaRPr lang="pl-PL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9 999 900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Rządowy Fundusz „Polski Ład” – Program Inwestycji Strategicznych – edycja piąta </a:t>
                      </a:r>
                      <a:b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pl-PL" sz="1200" dirty="0">
                          <a:latin typeface="+mn-lt"/>
                          <a:ea typeface="Times New Roman"/>
                          <a:cs typeface="Times New Roman"/>
                        </a:rPr>
                        <a:t>(Rozwój Stref Przemysłowych – nabór i rozstrzygnięcie 2022)</a:t>
                      </a: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>
                          <a:latin typeface="+mn-lt"/>
                          <a:ea typeface="Times New Roman"/>
                          <a:cs typeface="Times New Roman"/>
                        </a:rPr>
                        <a:t>5 mld zł</a:t>
                      </a:r>
                      <a:endParaRPr lang="pl-PL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293 804 000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Rządowy Fundusz „Polski Ład” – Program Inwestycji Strategicznych – edycja szósta</a:t>
                      </a:r>
                      <a:b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pl-PL" sz="1200" dirty="0">
                          <a:latin typeface="+mn-lt"/>
                          <a:ea typeface="Times New Roman"/>
                          <a:cs typeface="Times New Roman"/>
                        </a:rPr>
                        <a:t>(PGR – nabór i rozstrzygnięcie 2023)</a:t>
                      </a: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4,5 mld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271 918 645,41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Rządowy Fundusz „Polski Ład” – Program Inwestycji Strategicznych – edycja siódma</a:t>
                      </a:r>
                      <a:b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pl-PL" sz="1200" dirty="0">
                          <a:latin typeface="+mn-lt"/>
                          <a:ea typeface="Times New Roman"/>
                          <a:cs typeface="Times New Roman"/>
                        </a:rPr>
                        <a:t>(Rozwój stref przemysłowych – nabór i rozstrzygnięcie 2023)</a:t>
                      </a: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4,3 mld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89 570 000,00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Rządowy Fundusz „Polski Ład” – Program Inwestycji Strategicznych – edycja ósma</a:t>
                      </a:r>
                      <a:b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pl-PL" sz="1200" dirty="0">
                          <a:latin typeface="+mn-lt"/>
                          <a:ea typeface="Times New Roman"/>
                          <a:cs typeface="Times New Roman"/>
                        </a:rPr>
                        <a:t>(dofinansowanie dla JST – nabór i rozstrzygnięcie 2023)</a:t>
                      </a: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26 mld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2 074 643 201,15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Łącznie 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98,1 mld zł 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latin typeface="+mn-lt"/>
                          <a:ea typeface="Times New Roman"/>
                          <a:cs typeface="Times New Roman"/>
                        </a:rPr>
                        <a:t>7 480 693 618,67 zł</a:t>
                      </a:r>
                      <a:endParaRPr lang="pl-PL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111" marR="9111" marT="9111" marB="9111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3E4E698-169F-4234-819C-1B7FAC9A0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258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938287"/>
            <a:ext cx="10515600" cy="1325563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chemeClr val="bg1"/>
                </a:solidFill>
              </a:rPr>
              <a:t>Program Inwestycji Strategicznych „Polski Ład”</a:t>
            </a:r>
            <a:br>
              <a:rPr lang="pl-PL" sz="4000" dirty="0">
                <a:solidFill>
                  <a:schemeClr val="bg1"/>
                </a:solidFill>
              </a:rPr>
            </a:br>
            <a:r>
              <a:rPr lang="pl-PL" sz="3200" dirty="0">
                <a:solidFill>
                  <a:schemeClr val="bg1"/>
                </a:solidFill>
              </a:rPr>
              <a:t>(wyniki naboru 8 edycji)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467612"/>
            <a:ext cx="10515600" cy="123220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Łączna wartość dofinansowania -  </a:t>
            </a:r>
            <a:r>
              <a:rPr lang="pl-PL" b="1" dirty="0">
                <a:solidFill>
                  <a:schemeClr val="bg1"/>
                </a:solidFill>
              </a:rPr>
              <a:t>2 074 643 201,15 zł</a:t>
            </a:r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Liczba zadań planowanych do realizacji </a:t>
            </a:r>
            <a:r>
              <a:rPr lang="pl-PL" b="1" dirty="0">
                <a:solidFill>
                  <a:schemeClr val="bg1"/>
                </a:solidFill>
              </a:rPr>
              <a:t>418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4C7FE42-9893-4C9F-AF93-4D6AB55DB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1232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1510</Words>
  <Application>Microsoft Office PowerPoint</Application>
  <PresentationFormat>Panoramiczny</PresentationFormat>
  <Paragraphs>262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Czcionka tekstu podstawowego</vt:lpstr>
      <vt:lpstr>Times New Roman</vt:lpstr>
      <vt:lpstr>Motyw pakietu Office</vt:lpstr>
      <vt:lpstr>PROGRAM INWESTYCJI STRATEGICZNYCH „POLSKI ŁAD”  OGŁOSZENIE WYNIKÓW NABORU (EDYCJA 8)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Podsumowanie dotychczasowych edycji Programu Inwestycji Strategicznych „Polski Ład”</vt:lpstr>
      <vt:lpstr>Program Inwestycji Strategicznych „Polski Ład” (wyniki naboru 8 edycji)</vt:lpstr>
      <vt:lpstr>Program Inwestycji Strategicznych  „Polski Ład” (wyniki naboru 8 edycji – dofinansowanie  z podziałem na powiaty)</vt:lpstr>
      <vt:lpstr>Program Inwestycji Strategicznych „Polski Ład” (wyniki naboru 8 edycji – JST z największym dofinansowaniem)</vt:lpstr>
      <vt:lpstr>Program Inwestycji Strategicznych „Polski Ład” (wyniki naboru 8 edycji – Miasto Lublin)</vt:lpstr>
      <vt:lpstr>Fundusz Dróg Samorządowych / Rządowy Fundusz Rozwoju Dróg</vt:lpstr>
      <vt:lpstr>Rządowy Fundusz Inwestycji Lokalnych </vt:lpstr>
      <vt:lpstr>Prezentacja programu PowerPoint</vt:lpstr>
      <vt:lpstr>Program Rządowe Dla Województwa Lubelskiego (2019 - 2024)</vt:lpstr>
      <vt:lpstr>Programy drogowe (2009-2024)</vt:lpstr>
      <vt:lpstr>Dziękujemy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Rządowy Fundusz Rozwoju Dróg  ogłoszenie wyników naboru  (edycja 2023)</dc:title>
  <dc:creator>ppaszko</dc:creator>
  <cp:lastModifiedBy>Agnieszka Strzępka</cp:lastModifiedBy>
  <cp:revision>31</cp:revision>
  <cp:lastPrinted>2023-10-09T07:21:19Z</cp:lastPrinted>
  <dcterms:created xsi:type="dcterms:W3CDTF">2023-02-06T20:58:45Z</dcterms:created>
  <dcterms:modified xsi:type="dcterms:W3CDTF">2023-10-09T09:11:48Z</dcterms:modified>
</cp:coreProperties>
</file>