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C7528-BC63-4B53-A218-33EB60A4E7E7}" v="4" dt="2023-10-05T11:40:16.245"/>
    <p1510:client id="{6B5273F7-4C92-4544-8921-24B4E40BF852}" v="5" dt="2023-10-11T07:14:04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.marczak@kprm.gov.pl::b3a52f5e-c87b-4790-8452-a73a9f04243f" providerId="AD" clId="Web-{6B5273F7-4C92-4544-8921-24B4E40BF852}"/>
    <pc:docChg chg="addSld delSld">
      <pc:chgData name="Marczak Joanna" userId="S::j.marczak@kprm.gov.pl::b3a52f5e-c87b-4790-8452-a73a9f04243f" providerId="AD" clId="Web-{6B5273F7-4C92-4544-8921-24B4E40BF852}" dt="2023-10-11T07:14:04.773" v="4"/>
      <pc:docMkLst>
        <pc:docMk/>
      </pc:docMkLst>
      <pc:sldChg chg="del">
        <pc:chgData name="Marczak Joanna" userId="S::j.marczak@kprm.gov.pl::b3a52f5e-c87b-4790-8452-a73a9f04243f" providerId="AD" clId="Web-{6B5273F7-4C92-4544-8921-24B4E40BF852}" dt="2023-10-11T07:13:48.085" v="1"/>
        <pc:sldMkLst>
          <pc:docMk/>
          <pc:sldMk cId="3598284323" sldId="256"/>
        </pc:sldMkLst>
      </pc:sldChg>
      <pc:sldChg chg="add">
        <pc:chgData name="Marczak Joanna" userId="S::j.marczak@kprm.gov.pl::b3a52f5e-c87b-4790-8452-a73a9f04243f" providerId="AD" clId="Web-{6B5273F7-4C92-4544-8921-24B4E40BF852}" dt="2023-10-11T07:13:39.444" v="0"/>
        <pc:sldMkLst>
          <pc:docMk/>
          <pc:sldMk cId="3914189605" sldId="259"/>
        </pc:sldMkLst>
      </pc:sldChg>
      <pc:sldChg chg="add">
        <pc:chgData name="Marczak Joanna" userId="S::j.marczak@kprm.gov.pl::b3a52f5e-c87b-4790-8452-a73a9f04243f" providerId="AD" clId="Web-{6B5273F7-4C92-4544-8921-24B4E40BF852}" dt="2023-10-11T07:13:54.148" v="2"/>
        <pc:sldMkLst>
          <pc:docMk/>
          <pc:sldMk cId="2396736318" sldId="260"/>
        </pc:sldMkLst>
      </pc:sldChg>
      <pc:sldChg chg="add">
        <pc:chgData name="Marczak Joanna" userId="S::j.marczak@kprm.gov.pl::b3a52f5e-c87b-4790-8452-a73a9f04243f" providerId="AD" clId="Web-{6B5273F7-4C92-4544-8921-24B4E40BF852}" dt="2023-10-11T07:13:59.742" v="3"/>
        <pc:sldMkLst>
          <pc:docMk/>
          <pc:sldMk cId="3496724261" sldId="261"/>
        </pc:sldMkLst>
      </pc:sldChg>
      <pc:sldChg chg="add">
        <pc:chgData name="Marczak Joanna" userId="S::j.marczak@kprm.gov.pl::b3a52f5e-c87b-4790-8452-a73a9f04243f" providerId="AD" clId="Web-{6B5273F7-4C92-4544-8921-24B4E40BF852}" dt="2023-10-11T07:14:04.773" v="4"/>
        <pc:sldMkLst>
          <pc:docMk/>
          <pc:sldMk cId="425572553" sldId="262"/>
        </pc:sldMkLst>
      </pc:sldChg>
    </pc:docChg>
  </pc:docChgLst>
  <pc:docChgLst>
    <pc:chgData name="Korchow Iwona" userId="41b224fc-4f8f-4893-8347-bbf75c2627e3" providerId="ADAL" clId="{1F0C7528-BC63-4B53-A218-33EB60A4E7E7}"/>
    <pc:docChg chg="undo redo custSel addSld delSld modSld">
      <pc:chgData name="Korchow Iwona" userId="41b224fc-4f8f-4893-8347-bbf75c2627e3" providerId="ADAL" clId="{1F0C7528-BC63-4B53-A218-33EB60A4E7E7}" dt="2023-10-05T11:43:13.641" v="276" actId="20577"/>
      <pc:docMkLst>
        <pc:docMk/>
      </pc:docMkLst>
      <pc:sldChg chg="modSp mod">
        <pc:chgData name="Korchow Iwona" userId="41b224fc-4f8f-4893-8347-bbf75c2627e3" providerId="ADAL" clId="{1F0C7528-BC63-4B53-A218-33EB60A4E7E7}" dt="2023-10-05T11:42:48.451" v="275" actId="14"/>
        <pc:sldMkLst>
          <pc:docMk/>
          <pc:sldMk cId="3598284323" sldId="256"/>
        </pc:sldMkLst>
        <pc:spChg chg="mod">
          <ac:chgData name="Korchow Iwona" userId="41b224fc-4f8f-4893-8347-bbf75c2627e3" providerId="ADAL" clId="{1F0C7528-BC63-4B53-A218-33EB60A4E7E7}" dt="2023-10-05T11:42:48.451" v="275" actId="14"/>
          <ac:spMkLst>
            <pc:docMk/>
            <pc:sldMk cId="3598284323" sldId="256"/>
            <ac:spMk id="108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28:08.282" v="145" actId="948"/>
        <pc:sldMkLst>
          <pc:docMk/>
          <pc:sldMk cId="1511560334" sldId="259"/>
        </pc:sldMkLst>
        <pc:spChg chg="mod">
          <ac:chgData name="Korchow Iwona" userId="41b224fc-4f8f-4893-8347-bbf75c2627e3" providerId="ADAL" clId="{1F0C7528-BC63-4B53-A218-33EB60A4E7E7}" dt="2023-10-05T11:28:08.282" v="145" actId="948"/>
          <ac:spMkLst>
            <pc:docMk/>
            <pc:sldMk cId="1511560334" sldId="259"/>
            <ac:spMk id="4" creationId="{00000000-0000-0000-0000-000000000000}"/>
          </ac:spMkLst>
        </pc:spChg>
      </pc:sldChg>
      <pc:sldChg chg="modSp mod">
        <pc:chgData name="Korchow Iwona" userId="41b224fc-4f8f-4893-8347-bbf75c2627e3" providerId="ADAL" clId="{1F0C7528-BC63-4B53-A218-33EB60A4E7E7}" dt="2023-10-05T11:43:13.641" v="276" actId="20577"/>
        <pc:sldMkLst>
          <pc:docMk/>
          <pc:sldMk cId="3610028547" sldId="260"/>
        </pc:sldMkLst>
        <pc:spChg chg="mod">
          <ac:chgData name="Korchow Iwona" userId="41b224fc-4f8f-4893-8347-bbf75c2627e3" providerId="ADAL" clId="{1F0C7528-BC63-4B53-A218-33EB60A4E7E7}" dt="2023-10-05T11:43:13.641" v="276" actId="20577"/>
          <ac:spMkLst>
            <pc:docMk/>
            <pc:sldMk cId="3610028547" sldId="260"/>
            <ac:spMk id="5" creationId="{00000000-0000-0000-0000-000000000000}"/>
          </ac:spMkLst>
        </pc:spChg>
      </pc:sldChg>
      <pc:sldChg chg="addSp delSp modSp mod">
        <pc:chgData name="Korchow Iwona" userId="41b224fc-4f8f-4893-8347-bbf75c2627e3" providerId="ADAL" clId="{1F0C7528-BC63-4B53-A218-33EB60A4E7E7}" dt="2023-10-05T11:27:02.526" v="142" actId="1076"/>
        <pc:sldMkLst>
          <pc:docMk/>
          <pc:sldMk cId="964299205" sldId="261"/>
        </pc:sldMkLst>
        <pc:spChg chg="mod">
          <ac:chgData name="Korchow Iwona" userId="41b224fc-4f8f-4893-8347-bbf75c2627e3" providerId="ADAL" clId="{1F0C7528-BC63-4B53-A218-33EB60A4E7E7}" dt="2023-10-05T11:26:51.123" v="140" actId="207"/>
          <ac:spMkLst>
            <pc:docMk/>
            <pc:sldMk cId="964299205" sldId="261"/>
            <ac:spMk id="8" creationId="{00000000-0000-0000-0000-000000000000}"/>
          </ac:spMkLst>
        </pc:spChg>
        <pc:picChg chg="add del mod">
          <ac:chgData name="Korchow Iwona" userId="41b224fc-4f8f-4893-8347-bbf75c2627e3" providerId="ADAL" clId="{1F0C7528-BC63-4B53-A218-33EB60A4E7E7}" dt="2023-10-05T11:26:37.317" v="137" actId="22"/>
          <ac:picMkLst>
            <pc:docMk/>
            <pc:sldMk cId="964299205" sldId="261"/>
            <ac:picMk id="3" creationId="{786BC331-C1BA-3DF7-8FE6-CB699E658A29}"/>
          </ac:picMkLst>
        </pc:picChg>
        <pc:picChg chg="add mod">
          <ac:chgData name="Korchow Iwona" userId="41b224fc-4f8f-4893-8347-bbf75c2627e3" providerId="ADAL" clId="{1F0C7528-BC63-4B53-A218-33EB60A4E7E7}" dt="2023-10-05T11:27:02.526" v="142" actId="1076"/>
          <ac:picMkLst>
            <pc:docMk/>
            <pc:sldMk cId="964299205" sldId="261"/>
            <ac:picMk id="5" creationId="{B8C5EB0E-1F18-2318-5768-58428B67F9EA}"/>
          </ac:picMkLst>
        </pc:picChg>
        <pc:picChg chg="del">
          <ac:chgData name="Korchow Iwona" userId="41b224fc-4f8f-4893-8347-bbf75c2627e3" providerId="ADAL" clId="{1F0C7528-BC63-4B53-A218-33EB60A4E7E7}" dt="2023-10-05T11:26:11.799" v="127" actId="478"/>
          <ac:picMkLst>
            <pc:docMk/>
            <pc:sldMk cId="964299205" sldId="261"/>
            <ac:picMk id="9" creationId="{00000000-0000-0000-0000-000000000000}"/>
          </ac:picMkLst>
        </pc:picChg>
      </pc:sldChg>
      <pc:sldChg chg="add del setBg">
        <pc:chgData name="Korchow Iwona" userId="41b224fc-4f8f-4893-8347-bbf75c2627e3" providerId="ADAL" clId="{1F0C7528-BC63-4B53-A218-33EB60A4E7E7}" dt="2023-10-05T11:40:16.233" v="246"/>
        <pc:sldMkLst>
          <pc:docMk/>
          <pc:sldMk cId="934955614" sldId="262"/>
        </pc:sldMkLst>
      </pc:sldChg>
      <pc:sldChg chg="add del setBg">
        <pc:chgData name="Korchow Iwona" userId="41b224fc-4f8f-4893-8347-bbf75c2627e3" providerId="ADAL" clId="{1F0C7528-BC63-4B53-A218-33EB60A4E7E7}" dt="2023-10-05T11:40:04.829" v="244"/>
        <pc:sldMkLst>
          <pc:docMk/>
          <pc:sldMk cId="2051652683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DF82-5474-482F-9695-2CDC6C31FACA}" type="datetimeFigureOut">
              <a:t>11.10.2023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4BBBE-339D-408E-AFB9-2F24C11FF64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533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/>
              <a:t>Kierunek Strategiczny: Właściwe i efektywne funkcjonowanie wymiaru sprawiedliwości</a:t>
            </a:r>
          </a:p>
          <a:p>
            <a:r>
              <a:rPr lang="pl-PL" sz="2400" dirty="0"/>
              <a:t>Cele strategiczne: </a:t>
            </a:r>
          </a:p>
          <a:p>
            <a:r>
              <a:rPr lang="pl-PL" sz="2400" dirty="0"/>
              <a:t>Usprawnianie działania poprzez szerokie wprowadzanie e-usług i nowoczesnych technologii do wymiaru sprawiedliwości (cyfryzacja) – </a:t>
            </a:r>
            <a:r>
              <a:rPr lang="pl-PL" sz="2400" b="1" dirty="0"/>
              <a:t>CS1</a:t>
            </a:r>
          </a:p>
          <a:p>
            <a:r>
              <a:rPr lang="pl-PL" sz="2400" dirty="0"/>
              <a:t>Standaryzacja systemów organizacji pracy w wymiarze sprawiedliwości – </a:t>
            </a:r>
            <a:r>
              <a:rPr lang="pl-PL" sz="2400" b="1" dirty="0"/>
              <a:t>CS2</a:t>
            </a:r>
          </a:p>
          <a:p>
            <a:r>
              <a:rPr lang="pl-PL" sz="2400" dirty="0"/>
              <a:t>Poprawa wydatkowania środków budżetowych i pozabudżetowych przeznaczonych na działanie wymiaru sprawiedliwości – </a:t>
            </a:r>
            <a:r>
              <a:rPr lang="pl-PL" sz="2400" b="1" dirty="0"/>
              <a:t>CS3</a:t>
            </a:r>
          </a:p>
          <a:p>
            <a:r>
              <a:rPr lang="pl-PL" sz="2400" dirty="0"/>
              <a:t>Podnoszenie kompetencji i kwalifikacji kadry wymiaru sprawiedliwości – </a:t>
            </a:r>
            <a:r>
              <a:rPr lang="pl-PL" sz="2400" b="1" dirty="0"/>
              <a:t>CS4</a:t>
            </a:r>
          </a:p>
          <a:p>
            <a:r>
              <a:rPr lang="pl-PL" sz="2400" dirty="0"/>
              <a:t>Aktywizacja i rozwijanie umiejętności pracy dostosowanych do zmieniających się warunków (pandemia) – </a:t>
            </a:r>
            <a:r>
              <a:rPr lang="pl-PL" sz="2400" b="1" dirty="0"/>
              <a:t>CS5</a:t>
            </a:r>
          </a:p>
          <a:p>
            <a:endParaRPr lang="pl-PL" sz="24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B4B92-00AD-441F-B0BB-70F05CAE06E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418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391887" y="1750443"/>
            <a:ext cx="11404588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Prezentacja projektu</a:t>
            </a:r>
          </a:p>
          <a:p>
            <a:pPr algn="ctr"/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Elektroniczne Postępowanie Upominawcze (EPU 3.0)</a:t>
            </a:r>
          </a:p>
          <a:p>
            <a:pPr algn="ctr"/>
            <a:endParaRPr lang="pl-PL" sz="4800" b="1" dirty="0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pl-PL" sz="2400" b="1" dirty="0">
                <a:solidFill>
                  <a:schemeClr val="bg1"/>
                </a:solidFill>
                <a:cs typeface="Calibri"/>
              </a:rPr>
              <a:t>Ministerstwo Sprawiedliwości</a:t>
            </a:r>
          </a:p>
          <a:p>
            <a:pPr algn="ctr"/>
            <a:r>
              <a:rPr lang="pl-PL" sz="2400" b="1" dirty="0">
                <a:solidFill>
                  <a:schemeClr val="bg1"/>
                </a:solidFill>
                <a:cs typeface="Calibri"/>
              </a:rPr>
              <a:t>październik 2023 r.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189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493064" y="1144259"/>
            <a:ext cx="10758351" cy="4897311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Elektroniczne Postępowanie Upominawcze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(EPU 3.0)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6400" b="1" dirty="0"/>
              <a:t>Wnioskodawca:   		</a:t>
            </a:r>
            <a:r>
              <a:rPr lang="pl-PL" sz="6400" dirty="0"/>
              <a:t>Minister Sprawiedliwości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6400" b="1" dirty="0"/>
              <a:t>Beneficjent: 		</a:t>
            </a:r>
            <a:r>
              <a:rPr lang="pl-PL" sz="6400" dirty="0"/>
              <a:t>Ministerstwo Sprawiedliwości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6400" b="1" dirty="0"/>
              <a:t>Partnerzy:  		</a:t>
            </a:r>
            <a:r>
              <a:rPr lang="pl-PL" sz="6400" dirty="0"/>
              <a:t>brak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b="1" dirty="0"/>
              <a:t>Źródło finansowania: </a:t>
            </a:r>
          </a:p>
          <a:p>
            <a:pPr marL="457200" lvl="1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pl-PL" sz="64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Budżet państwa (część budżetowa 37 Sprawiedliwość i </a:t>
            </a:r>
            <a:r>
              <a:rPr lang="pl-PL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15/11 Sąd Apelacyjny w Lublinie)</a:t>
            </a:r>
          </a:p>
          <a:p>
            <a:pPr marL="457200" lvl="1" indent="0" fontAlgn="base">
              <a:lnSpc>
                <a:spcPct val="120000"/>
              </a:lnSpc>
              <a:spcAft>
                <a:spcPts val="15"/>
              </a:spcAft>
              <a:buClr>
                <a:srgbClr val="000000"/>
              </a:buClr>
              <a:buSzPts val="1200"/>
              <a:buNone/>
            </a:pPr>
            <a:r>
              <a:rPr lang="pl-PL" sz="64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Środki Unii Europejskiej - </a:t>
            </a:r>
            <a:r>
              <a:rPr lang="pl-PL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Program Operacyjny Fundusze Europejskie na Rozwój Cyfrowy; </a:t>
            </a:r>
          </a:p>
          <a:p>
            <a:pPr marL="457200" lvl="1" indent="0" fontAlgn="base">
              <a:lnSpc>
                <a:spcPct val="120000"/>
              </a:lnSpc>
              <a:spcAft>
                <a:spcPts val="15"/>
              </a:spcAft>
              <a:buClr>
                <a:srgbClr val="000000"/>
              </a:buClr>
              <a:buSzPts val="1200"/>
              <a:buNone/>
            </a:pPr>
            <a:r>
              <a:rPr lang="pl-PL" sz="6400" kern="100" dirty="0">
                <a:latin typeface="Calibri" panose="020F0502020204030204" pitchFamily="34" charset="0"/>
                <a:ea typeface="Calibri" panose="020F0502020204030204" pitchFamily="34" charset="0"/>
              </a:rPr>
              <a:t>			</a:t>
            </a:r>
            <a:r>
              <a:rPr lang="pl-PL" sz="6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Działanie 2.1 Wysoka jakość i dostępność e-usług publicznych (FERC.02.01)</a:t>
            </a:r>
            <a:endParaRPr lang="pl-PL" sz="6400" dirty="0"/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6400" b="1" dirty="0"/>
              <a:t>Całkowity koszt projektu:  	</a:t>
            </a:r>
            <a:r>
              <a:rPr lang="pl-PL" sz="6400" dirty="0"/>
              <a:t>30 mln PLN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6400" b="1" dirty="0"/>
              <a:t>Planowany okres realizacji projektu: </a:t>
            </a:r>
            <a:r>
              <a:rPr lang="pl-PL" sz="6400" dirty="0"/>
              <a:t>01.01.2023 r. – 31.12.2025 r.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673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11163724" cy="4661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ea typeface="Times New Roman" panose="02020603050405020304" pitchFamily="18" charset="0"/>
              </a:rPr>
              <a:t>Cele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kern="100" dirty="0">
                <a:solidFill>
                  <a:schemeClr val="tx1"/>
                </a:solidFill>
                <a:effectLst/>
              </a:rPr>
              <a:t>Wygodna, przyjazna dla użytkownika i dostosowana do jego potrzeb obsługa elektronicznego postępowania upominawczego.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kern="100" dirty="0"/>
              <a:t>Bezpieczna, sprawna i efektywna obsługa elektronicznego postępowania upominawczego</a:t>
            </a:r>
            <a:endParaRPr lang="pl-PL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0" indent="-6350">
              <a:lnSpc>
                <a:spcPct val="107000"/>
              </a:lnSpc>
              <a:spcAft>
                <a:spcPts val="15"/>
              </a:spcAft>
            </a:pPr>
            <a:endParaRPr lang="pl-PL" sz="1600" kern="100" dirty="0"/>
          </a:p>
          <a:p>
            <a:pPr marL="6350" indent="-6350">
              <a:lnSpc>
                <a:spcPct val="107000"/>
              </a:lnSpc>
              <a:spcAft>
                <a:spcPts val="15"/>
              </a:spcAft>
            </a:pPr>
            <a:r>
              <a:rPr lang="pl-PL" b="1" kern="100" dirty="0"/>
              <a:t>Korzyści jakie przyniesie realizacja projektu:</a:t>
            </a:r>
          </a:p>
          <a:p>
            <a:pPr marL="342900" lvl="0" indent="-342900" fontAlgn="base">
              <a:lnSpc>
                <a:spcPct val="95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pl-PL" sz="1400" kern="100" dirty="0">
                <a:uFill>
                  <a:solidFill>
                    <a:srgbClr val="000000"/>
                  </a:solidFill>
                </a:uFill>
              </a:rPr>
              <a:t>Wzrośnie dostępność wymiaru sprawiedliwości w zakresie postępowań upominawczych</a:t>
            </a:r>
          </a:p>
          <a:p>
            <a:pPr marL="342900" lvl="0" indent="-342900" fontAlgn="base">
              <a:lnSpc>
                <a:spcPct val="95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pl-PL" sz="1400" kern="100" dirty="0">
                <a:uFill>
                  <a:solidFill>
                    <a:srgbClr val="000000"/>
                  </a:solidFill>
                </a:uFill>
              </a:rPr>
              <a:t>Wzrośnie poziom satysfakcji użytkowników systemu teleinformatycznego obsługującego Elektroniczne Postępowanie Upominawcze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pl-PL" sz="1400" kern="100" dirty="0">
                <a:uFill>
                  <a:solidFill>
                    <a:srgbClr val="000000"/>
                  </a:solidFill>
                </a:uFill>
              </a:rPr>
              <a:t>Wzrośnie efektywność wykorzystania posiadanych zasobów ludzkich poprzez optymalizację procesów biznesowych</a:t>
            </a:r>
            <a:endParaRPr lang="pl-PL" sz="1400" kern="100" dirty="0"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pl-PL" sz="1400" kern="100" dirty="0">
                <a:uFill>
                  <a:solidFill>
                    <a:srgbClr val="000000"/>
                  </a:solidFill>
                </a:uFill>
              </a:rPr>
              <a:t>Wzrośnie niezawodność i poprawi się bezpieczeństwo systemu teleinformatycznego obsługującego Elektroniczne Postępowanie </a:t>
            </a:r>
            <a:r>
              <a:rPr lang="pl-PL" sz="1400" kern="100" dirty="0"/>
              <a:t>Upominawcze</a:t>
            </a:r>
          </a:p>
          <a:p>
            <a:pPr marL="342900" lvl="0" indent="-342900" fontAlgn="base">
              <a:lnSpc>
                <a:spcPct val="107000"/>
              </a:lnSpc>
              <a:spcAft>
                <a:spcPts val="15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pl-PL" sz="1400" kern="100" dirty="0">
                <a:uFill>
                  <a:solidFill>
                    <a:srgbClr val="000000"/>
                  </a:solidFill>
                </a:uFill>
              </a:rPr>
              <a:t>Wzrośnie elastyczność i gotowość na zmiany w otoczeniu prawnym wymuszającym modyfikacje systemu teleinformatycznego obsługującego Elektroniczne Postępowanie Upominawcze</a:t>
            </a:r>
            <a:endParaRPr lang="pl-PL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sz="1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400" kern="1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Powyższe cele wpisują się w następujące cele strategiczne tj. zgodne/spójne z/ze: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>
                <a:effectLst/>
              </a:rPr>
              <a:t>Celami Programu Fundusze Europejskie na Rozwój Cyfrowy 2021-2027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>
                <a:effectLst/>
              </a:rPr>
              <a:t>Programem Zintegrowanej Informatyzacji Państwa </a:t>
            </a:r>
            <a:r>
              <a:rPr lang="pl-PL" sz="1400" kern="100" dirty="0">
                <a:solidFill>
                  <a:schemeClr val="tx1"/>
                </a:solidFill>
                <a:effectLst/>
              </a:rPr>
              <a:t>cel 4.2.1 Zwiększenie jakości oraz zakresu komunikacji między obywatelami i innymi interesariuszami a państwem 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/>
              <a:t>Strategią na rzecz Odpowiedzialnego Rozwoju do roku 2020 (z perspektywą do 2030 r.) 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400" dirty="0">
                <a:effectLst/>
              </a:rPr>
              <a:t>Celami Ministerstwa Sprawiedliwości w tym Kierunki i cele strategiczne Ministerstwa Sprawiedliwości określone w Zarządzeniu Ministra  Sprawiedliwości z dnia 8 czerwca 2021 r. w sprawie określenia kierunków i celów strategicznych Ministerstwa Sprawiedliwości Dz. Urz. MS z 2021 r. poz. 155).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49672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3E656ED0-F32F-4026-8922-49DC729128A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6116" y="1216888"/>
            <a:ext cx="3893574" cy="557103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FB0A5B43-AAE1-4791-9A50-CF279022D1B3}"/>
              </a:ext>
            </a:extLst>
          </p:cNvPr>
          <p:cNvSpPr txBox="1"/>
          <p:nvPr/>
        </p:nvSpPr>
        <p:spPr>
          <a:xfrm>
            <a:off x="6875586" y="1401096"/>
            <a:ext cx="457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800" b="1" dirty="0">
                <a:solidFill>
                  <a:schemeClr val="accent1">
                    <a:lumMod val="50000"/>
                  </a:schemeClr>
                </a:solidFill>
              </a:rPr>
              <a:t>ARCHITEKTURA - 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  <a:endParaRPr lang="pl-PL" dirty="0"/>
          </a:p>
        </p:txBody>
      </p:sp>
      <p:pic>
        <p:nvPicPr>
          <p:cNvPr id="7" name="Obraz 6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832BCA77-BD68-4EE9-BD79-ECFA897E3B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2214" y="5879690"/>
            <a:ext cx="4178540" cy="79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D2A428066ADA48B2128E08D49E6E42" ma:contentTypeVersion="2" ma:contentTypeDescription="Utwórz nowy dokument." ma:contentTypeScope="" ma:versionID="7a5388fc8cc8badcb36bdb349e84cca7">
  <xsd:schema xmlns:xsd="http://www.w3.org/2001/XMLSchema" xmlns:xs="http://www.w3.org/2001/XMLSchema" xmlns:p="http://schemas.microsoft.com/office/2006/metadata/properties" xmlns:ns2="b9a841c0-deae-483d-a662-98b0fdb921ab" xmlns:ns3="a2aa7c4c-1601-4ff4-8989-49c40a4a3f92" xmlns:ns4="d1a99de3-2285-418f-9332-bbd52549ff8d" targetNamespace="http://schemas.microsoft.com/office/2006/metadata/properties" ma:root="true" ma:fieldsID="d2be716a3dd2ae103f0667c0750cf3d8" ns2:_="" ns3:_="" ns4:_="">
    <xsd:import namespace="b9a841c0-deae-483d-a662-98b0fdb921ab"/>
    <xsd:import namespace="a2aa7c4c-1601-4ff4-8989-49c40a4a3f92"/>
    <xsd:import namespace="d1a99de3-2285-418f-9332-bbd52549ff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a841c0-deae-483d-a662-98b0fdb92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a7c4c-1601-4ff4-8989-49c40a4a3f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99de3-2285-418f-9332-bbd52549ff8d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F7DEFD-2297-4BA7-8CFB-B66441CF04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a841c0-deae-483d-a662-98b0fdb921ab"/>
    <ds:schemaRef ds:uri="a2aa7c4c-1601-4ff4-8989-49c40a4a3f92"/>
    <ds:schemaRef ds:uri="d1a99de3-2285-418f-9332-bbd52549ff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</Words>
  <Application>Microsoft Office PowerPoint</Application>
  <PresentationFormat>Panoramiczny</PresentationFormat>
  <Paragraphs>2</Paragraphs>
  <Slides>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13</cp:revision>
  <dcterms:created xsi:type="dcterms:W3CDTF">2017-01-27T12:50:17Z</dcterms:created>
  <dcterms:modified xsi:type="dcterms:W3CDTF">2023-10-11T07:14:09Z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0x01010030D2A428066ADA48B2128E08D49E6E42</vt:lpwstr>
  </property>
</Properties>
</file>