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7" r:id="rId1"/>
  </p:sldMasterIdLst>
  <p:notesMasterIdLst>
    <p:notesMasterId r:id="rId34"/>
  </p:notesMasterIdLst>
  <p:sldIdLst>
    <p:sldId id="450" r:id="rId2"/>
    <p:sldId id="504" r:id="rId3"/>
    <p:sldId id="469" r:id="rId4"/>
    <p:sldId id="468" r:id="rId5"/>
    <p:sldId id="475" r:id="rId6"/>
    <p:sldId id="476" r:id="rId7"/>
    <p:sldId id="477" r:id="rId8"/>
    <p:sldId id="478" r:id="rId9"/>
    <p:sldId id="479" r:id="rId10"/>
    <p:sldId id="480" r:id="rId11"/>
    <p:sldId id="481" r:id="rId12"/>
    <p:sldId id="484" r:id="rId13"/>
    <p:sldId id="482" r:id="rId14"/>
    <p:sldId id="485" r:id="rId15"/>
    <p:sldId id="473" r:id="rId16"/>
    <p:sldId id="492" r:id="rId17"/>
    <p:sldId id="493" r:id="rId18"/>
    <p:sldId id="487" r:id="rId19"/>
    <p:sldId id="494" r:id="rId20"/>
    <p:sldId id="488" r:id="rId21"/>
    <p:sldId id="489" r:id="rId22"/>
    <p:sldId id="490" r:id="rId23"/>
    <p:sldId id="491" r:id="rId24"/>
    <p:sldId id="495" r:id="rId25"/>
    <p:sldId id="497" r:id="rId26"/>
    <p:sldId id="498" r:id="rId27"/>
    <p:sldId id="499" r:id="rId28"/>
    <p:sldId id="500" r:id="rId29"/>
    <p:sldId id="501" r:id="rId30"/>
    <p:sldId id="502" r:id="rId31"/>
    <p:sldId id="472" r:id="rId32"/>
    <p:sldId id="471" r:id="rId3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8" d="100"/>
          <a:sy n="108" d="100"/>
        </p:scale>
        <p:origin x="-3540" y="-1080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9A5D0-96F2-48CB-BC55-BE44ACE6466C}" type="datetimeFigureOut">
              <a:rPr lang="pl-PL" smtClean="0"/>
              <a:pPr/>
              <a:t>2016-11-06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1E89F-DB85-40D6-9250-145E54BD44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071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2849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70058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35334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01621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7405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62B1-9034-4446-96DA-AB081E135855}" type="datetime1">
              <a:rPr lang="pl-PL" smtClean="0"/>
              <a:pPr/>
              <a:t>2016-11-06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B8BA-9A7F-4745-BAAF-634F02797926}" type="datetime1">
              <a:rPr lang="pl-PL" smtClean="0"/>
              <a:pPr/>
              <a:t>2016-11-06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0C48-9844-463C-BF92-9898AF26ADB5}" type="datetime1">
              <a:rPr lang="pl-PL" smtClean="0"/>
              <a:pPr/>
              <a:t>2016-11-06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14EC91-0C6A-4C0F-8F59-FBC4E44C071D}" type="datetime1">
              <a:rPr lang="pl-PL" altLang="pl-PL" smtClean="0"/>
              <a:pPr/>
              <a:t>2016-11-06</a:t>
            </a:fld>
            <a:endParaRPr lang="pl-PL" alt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FBDD2E-0A89-4F6F-B71E-D6B8232A855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8113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79CE715-773A-4645-91E5-A19CF24039F8}" type="datetime1">
              <a:rPr lang="pl-PL" smtClean="0"/>
              <a:pPr/>
              <a:t>2016-11-06</a:t>
            </a:fld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DF66-CC3E-4345-A033-8889B00AD358}" type="datetime1">
              <a:rPr lang="pl-PL" smtClean="0"/>
              <a:pPr/>
              <a:t>2016-11-06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BA0A-2E53-42F0-91C2-72C51273766E}" type="datetime1">
              <a:rPr lang="pl-PL" smtClean="0"/>
              <a:pPr/>
              <a:t>2016-11-06</a:t>
            </a:fld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EEDA6-7455-460B-A7C5-B64500075FA9}" type="datetime1">
              <a:rPr lang="pl-PL" smtClean="0"/>
              <a:pPr/>
              <a:t>2016-11-06</a:t>
            </a:fld>
            <a:endParaRPr lang="pl-P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FDBB8D18-35FF-4199-9397-FAD64E71CB21}" type="datetime1">
              <a:rPr lang="pl-PL" smtClean="0"/>
              <a:pPr/>
              <a:t>2016-11-06</a:t>
            </a:fld>
            <a:endParaRPr lang="pl-P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76A0-DA6A-455D-B3B7-2BFE7DC48108}" type="datetime1">
              <a:rPr lang="pl-PL" smtClean="0"/>
              <a:pPr/>
              <a:t>2016-11-06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E40C-A826-44D2-AAAA-1FA3CD1B0891}" type="datetime1">
              <a:rPr lang="pl-PL" smtClean="0"/>
              <a:pPr/>
              <a:t>2016-11-06</a:t>
            </a:fld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4E77-D390-4F8D-BB20-1A715EC0E04D}" type="datetime1">
              <a:rPr lang="pl-PL" smtClean="0"/>
              <a:pPr/>
              <a:t>2016-11-06</a:t>
            </a:fld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6A705-3644-404D-A38B-2FDD57A42C3E}" type="datetime1">
              <a:rPr lang="pl-PL" smtClean="0"/>
              <a:pPr/>
              <a:t>2016-11-06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p.malyn.pl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884" y="2492896"/>
            <a:ext cx="9144000" cy="1080120"/>
          </a:xfrm>
        </p:spPr>
        <p:txBody>
          <a:bodyPr anchor="ctr">
            <a:normAutofit fontScale="90000"/>
          </a:bodyPr>
          <a:lstStyle/>
          <a:p>
            <a:pPr algn="ctr">
              <a:tabLst>
                <a:tab pos="2333625" algn="l"/>
              </a:tabLst>
            </a:pPr>
            <a:r>
              <a:rPr lang="pl-PL" altLang="pl-PL" sz="3200" b="1" dirty="0" smtClean="0"/>
              <a:t/>
            </a:r>
            <a:br>
              <a:rPr lang="pl-PL" altLang="pl-PL" sz="3200" b="1" dirty="0" smtClean="0"/>
            </a:br>
            <a:r>
              <a:rPr lang="pl-PL" altLang="pl-PL" sz="3200" b="1" dirty="0" smtClean="0"/>
              <a:t>Organizacja akcji ratownictwa technicznego </a:t>
            </a:r>
            <a:br>
              <a:rPr lang="pl-PL" altLang="pl-PL" sz="3200" b="1" dirty="0" smtClean="0"/>
            </a:br>
            <a:r>
              <a:rPr lang="pl-PL" altLang="pl-PL" sz="3200" b="1" dirty="0" smtClean="0"/>
              <a:t>na szlakach komunikacyjnych</a:t>
            </a:r>
            <a:endParaRPr lang="pl-PL" altLang="pl-PL" sz="32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36097" y="5301208"/>
            <a:ext cx="3707904" cy="336129"/>
          </a:xfrm>
        </p:spPr>
        <p:txBody>
          <a:bodyPr>
            <a:normAutofit fontScale="62500" lnSpcReduction="20000"/>
          </a:bodyPr>
          <a:lstStyle/>
          <a:p>
            <a:endParaRPr lang="pl-PL" altLang="pl-P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 smtClean="0"/>
              <a:t>Organizacja terenu akcji</a:t>
            </a:r>
            <a:endParaRPr lang="pl-PL" altLang="pl-PL" sz="2800" b="1" dirty="0"/>
          </a:p>
        </p:txBody>
      </p:sp>
      <p:sp>
        <p:nvSpPr>
          <p:cNvPr id="9" name="Symbol zastępczy zawartości 1"/>
          <p:cNvSpPr>
            <a:spLocks noGrp="1"/>
          </p:cNvSpPr>
          <p:nvPr>
            <p:ph sz="half" idx="1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550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17"/>
            <a:ext cx="9144000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ymbol zastępczy zawartości 1"/>
          <p:cNvSpPr>
            <a:spLocks noGrp="1"/>
          </p:cNvSpPr>
          <p:nvPr>
            <p:ph sz="quarter" idx="3"/>
          </p:nvPr>
        </p:nvSpPr>
        <p:spPr>
          <a:xfrm>
            <a:off x="642910" y="1500174"/>
            <a:ext cx="7975137" cy="6085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Przykład ustawienia pojazdów pożarniczych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10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464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 smtClean="0"/>
              <a:t>Organizacja terenu akcji</a:t>
            </a:r>
            <a:endParaRPr lang="pl-PL" altLang="pl-PL" sz="2800" b="1" dirty="0"/>
          </a:p>
        </p:txBody>
      </p:sp>
      <p:sp>
        <p:nvSpPr>
          <p:cNvPr id="9" name="Symbol zastępczy zawartości 1"/>
          <p:cNvSpPr>
            <a:spLocks noGrp="1"/>
          </p:cNvSpPr>
          <p:nvPr>
            <p:ph sz="half" idx="1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550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Symbol zastępczy zawartości 9"/>
          <p:cNvSpPr>
            <a:spLocks noGrp="1"/>
          </p:cNvSpPr>
          <p:nvPr>
            <p:ph sz="quarter" idx="2"/>
          </p:nvPr>
        </p:nvSpPr>
        <p:spPr>
          <a:xfrm>
            <a:off x="0" y="2143125"/>
            <a:ext cx="9144000" cy="457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pojazdy uczestniczące w wypadku,</a:t>
            </a:r>
          </a:p>
          <a:p>
            <a:pPr>
              <a:lnSpc>
                <a:spcPct val="150000"/>
              </a:lnSpc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pojazdy ratownicze (PSP, OSP),</a:t>
            </a:r>
          </a:p>
          <a:p>
            <a:pPr>
              <a:lnSpc>
                <a:spcPct val="150000"/>
              </a:lnSpc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techniczne środki oznakowania i zabezpieczenia terenu działań,</a:t>
            </a:r>
          </a:p>
          <a:p>
            <a:pPr>
              <a:lnSpc>
                <a:spcPct val="150000"/>
              </a:lnSpc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pole składowania sprzętu ratowniczego,</a:t>
            </a:r>
          </a:p>
          <a:p>
            <a:pPr>
              <a:lnSpc>
                <a:spcPct val="150000"/>
              </a:lnSpc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pole składowania części, </a:t>
            </a:r>
          </a:p>
          <a:p>
            <a:pPr>
              <a:lnSpc>
                <a:spcPct val="150000"/>
              </a:lnSpc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strefa udzielania pomocy medycznej i oczekiwania, </a:t>
            </a:r>
          </a:p>
          <a:p>
            <a:pPr>
              <a:lnSpc>
                <a:spcPct val="150000"/>
              </a:lnSpc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miejsce ustawienia służb medycznych.</a:t>
            </a:r>
          </a:p>
          <a:p>
            <a:pPr>
              <a:buNone/>
            </a:pPr>
            <a:endParaRPr lang="pl-PL" sz="2400" dirty="0"/>
          </a:p>
        </p:txBody>
      </p:sp>
      <p:sp>
        <p:nvSpPr>
          <p:cNvPr id="11" name="Symbol zastępczy zawartości 1"/>
          <p:cNvSpPr>
            <a:spLocks noGrp="1"/>
          </p:cNvSpPr>
          <p:nvPr>
            <p:ph sz="quarter" idx="3"/>
          </p:nvPr>
        </p:nvSpPr>
        <p:spPr>
          <a:xfrm>
            <a:off x="642910" y="1500174"/>
            <a:ext cx="7975137" cy="6085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Elementy organizacji terenu akcji </a:t>
            </a:r>
            <a:endParaRPr lang="pl-PL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11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464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 smtClean="0"/>
              <a:t>Organizacja terenu akcji</a:t>
            </a:r>
            <a:endParaRPr lang="pl-PL" altLang="pl-PL" sz="2800" b="1" dirty="0"/>
          </a:p>
        </p:txBody>
      </p:sp>
      <p:sp>
        <p:nvSpPr>
          <p:cNvPr id="9" name="Symbol zastępczy zawartości 1"/>
          <p:cNvSpPr>
            <a:spLocks noGrp="1"/>
          </p:cNvSpPr>
          <p:nvPr>
            <p:ph sz="half" idx="1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550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25"/>
            <a:ext cx="91440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ymbol zastępczy zawartości 1"/>
          <p:cNvSpPr>
            <a:spLocks noGrp="1"/>
          </p:cNvSpPr>
          <p:nvPr>
            <p:ph sz="quarter" idx="3"/>
          </p:nvPr>
        </p:nvSpPr>
        <p:spPr>
          <a:xfrm>
            <a:off x="642910" y="1500174"/>
            <a:ext cx="7975137" cy="6085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Elementy organizacji terenu akcji 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464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 smtClean="0"/>
              <a:t>Rozpoznanie</a:t>
            </a:r>
            <a:endParaRPr lang="pl-PL" altLang="pl-PL" sz="2800" b="1" dirty="0"/>
          </a:p>
        </p:txBody>
      </p:sp>
      <p:sp>
        <p:nvSpPr>
          <p:cNvPr id="9" name="Symbol zastępczy zawartości 1"/>
          <p:cNvSpPr>
            <a:spLocks noGrp="1"/>
          </p:cNvSpPr>
          <p:nvPr>
            <p:ph sz="half" idx="1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550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9"/>
          <p:cNvSpPr>
            <a:spLocks noGrp="1"/>
          </p:cNvSpPr>
          <p:nvPr>
            <p:ph sz="quarter" idx="2"/>
          </p:nvPr>
        </p:nvSpPr>
        <p:spPr>
          <a:xfrm>
            <a:off x="214282" y="1643050"/>
            <a:ext cx="8429684" cy="47863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400" dirty="0" smtClean="0"/>
              <a:t>ROZPOZNANIE</a:t>
            </a:r>
            <a:endParaRPr lang="pl-PL" sz="2400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464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cxnSp>
        <p:nvCxnSpPr>
          <p:cNvPr id="35" name="Łącznik prosty 34"/>
          <p:cNvCxnSpPr/>
          <p:nvPr/>
        </p:nvCxnSpPr>
        <p:spPr>
          <a:xfrm rot="5400000">
            <a:off x="4179885" y="2250273"/>
            <a:ext cx="356396" cy="7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36"/>
          <p:cNvCxnSpPr/>
          <p:nvPr/>
        </p:nvCxnSpPr>
        <p:spPr>
          <a:xfrm>
            <a:off x="2571736" y="2428868"/>
            <a:ext cx="3714776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8"/>
          <p:cNvCxnSpPr/>
          <p:nvPr/>
        </p:nvCxnSpPr>
        <p:spPr>
          <a:xfrm rot="5400000">
            <a:off x="2215340" y="2785264"/>
            <a:ext cx="71438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ze strzałką 40"/>
          <p:cNvCxnSpPr/>
          <p:nvPr/>
        </p:nvCxnSpPr>
        <p:spPr>
          <a:xfrm rot="5400000">
            <a:off x="5930116" y="2785264"/>
            <a:ext cx="71438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rostokąt 42"/>
          <p:cNvSpPr/>
          <p:nvPr/>
        </p:nvSpPr>
        <p:spPr>
          <a:xfrm>
            <a:off x="1214414" y="3214686"/>
            <a:ext cx="278608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WSTĘPNE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4" name="Prostokąt 43"/>
          <p:cNvSpPr/>
          <p:nvPr/>
        </p:nvSpPr>
        <p:spPr>
          <a:xfrm>
            <a:off x="5000628" y="3214686"/>
            <a:ext cx="271464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WŁAŚCIWE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5" name="Prostokąt 44"/>
          <p:cNvSpPr/>
          <p:nvPr/>
        </p:nvSpPr>
        <p:spPr>
          <a:xfrm>
            <a:off x="1214414" y="3786190"/>
            <a:ext cx="2786082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Realizowane jest w pierwszym etapie działań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6" name="Prostokąt 45"/>
          <p:cNvSpPr/>
          <p:nvPr/>
        </p:nvSpPr>
        <p:spPr>
          <a:xfrm>
            <a:off x="5000628" y="3786190"/>
            <a:ext cx="271464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Realizowane</a:t>
            </a:r>
            <a:r>
              <a:rPr lang="pl-PL" dirty="0" smtClean="0"/>
              <a:t> </a:t>
            </a:r>
            <a:r>
              <a:rPr lang="pl-PL" dirty="0" smtClean="0">
                <a:solidFill>
                  <a:schemeClr val="tx1"/>
                </a:solidFill>
              </a:rPr>
              <a:t>jest</a:t>
            </a:r>
            <a:r>
              <a:rPr lang="pl-PL" dirty="0" smtClean="0"/>
              <a:t> </a:t>
            </a:r>
            <a:r>
              <a:rPr lang="pl-PL" dirty="0" smtClean="0">
                <a:solidFill>
                  <a:schemeClr val="tx1"/>
                </a:solidFill>
              </a:rPr>
              <a:t>w</a:t>
            </a:r>
            <a:r>
              <a:rPr lang="pl-PL" dirty="0" smtClean="0"/>
              <a:t> </a:t>
            </a:r>
            <a:r>
              <a:rPr lang="pl-PL" dirty="0" smtClean="0">
                <a:solidFill>
                  <a:schemeClr val="tx1"/>
                </a:solidFill>
              </a:rPr>
              <a:t>trakcie</a:t>
            </a:r>
            <a:r>
              <a:rPr lang="pl-PL" dirty="0" smtClean="0"/>
              <a:t> </a:t>
            </a:r>
            <a:r>
              <a:rPr lang="pl-PL" dirty="0" smtClean="0">
                <a:solidFill>
                  <a:schemeClr val="tx1"/>
                </a:solidFill>
              </a:rPr>
              <a:t>prowadzenia</a:t>
            </a:r>
            <a:r>
              <a:rPr lang="pl-PL" dirty="0" smtClean="0"/>
              <a:t> </a:t>
            </a:r>
            <a:r>
              <a:rPr lang="pl-PL" dirty="0" smtClean="0">
                <a:solidFill>
                  <a:schemeClr val="tx1"/>
                </a:solidFill>
              </a:rPr>
              <a:t>właściwych</a:t>
            </a:r>
            <a:r>
              <a:rPr lang="pl-PL" dirty="0" smtClean="0"/>
              <a:t> </a:t>
            </a:r>
            <a:r>
              <a:rPr lang="pl-PL" dirty="0" smtClean="0">
                <a:solidFill>
                  <a:schemeClr val="tx1"/>
                </a:solidFill>
              </a:rPr>
              <a:t>działań</a:t>
            </a:r>
            <a:r>
              <a:rPr lang="pl-PL" dirty="0" smtClean="0"/>
              <a:t> </a:t>
            </a:r>
            <a:r>
              <a:rPr lang="pl-PL" dirty="0" smtClean="0">
                <a:solidFill>
                  <a:schemeClr val="tx1"/>
                </a:solidFill>
              </a:rPr>
              <a:t>ratowniczych</a:t>
            </a:r>
            <a:endParaRPr lang="pl-PL" dirty="0">
              <a:solidFill>
                <a:schemeClr val="tx1"/>
              </a:solidFill>
            </a:endParaRPr>
          </a:p>
        </p:txBody>
      </p:sp>
      <p:cxnSp>
        <p:nvCxnSpPr>
          <p:cNvPr id="47" name="Łącznik prosty 46"/>
          <p:cNvCxnSpPr/>
          <p:nvPr/>
        </p:nvCxnSpPr>
        <p:spPr>
          <a:xfrm rot="5400000">
            <a:off x="2036348" y="5321710"/>
            <a:ext cx="1071570" cy="794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ze strzałką 48"/>
          <p:cNvCxnSpPr/>
          <p:nvPr/>
        </p:nvCxnSpPr>
        <p:spPr>
          <a:xfrm>
            <a:off x="2571736" y="5857892"/>
            <a:ext cx="642942" cy="1588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Prostokąt 51"/>
          <p:cNvSpPr/>
          <p:nvPr/>
        </p:nvSpPr>
        <p:spPr>
          <a:xfrm>
            <a:off x="3286116" y="5572140"/>
            <a:ext cx="2357454" cy="7858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MELDUNEK 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DO SK KP/KM</a:t>
            </a:r>
            <a:endParaRPr lang="pl-PL" dirty="0">
              <a:solidFill>
                <a:schemeClr val="tx1"/>
              </a:solidFill>
            </a:endParaRPr>
          </a:p>
        </p:txBody>
      </p:sp>
      <p:cxnSp>
        <p:nvCxnSpPr>
          <p:cNvPr id="53" name="Łącznik prosty 52"/>
          <p:cNvCxnSpPr/>
          <p:nvPr/>
        </p:nvCxnSpPr>
        <p:spPr>
          <a:xfrm rot="5400000">
            <a:off x="5751124" y="5321710"/>
            <a:ext cx="1071570" cy="794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prosty ze strzałką 53"/>
          <p:cNvCxnSpPr/>
          <p:nvPr/>
        </p:nvCxnSpPr>
        <p:spPr>
          <a:xfrm rot="10800000">
            <a:off x="5715008" y="5857892"/>
            <a:ext cx="573092" cy="1588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 smtClean="0"/>
              <a:t>Rozpoznanie</a:t>
            </a:r>
            <a:endParaRPr lang="pl-PL" altLang="pl-PL" sz="2800" b="1" dirty="0"/>
          </a:p>
        </p:txBody>
      </p:sp>
      <p:sp>
        <p:nvSpPr>
          <p:cNvPr id="9" name="Symbol zastępczy zawartości 1"/>
          <p:cNvSpPr>
            <a:spLocks noGrp="1"/>
          </p:cNvSpPr>
          <p:nvPr>
            <p:ph sz="half" idx="1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550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9"/>
          <p:cNvSpPr>
            <a:spLocks noGrp="1"/>
          </p:cNvSpPr>
          <p:nvPr>
            <p:ph sz="quarter" idx="2"/>
          </p:nvPr>
        </p:nvSpPr>
        <p:spPr>
          <a:xfrm>
            <a:off x="214282" y="1643050"/>
            <a:ext cx="8429684" cy="47863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400" dirty="0" smtClean="0"/>
              <a:t>CELE  ROZPOZNANIA  WSTĘPNEGO</a:t>
            </a:r>
            <a:endParaRPr lang="pl-PL" sz="2400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464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cxnSp>
        <p:nvCxnSpPr>
          <p:cNvPr id="35" name="Łącznik prosty 34"/>
          <p:cNvCxnSpPr/>
          <p:nvPr/>
        </p:nvCxnSpPr>
        <p:spPr>
          <a:xfrm rot="5400000">
            <a:off x="4179885" y="2250273"/>
            <a:ext cx="356396" cy="794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36"/>
          <p:cNvCxnSpPr/>
          <p:nvPr/>
        </p:nvCxnSpPr>
        <p:spPr>
          <a:xfrm>
            <a:off x="1428728" y="2428868"/>
            <a:ext cx="6215106" cy="1588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8"/>
          <p:cNvCxnSpPr/>
          <p:nvPr/>
        </p:nvCxnSpPr>
        <p:spPr>
          <a:xfrm rot="5400000">
            <a:off x="1072332" y="2785264"/>
            <a:ext cx="714380" cy="1588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ze strzałką 40"/>
          <p:cNvCxnSpPr/>
          <p:nvPr/>
        </p:nvCxnSpPr>
        <p:spPr>
          <a:xfrm rot="5400000">
            <a:off x="7287438" y="2785264"/>
            <a:ext cx="714380" cy="1588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rostokąt 42"/>
          <p:cNvSpPr/>
          <p:nvPr/>
        </p:nvSpPr>
        <p:spPr>
          <a:xfrm>
            <a:off x="214282" y="3214686"/>
            <a:ext cx="2071702" cy="107157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Ustalenie rodzaju pojazdów uczestniczących w wypadku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4" name="Prostokąt 43"/>
          <p:cNvSpPr/>
          <p:nvPr/>
        </p:nvSpPr>
        <p:spPr>
          <a:xfrm>
            <a:off x="6643702" y="3214686"/>
            <a:ext cx="2286016" cy="11430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Ustalenie miejsca rozlokowania sił ratowniczych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5" name="Prostokąt 44"/>
          <p:cNvSpPr/>
          <p:nvPr/>
        </p:nvSpPr>
        <p:spPr>
          <a:xfrm>
            <a:off x="214282" y="4429132"/>
            <a:ext cx="2071702" cy="221457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pojazdy osobowe,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pojazdy ciężarowe,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pojazdy specjalne,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motocykle,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6" name="Prostokąt 45"/>
          <p:cNvSpPr/>
          <p:nvPr/>
        </p:nvSpPr>
        <p:spPr>
          <a:xfrm>
            <a:off x="6643702" y="4500570"/>
            <a:ext cx="2286016" cy="221457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ustawienie pojazdów ratowniczych,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zabezpieczenie </a:t>
            </a:r>
            <a:r>
              <a:rPr lang="pl-PL" smtClean="0">
                <a:solidFill>
                  <a:schemeClr val="tx1"/>
                </a:solidFill>
              </a:rPr>
              <a:t>miejsca zdarzenia.</a:t>
            </a:r>
            <a:endParaRPr lang="pl-PL" dirty="0" smtClean="0">
              <a:solidFill>
                <a:schemeClr val="tx1"/>
              </a:solidFill>
            </a:endParaRPr>
          </a:p>
        </p:txBody>
      </p:sp>
      <p:cxnSp>
        <p:nvCxnSpPr>
          <p:cNvPr id="24" name="Łącznik prosty ze strzałką 23"/>
          <p:cNvCxnSpPr/>
          <p:nvPr/>
        </p:nvCxnSpPr>
        <p:spPr>
          <a:xfrm rot="5400000">
            <a:off x="4001290" y="2785264"/>
            <a:ext cx="714380" cy="1588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rostokąt 24"/>
          <p:cNvSpPr/>
          <p:nvPr/>
        </p:nvSpPr>
        <p:spPr>
          <a:xfrm>
            <a:off x="3286116" y="3214686"/>
            <a:ext cx="2286016" cy="107157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Rozpoznanie zagrożeń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3286116" y="4500570"/>
            <a:ext cx="2286016" cy="221457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pożar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widoczne pary i    obłoki w miejscu zderzenia,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miejsce zdarzenia np.: skrzyżowanie, przejazd kolejowy, rzeka, itp. 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 smtClean="0"/>
              <a:t>Rozpoznanie</a:t>
            </a:r>
            <a:endParaRPr lang="pl-PL" altLang="pl-PL" sz="2800" b="1" dirty="0"/>
          </a:p>
        </p:txBody>
      </p:sp>
      <p:sp>
        <p:nvSpPr>
          <p:cNvPr id="10" name="Symbol zastępczy zawartości 1"/>
          <p:cNvSpPr>
            <a:spLocks noGrp="1"/>
          </p:cNvSpPr>
          <p:nvPr>
            <p:ph sz="half" idx="1"/>
          </p:nvPr>
        </p:nvSpPr>
        <p:spPr>
          <a:xfrm>
            <a:off x="597391" y="1820300"/>
            <a:ext cx="7332195" cy="439478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pl-PL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Po dojeździe na miejsce zdarzenia należy ustalić:</a:t>
            </a:r>
          </a:p>
          <a:p>
            <a:pPr>
              <a:lnSpc>
                <a:spcPct val="150000"/>
              </a:lnSpc>
            </a:pPr>
            <a:r>
              <a:rPr lang="pl-PL" sz="2400" smtClean="0">
                <a:latin typeface="Arial" panose="020B0604020202020204" pitchFamily="34" charset="0"/>
                <a:cs typeface="Arial" panose="020B0604020202020204" pitchFamily="34" charset="0"/>
              </a:rPr>
              <a:t>jakie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 ile pojazdów bierze udział w zdarzeniu,</a:t>
            </a:r>
          </a:p>
          <a:p>
            <a:pPr>
              <a:lnSpc>
                <a:spcPct val="150000"/>
              </a:lnSpc>
            </a:pPr>
            <a:r>
              <a:rPr lang="pl-PL" sz="2400" smtClean="0">
                <a:latin typeface="Arial" panose="020B0604020202020204" pitchFamily="34" charset="0"/>
                <a:cs typeface="Arial" panose="020B0604020202020204" pitchFamily="34" charset="0"/>
              </a:rPr>
              <a:t>ile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osób podróżowało pojazdami,</a:t>
            </a:r>
          </a:p>
          <a:p>
            <a:pPr>
              <a:lnSpc>
                <a:spcPct val="150000"/>
              </a:lnSpc>
            </a:pPr>
            <a:r>
              <a:rPr lang="pl-PL" sz="2400" smtClean="0">
                <a:latin typeface="Arial" panose="020B0604020202020204" pitchFamily="34" charset="0"/>
                <a:cs typeface="Arial" panose="020B0604020202020204" pitchFamily="34" charset="0"/>
              </a:rPr>
              <a:t>ile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osób odniosło rany i w jakim są stanie,</a:t>
            </a:r>
          </a:p>
          <a:p>
            <a:pPr>
              <a:lnSpc>
                <a:spcPct val="150000"/>
              </a:lnSpc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dokładne miejsce zdarzenia, </a:t>
            </a:r>
          </a:p>
          <a:p>
            <a:pPr>
              <a:lnSpc>
                <a:spcPct val="150000"/>
              </a:lnSpc>
            </a:pPr>
            <a:r>
              <a:rPr lang="pl-PL" sz="2400" smtClean="0">
                <a:latin typeface="Arial" panose="020B0604020202020204" pitchFamily="34" charset="0"/>
                <a:cs typeface="Arial" panose="020B0604020202020204" pitchFamily="34" charset="0"/>
              </a:rPr>
              <a:t>jakie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są zagrożenia dla osób poszkodowanych i ratowników,</a:t>
            </a:r>
          </a:p>
          <a:p>
            <a:pPr>
              <a:lnSpc>
                <a:spcPct val="150000"/>
              </a:lnSpc>
            </a:pPr>
            <a:r>
              <a:rPr lang="pl-PL" sz="2400" smtClean="0">
                <a:latin typeface="Arial" panose="020B0604020202020204" pitchFamily="34" charset="0"/>
                <a:cs typeface="Arial" panose="020B0604020202020204" pitchFamily="34" charset="0"/>
              </a:rPr>
              <a:t>jakie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służby ratownicze są na miejscu, a jakie będą potrzebne.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 smtClean="0"/>
              <a:t>Stabilizacja pojazdów</a:t>
            </a:r>
            <a:endParaRPr lang="pl-PL" altLang="pl-PL" sz="2800" b="1" dirty="0"/>
          </a:p>
        </p:txBody>
      </p:sp>
      <p:sp>
        <p:nvSpPr>
          <p:cNvPr id="10" name="Symbol zastępczy zawartości 1"/>
          <p:cNvSpPr>
            <a:spLocks noGrp="1"/>
          </p:cNvSpPr>
          <p:nvPr>
            <p:ph sz="half" idx="1"/>
          </p:nvPr>
        </p:nvSpPr>
        <p:spPr>
          <a:xfrm>
            <a:off x="597391" y="1820300"/>
            <a:ext cx="7332195" cy="439478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pl-PL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Celem wykonania stabilizacji pojazdu jest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minimalizacja ruchów pojazdu, które mogą mieć negatywny wpływ na uwięzionych w nim ludzi.</a:t>
            </a:r>
          </a:p>
          <a:p>
            <a:pPr>
              <a:lnSpc>
                <a:spcPct val="150000"/>
              </a:lnSpc>
              <a:buNone/>
            </a:pP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Stabilizację pojazdu wykonujemy w taki sposób, aby w jak najmniejszym stopniu przemieszczać pojazd stabilizowany, a po wykonaniu był on na tyle stabilny, żeby nie przemieszczał się nawet podczas działań ratowniczych.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 smtClean="0"/>
              <a:t>Stabilizacja pojazdów</a:t>
            </a:r>
            <a:endParaRPr lang="pl-PL" altLang="pl-PL" sz="2800" b="1" dirty="0"/>
          </a:p>
        </p:txBody>
      </p:sp>
      <p:sp>
        <p:nvSpPr>
          <p:cNvPr id="10" name="Symbol zastępczy zawartości 1"/>
          <p:cNvSpPr>
            <a:spLocks noGrp="1"/>
          </p:cNvSpPr>
          <p:nvPr>
            <p:ph sz="half" idx="1"/>
          </p:nvPr>
        </p:nvSpPr>
        <p:spPr>
          <a:xfrm>
            <a:off x="597391" y="1820300"/>
            <a:ext cx="7332195" cy="439478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pl-PL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Niedopuszczalne jest przewracanie pojazdu z boku na koła, bądź z dachu na bok i koła z osobami poszkodowanymi wewnątrz auta.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Przed przystąpieniem do stabilizacji należy zwrócić uwagę na:</a:t>
            </a:r>
          </a:p>
          <a:p>
            <a:pPr>
              <a:lnSpc>
                <a:spcPct val="150000"/>
              </a:lnSpc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obecność osób poszkodowanych wewnątrz pojazdu,</a:t>
            </a:r>
          </a:p>
          <a:p>
            <a:pPr>
              <a:lnSpc>
                <a:spcPct val="150000"/>
              </a:lnSpc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pozycję pojazdu (samochód na kołach, na boku, na dachu),</a:t>
            </a:r>
          </a:p>
          <a:p>
            <a:pPr>
              <a:lnSpc>
                <a:spcPct val="150000"/>
              </a:lnSpc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miejsce zdarzenia (skarpa, rów, teren podmokły, itp.),</a:t>
            </a:r>
          </a:p>
          <a:p>
            <a:pPr>
              <a:lnSpc>
                <a:spcPct val="150000"/>
              </a:lnSpc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rodzaj prowadzonych działań ratowniczych.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 smtClean="0"/>
              <a:t>Stabilizacja pojazdów</a:t>
            </a:r>
            <a:endParaRPr lang="pl-PL" altLang="pl-PL" sz="2800" b="1" dirty="0"/>
          </a:p>
        </p:txBody>
      </p:sp>
      <p:pic>
        <p:nvPicPr>
          <p:cNvPr id="8" name="Picture 4" descr="stabilizacj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1036320" y="2570829"/>
            <a:ext cx="2880360" cy="258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 smtClean="0"/>
              <a:t>Stabilizacja pojazdów</a:t>
            </a:r>
            <a:endParaRPr lang="pl-PL" altLang="pl-PL" sz="28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457200" y="2974689"/>
            <a:ext cx="4038600" cy="177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500174"/>
            <a:ext cx="4617551" cy="50006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Pojazd leżący na dachu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MATERIAŁ NAUCZANIA</a:t>
            </a:r>
            <a:endParaRPr lang="pl-PL" altLang="pl-PL" sz="3600" b="1" dirty="0"/>
          </a:p>
        </p:txBody>
      </p:sp>
      <p:sp>
        <p:nvSpPr>
          <p:cNvPr id="10" name="Symbol zastępczy zawartości 1"/>
          <p:cNvSpPr>
            <a:spLocks noGrp="1"/>
          </p:cNvSpPr>
          <p:nvPr>
            <p:ph sz="half" idx="1"/>
          </p:nvPr>
        </p:nvSpPr>
        <p:spPr>
          <a:xfrm>
            <a:off x="597391" y="1820300"/>
            <a:ext cx="8295089" cy="4633035"/>
          </a:xfrm>
        </p:spPr>
        <p:txBody>
          <a:bodyPr>
            <a:normAutofit/>
          </a:bodyPr>
          <a:lstStyle/>
          <a:p>
            <a:r>
              <a:rPr lang="pl-PL" dirty="0"/>
              <a:t>Elementy organizacji akcji ratownictwa technicznego na </a:t>
            </a:r>
            <a:r>
              <a:rPr lang="pl-PL" dirty="0" smtClean="0"/>
              <a:t>drogach;</a:t>
            </a:r>
          </a:p>
          <a:p>
            <a:r>
              <a:rPr lang="pl-PL" dirty="0" smtClean="0"/>
              <a:t> </a:t>
            </a:r>
            <a:r>
              <a:rPr lang="pl-PL" dirty="0"/>
              <a:t>Rozpoznanie </a:t>
            </a:r>
            <a:r>
              <a:rPr lang="pl-PL" dirty="0" smtClean="0"/>
              <a:t>i </a:t>
            </a:r>
            <a:r>
              <a:rPr lang="pl-PL" dirty="0"/>
              <a:t>zabezpieczenie działań ratownictwa </a:t>
            </a:r>
            <a:r>
              <a:rPr lang="pl-PL" dirty="0" smtClean="0"/>
              <a:t>drogowego;</a:t>
            </a:r>
          </a:p>
          <a:p>
            <a:r>
              <a:rPr lang="pl-PL" dirty="0" smtClean="0"/>
              <a:t> </a:t>
            </a:r>
            <a:r>
              <a:rPr lang="pl-PL" dirty="0"/>
              <a:t>Wyznaczenie strefy </a:t>
            </a:r>
            <a:r>
              <a:rPr lang="pl-PL" dirty="0" smtClean="0"/>
              <a:t>zagrożenia;</a:t>
            </a:r>
          </a:p>
          <a:p>
            <a:r>
              <a:rPr lang="pl-PL" dirty="0" smtClean="0"/>
              <a:t>Zabezpieczenie </a:t>
            </a:r>
            <a:r>
              <a:rPr lang="pl-PL" dirty="0"/>
              <a:t>ratowników i </a:t>
            </a:r>
            <a:r>
              <a:rPr lang="pl-PL" dirty="0" smtClean="0"/>
              <a:t>poszkodowanych;</a:t>
            </a:r>
          </a:p>
          <a:p>
            <a:r>
              <a:rPr lang="pl-PL" dirty="0" smtClean="0"/>
              <a:t>Działania </a:t>
            </a:r>
            <a:r>
              <a:rPr lang="pl-PL" dirty="0"/>
              <a:t>ratownicze. Zakończenie działań.</a:t>
            </a:r>
          </a:p>
          <a:p>
            <a:endParaRPr lang="pl-PL" dirty="0" smtClean="0"/>
          </a:p>
          <a:p>
            <a:pPr marL="118872" indent="0" algn="r">
              <a:buNone/>
            </a:pPr>
            <a:r>
              <a:rPr lang="pl-PL" dirty="0" smtClean="0"/>
              <a:t>Czas: 1T</a:t>
            </a:r>
            <a:endParaRPr lang="pl-PL" dirty="0"/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271740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 smtClean="0"/>
              <a:t>Stabilizacja pojazdów</a:t>
            </a:r>
            <a:endParaRPr lang="pl-PL" altLang="pl-PL" sz="2800" b="1" dirty="0"/>
          </a:p>
        </p:txBody>
      </p:sp>
      <p:sp>
        <p:nvSpPr>
          <p:cNvPr id="12" name="Symbol zastępczy zawartości 1"/>
          <p:cNvSpPr>
            <a:spLocks noGrp="1"/>
          </p:cNvSpPr>
          <p:nvPr>
            <p:ph sz="half" idx="1"/>
          </p:nvPr>
        </p:nvSpPr>
        <p:spPr>
          <a:xfrm>
            <a:off x="285720" y="6286520"/>
            <a:ext cx="4786346" cy="428628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None/>
            </a:pP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Zdjęcie 2 Stabilizacja pojazdu na dachu </a:t>
            </a: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20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7" name="Picture 4" descr="T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8501090" cy="4857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 smtClean="0"/>
              <a:t>Stabilizacja pojazdów</a:t>
            </a:r>
            <a:endParaRPr lang="pl-PL" altLang="pl-PL" sz="28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457200" y="2728104"/>
            <a:ext cx="4038600" cy="227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642910" y="6143644"/>
            <a:ext cx="4786346" cy="428628"/>
          </a:xfrm>
        </p:spPr>
        <p:txBody>
          <a:bodyPr>
            <a:normAutofit fontScale="92500"/>
          </a:bodyPr>
          <a:lstStyle/>
          <a:p>
            <a:pPr>
              <a:lnSpc>
                <a:spcPct val="170000"/>
              </a:lnSpc>
              <a:buNone/>
            </a:pP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Zdjęcie 3 Stabilizacja pojazdu na boku za pomocą drabin nasadkowych </a:t>
            </a: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ymbol zastępczy zawartości 1"/>
          <p:cNvSpPr>
            <a:spLocks noGrp="1"/>
          </p:cNvSpPr>
          <p:nvPr>
            <p:ph sz="quarter" idx="3"/>
          </p:nvPr>
        </p:nvSpPr>
        <p:spPr>
          <a:xfrm>
            <a:off x="597391" y="1500174"/>
            <a:ext cx="7332195" cy="42862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Stabilizacja pojazdu na boku za pomocą drabin nasadkowych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21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 smtClean="0"/>
              <a:t>Stabilizacja pojazdów</a:t>
            </a:r>
            <a:endParaRPr lang="pl-PL" altLang="pl-PL" sz="2800" b="1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457200" y="2726779"/>
            <a:ext cx="4038600" cy="227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0" y="6429372"/>
            <a:ext cx="5143536" cy="42862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70000"/>
              </a:lnSpc>
              <a:buNone/>
            </a:pP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Zdjęcie 4 Stabilizacja pojazdu na boku za pomocą podpór do szybkiej stabilizacji</a:t>
            </a: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29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r>
              <a:rPr lang="pl-PL" altLang="pl-PL" sz="2800" b="1" dirty="0" smtClean="0"/>
              <a:t>Oznakowanie miejsca zdarzenia</a:t>
            </a:r>
            <a:endParaRPr lang="pl-PL" altLang="pl-PL" sz="2800" b="1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half" idx="1"/>
          </p:nvPr>
        </p:nvSpPr>
        <p:spPr>
          <a:xfrm>
            <a:off x="214282" y="2214554"/>
            <a:ext cx="8472518" cy="4143404"/>
          </a:xfrm>
        </p:spPr>
        <p:txBody>
          <a:bodyPr/>
          <a:lstStyle/>
          <a:p>
            <a:pPr algn="ctr">
              <a:buNone/>
            </a:pPr>
            <a:r>
              <a:rPr lang="pl-PL" b="1" dirty="0" smtClean="0"/>
              <a:t>Oznakowanie i zabezpieczenie terenu działań powinno zapewnić bezpieczeństwo ratownikom, poszkodowanym, innym uczestnikom drogi oraz osobom postronnym.</a:t>
            </a:r>
            <a:endParaRPr lang="pl-PL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29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r>
              <a:rPr lang="pl-PL" altLang="pl-PL" sz="2800" b="1" dirty="0" smtClean="0"/>
              <a:t>Oznakowanie miejsca zdarzenia</a:t>
            </a:r>
            <a:endParaRPr lang="pl-PL" altLang="pl-PL" sz="2800" b="1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half" idx="1"/>
          </p:nvPr>
        </p:nvSpPr>
        <p:spPr>
          <a:xfrm>
            <a:off x="214282" y="1643050"/>
            <a:ext cx="8472518" cy="4572032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None/>
            </a:pPr>
            <a:r>
              <a:rPr lang="pl-PL" b="1" dirty="0" smtClean="0"/>
              <a:t>Do oznakowania i zabezpieczenia terenu akcji wykorzystujemy:</a:t>
            </a:r>
          </a:p>
          <a:p>
            <a:pPr>
              <a:lnSpc>
                <a:spcPct val="160000"/>
              </a:lnSpc>
            </a:pPr>
            <a:r>
              <a:rPr lang="pl-PL" b="1" dirty="0" smtClean="0"/>
              <a:t>Pojazdy ratownicze,</a:t>
            </a:r>
          </a:p>
          <a:p>
            <a:pPr>
              <a:lnSpc>
                <a:spcPct val="160000"/>
              </a:lnSpc>
            </a:pPr>
            <a:r>
              <a:rPr lang="pl-PL" b="1" dirty="0" smtClean="0"/>
              <a:t>Znaki ostrzegawcze,</a:t>
            </a:r>
          </a:p>
          <a:p>
            <a:pPr>
              <a:lnSpc>
                <a:spcPct val="160000"/>
              </a:lnSpc>
            </a:pPr>
            <a:r>
              <a:rPr lang="pl-PL" b="1" dirty="0" smtClean="0"/>
              <a:t>Pachołki,</a:t>
            </a:r>
          </a:p>
          <a:p>
            <a:pPr>
              <a:lnSpc>
                <a:spcPct val="160000"/>
              </a:lnSpc>
            </a:pPr>
            <a:r>
              <a:rPr lang="pl-PL" b="1" dirty="0" smtClean="0"/>
              <a:t>Lampy pulsacyjne,</a:t>
            </a:r>
          </a:p>
          <a:p>
            <a:pPr>
              <a:lnSpc>
                <a:spcPct val="160000"/>
              </a:lnSpc>
            </a:pPr>
            <a:r>
              <a:rPr lang="pl-PL" b="1" dirty="0" smtClean="0"/>
              <a:t>Taśmę ostrzegawczą,</a:t>
            </a:r>
          </a:p>
          <a:p>
            <a:pPr>
              <a:lnSpc>
                <a:spcPct val="160000"/>
              </a:lnSpc>
            </a:pPr>
            <a:r>
              <a:rPr lang="pl-PL" b="1" dirty="0" smtClean="0"/>
              <a:t>Płotki,</a:t>
            </a:r>
          </a:p>
          <a:p>
            <a:pPr>
              <a:lnSpc>
                <a:spcPct val="160000"/>
              </a:lnSpc>
            </a:pPr>
            <a:r>
              <a:rPr lang="pl-PL" b="1" dirty="0" smtClean="0"/>
              <a:t>Uprawnienie do kierowania ruchem drogowym.</a:t>
            </a:r>
            <a:endParaRPr lang="pl-PL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29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643182"/>
            <a:ext cx="109118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571876"/>
            <a:ext cx="539455" cy="7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2357430"/>
            <a:ext cx="887101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4357694"/>
            <a:ext cx="2128527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 smtClean="0"/>
              <a:t>Działania ratownicze</a:t>
            </a:r>
            <a:endParaRPr lang="pl-PL" altLang="pl-PL" sz="2800" b="1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half" idx="1"/>
          </p:nvPr>
        </p:nvSpPr>
        <p:spPr>
          <a:xfrm>
            <a:off x="214282" y="1643050"/>
            <a:ext cx="8472518" cy="4572032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None/>
            </a:pPr>
            <a:r>
              <a:rPr lang="pl-PL" b="1" u="sng" dirty="0" smtClean="0"/>
              <a:t>Działania ratownicze obejmują:</a:t>
            </a:r>
          </a:p>
          <a:p>
            <a:pPr>
              <a:lnSpc>
                <a:spcPct val="160000"/>
              </a:lnSpc>
            </a:pPr>
            <a:r>
              <a:rPr lang="pl-PL" b="1" dirty="0" smtClean="0"/>
              <a:t>Zabezpieczenie i oznakowanie miejsca zdarzenia,</a:t>
            </a:r>
          </a:p>
          <a:p>
            <a:pPr>
              <a:lnSpc>
                <a:spcPct val="160000"/>
              </a:lnSpc>
            </a:pPr>
            <a:r>
              <a:rPr lang="pl-PL" b="1" dirty="0" smtClean="0"/>
              <a:t>Stabilizację pojazdów,</a:t>
            </a:r>
          </a:p>
          <a:p>
            <a:pPr>
              <a:lnSpc>
                <a:spcPct val="160000"/>
              </a:lnSpc>
            </a:pPr>
            <a:r>
              <a:rPr lang="pl-PL" b="1" dirty="0" smtClean="0"/>
              <a:t>Udzielenie pomocy medycznej poszkodowanym,</a:t>
            </a:r>
          </a:p>
          <a:p>
            <a:pPr>
              <a:lnSpc>
                <a:spcPct val="160000"/>
              </a:lnSpc>
            </a:pPr>
            <a:r>
              <a:rPr lang="pl-PL" b="1" dirty="0" smtClean="0"/>
              <a:t>Uwolnienie i ewakuację poszkodowanych z pojazdów,</a:t>
            </a:r>
          </a:p>
          <a:p>
            <a:pPr>
              <a:lnSpc>
                <a:spcPct val="160000"/>
              </a:lnSpc>
            </a:pPr>
            <a:r>
              <a:rPr lang="pl-PL" b="1" dirty="0" smtClean="0"/>
              <a:t>Gaszenie pojazdów, </a:t>
            </a:r>
          </a:p>
          <a:p>
            <a:pPr>
              <a:lnSpc>
                <a:spcPct val="160000"/>
              </a:lnSpc>
            </a:pPr>
            <a:r>
              <a:rPr lang="pl-PL" b="1" dirty="0" smtClean="0"/>
              <a:t>Usuwanie rozlewów cieczy ropopochodnych i płynów eksploatacyjnych,</a:t>
            </a:r>
          </a:p>
          <a:p>
            <a:pPr>
              <a:lnSpc>
                <a:spcPct val="160000"/>
              </a:lnSpc>
            </a:pPr>
            <a:endParaRPr lang="pl-PL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29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 smtClean="0"/>
              <a:t>Działania ratownicze</a:t>
            </a:r>
            <a:endParaRPr lang="pl-PL" altLang="pl-PL" sz="2800" b="1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half" idx="1"/>
          </p:nvPr>
        </p:nvSpPr>
        <p:spPr>
          <a:xfrm>
            <a:off x="214282" y="1643050"/>
            <a:ext cx="8472518" cy="4572032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None/>
            </a:pPr>
            <a:r>
              <a:rPr lang="pl-PL" b="1" u="sng" dirty="0" smtClean="0"/>
              <a:t>Zagrożenia dla ratowników podczas działań ratowniczych:</a:t>
            </a:r>
          </a:p>
          <a:p>
            <a:pPr>
              <a:lnSpc>
                <a:spcPct val="160000"/>
              </a:lnSpc>
            </a:pPr>
            <a:r>
              <a:rPr lang="pl-PL" b="1" dirty="0" smtClean="0"/>
              <a:t>pożar, wybuch,</a:t>
            </a:r>
          </a:p>
          <a:p>
            <a:pPr>
              <a:lnSpc>
                <a:spcPct val="160000"/>
              </a:lnSpc>
            </a:pPr>
            <a:r>
              <a:rPr lang="pl-PL" b="1" dirty="0" smtClean="0"/>
              <a:t>rozlewy paliwa,</a:t>
            </a:r>
          </a:p>
          <a:p>
            <a:pPr>
              <a:lnSpc>
                <a:spcPct val="160000"/>
              </a:lnSpc>
            </a:pPr>
            <a:r>
              <a:rPr lang="pl-PL" b="1" dirty="0" smtClean="0"/>
              <a:t>inni użytkownicy drogi,</a:t>
            </a:r>
          </a:p>
          <a:p>
            <a:pPr>
              <a:lnSpc>
                <a:spcPct val="160000"/>
              </a:lnSpc>
            </a:pPr>
            <a:r>
              <a:rPr lang="pl-PL" b="1" dirty="0" smtClean="0"/>
              <a:t>ładunek przewożony,</a:t>
            </a:r>
          </a:p>
          <a:p>
            <a:pPr>
              <a:lnSpc>
                <a:spcPct val="160000"/>
              </a:lnSpc>
            </a:pPr>
            <a:r>
              <a:rPr lang="pl-PL" b="1" dirty="0" smtClean="0"/>
              <a:t>osoby postronne, </a:t>
            </a:r>
          </a:p>
          <a:p>
            <a:pPr>
              <a:lnSpc>
                <a:spcPct val="160000"/>
              </a:lnSpc>
            </a:pPr>
            <a:r>
              <a:rPr lang="pl-PL" b="1" dirty="0" smtClean="0"/>
              <a:t>zła organizacja działań ratowniczych,</a:t>
            </a:r>
          </a:p>
          <a:p>
            <a:pPr>
              <a:lnSpc>
                <a:spcPct val="160000"/>
              </a:lnSpc>
            </a:pPr>
            <a:r>
              <a:rPr lang="pl-PL" b="1" dirty="0" smtClean="0"/>
              <a:t>nieprzestrzeganie zasad BHP,</a:t>
            </a:r>
          </a:p>
          <a:p>
            <a:pPr>
              <a:lnSpc>
                <a:spcPct val="160000"/>
              </a:lnSpc>
            </a:pPr>
            <a:r>
              <a:rPr lang="pl-PL" b="1" dirty="0" smtClean="0"/>
              <a:t>niestabilność uszkodzonego pojazdu,</a:t>
            </a:r>
          </a:p>
          <a:p>
            <a:pPr>
              <a:lnSpc>
                <a:spcPct val="160000"/>
              </a:lnSpc>
            </a:pPr>
            <a:endParaRPr lang="pl-PL" b="1" dirty="0" smtClean="0"/>
          </a:p>
          <a:p>
            <a:pPr>
              <a:lnSpc>
                <a:spcPct val="160000"/>
              </a:lnSpc>
            </a:pPr>
            <a:endParaRPr lang="pl-PL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29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 smtClean="0"/>
              <a:t>Działania ratownicze</a:t>
            </a:r>
            <a:endParaRPr lang="pl-PL" altLang="pl-PL" sz="2800" b="1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half" idx="1"/>
          </p:nvPr>
        </p:nvSpPr>
        <p:spPr>
          <a:xfrm>
            <a:off x="214282" y="1643050"/>
            <a:ext cx="8472518" cy="4572032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None/>
            </a:pPr>
            <a:r>
              <a:rPr lang="pl-PL" b="1" u="sng" dirty="0" smtClean="0"/>
              <a:t>Zagrożenia dla ratowników podczas działań ratowniczych </a:t>
            </a:r>
            <a:r>
              <a:rPr lang="pl-PL" b="1" u="sng" dirty="0" err="1" smtClean="0"/>
              <a:t>cd</a:t>
            </a:r>
            <a:r>
              <a:rPr lang="pl-PL" b="1" u="sng" dirty="0" smtClean="0"/>
              <a:t>.:</a:t>
            </a:r>
          </a:p>
          <a:p>
            <a:pPr>
              <a:lnSpc>
                <a:spcPct val="160000"/>
              </a:lnSpc>
            </a:pPr>
            <a:r>
              <a:rPr lang="pl-PL" b="1" dirty="0" smtClean="0"/>
              <a:t>obrażenia u osób poszkodowanych,</a:t>
            </a:r>
          </a:p>
          <a:p>
            <a:pPr>
              <a:lnSpc>
                <a:spcPct val="160000"/>
              </a:lnSpc>
            </a:pPr>
            <a:r>
              <a:rPr lang="pl-PL" b="1" dirty="0" smtClean="0"/>
              <a:t>ostre krawędzie,</a:t>
            </a:r>
          </a:p>
          <a:p>
            <a:pPr>
              <a:lnSpc>
                <a:spcPct val="160000"/>
              </a:lnSpc>
            </a:pPr>
            <a:r>
              <a:rPr lang="pl-PL" b="1" dirty="0" smtClean="0"/>
              <a:t>poduszki bezpieczeństwa w pojazdach,</a:t>
            </a:r>
          </a:p>
          <a:p>
            <a:pPr>
              <a:lnSpc>
                <a:spcPct val="160000"/>
              </a:lnSpc>
            </a:pPr>
            <a:r>
              <a:rPr lang="pl-PL" b="1" dirty="0" smtClean="0"/>
              <a:t>kwas akumulatorowy,</a:t>
            </a:r>
          </a:p>
          <a:p>
            <a:pPr>
              <a:lnSpc>
                <a:spcPct val="160000"/>
              </a:lnSpc>
            </a:pPr>
            <a:r>
              <a:rPr lang="pl-PL" b="1" dirty="0" smtClean="0"/>
              <a:t>naprężone elementy, </a:t>
            </a:r>
          </a:p>
          <a:p>
            <a:pPr>
              <a:lnSpc>
                <a:spcPct val="160000"/>
              </a:lnSpc>
            </a:pPr>
            <a:r>
              <a:rPr lang="pl-PL" b="1" dirty="0" smtClean="0"/>
              <a:t>porażenie prądem podczas zdarzeń z pojazdami hybrydowymi i elektrycznymi oraz zerwanymi liniami energetycznymi,</a:t>
            </a:r>
          </a:p>
          <a:p>
            <a:pPr>
              <a:lnSpc>
                <a:spcPct val="160000"/>
              </a:lnSpc>
            </a:pPr>
            <a:r>
              <a:rPr lang="pl-PL" b="1" dirty="0" smtClean="0"/>
              <a:t>instalacja gazowa w pojazdach.</a:t>
            </a:r>
          </a:p>
          <a:p>
            <a:pPr>
              <a:lnSpc>
                <a:spcPct val="160000"/>
              </a:lnSpc>
            </a:pPr>
            <a:endParaRPr lang="pl-PL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29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 smtClean="0"/>
              <a:t>Działania ratownicze</a:t>
            </a:r>
            <a:endParaRPr lang="pl-PL" altLang="pl-PL" sz="2800" b="1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half" idx="1"/>
          </p:nvPr>
        </p:nvSpPr>
        <p:spPr>
          <a:xfrm>
            <a:off x="214282" y="1571612"/>
            <a:ext cx="8472518" cy="5286388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  <a:buNone/>
            </a:pPr>
            <a:r>
              <a:rPr lang="pl-PL" u="sng" dirty="0" smtClean="0"/>
              <a:t>Zasady bezpiecznego prowadzenia działań ratowniczych</a:t>
            </a:r>
          </a:p>
          <a:p>
            <a:pPr>
              <a:lnSpc>
                <a:spcPct val="160000"/>
              </a:lnSpc>
            </a:pPr>
            <a:r>
              <a:rPr lang="pl-PL" dirty="0" smtClean="0"/>
              <a:t>pojazdy należy rozmontować tylko w niezbędnym zakresie,</a:t>
            </a:r>
          </a:p>
          <a:p>
            <a:pPr>
              <a:lnSpc>
                <a:spcPct val="160000"/>
              </a:lnSpc>
            </a:pPr>
            <a:r>
              <a:rPr lang="pl-PL" dirty="0" smtClean="0"/>
              <a:t>brak lub nieprawidłowe wykonanie stabilizacji pojazdu może prowadzić do załamania elementów konstrukcyjnych pojazdu,</a:t>
            </a:r>
          </a:p>
          <a:p>
            <a:pPr>
              <a:lnSpc>
                <a:spcPct val="160000"/>
              </a:lnSpc>
            </a:pPr>
            <a:r>
              <a:rPr lang="pl-PL" dirty="0" smtClean="0"/>
              <a:t>przed przystąpieniem do usuwania drzwi pojazdu należy usunąć szyby,</a:t>
            </a:r>
          </a:p>
          <a:p>
            <a:pPr>
              <a:lnSpc>
                <a:spcPct val="160000"/>
              </a:lnSpc>
            </a:pPr>
            <a:r>
              <a:rPr lang="pl-PL" dirty="0" smtClean="0"/>
              <a:t>usuwając drzwi przednie, należy pamiętać o zamknięciu drzwi tylnych co ma na celu wzmocnienie konstrukcji pojazdu,</a:t>
            </a:r>
          </a:p>
          <a:p>
            <a:pPr>
              <a:lnSpc>
                <a:spcPct val="160000"/>
              </a:lnSpc>
            </a:pPr>
            <a:r>
              <a:rPr lang="pl-PL" dirty="0" smtClean="0"/>
              <a:t>po odgięciu dachu należy go zabezpieczyć linką do stałych elementów pojazdu,</a:t>
            </a:r>
          </a:p>
          <a:p>
            <a:pPr>
              <a:lnSpc>
                <a:spcPct val="160000"/>
              </a:lnSpc>
            </a:pPr>
            <a:r>
              <a:rPr lang="pl-PL" dirty="0" smtClean="0"/>
              <a:t>odcinane elementy gromadzić w polu składowania części,</a:t>
            </a:r>
          </a:p>
          <a:p>
            <a:pPr>
              <a:lnSpc>
                <a:spcPct val="160000"/>
              </a:lnSpc>
            </a:pPr>
            <a:r>
              <a:rPr lang="pl-PL" dirty="0" smtClean="0"/>
              <a:t>ratownik obsługujący urządzenia powinien być wyposażony w środki ochrony osobistej.</a:t>
            </a:r>
          </a:p>
          <a:p>
            <a:pPr>
              <a:lnSpc>
                <a:spcPct val="160000"/>
              </a:lnSpc>
            </a:pPr>
            <a:endParaRPr lang="pl-PL" dirty="0" smtClean="0"/>
          </a:p>
          <a:p>
            <a:pPr>
              <a:lnSpc>
                <a:spcPct val="160000"/>
              </a:lnSpc>
              <a:buNone/>
            </a:pPr>
            <a:endParaRPr lang="pl-PL" dirty="0" smtClean="0"/>
          </a:p>
          <a:p>
            <a:pPr>
              <a:lnSpc>
                <a:spcPct val="160000"/>
              </a:lnSpc>
            </a:pPr>
            <a:endParaRPr lang="pl-PL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29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 smtClean="0"/>
              <a:t>Zakończenie działań</a:t>
            </a:r>
            <a:endParaRPr lang="pl-PL" altLang="pl-PL" sz="2800" b="1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half" idx="1"/>
          </p:nvPr>
        </p:nvSpPr>
        <p:spPr>
          <a:xfrm>
            <a:off x="214282" y="1643050"/>
            <a:ext cx="8472518" cy="4572032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endParaRPr lang="pl-PL" dirty="0" smtClean="0"/>
          </a:p>
          <a:p>
            <a:pPr>
              <a:lnSpc>
                <a:spcPct val="160000"/>
              </a:lnSpc>
              <a:buNone/>
            </a:pPr>
            <a:endParaRPr lang="pl-PL" dirty="0" smtClean="0"/>
          </a:p>
          <a:p>
            <a:pPr>
              <a:lnSpc>
                <a:spcPct val="160000"/>
              </a:lnSpc>
            </a:pPr>
            <a:endParaRPr lang="pl-PL" b="1" dirty="0"/>
          </a:p>
        </p:txBody>
      </p:sp>
      <p:sp>
        <p:nvSpPr>
          <p:cNvPr id="7" name="Symbol zastępczy zawartości 8"/>
          <p:cNvSpPr>
            <a:spLocks noGrp="1"/>
          </p:cNvSpPr>
          <p:nvPr>
            <p:ph sz="quarter" idx="2"/>
          </p:nvPr>
        </p:nvSpPr>
        <p:spPr>
          <a:xfrm>
            <a:off x="214282" y="1571612"/>
            <a:ext cx="8472518" cy="5286388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None/>
            </a:pPr>
            <a:endParaRPr lang="pl-PL" dirty="0" smtClean="0"/>
          </a:p>
          <a:p>
            <a:pPr>
              <a:lnSpc>
                <a:spcPct val="160000"/>
              </a:lnSpc>
              <a:buNone/>
            </a:pPr>
            <a:endParaRPr lang="pl-PL" dirty="0" smtClean="0"/>
          </a:p>
          <a:p>
            <a:pPr>
              <a:lnSpc>
                <a:spcPct val="160000"/>
              </a:lnSpc>
            </a:pPr>
            <a:endParaRPr lang="pl-PL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29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8" name="Prostokąt 7"/>
          <p:cNvSpPr/>
          <p:nvPr/>
        </p:nvSpPr>
        <p:spPr>
          <a:xfrm>
            <a:off x="3286116" y="1714488"/>
            <a:ext cx="2428892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Zabezpieczenie poszkodowanych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2" name="Strzałka w prawo 11"/>
          <p:cNvSpPr/>
          <p:nvPr/>
        </p:nvSpPr>
        <p:spPr>
          <a:xfrm rot="8154795">
            <a:off x="2376703" y="2603771"/>
            <a:ext cx="1020014" cy="263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1071538" y="3357562"/>
            <a:ext cx="314327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Poszkodowani samodzielnie opuszczają pojazd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5000628" y="3357562"/>
            <a:ext cx="314327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Poszkodowani nie są w stanie samodzielnie opuścić pojazdu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1071538" y="4643446"/>
            <a:ext cx="314327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Zabezpieczenie poszkodowanych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5000628" y="4643446"/>
            <a:ext cx="314327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Zastosowanie odpowiedniej techniki uwalniania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3071802" y="6072206"/>
            <a:ext cx="3143272" cy="5715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Przekazania poszkodowanych służbom medycznym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9" name="Strzałka w prawo 18"/>
          <p:cNvSpPr/>
          <p:nvPr/>
        </p:nvSpPr>
        <p:spPr>
          <a:xfrm rot="2733546">
            <a:off x="5656009" y="2610684"/>
            <a:ext cx="1020014" cy="263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trzałka w prawo 19"/>
          <p:cNvSpPr/>
          <p:nvPr/>
        </p:nvSpPr>
        <p:spPr>
          <a:xfrm rot="5400000">
            <a:off x="2280021" y="4149343"/>
            <a:ext cx="560755" cy="263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trzałka w prawo 20"/>
          <p:cNvSpPr/>
          <p:nvPr/>
        </p:nvSpPr>
        <p:spPr>
          <a:xfrm rot="5400000">
            <a:off x="6280550" y="4149343"/>
            <a:ext cx="560755" cy="263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trzałka w prawo 21"/>
          <p:cNvSpPr/>
          <p:nvPr/>
        </p:nvSpPr>
        <p:spPr>
          <a:xfrm rot="3466368">
            <a:off x="2515685" y="5528275"/>
            <a:ext cx="717022" cy="263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trzałka w prawo 22"/>
          <p:cNvSpPr/>
          <p:nvPr/>
        </p:nvSpPr>
        <p:spPr>
          <a:xfrm rot="7260907">
            <a:off x="6082586" y="5529881"/>
            <a:ext cx="717022" cy="263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69450" cy="750077"/>
          </a:xfrm>
        </p:spPr>
        <p:txBody>
          <a:bodyPr>
            <a:normAutofit/>
          </a:bodyPr>
          <a:lstStyle/>
          <a:p>
            <a:r>
              <a:rPr lang="pl-PL" altLang="pl-PL" sz="2800" dirty="0" smtClean="0"/>
              <a:t>Wstęp</a:t>
            </a:r>
            <a:endParaRPr lang="pl-PL" altLang="pl-PL" sz="2800" b="1" dirty="0"/>
          </a:p>
        </p:txBody>
      </p:sp>
      <p:sp>
        <p:nvSpPr>
          <p:cNvPr id="10" name="Symbol zastępczy zawartości 1"/>
          <p:cNvSpPr>
            <a:spLocks noGrp="1"/>
          </p:cNvSpPr>
          <p:nvPr>
            <p:ph sz="half" idx="1"/>
          </p:nvPr>
        </p:nvSpPr>
        <p:spPr>
          <a:xfrm>
            <a:off x="572699" y="1570878"/>
            <a:ext cx="8295089" cy="6912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Prezentacja obejmuje poszczególne tematy z zakresu organizacji akcji ratownictwa technicznego: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000628" y="5214950"/>
            <a:ext cx="1143008" cy="428628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None/>
            </a:pP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Zdjęcie 1</a:t>
            </a: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ymbol zastępczy zawartości 1"/>
          <p:cNvSpPr>
            <a:spLocks noGrp="1"/>
          </p:cNvSpPr>
          <p:nvPr>
            <p:ph sz="quarter" idx="3"/>
          </p:nvPr>
        </p:nvSpPr>
        <p:spPr>
          <a:xfrm>
            <a:off x="142844" y="2571744"/>
            <a:ext cx="4857784" cy="3500462"/>
          </a:xfrm>
        </p:spPr>
        <p:txBody>
          <a:bodyPr>
            <a:normAutofit fontScale="92500"/>
          </a:bodyPr>
          <a:lstStyle/>
          <a:p>
            <a:pPr>
              <a:lnSpc>
                <a:spcPct val="170000"/>
              </a:lnSpc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organizacja terenu akcji; 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rozpoznanie podczas zdarzeń na drodze;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stabilizacja pojazdu;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określenie i oznakowanie strefy zagrożenia;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działania ratownicze;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zabezpieczenie poszkodowanych podczas działań;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714620"/>
            <a:ext cx="3808626" cy="254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8195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 smtClean="0"/>
              <a:t>Zakończenie działań</a:t>
            </a:r>
            <a:endParaRPr lang="pl-PL" altLang="pl-PL" sz="2800" b="1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half" idx="1"/>
          </p:nvPr>
        </p:nvSpPr>
        <p:spPr>
          <a:xfrm>
            <a:off x="214282" y="1643050"/>
            <a:ext cx="8472518" cy="4572032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endParaRPr lang="pl-PL" dirty="0" smtClean="0"/>
          </a:p>
          <a:p>
            <a:pPr>
              <a:lnSpc>
                <a:spcPct val="160000"/>
              </a:lnSpc>
              <a:buNone/>
            </a:pPr>
            <a:endParaRPr lang="pl-PL" dirty="0" smtClean="0"/>
          </a:p>
          <a:p>
            <a:pPr>
              <a:lnSpc>
                <a:spcPct val="160000"/>
              </a:lnSpc>
            </a:pPr>
            <a:endParaRPr lang="pl-PL" b="1" dirty="0"/>
          </a:p>
        </p:txBody>
      </p:sp>
      <p:sp>
        <p:nvSpPr>
          <p:cNvPr id="7" name="Symbol zastępczy zawartości 8"/>
          <p:cNvSpPr>
            <a:spLocks noGrp="1"/>
          </p:cNvSpPr>
          <p:nvPr>
            <p:ph sz="quarter" idx="2"/>
          </p:nvPr>
        </p:nvSpPr>
        <p:spPr>
          <a:xfrm>
            <a:off x="214282" y="1571612"/>
            <a:ext cx="8472518" cy="5286388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None/>
            </a:pPr>
            <a:endParaRPr lang="pl-PL" dirty="0" smtClean="0"/>
          </a:p>
          <a:p>
            <a:pPr>
              <a:lnSpc>
                <a:spcPct val="160000"/>
              </a:lnSpc>
              <a:buNone/>
            </a:pPr>
            <a:endParaRPr lang="pl-PL" dirty="0" smtClean="0"/>
          </a:p>
          <a:p>
            <a:pPr>
              <a:lnSpc>
                <a:spcPct val="160000"/>
              </a:lnSpc>
            </a:pPr>
            <a:endParaRPr lang="pl-PL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30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29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8" name="Prostokąt 7"/>
          <p:cNvSpPr/>
          <p:nvPr/>
        </p:nvSpPr>
        <p:spPr>
          <a:xfrm>
            <a:off x="500034" y="1643050"/>
            <a:ext cx="8001056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Zabezpieczenie poszkodowanych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500034" y="2643182"/>
            <a:ext cx="342902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Kontrola stanu poszkodowanych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5643570" y="4071942"/>
            <a:ext cx="2928958" cy="10001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Przekazanie poszkodowanych służbom medycznym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27" name="Strzałka w prawo 26"/>
          <p:cNvSpPr/>
          <p:nvPr/>
        </p:nvSpPr>
        <p:spPr>
          <a:xfrm rot="5400000">
            <a:off x="1893075" y="2321711"/>
            <a:ext cx="357190" cy="142876"/>
          </a:xfrm>
          <a:prstGeom prst="rightArrow">
            <a:avLst>
              <a:gd name="adj1" fmla="val 43333"/>
              <a:gd name="adj2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rostokąt 29"/>
          <p:cNvSpPr/>
          <p:nvPr/>
        </p:nvSpPr>
        <p:spPr>
          <a:xfrm>
            <a:off x="500034" y="3500438"/>
            <a:ext cx="342902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Podtrzymanie funkcji życiowych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500034" y="4357694"/>
            <a:ext cx="342902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Zaopatrzenie medyczne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500034" y="5214950"/>
            <a:ext cx="342902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Zabezpieczenie przed utratą ciepła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5" name="Strzałka w prawo 34"/>
          <p:cNvSpPr/>
          <p:nvPr/>
        </p:nvSpPr>
        <p:spPr>
          <a:xfrm rot="5400000">
            <a:off x="1893075" y="3178967"/>
            <a:ext cx="357190" cy="142876"/>
          </a:xfrm>
          <a:prstGeom prst="rightArrow">
            <a:avLst>
              <a:gd name="adj1" fmla="val 43333"/>
              <a:gd name="adj2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Strzałka w prawo 35"/>
          <p:cNvSpPr/>
          <p:nvPr/>
        </p:nvSpPr>
        <p:spPr>
          <a:xfrm rot="5400000">
            <a:off x="1893075" y="4036223"/>
            <a:ext cx="357190" cy="142876"/>
          </a:xfrm>
          <a:prstGeom prst="rightArrow">
            <a:avLst>
              <a:gd name="adj1" fmla="val 43333"/>
              <a:gd name="adj2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Strzałka w prawo 36"/>
          <p:cNvSpPr/>
          <p:nvPr/>
        </p:nvSpPr>
        <p:spPr>
          <a:xfrm rot="5400000">
            <a:off x="1893075" y="4893479"/>
            <a:ext cx="357190" cy="142876"/>
          </a:xfrm>
          <a:prstGeom prst="rightArrow">
            <a:avLst>
              <a:gd name="adj1" fmla="val 43333"/>
              <a:gd name="adj2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Strzałka w prawo 37"/>
          <p:cNvSpPr/>
          <p:nvPr/>
        </p:nvSpPr>
        <p:spPr>
          <a:xfrm rot="5400000">
            <a:off x="1893075" y="5822173"/>
            <a:ext cx="357190" cy="142876"/>
          </a:xfrm>
          <a:prstGeom prst="rightArrow">
            <a:avLst>
              <a:gd name="adj1" fmla="val 43333"/>
              <a:gd name="adj2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Prostokąt 38"/>
          <p:cNvSpPr/>
          <p:nvPr/>
        </p:nvSpPr>
        <p:spPr>
          <a:xfrm>
            <a:off x="500034" y="6143644"/>
            <a:ext cx="342902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Wsparcie psychiczne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0" name="Prostokąt 39"/>
          <p:cNvSpPr/>
          <p:nvPr/>
        </p:nvSpPr>
        <p:spPr>
          <a:xfrm>
            <a:off x="3929058" y="2643182"/>
            <a:ext cx="45719" cy="3929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Strzałka w prawo 40"/>
          <p:cNvSpPr/>
          <p:nvPr/>
        </p:nvSpPr>
        <p:spPr>
          <a:xfrm>
            <a:off x="4000496" y="4572008"/>
            <a:ext cx="1571636" cy="142876"/>
          </a:xfrm>
          <a:prstGeom prst="rightArrow">
            <a:avLst>
              <a:gd name="adj1" fmla="val 50000"/>
              <a:gd name="adj2" fmla="val 74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Strzałka w prawo 41"/>
          <p:cNvSpPr/>
          <p:nvPr/>
        </p:nvSpPr>
        <p:spPr>
          <a:xfrm rot="5400000">
            <a:off x="6250793" y="3036091"/>
            <a:ext cx="1785950" cy="142876"/>
          </a:xfrm>
          <a:prstGeom prst="rightArrow">
            <a:avLst>
              <a:gd name="adj1" fmla="val 50000"/>
              <a:gd name="adj2" fmla="val 74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 smtClean="0"/>
              <a:t>BIBLIOGRAFIA</a:t>
            </a:r>
            <a:endParaRPr lang="pl-PL" altLang="pl-PL" sz="2800" b="1" dirty="0"/>
          </a:p>
        </p:txBody>
      </p:sp>
      <p:sp>
        <p:nvSpPr>
          <p:cNvPr id="12" name="Symbol zastępczy zawartości 1"/>
          <p:cNvSpPr>
            <a:spLocks noGrp="1"/>
          </p:cNvSpPr>
          <p:nvPr>
            <p:ph sz="half" idx="1"/>
          </p:nvPr>
        </p:nvSpPr>
        <p:spPr>
          <a:xfrm>
            <a:off x="467544" y="1832845"/>
            <a:ext cx="8216267" cy="3667857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Ratownictwo techniczne podczas wypadków z udziałem samochodów ciężarowych. Tłumaczenie: J. Kielin. Fundacja Edukacja i Technika Ratownictwa. Warszawa 2006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M. Schroeder: Wypadki w komunikacji drogowej. Fundacja Edukacja i Technika Ratownictwa.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B. Morris: Techniki ratownictwa drogowego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Holmatro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. Podręcznik technik ratownictwa drogowego i zastosowanie narzędzi ratowniczych. Delta Service, Zielonka 2004.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R. Wolański: Ratownicza technika siłowa. SA PSP, Kraków 1999.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K.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Bartoszak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– „Ratownictwo w </a:t>
            </a:r>
            <a:r>
              <a:rPr lang="pl-PL" smtClean="0">
                <a:latin typeface="Arial" panose="020B0604020202020204" pitchFamily="34" charset="0"/>
                <a:cs typeface="Arial" panose="020B0604020202020204" pitchFamily="34" charset="0"/>
              </a:rPr>
              <a:t>transporcie drogowym”</a:t>
            </a:r>
          </a:p>
          <a:p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sp>
        <p:nvSpPr>
          <p:cNvPr id="16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6092552" y="5309592"/>
            <a:ext cx="3088352" cy="360040"/>
          </a:xfrm>
        </p:spPr>
        <p:txBody>
          <a:bodyPr>
            <a:normAutofit fontScale="625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Pobrano 18.02.20016 z www.os-psp.olsztyn.pl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3" name="Symbol zastępczy zawartości 1"/>
          <p:cNvSpPr>
            <a:spLocks noGrp="1"/>
          </p:cNvSpPr>
          <p:nvPr>
            <p:ph sz="quarter" idx="3"/>
          </p:nvPr>
        </p:nvSpPr>
        <p:spPr>
          <a:xfrm>
            <a:off x="5940152" y="5157192"/>
            <a:ext cx="3088352" cy="360040"/>
          </a:xfrm>
        </p:spPr>
        <p:txBody>
          <a:bodyPr>
            <a:normAutofit fontScale="625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Pobrano 18.02.20016 z www.os-psp.olsztyn.pl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31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116839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39" y="250031"/>
            <a:ext cx="7362847" cy="874713"/>
          </a:xfrm>
        </p:spPr>
        <p:txBody>
          <a:bodyPr>
            <a:normAutofit fontScale="90000"/>
          </a:bodyPr>
          <a:lstStyle/>
          <a:p>
            <a:r>
              <a:rPr lang="pl-PL" altLang="pl-PL" sz="2800" b="1" dirty="0" smtClean="0"/>
              <a:t>INDEKS MATERIAŁÓW POBRANYCH Z INTERNETU</a:t>
            </a:r>
            <a:endParaRPr lang="pl-PL" altLang="pl-PL" sz="2800" b="1" dirty="0"/>
          </a:p>
        </p:txBody>
      </p:sp>
      <p:sp>
        <p:nvSpPr>
          <p:cNvPr id="12" name="Symbol zastępczy zawartości 1"/>
          <p:cNvSpPr>
            <a:spLocks noGrp="1"/>
          </p:cNvSpPr>
          <p:nvPr>
            <p:ph sz="half" idx="1"/>
          </p:nvPr>
        </p:nvSpPr>
        <p:spPr>
          <a:xfrm>
            <a:off x="107504" y="1832845"/>
            <a:ext cx="8921000" cy="4188443"/>
          </a:xfrm>
        </p:spPr>
        <p:txBody>
          <a:bodyPr/>
          <a:lstStyle/>
          <a:p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Zdjęcie 1: Pobrano 17.03.2016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20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www.osp.malyn.pl</a:t>
            </a:r>
            <a:endParaRPr 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Zdjęcie 2: Pobrano 17.03.2016 z „Szkolenie z zakresu ratownictwa technicznego dla strażaków ratowników OSP – organizacja akcji ratownictwa technicznego na drogach” Jacek Gawroński</a:t>
            </a:r>
          </a:p>
          <a:p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Zdjęcie 3: Pobrano 17.03.2016 z „Ratownictwo techniczne” Paweł Karabin, Rafał </a:t>
            </a:r>
            <a:r>
              <a:rPr lang="pl-P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Podlasiński</a:t>
            </a:r>
            <a:endParaRPr 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Zdjęcie 4: Pobrano 17.03.2016 z „Ratownictwo techniczne” Paweł Karabin, Rafał </a:t>
            </a:r>
            <a:r>
              <a:rPr lang="pl-P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Podlasiński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sp>
        <p:nvSpPr>
          <p:cNvPr id="16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6092552" y="5309592"/>
            <a:ext cx="3088352" cy="360040"/>
          </a:xfrm>
        </p:spPr>
        <p:txBody>
          <a:bodyPr>
            <a:normAutofit fontScale="625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Pobrano 18.02.20016 z www.os-psp.olsztyn.pl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3" name="Symbol zastępczy zawartości 1"/>
          <p:cNvSpPr>
            <a:spLocks noGrp="1"/>
          </p:cNvSpPr>
          <p:nvPr>
            <p:ph sz="quarter" idx="3"/>
          </p:nvPr>
        </p:nvSpPr>
        <p:spPr>
          <a:xfrm>
            <a:off x="5940152" y="5157192"/>
            <a:ext cx="3088352" cy="360040"/>
          </a:xfrm>
        </p:spPr>
        <p:txBody>
          <a:bodyPr>
            <a:normAutofit fontScale="625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Pobrano 18.02.20016 z www.os-psp.olsztyn.pl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199158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r>
              <a:rPr lang="pl-PL" altLang="pl-PL" sz="2800" dirty="0" smtClean="0"/>
              <a:t>Schemat postępowania podczas zdarzenia</a:t>
            </a:r>
            <a:endParaRPr lang="pl-PL" altLang="pl-PL" sz="2800" b="1" dirty="0"/>
          </a:p>
        </p:txBody>
      </p:sp>
      <p:sp>
        <p:nvSpPr>
          <p:cNvPr id="9" name="Symbol zastępczy zawartości 1"/>
          <p:cNvSpPr>
            <a:spLocks noGrp="1"/>
          </p:cNvSpPr>
          <p:nvPr>
            <p:ph sz="half" idx="1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550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500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lnSpcReduction="1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sz="4000" b="1" dirty="0" smtClean="0"/>
              <a:t>WYPADEK DROGOWY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pl-PL" altLang="pl-PL" sz="2400" b="1" dirty="0" smtClean="0"/>
          </a:p>
          <a:p>
            <a:pPr algn="ctr">
              <a:lnSpc>
                <a:spcPct val="80000"/>
              </a:lnSpc>
              <a:buFontTx/>
              <a:buNone/>
            </a:pPr>
            <a:endParaRPr lang="pl-PL" altLang="pl-PL" sz="2400" b="1" dirty="0" smtClean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sz="2000" b="1" dirty="0" smtClean="0"/>
              <a:t>DOJAZD DO MIEJSCA ZDARZENIA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pl-PL" altLang="pl-PL" sz="2000" b="1" dirty="0" smtClean="0"/>
          </a:p>
          <a:p>
            <a:pPr algn="ctr">
              <a:lnSpc>
                <a:spcPct val="80000"/>
              </a:lnSpc>
              <a:buFontTx/>
              <a:buNone/>
            </a:pPr>
            <a:endParaRPr lang="pl-PL" altLang="pl-PL" sz="2000" b="1" dirty="0" smtClean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sz="2000" b="1" dirty="0" smtClean="0"/>
              <a:t>ROZPOZNANIE SYTUACJI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pl-PL" altLang="pl-PL" sz="2000" b="1" dirty="0" smtClean="0"/>
          </a:p>
          <a:p>
            <a:pPr algn="ctr">
              <a:lnSpc>
                <a:spcPct val="80000"/>
              </a:lnSpc>
              <a:buFontTx/>
              <a:buNone/>
            </a:pPr>
            <a:endParaRPr lang="pl-PL" altLang="pl-PL" sz="2000" b="1" dirty="0" smtClean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sz="2000" b="1" dirty="0" smtClean="0"/>
              <a:t>ZABEZPIECZENIE TERENU DZIAŁAŃ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pl-PL" altLang="pl-PL" sz="2000" b="1" dirty="0" smtClean="0"/>
          </a:p>
          <a:p>
            <a:pPr algn="ctr">
              <a:lnSpc>
                <a:spcPct val="80000"/>
              </a:lnSpc>
              <a:buFontTx/>
              <a:buNone/>
            </a:pPr>
            <a:endParaRPr lang="pl-PL" altLang="pl-PL" sz="2000" b="1" dirty="0" smtClean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sz="2000" b="1" dirty="0" smtClean="0"/>
              <a:t>DZIAŁANIA RATOWNICZE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pl-PL" altLang="pl-PL" sz="2000" b="1" dirty="0" smtClean="0"/>
          </a:p>
          <a:p>
            <a:pPr algn="ctr">
              <a:lnSpc>
                <a:spcPct val="80000"/>
              </a:lnSpc>
              <a:buFontTx/>
              <a:buNone/>
            </a:pPr>
            <a:endParaRPr lang="pl-PL" altLang="pl-PL" sz="2000" b="1" dirty="0" smtClean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sz="2000" b="1" dirty="0" smtClean="0"/>
              <a:t>ZAKOŃCZENIE DZIAŁAŃ</a:t>
            </a:r>
            <a:endParaRPr lang="pl-PL" altLang="pl-PL" sz="2000" b="1" dirty="0"/>
          </a:p>
        </p:txBody>
      </p:sp>
      <p:sp>
        <p:nvSpPr>
          <p:cNvPr id="11" name="Strzałka w dół 10"/>
          <p:cNvSpPr/>
          <p:nvPr/>
        </p:nvSpPr>
        <p:spPr>
          <a:xfrm>
            <a:off x="4357686" y="4714884"/>
            <a:ext cx="214314" cy="42862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dół 11"/>
          <p:cNvSpPr/>
          <p:nvPr/>
        </p:nvSpPr>
        <p:spPr>
          <a:xfrm>
            <a:off x="4357686" y="3929066"/>
            <a:ext cx="214314" cy="42862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 w dół 12"/>
          <p:cNvSpPr/>
          <p:nvPr/>
        </p:nvSpPr>
        <p:spPr>
          <a:xfrm>
            <a:off x="4357686" y="5572140"/>
            <a:ext cx="214314" cy="42862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 w dół 13"/>
          <p:cNvSpPr/>
          <p:nvPr/>
        </p:nvSpPr>
        <p:spPr>
          <a:xfrm>
            <a:off x="4357686" y="3143248"/>
            <a:ext cx="214314" cy="42862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 smtClean="0"/>
              <a:t>Organizacja terenu akcji</a:t>
            </a:r>
            <a:endParaRPr lang="pl-PL" altLang="pl-PL" sz="2800" b="1" dirty="0"/>
          </a:p>
        </p:txBody>
      </p:sp>
      <p:sp>
        <p:nvSpPr>
          <p:cNvPr id="9" name="Symbol zastępczy zawartości 1"/>
          <p:cNvSpPr>
            <a:spLocks noGrp="1"/>
          </p:cNvSpPr>
          <p:nvPr>
            <p:ph sz="half" idx="1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550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928802"/>
            <a:ext cx="7760823" cy="4429155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None/>
            </a:pPr>
            <a:r>
              <a:rPr lang="pl-PL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Podczas dojazdu do miejsca zdarzenia uzyskać informacje o zdarzeniu z odpowiedniego stanowiska kierowania o: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rodzaju zdarzenia (zderzenie pojazdów, pożar, wyciek substancji itp.),</a:t>
            </a:r>
          </a:p>
          <a:p>
            <a:pPr>
              <a:lnSpc>
                <a:spcPct val="150000"/>
              </a:lnSpc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ilości osób poszkodowanych,</a:t>
            </a:r>
          </a:p>
          <a:p>
            <a:pPr>
              <a:lnSpc>
                <a:spcPct val="150000"/>
              </a:lnSpc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ilości i rodzaju pojazdów uczestniczących w zdarzeniu (samochody osobowe, ciężarowe, specjalne itp.),</a:t>
            </a:r>
          </a:p>
          <a:p>
            <a:pPr>
              <a:lnSpc>
                <a:spcPct val="150000"/>
              </a:lnSpc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ładunku przewożonym przez pojazdy biorące udział w wypadku.</a:t>
            </a:r>
          </a:p>
          <a:p>
            <a:endParaRPr 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464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 smtClean="0"/>
              <a:t>Organizacja terenu akcji</a:t>
            </a:r>
            <a:endParaRPr lang="pl-PL" altLang="pl-PL" sz="2800" b="1" dirty="0"/>
          </a:p>
        </p:txBody>
      </p:sp>
      <p:sp>
        <p:nvSpPr>
          <p:cNvPr id="9" name="Symbol zastępczy zawartości 1"/>
          <p:cNvSpPr>
            <a:spLocks noGrp="1"/>
          </p:cNvSpPr>
          <p:nvPr>
            <p:ph sz="half" idx="1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550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928802"/>
            <a:ext cx="7760823" cy="442915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pl-PL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Ustawienie pojazdów pożarniczych:</a:t>
            </a:r>
          </a:p>
          <a:p>
            <a:pPr>
              <a:lnSpc>
                <a:spcPct val="150000"/>
              </a:lnSpc>
            </a:pP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 odległości bezpiecznej,</a:t>
            </a:r>
          </a:p>
          <a:p>
            <a:pPr>
              <a:lnSpc>
                <a:spcPct val="150000"/>
              </a:lnSpc>
            </a:pP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pierwszy pojazd od strony najazdowej,</a:t>
            </a:r>
          </a:p>
          <a:p>
            <a:pPr>
              <a:lnSpc>
                <a:spcPct val="150000"/>
              </a:lnSpc>
            </a:pP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zapewnić bezpieczne wysiadanie i dostęp do sprzętu załodze,</a:t>
            </a:r>
          </a:p>
          <a:p>
            <a:pPr>
              <a:lnSpc>
                <a:spcPct val="150000"/>
              </a:lnSpc>
            </a:pP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zapewnić możliwość dojazdu innych służb,</a:t>
            </a:r>
          </a:p>
          <a:p>
            <a:pPr>
              <a:lnSpc>
                <a:spcPct val="150000"/>
              </a:lnSpc>
            </a:pP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pojazdy ustawić z włączonym oświetleniem pojazdu i alarmowym ale bez sygnalizacji dźwiękowej.</a:t>
            </a:r>
          </a:p>
          <a:p>
            <a:endParaRPr 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464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 smtClean="0"/>
              <a:t>Organizacja terenu akcji</a:t>
            </a:r>
            <a:endParaRPr lang="pl-PL" altLang="pl-PL" sz="2800" b="1" dirty="0"/>
          </a:p>
        </p:txBody>
      </p:sp>
      <p:sp>
        <p:nvSpPr>
          <p:cNvPr id="9" name="Symbol zastępczy zawartości 1"/>
          <p:cNvSpPr>
            <a:spLocks noGrp="1"/>
          </p:cNvSpPr>
          <p:nvPr>
            <p:ph sz="half" idx="1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550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642910" y="1500175"/>
            <a:ext cx="7975137" cy="5000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Przykład ustawienia pojazdu pożarniczego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28802"/>
            <a:ext cx="9144000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464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 smtClean="0"/>
              <a:t>Organizacja terenu akcji</a:t>
            </a:r>
            <a:endParaRPr lang="pl-PL" altLang="pl-PL" sz="2800" b="1" dirty="0"/>
          </a:p>
        </p:txBody>
      </p:sp>
      <p:sp>
        <p:nvSpPr>
          <p:cNvPr id="9" name="Symbol zastępczy zawartości 1"/>
          <p:cNvSpPr>
            <a:spLocks noGrp="1"/>
          </p:cNvSpPr>
          <p:nvPr>
            <p:ph sz="half" idx="1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550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71688"/>
            <a:ext cx="914400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ymbol zastępczy zawartości 1"/>
          <p:cNvSpPr>
            <a:spLocks noGrp="1"/>
          </p:cNvSpPr>
          <p:nvPr>
            <p:ph sz="quarter" idx="3"/>
          </p:nvPr>
        </p:nvSpPr>
        <p:spPr>
          <a:xfrm>
            <a:off x="642910" y="1500174"/>
            <a:ext cx="7975137" cy="6085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Przykład ustawienia pojazdów pożarniczych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464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 smtClean="0"/>
              <a:t>Organizacja terenu akcji</a:t>
            </a:r>
            <a:endParaRPr lang="pl-PL" altLang="pl-PL" sz="2800" b="1" dirty="0"/>
          </a:p>
        </p:txBody>
      </p:sp>
      <p:sp>
        <p:nvSpPr>
          <p:cNvPr id="9" name="Symbol zastępczy zawartości 1"/>
          <p:cNvSpPr>
            <a:spLocks noGrp="1"/>
          </p:cNvSpPr>
          <p:nvPr>
            <p:ph sz="half" idx="1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550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25"/>
            <a:ext cx="91440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ymbol zastępczy zawartości 1"/>
          <p:cNvSpPr>
            <a:spLocks noGrp="1"/>
          </p:cNvSpPr>
          <p:nvPr>
            <p:ph sz="quarter" idx="3"/>
          </p:nvPr>
        </p:nvSpPr>
        <p:spPr>
          <a:xfrm>
            <a:off x="642910" y="1500174"/>
            <a:ext cx="7975137" cy="6085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Przykład ustawienia pojazdów pożarniczych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464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TM01859861[[fn=Targi]]</Template>
  <TotalTime>2803</TotalTime>
  <Words>1231</Words>
  <Application>Microsoft Office PowerPoint</Application>
  <PresentationFormat>Pokaz na ekranie (4:3)</PresentationFormat>
  <Paragraphs>278</Paragraphs>
  <Slides>32</Slides>
  <Notes>32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3" baseType="lpstr">
      <vt:lpstr>Tradeshow</vt:lpstr>
      <vt:lpstr> Organizacja akcji ratownictwa technicznego  na szlakach komunikacyjnych</vt:lpstr>
      <vt:lpstr>MATERIAŁ NAUCZANIA</vt:lpstr>
      <vt:lpstr>Wstęp</vt:lpstr>
      <vt:lpstr>Schemat postępowania podczas zdarzenia</vt:lpstr>
      <vt:lpstr>Organizacja terenu akcji</vt:lpstr>
      <vt:lpstr>Organizacja terenu akcji</vt:lpstr>
      <vt:lpstr>Organizacja terenu akcji</vt:lpstr>
      <vt:lpstr>Organizacja terenu akcji</vt:lpstr>
      <vt:lpstr>Organizacja terenu akcji</vt:lpstr>
      <vt:lpstr>Organizacja terenu akcji</vt:lpstr>
      <vt:lpstr>Organizacja terenu akcji</vt:lpstr>
      <vt:lpstr>Organizacja terenu akcji</vt:lpstr>
      <vt:lpstr>Rozpoznanie</vt:lpstr>
      <vt:lpstr>Rozpoznanie</vt:lpstr>
      <vt:lpstr>Rozpoznanie</vt:lpstr>
      <vt:lpstr>Stabilizacja pojazdów</vt:lpstr>
      <vt:lpstr>Stabilizacja pojazdów</vt:lpstr>
      <vt:lpstr>Stabilizacja pojazdów</vt:lpstr>
      <vt:lpstr>Stabilizacja pojazdów</vt:lpstr>
      <vt:lpstr>Stabilizacja pojazdów</vt:lpstr>
      <vt:lpstr>Stabilizacja pojazdów</vt:lpstr>
      <vt:lpstr>Stabilizacja pojazdów</vt:lpstr>
      <vt:lpstr>Oznakowanie miejsca zdarzenia</vt:lpstr>
      <vt:lpstr>Oznakowanie miejsca zdarzenia</vt:lpstr>
      <vt:lpstr>Działania ratownicze</vt:lpstr>
      <vt:lpstr>Działania ratownicze</vt:lpstr>
      <vt:lpstr>Działania ratownicze</vt:lpstr>
      <vt:lpstr>Działania ratownicze</vt:lpstr>
      <vt:lpstr>Zakończenie działań</vt:lpstr>
      <vt:lpstr>Zakończenie działań</vt:lpstr>
      <vt:lpstr>BIBLIOGRAFIA</vt:lpstr>
      <vt:lpstr>INDEKS MATERIAŁÓW POBRANYCH Z INTERNETU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godles</dc:creator>
  <cp:lastModifiedBy>PSK-SWD</cp:lastModifiedBy>
  <cp:revision>304</cp:revision>
  <dcterms:created xsi:type="dcterms:W3CDTF">2014-03-01T12:20:49Z</dcterms:created>
  <dcterms:modified xsi:type="dcterms:W3CDTF">2016-11-06T08:42:00Z</dcterms:modified>
</cp:coreProperties>
</file>