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fntdata" ContentType="application/x-fontdata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embedTrueTypeFonts="1" saveSubsetFonts="1" autoCompressPictures="0">
  <p:sldMasterIdLst>
    <p:sldMasterId id="2147483661" r:id="rId1"/>
    <p:sldMasterId id="2147483662" r:id="rId2"/>
  </p:sldMasterIdLst>
  <p:notesMasterIdLst>
    <p:notesMasterId r:id="rId18"/>
  </p:notesMasterIdLst>
  <p:sldIdLst>
    <p:sldId id="256" r:id="rId3"/>
    <p:sldId id="273" r:id="rId4"/>
    <p:sldId id="258" r:id="rId5"/>
    <p:sldId id="263" r:id="rId6"/>
    <p:sldId id="259" r:id="rId7"/>
    <p:sldId id="260" r:id="rId8"/>
    <p:sldId id="264" r:id="rId9"/>
    <p:sldId id="268" r:id="rId10"/>
    <p:sldId id="271" r:id="rId11"/>
    <p:sldId id="266" r:id="rId12"/>
    <p:sldId id="267" r:id="rId13"/>
    <p:sldId id="269" r:id="rId14"/>
    <p:sldId id="272" r:id="rId15"/>
    <p:sldId id="261" r:id="rId16"/>
    <p:sldId id="262" r:id="rId17"/>
  </p:sldIdLst>
  <p:sldSz cx="9144000" cy="6858000" type="screen4x3"/>
  <p:notesSz cx="6858000" cy="9144000"/>
  <p:embeddedFontLst>
    <p:embeddedFont>
      <p:font typeface="Calibri" panose="020F0502020204030204" pitchFamily="34" charset="0"/>
      <p:regular r:id="rId19"/>
      <p:bold r:id="rId20"/>
      <p:italic r:id="rId21"/>
      <p:boldItalic r:id="rId22"/>
    </p:embeddedFont>
    <p:embeddedFont>
      <p:font typeface="Arial Black" panose="020B0A04020102020204" pitchFamily="34" charset="0"/>
      <p:bold r:id="rId23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None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41" autoAdjust="0"/>
    <p:restoredTop sz="94660"/>
  </p:normalViewPr>
  <p:slideViewPr>
    <p:cSldViewPr snapToGrid="0">
      <p:cViewPr varScale="1">
        <p:scale>
          <a:sx n="92" d="100"/>
          <a:sy n="92" d="100"/>
        </p:scale>
        <p:origin x="113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26" Type="http://schemas.openxmlformats.org/officeDocument/2006/relationships/theme" Target="theme/theme1.xml"/><Relationship Id="rId3" Type="http://schemas.openxmlformats.org/officeDocument/2006/relationships/slide" Target="slides/slide1.xml"/><Relationship Id="rId21" Type="http://schemas.openxmlformats.org/officeDocument/2006/relationships/font" Target="fonts/font3.fntdata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font" Target="fonts/font2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presProps" Target="pres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font" Target="fonts/font5.fntdata"/><Relationship Id="rId10" Type="http://schemas.openxmlformats.org/officeDocument/2006/relationships/slide" Target="slides/slide8.xml"/><Relationship Id="rId19" Type="http://schemas.openxmlformats.org/officeDocument/2006/relationships/font" Target="fonts/font1.fntdata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font" Target="fonts/font4.fntdata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Shape 4"/>
          <p:cNvSpPr txBox="1">
            <a:spLocks noGrp="1"/>
          </p:cNvSpPr>
          <p:nvPr>
            <p:ph type="dt" idx="10"/>
          </p:nvPr>
        </p:nvSpPr>
        <p:spPr>
          <a:xfrm>
            <a:off x="3884612" y="0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r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Shape 5"/>
          <p:cNvSpPr>
            <a:spLocks noGrp="1" noRot="1" noChangeAspect="1"/>
          </p:cNvSpPr>
          <p:nvPr>
            <p:ph type="sldImg" idx="3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6" name="Shape 6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Shape 7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Shape 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665304801"/>
      </p:ext>
    </p:extLst>
  </p:cSld>
  <p:clrMap bg1="lt1" tx1="dk1" bg2="dk2" tx2="lt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Shape 121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22" name="Shape 122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3" name="Shape 123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26383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01003989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9877165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4345967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83066456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97096989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" name="Shape 19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95" name="Shape 19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6" name="Shape 19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75498132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ymbol zastępczy obrazu slajd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ymbol zastępczy notatek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l-PL" dirty="0"/>
          </a:p>
        </p:txBody>
      </p:sp>
      <p:sp>
        <p:nvSpPr>
          <p:cNvPr id="4" name="Symbol zastępczy numeru slajd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51E89F-DB85-40D6-9250-145E54BD44B7}" type="slidenum">
              <a:rPr lang="pl-PL" smtClean="0"/>
              <a:pPr/>
              <a:t>2</a:t>
            </a:fld>
            <a:endParaRPr lang="pl-PL"/>
          </a:p>
        </p:txBody>
      </p:sp>
    </p:spTree>
    <p:extLst>
      <p:ext uri="{BB962C8B-B14F-4D97-AF65-F5344CB8AC3E}">
        <p14:creationId xmlns:p14="http://schemas.microsoft.com/office/powerpoint/2010/main" val="188391190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96746623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45" name="Shape 145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1916905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6" name="Shape 156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57" name="Shape 157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8" name="Shape 158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72998780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5693257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9" name="Shape 169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70" name="Shape 170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1" name="Shape 171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0516209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8555594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2" name="Shape 18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</p:spPr>
      </p:sp>
      <p:sp>
        <p:nvSpPr>
          <p:cNvPr id="183" name="Shape 183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399" cy="41148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SzPct val="25000"/>
              <a:buNone/>
            </a:pPr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4" name="Shape 184"/>
          <p:cNvSpPr txBox="1">
            <a:spLocks noGrp="1"/>
          </p:cNvSpPr>
          <p:nvPr>
            <p:ph type="sldNum" idx="12"/>
          </p:nvPr>
        </p:nvSpPr>
        <p:spPr>
          <a:xfrm>
            <a:off x="3884612" y="8685213"/>
            <a:ext cx="2971799" cy="457200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2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2696595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Shape 18"/>
          <p:cNvSpPr/>
          <p:nvPr/>
        </p:nvSpPr>
        <p:spPr>
          <a:xfrm>
            <a:off x="0" y="0"/>
            <a:ext cx="9143998" cy="513542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" name="Shape 19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0" name="Shape 20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1" name="Shape 21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2" name="Shape 22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23" name="Shape 23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4" name="Shape 24"/>
          <p:cNvSpPr/>
          <p:nvPr/>
        </p:nvSpPr>
        <p:spPr>
          <a:xfrm>
            <a:off x="0" y="5128333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>
  <p:cSld name="Zawartość z podpisem"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 txBox="1">
            <a:spLocks noGrp="1"/>
          </p:cNvSpPr>
          <p:nvPr>
            <p:ph type="title"/>
          </p:nvPr>
        </p:nvSpPr>
        <p:spPr>
          <a:xfrm>
            <a:off x="167838" y="152400"/>
            <a:ext cx="2523743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0" name="Shape 90"/>
          <p:cNvSpPr txBox="1">
            <a:spLocks noGrp="1"/>
          </p:cNvSpPr>
          <p:nvPr>
            <p:ph type="body" idx="1"/>
          </p:nvPr>
        </p:nvSpPr>
        <p:spPr>
          <a:xfrm>
            <a:off x="3019376" y="1743133"/>
            <a:ext cx="5920640" cy="455888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63500" algn="l" rtl="0">
              <a:spcBef>
                <a:spcPts val="40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61467" algn="l" rtl="0">
              <a:spcBef>
                <a:spcPts val="40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59435" algn="l" rtl="0">
              <a:spcBef>
                <a:spcPts val="40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1" name="Shape 91"/>
          <p:cNvSpPr txBox="1">
            <a:spLocks noGrp="1"/>
          </p:cNvSpPr>
          <p:nvPr>
            <p:ph type="body" idx="2"/>
          </p:nvPr>
        </p:nvSpPr>
        <p:spPr>
          <a:xfrm>
            <a:off x="167838" y="1730017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2" name="Shape 92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3" name="Shape 93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94" name="Shape 94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5" name="Shape 95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Shape 96"/>
          <p:cNvSpPr/>
          <p:nvPr/>
        </p:nvSpPr>
        <p:spPr>
          <a:xfrm>
            <a:off x="2855736" y="0"/>
            <a:ext cx="45719" cy="145389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>
  <p:cSld name="Obraz z podpisem">
    <p:spTree>
      <p:nvGrpSpPr>
        <p:cNvPr id="1" name="Shape 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Shape 98"/>
          <p:cNvSpPr txBox="1">
            <a:spLocks noGrp="1"/>
          </p:cNvSpPr>
          <p:nvPr>
            <p:ph type="title"/>
          </p:nvPr>
        </p:nvSpPr>
        <p:spPr>
          <a:xfrm>
            <a:off x="164592" y="155447"/>
            <a:ext cx="2525149" cy="97840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2000" b="0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99" name="Shape 99"/>
          <p:cNvSpPr>
            <a:spLocks noGrp="1"/>
          </p:cNvSpPr>
          <p:nvPr>
            <p:ph type="pic" idx="2"/>
          </p:nvPr>
        </p:nvSpPr>
        <p:spPr>
          <a:xfrm>
            <a:off x="2903805" y="1484808"/>
            <a:ext cx="6247396" cy="5373192"/>
          </a:xfrm>
          <a:prstGeom prst="rect">
            <a:avLst/>
          </a:prstGeom>
          <a:solidFill>
            <a:srgbClr val="BABABB"/>
          </a:solidFill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40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400"/>
              </a:spcBef>
              <a:buClr>
                <a:schemeClr val="accent3"/>
              </a:buClr>
              <a:buFont typeface="Noto Sans Symbols"/>
              <a:buNone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0" name="Shape 100"/>
          <p:cNvSpPr txBox="1">
            <a:spLocks noGrp="1"/>
          </p:cNvSpPr>
          <p:nvPr>
            <p:ph type="body" idx="1"/>
          </p:nvPr>
        </p:nvSpPr>
        <p:spPr>
          <a:xfrm>
            <a:off x="164592" y="1728216"/>
            <a:ext cx="2468880" cy="4572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240"/>
              </a:spcBef>
              <a:buClr>
                <a:schemeClr val="accent2"/>
              </a:buClr>
              <a:buFont typeface="Noto Sans Symbols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200"/>
              </a:spcBef>
              <a:buClr>
                <a:schemeClr val="accent3"/>
              </a:buClr>
              <a:buFont typeface="Arial"/>
              <a:buNone/>
              <a:defRPr sz="1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180"/>
              </a:spcBef>
              <a:buClr>
                <a:schemeClr val="accent4"/>
              </a:buClr>
              <a:buFont typeface="Arial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180"/>
              </a:spcBef>
              <a:buClr>
                <a:schemeClr val="accent5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180"/>
              </a:spcBef>
              <a:buClr>
                <a:schemeClr val="accent6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180"/>
              </a:spcBef>
              <a:buClr>
                <a:schemeClr val="accent1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180"/>
              </a:spcBef>
              <a:buClr>
                <a:schemeClr val="accent2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180"/>
              </a:spcBef>
              <a:buClr>
                <a:schemeClr val="accent3"/>
              </a:buClr>
              <a:buFont typeface="Noto Sans Symbols"/>
              <a:buNone/>
              <a:defRPr sz="9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1" name="Shape 101"/>
          <p:cNvSpPr txBox="1">
            <a:spLocks noGrp="1"/>
          </p:cNvSpPr>
          <p:nvPr>
            <p:ph type="dt" idx="10"/>
          </p:nvPr>
        </p:nvSpPr>
        <p:spPr>
          <a:xfrm>
            <a:off x="164592" y="1170432"/>
            <a:ext cx="2523743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2" name="Shape 102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3" name="Shape 103"/>
          <p:cNvSpPr/>
          <p:nvPr/>
        </p:nvSpPr>
        <p:spPr>
          <a:xfrm>
            <a:off x="2855736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4" name="Shape 104"/>
          <p:cNvSpPr txBox="1">
            <a:spLocks noGrp="1"/>
          </p:cNvSpPr>
          <p:nvPr>
            <p:ph type="ftr" idx="11"/>
          </p:nvPr>
        </p:nvSpPr>
        <p:spPr>
          <a:xfrm>
            <a:off x="3035808" y="1170432"/>
            <a:ext cx="5193791" cy="20116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BABABA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5" name="Shape 105"/>
          <p:cNvSpPr txBox="1">
            <a:spLocks noGrp="1"/>
          </p:cNvSpPr>
          <p:nvPr>
            <p:ph type="sldNum" idx="12"/>
          </p:nvPr>
        </p:nvSpPr>
        <p:spPr>
          <a:xfrm>
            <a:off x="8339328" y="1170432"/>
            <a:ext cx="733864" cy="2011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>
  <p:cSld name="Tytuł i tekst pionowy">
    <p:spTree>
      <p:nvGrpSpPr>
        <p:cNvPr id="1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Shape 107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08" name="Shape 108"/>
          <p:cNvSpPr txBox="1">
            <a:spLocks noGrp="1"/>
          </p:cNvSpPr>
          <p:nvPr>
            <p:ph type="body" idx="1"/>
          </p:nvPr>
        </p:nvSpPr>
        <p:spPr>
          <a:xfrm rot="5400000">
            <a:off x="2259195" y="-26804"/>
            <a:ext cx="4625608" cy="82296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09" name="Shape 109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0" name="Shape 110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1" name="Shape 111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>
  <p:cSld name="Tytuł pionowy i tekst">
    <p:spTree>
      <p:nvGrpSpPr>
        <p:cNvPr id="1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/>
          <p:nvPr/>
        </p:nvSpPr>
        <p:spPr>
          <a:xfrm>
            <a:off x="6598920" y="0"/>
            <a:ext cx="45719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4" name="Shape 114"/>
          <p:cNvSpPr/>
          <p:nvPr/>
        </p:nvSpPr>
        <p:spPr>
          <a:xfrm>
            <a:off x="6647686" y="0"/>
            <a:ext cx="2514600" cy="68580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 rot="5400000">
            <a:off x="4808537" y="2247902"/>
            <a:ext cx="5851525" cy="19049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 rot="5400000">
            <a:off x="541337" y="220662"/>
            <a:ext cx="5851525" cy="6019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7" name="Shape 117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2640597" y="6377458"/>
            <a:ext cx="3836403" cy="36512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19" name="Shape 11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woObj">
  <p:cSld name="Tytuł, zawartość i 2 elementy zawartości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>
            <a:spLocks noGrp="1"/>
          </p:cNvSpPr>
          <p:nvPr>
            <p:ph type="title"/>
          </p:nvPr>
        </p:nvSpPr>
        <p:spPr>
          <a:xfrm>
            <a:off x="457200" y="274637"/>
            <a:ext cx="8229600" cy="11430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35" name="Shape 35"/>
          <p:cNvSpPr txBox="1">
            <a:spLocks noGrp="1"/>
          </p:cNvSpPr>
          <p:nvPr>
            <p:ph type="body" idx="1"/>
          </p:nvPr>
        </p:nvSpPr>
        <p:spPr>
          <a:xfrm>
            <a:off x="457200" y="1600200"/>
            <a:ext cx="4038599" cy="4525963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6" name="Shape 36"/>
          <p:cNvSpPr txBox="1">
            <a:spLocks noGrp="1"/>
          </p:cNvSpPr>
          <p:nvPr>
            <p:ph type="body" idx="2"/>
          </p:nvPr>
        </p:nvSpPr>
        <p:spPr>
          <a:xfrm>
            <a:off x="4648200" y="1600200"/>
            <a:ext cx="4038599" cy="218598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7" name="Shape 37"/>
          <p:cNvSpPr txBox="1">
            <a:spLocks noGrp="1"/>
          </p:cNvSpPr>
          <p:nvPr>
            <p:ph type="body" idx="3"/>
          </p:nvPr>
        </p:nvSpPr>
        <p:spPr>
          <a:xfrm>
            <a:off x="4648200" y="3938587"/>
            <a:ext cx="4038599" cy="218757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8" name="Shape 38"/>
          <p:cNvSpPr txBox="1">
            <a:spLocks noGrp="1"/>
          </p:cNvSpPr>
          <p:nvPr>
            <p:ph type="dt" idx="10"/>
          </p:nvPr>
        </p:nvSpPr>
        <p:spPr>
          <a:xfrm>
            <a:off x="457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9" name="Shape 39"/>
          <p:cNvSpPr txBox="1">
            <a:spLocks noGrp="1"/>
          </p:cNvSpPr>
          <p:nvPr>
            <p:ph type="ftr" idx="11"/>
          </p:nvPr>
        </p:nvSpPr>
        <p:spPr>
          <a:xfrm>
            <a:off x="3124200" y="6245225"/>
            <a:ext cx="2895600" cy="47624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0" name="Shape 40"/>
          <p:cNvSpPr txBox="1">
            <a:spLocks noGrp="1"/>
          </p:cNvSpPr>
          <p:nvPr>
            <p:ph type="sldNum" idx="12"/>
          </p:nvPr>
        </p:nvSpPr>
        <p:spPr>
          <a:xfrm>
            <a:off x="6553200" y="6245225"/>
            <a:ext cx="2133599" cy="47624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Slajd tytułowy">
    <p:spTree>
      <p:nvGrpSpPr>
        <p:cNvPr id="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0" y="0"/>
            <a:ext cx="9143998" cy="5135429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3" name="Shape 43"/>
          <p:cNvSpPr txBox="1">
            <a:spLocks noGrp="1"/>
          </p:cNvSpPr>
          <p:nvPr>
            <p:ph type="ctrTitle"/>
          </p:nvPr>
        </p:nvSpPr>
        <p:spPr>
          <a:xfrm>
            <a:off x="685800" y="3355848"/>
            <a:ext cx="8077199" cy="167335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44" name="Shape 44"/>
          <p:cNvSpPr txBox="1">
            <a:spLocks noGrp="1"/>
          </p:cNvSpPr>
          <p:nvPr>
            <p:ph type="subTitle" idx="1"/>
          </p:nvPr>
        </p:nvSpPr>
        <p:spPr>
          <a:xfrm>
            <a:off x="685800" y="1828800"/>
            <a:ext cx="8077199" cy="1499615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ctr" rtl="0">
              <a:spcBef>
                <a:spcPts val="560"/>
              </a:spcBef>
              <a:buClr>
                <a:schemeClr val="accent2"/>
              </a:buClr>
              <a:buFont typeface="Noto Sans Symbols"/>
              <a:buNone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ctr" rtl="0">
              <a:spcBef>
                <a:spcPts val="480"/>
              </a:spcBef>
              <a:buClr>
                <a:schemeClr val="accent3"/>
              </a:buClr>
              <a:buFont typeface="Arial"/>
              <a:buNone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ctr" rtl="0">
              <a:spcBef>
                <a:spcPts val="400"/>
              </a:spcBef>
              <a:buClr>
                <a:schemeClr val="accent4"/>
              </a:buClr>
              <a:buFont typeface="Arial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ctr" rtl="0">
              <a:spcBef>
                <a:spcPts val="400"/>
              </a:spcBef>
              <a:buClr>
                <a:schemeClr val="accent5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ctr" rtl="0">
              <a:spcBef>
                <a:spcPts val="400"/>
              </a:spcBef>
              <a:buClr>
                <a:schemeClr val="accent6"/>
              </a:buClr>
              <a:buFont typeface="Noto Sans Symbols"/>
              <a:buNone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ctr" rtl="0">
              <a:spcBef>
                <a:spcPts val="360"/>
              </a:spcBef>
              <a:buClr>
                <a:schemeClr val="accent1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ctr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ctr" rtl="0">
              <a:spcBef>
                <a:spcPts val="360"/>
              </a:spcBef>
              <a:buClr>
                <a:schemeClr val="accent3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5" name="Shape 45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6" name="Shape 46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7" name="Shape 47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48" name="Shape 48"/>
          <p:cNvSpPr/>
          <p:nvPr/>
        </p:nvSpPr>
        <p:spPr>
          <a:xfrm>
            <a:off x="0" y="5128333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ytuł i zawartość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Shape 50"/>
          <p:cNvSpPr txBox="1">
            <a:spLocks noGrp="1"/>
          </p:cNvSpPr>
          <p:nvPr>
            <p:ph type="title"/>
          </p:nvPr>
        </p:nvSpPr>
        <p:spPr>
          <a:xfrm>
            <a:off x="457200" y="155447"/>
            <a:ext cx="8229600" cy="125272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1" name="Shape 51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2" name="Shape 52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3" name="Shape 53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4" name="Shape 54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>
  <p:cSld name="Nagłówek sekcji">
    <p:spTree>
      <p:nvGrpSpPr>
        <p:cNvPr id="1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0" y="0"/>
            <a:ext cx="9144000" cy="260252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7" name="Shape 57"/>
          <p:cNvSpPr/>
          <p:nvPr/>
        </p:nvSpPr>
        <p:spPr>
          <a:xfrm>
            <a:off x="0" y="2602519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8" name="Shape 58"/>
          <p:cNvSpPr txBox="1">
            <a:spLocks noGrp="1"/>
          </p:cNvSpPr>
          <p:nvPr>
            <p:ph type="title"/>
          </p:nvPr>
        </p:nvSpPr>
        <p:spPr>
          <a:xfrm>
            <a:off x="749808" y="118871"/>
            <a:ext cx="8013191" cy="163677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7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59" name="Shape 59"/>
          <p:cNvSpPr txBox="1">
            <a:spLocks noGrp="1"/>
          </p:cNvSpPr>
          <p:nvPr>
            <p:ph type="body" idx="1"/>
          </p:nvPr>
        </p:nvSpPr>
        <p:spPr>
          <a:xfrm>
            <a:off x="740664" y="1828800"/>
            <a:ext cx="8022336" cy="68579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000" b="0" i="0" u="none" strike="noStrike" cap="none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360"/>
              </a:spcBef>
              <a:buClr>
                <a:schemeClr val="accent2"/>
              </a:buClr>
              <a:buFont typeface="Noto Sans Symbols"/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20"/>
              </a:spcBef>
              <a:buClr>
                <a:schemeClr val="accent3"/>
              </a:buClr>
              <a:buFont typeface="Arial"/>
              <a:buNone/>
              <a:defRPr sz="16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280"/>
              </a:spcBef>
              <a:buClr>
                <a:schemeClr val="accent4"/>
              </a:buClr>
              <a:buFont typeface="Arial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280"/>
              </a:spcBef>
              <a:buClr>
                <a:schemeClr val="accent5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280"/>
              </a:spcBef>
              <a:buClr>
                <a:schemeClr val="accent6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280"/>
              </a:spcBef>
              <a:buClr>
                <a:schemeClr val="accent1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280"/>
              </a:spcBef>
              <a:buClr>
                <a:schemeClr val="accent2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280"/>
              </a:spcBef>
              <a:buClr>
                <a:schemeClr val="accent3"/>
              </a:buClr>
              <a:buFont typeface="Noto Sans Symbols"/>
              <a:buNone/>
              <a:defRPr sz="1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0" name="Shape 60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1" name="Shape 61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2" name="Shape 62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>
  <p:cSld name="Dwa elementy zawartości">
    <p:spTree>
      <p:nvGrpSpPr>
        <p:cNvPr id="1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" name="Shape 64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65" name="Shape 65"/>
          <p:cNvSpPr txBox="1">
            <a:spLocks noGrp="1"/>
          </p:cNvSpPr>
          <p:nvPr>
            <p:ph type="body" idx="1"/>
          </p:nvPr>
        </p:nvSpPr>
        <p:spPr>
          <a:xfrm>
            <a:off x="457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6" name="Shape 66"/>
          <p:cNvSpPr txBox="1">
            <a:spLocks noGrp="1"/>
          </p:cNvSpPr>
          <p:nvPr>
            <p:ph type="body" idx="2"/>
          </p:nvPr>
        </p:nvSpPr>
        <p:spPr>
          <a:xfrm>
            <a:off x="4648200" y="1773935"/>
            <a:ext cx="4038599" cy="4623816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8237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37159" algn="l" rtl="0">
              <a:spcBef>
                <a:spcPts val="48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07696" algn="l" rtl="0">
              <a:spcBef>
                <a:spcPts val="400"/>
              </a:spcBef>
              <a:buClr>
                <a:schemeClr val="accent3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73152" algn="l" rtl="0">
              <a:spcBef>
                <a:spcPts val="360"/>
              </a:spcBef>
              <a:buClr>
                <a:schemeClr val="accent4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80264" algn="l" rtl="0">
              <a:spcBef>
                <a:spcPts val="36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78232" algn="l" rtl="0">
              <a:spcBef>
                <a:spcPts val="36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7" name="Shape 67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8" name="Shape 68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69" name="Shape 69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>
  <p:cSld name="Porównanie"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72" name="Shape 72"/>
          <p:cNvSpPr txBox="1">
            <a:spLocks noGrp="1"/>
          </p:cNvSpPr>
          <p:nvPr>
            <p:ph type="body" idx="1"/>
          </p:nvPr>
        </p:nvSpPr>
        <p:spPr>
          <a:xfrm>
            <a:off x="457200" y="1698986"/>
            <a:ext cx="4040187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3" name="Shape 73"/>
          <p:cNvSpPr txBox="1">
            <a:spLocks noGrp="1"/>
          </p:cNvSpPr>
          <p:nvPr>
            <p:ph type="body" idx="2"/>
          </p:nvPr>
        </p:nvSpPr>
        <p:spPr>
          <a:xfrm>
            <a:off x="457200" y="2449511"/>
            <a:ext cx="4040187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4" name="Shape 74"/>
          <p:cNvSpPr txBox="1">
            <a:spLocks noGrp="1"/>
          </p:cNvSpPr>
          <p:nvPr>
            <p:ph type="body" idx="3"/>
          </p:nvPr>
        </p:nvSpPr>
        <p:spPr>
          <a:xfrm>
            <a:off x="4645025" y="1698986"/>
            <a:ext cx="4041774" cy="715354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chemeClr val="accent1"/>
              </a:buClr>
              <a:buFont typeface="Noto Sans Symbols"/>
              <a:buNone/>
              <a:defRPr sz="23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400"/>
              </a:spcBef>
              <a:buClr>
                <a:schemeClr val="accent2"/>
              </a:buClr>
              <a:buFont typeface="Noto Sans Symbols"/>
              <a:buNone/>
              <a:defRPr sz="20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360"/>
              </a:spcBef>
              <a:buClr>
                <a:schemeClr val="accent3"/>
              </a:buClr>
              <a:buFont typeface="Arial"/>
              <a:buNone/>
              <a:defRPr sz="18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320"/>
              </a:spcBef>
              <a:buClr>
                <a:schemeClr val="accent4"/>
              </a:buClr>
              <a:buFont typeface="Arial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320"/>
              </a:spcBef>
              <a:buClr>
                <a:schemeClr val="accent5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320"/>
              </a:spcBef>
              <a:buClr>
                <a:schemeClr val="accent6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320"/>
              </a:spcBef>
              <a:buClr>
                <a:schemeClr val="accent1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320"/>
              </a:spcBef>
              <a:buClr>
                <a:schemeClr val="accent2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320"/>
              </a:spcBef>
              <a:buClr>
                <a:schemeClr val="accent3"/>
              </a:buClr>
              <a:buFont typeface="Noto Sans Symbols"/>
              <a:buNone/>
              <a:defRPr sz="1600" b="1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5" name="Shape 75"/>
          <p:cNvSpPr txBox="1">
            <a:spLocks noGrp="1"/>
          </p:cNvSpPr>
          <p:nvPr>
            <p:ph type="body" idx="4"/>
          </p:nvPr>
        </p:nvSpPr>
        <p:spPr>
          <a:xfrm>
            <a:off x="4645025" y="2449511"/>
            <a:ext cx="4041774" cy="3951287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20269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60019" algn="l" rtl="0">
              <a:spcBef>
                <a:spcPts val="40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120396" algn="l" rtl="0">
              <a:spcBef>
                <a:spcPts val="360"/>
              </a:spcBef>
              <a:buClr>
                <a:schemeClr val="accent3"/>
              </a:buClr>
              <a:buSzPct val="100000"/>
              <a:buFont typeface="Arial"/>
              <a:buChar char="▪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85852" algn="l" rtl="0">
              <a:spcBef>
                <a:spcPts val="320"/>
              </a:spcBef>
              <a:buClr>
                <a:schemeClr val="accent4"/>
              </a:buClr>
              <a:buSzPct val="100000"/>
              <a:buFont typeface="Arial"/>
              <a:buChar char="▪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92964" algn="l" rtl="0">
              <a:spcBef>
                <a:spcPts val="32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90932" algn="l" rtl="0">
              <a:spcBef>
                <a:spcPts val="32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88900" algn="l" rtl="0">
              <a:spcBef>
                <a:spcPts val="32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86867" algn="l" rtl="0">
              <a:spcBef>
                <a:spcPts val="32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84835" algn="l" rtl="0">
              <a:spcBef>
                <a:spcPts val="32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6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6" name="Shape 76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7" name="Shape 77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8" name="Shape 78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>
  <p:cSld name="Tylko tytuł">
    <p:spTree>
      <p:nvGrpSpPr>
        <p:cNvPr id="1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81" name="Shape 81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2" name="Shape 82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3" name="Shape 83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Pusty"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Shape 85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6" name="Shape 86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7" name="Shape 87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.xml"/><Relationship Id="rId13" Type="http://schemas.openxmlformats.org/officeDocument/2006/relationships/theme" Target="../theme/theme2.xml"/><Relationship Id="rId3" Type="http://schemas.openxmlformats.org/officeDocument/2006/relationships/slideLayout" Target="../slideLayouts/slideLayout4.xml"/><Relationship Id="rId7" Type="http://schemas.openxmlformats.org/officeDocument/2006/relationships/slideLayout" Target="../slideLayouts/slideLayout8.xml"/><Relationship Id="rId12" Type="http://schemas.openxmlformats.org/officeDocument/2006/relationships/slideLayout" Target="../slideLayouts/slideLayout13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2.xml"/><Relationship Id="rId5" Type="http://schemas.openxmlformats.org/officeDocument/2006/relationships/slideLayout" Target="../slideLayouts/slideLayout6.xml"/><Relationship Id="rId10" Type="http://schemas.openxmlformats.org/officeDocument/2006/relationships/slideLayout" Target="../slideLayouts/slideLayout11.xml"/><Relationship Id="rId4" Type="http://schemas.openxmlformats.org/officeDocument/2006/relationships/slideLayout" Target="../slideLayouts/slideLayout5.xml"/><Relationship Id="rId9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1" name="Shape 11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" name="Shape 12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13" name="Shape 13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4" name="Shape 14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5" name="Shape 15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16" name="Shape 16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2F2F2"/>
        </a:solidFill>
        <a:effectLst/>
      </p:bgPr>
    </p:bg>
    <p:spTree>
      <p:nvGrpSpPr>
        <p:cNvPr id="1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/>
          <p:nvPr/>
        </p:nvSpPr>
        <p:spPr>
          <a:xfrm>
            <a:off x="0" y="1435895"/>
            <a:ext cx="9144000" cy="45719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7" name="Shape 27"/>
          <p:cNvSpPr/>
          <p:nvPr/>
        </p:nvSpPr>
        <p:spPr>
          <a:xfrm>
            <a:off x="0" y="0"/>
            <a:ext cx="9143998" cy="1433732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91425" tIns="45700" rIns="91425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None/>
            </a:pPr>
            <a:endParaRPr sz="1800" b="0" i="0" u="none" strike="noStrike" cap="non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8" name="Shape 28"/>
          <p:cNvSpPr txBox="1">
            <a:spLocks noGrp="1"/>
          </p:cNvSpPr>
          <p:nvPr>
            <p:ph type="title"/>
          </p:nvPr>
        </p:nvSpPr>
        <p:spPr>
          <a:xfrm>
            <a:off x="457200" y="152400"/>
            <a:ext cx="8229600" cy="1251062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ctr" anchorCtr="0"/>
          <a:lstStyle>
            <a:lvl1pPr marL="0" marR="0" lvl="0" indent="0" algn="l" rtl="0">
              <a:spcBef>
                <a:spcPts val="0"/>
              </a:spcBef>
              <a:buClr>
                <a:srgbClr val="FFC700"/>
              </a:buClr>
              <a:buFont typeface="Calibri"/>
              <a:buNone/>
              <a:defRPr sz="45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indent="0">
              <a:spcBef>
                <a:spcPts val="0"/>
              </a:spcBef>
              <a:buNone/>
              <a:defRPr sz="1800"/>
            </a:lvl2pPr>
            <a:lvl3pPr lvl="2" indent="0">
              <a:spcBef>
                <a:spcPts val="0"/>
              </a:spcBef>
              <a:buNone/>
              <a:defRPr sz="1800"/>
            </a:lvl3pPr>
            <a:lvl4pPr lvl="3" indent="0">
              <a:spcBef>
                <a:spcPts val="0"/>
              </a:spcBef>
              <a:buNone/>
              <a:defRPr sz="1800"/>
            </a:lvl4pPr>
            <a:lvl5pPr lvl="4" indent="0">
              <a:spcBef>
                <a:spcPts val="0"/>
              </a:spcBef>
              <a:buNone/>
              <a:defRPr sz="1800"/>
            </a:lvl5pPr>
            <a:lvl6pPr lvl="5" indent="0">
              <a:spcBef>
                <a:spcPts val="0"/>
              </a:spcBef>
              <a:buNone/>
              <a:defRPr sz="1800"/>
            </a:lvl6pPr>
            <a:lvl7pPr lvl="6" indent="0">
              <a:spcBef>
                <a:spcPts val="0"/>
              </a:spcBef>
              <a:buNone/>
              <a:defRPr sz="1800"/>
            </a:lvl7pPr>
            <a:lvl8pPr lvl="7" indent="0">
              <a:spcBef>
                <a:spcPts val="0"/>
              </a:spcBef>
              <a:buNone/>
              <a:defRPr sz="1800"/>
            </a:lvl8pPr>
            <a:lvl9pPr lvl="8" indent="0">
              <a:spcBef>
                <a:spcPts val="0"/>
              </a:spcBef>
              <a:buNone/>
              <a:defRPr sz="1800"/>
            </a:lvl9pPr>
          </a:lstStyle>
          <a:p>
            <a:endParaRPr/>
          </a:p>
        </p:txBody>
      </p:sp>
      <p:sp>
        <p:nvSpPr>
          <p:cNvPr id="29" name="Shape 29"/>
          <p:cNvSpPr txBox="1">
            <a:spLocks noGrp="1"/>
          </p:cNvSpPr>
          <p:nvPr>
            <p:ph type="body" idx="1"/>
          </p:nvPr>
        </p:nvSpPr>
        <p:spPr>
          <a:xfrm>
            <a:off x="457200" y="1775191"/>
            <a:ext cx="8229600" cy="4625608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marL="438912" marR="0" lvl="0" indent="-16205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Char char="◼"/>
              <a:defRPr sz="3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731520" marR="0" lvl="1" indent="-114300" algn="l" rtl="0">
              <a:spcBef>
                <a:spcPts val="560"/>
              </a:spcBef>
              <a:buClr>
                <a:schemeClr val="accent2"/>
              </a:buClr>
              <a:buSzPct val="90000"/>
              <a:buFont typeface="Noto Sans Symbols"/>
              <a:buChar char="▪"/>
              <a:defRPr sz="2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96696" marR="0" lvl="2" indent="-82296" algn="l" rtl="0">
              <a:spcBef>
                <a:spcPts val="480"/>
              </a:spcBef>
              <a:buClr>
                <a:schemeClr val="accent3"/>
              </a:buClr>
              <a:buSzPct val="100000"/>
              <a:buFont typeface="Arial"/>
              <a:buChar char="▪"/>
              <a:defRPr sz="24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216152" marR="0" lvl="3" indent="-60452" algn="l" rtl="0">
              <a:spcBef>
                <a:spcPts val="400"/>
              </a:spcBef>
              <a:buClr>
                <a:schemeClr val="accent4"/>
              </a:buClr>
              <a:buSzPct val="100000"/>
              <a:buFont typeface="Arial"/>
              <a:buChar char="▪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426464" marR="0" lvl="4" indent="-67564" algn="l" rtl="0">
              <a:spcBef>
                <a:spcPts val="400"/>
              </a:spcBef>
              <a:buClr>
                <a:schemeClr val="accent5"/>
              </a:buClr>
              <a:buSzPct val="100000"/>
              <a:buFont typeface="Noto Sans Symbols"/>
              <a:buChar char="●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1627632" marR="0" lvl="5" indent="-65532" algn="l" rtl="0">
              <a:spcBef>
                <a:spcPts val="400"/>
              </a:spcBef>
              <a:buClr>
                <a:schemeClr val="accent6"/>
              </a:buClr>
              <a:buSzPct val="100000"/>
              <a:buFont typeface="Noto Sans Symbols"/>
              <a:buChar char="⚫"/>
              <a:defRPr sz="20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1828800" marR="0" lvl="6" indent="-76200" algn="l" rtl="0">
              <a:spcBef>
                <a:spcPts val="360"/>
              </a:spcBef>
              <a:buClr>
                <a:schemeClr val="accent1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2029968" marR="0" lvl="7" indent="-74167" algn="l" rtl="0">
              <a:spcBef>
                <a:spcPts val="360"/>
              </a:spcBef>
              <a:buClr>
                <a:schemeClr val="accent2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2231136" marR="0" lvl="8" indent="-72135" algn="l" rtl="0">
              <a:spcBef>
                <a:spcPts val="360"/>
              </a:spcBef>
              <a:buClr>
                <a:schemeClr val="accent3"/>
              </a:buClr>
              <a:buSzPct val="100000"/>
              <a:buFont typeface="Noto Sans Symbols"/>
              <a:buChar char="⚫"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0" name="Shape 30"/>
          <p:cNvSpPr txBox="1">
            <a:spLocks noGrp="1"/>
          </p:cNvSpPr>
          <p:nvPr>
            <p:ph type="dt" idx="10"/>
          </p:nvPr>
        </p:nvSpPr>
        <p:spPr>
          <a:xfrm>
            <a:off x="457200" y="6476998"/>
            <a:ext cx="213359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1" name="Shape 31"/>
          <p:cNvSpPr txBox="1">
            <a:spLocks noGrp="1"/>
          </p:cNvSpPr>
          <p:nvPr>
            <p:ph type="ftr" idx="11"/>
          </p:nvPr>
        </p:nvSpPr>
        <p:spPr>
          <a:xfrm>
            <a:off x="2640596" y="6476998"/>
            <a:ext cx="5507719" cy="274319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b" anchorCtr="0"/>
          <a:lstStyle>
            <a:lvl1pPr marL="0" marR="0" lvl="0" indent="0" algn="l" rtl="0">
              <a:spcBef>
                <a:spcPts val="0"/>
              </a:spcBef>
              <a:buNone/>
              <a:defRPr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457200" marR="0" lvl="1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914400" marR="0" lvl="2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371600" marR="0" lvl="3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1828800" marR="0" lvl="4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286000" marR="0" lvl="5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2743200" marR="0" lvl="6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200400" marR="0" lvl="7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3657600" marR="0" lvl="8" indent="0" algn="l" rtl="0">
              <a:spcBef>
                <a:spcPts val="0"/>
              </a:spcBef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32" name="Shape 32"/>
          <p:cNvSpPr txBox="1">
            <a:spLocks noGrp="1"/>
          </p:cNvSpPr>
          <p:nvPr>
            <p:ph type="sldNum" idx="12"/>
          </p:nvPr>
        </p:nvSpPr>
        <p:spPr>
          <a:xfrm>
            <a:off x="8204396" y="6476998"/>
            <a:ext cx="733864" cy="274319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fld id="{00000000-1234-1234-1234-123412341234}" type="slidenum">
              <a:rPr lang="pl-PL" sz="1200" b="0" i="0" u="none" strike="noStrike" cap="none">
                <a:solidFill>
                  <a:srgbClr val="414141"/>
                </a:solidFill>
                <a:latin typeface="Calibri"/>
                <a:ea typeface="Calibri"/>
                <a:cs typeface="Calibri"/>
                <a:sym typeface="Calibri"/>
              </a:rPr>
              <a:t>‹#›</a:t>
            </a:fld>
            <a:endParaRPr lang="pl-PL" sz="1200" b="0" i="0" u="none" strike="noStrike" cap="none">
              <a:solidFill>
                <a:srgbClr val="41414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None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gi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Shape 125"/>
          <p:cNvSpPr txBox="1">
            <a:spLocks noGrp="1"/>
          </p:cNvSpPr>
          <p:nvPr>
            <p:ph type="ctrTitle"/>
          </p:nvPr>
        </p:nvSpPr>
        <p:spPr>
          <a:xfrm>
            <a:off x="17883" y="2492896"/>
            <a:ext cx="9144000" cy="1080120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C700"/>
              </a:buClr>
              <a:buSzPct val="25000"/>
              <a:buFont typeface="Arial Black"/>
              <a:buNone/>
            </a:pPr>
            <a:r>
              <a:rPr lang="pl-PL" sz="2880" b="1" i="0" u="none" strike="noStrike" cap="none" dirty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TEMAT </a:t>
            </a:r>
            <a:r>
              <a:rPr lang="pl-PL" sz="2880" dirty="0" smtClean="0">
                <a:latin typeface="Arial Black"/>
                <a:ea typeface="Arial Black"/>
                <a:cs typeface="Arial Black"/>
                <a:sym typeface="Arial Black"/>
              </a:rPr>
              <a:t>30</a:t>
            </a:r>
            <a:r>
              <a:rPr lang="pl-PL" sz="2880" b="1" i="0" u="none" strike="noStrike" cap="none" dirty="0" smtClean="0">
                <a:solidFill>
                  <a:srgbClr val="FFC700"/>
                </a:solidFill>
                <a:latin typeface="Arial Black"/>
                <a:ea typeface="Arial Black"/>
                <a:cs typeface="Arial Black"/>
                <a:sym typeface="Arial Black"/>
              </a:rPr>
              <a:t>: </a:t>
            </a:r>
            <a:r>
              <a:rPr lang="pl-PL" sz="288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l-PL" sz="2880" b="1" i="0" u="none" strike="noStrike" cap="none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2880" dirty="0" smtClean="0"/>
              <a:t>Postępowanie ratownicze w czasie innych akcji komunikacyjnych</a:t>
            </a:r>
            <a:endParaRPr lang="pl-PL" sz="288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26" name="Shape 126"/>
          <p:cNvSpPr txBox="1">
            <a:spLocks noGrp="1"/>
          </p:cNvSpPr>
          <p:nvPr>
            <p:ph type="subTitle" idx="1"/>
          </p:nvPr>
        </p:nvSpPr>
        <p:spPr>
          <a:xfrm>
            <a:off x="5436096" y="5301207"/>
            <a:ext cx="3707903" cy="336129"/>
          </a:xfrm>
          <a:prstGeom prst="rect">
            <a:avLst/>
          </a:prstGeom>
          <a:noFill/>
          <a:ln>
            <a:noFill/>
          </a:ln>
        </p:spPr>
        <p:txBody>
          <a:bodyPr lIns="118850" tIns="0" rIns="45700" bIns="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600" b="1" i="1" u="none" strike="noStrike" cap="none" dirty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autor:  </a:t>
            </a:r>
            <a:r>
              <a:rPr lang="pl-PL" sz="2000" b="1" i="0" u="none" strike="noStrike" cap="none" dirty="0" smtClean="0">
                <a:solidFill>
                  <a:srgbClr val="FFFFFF"/>
                </a:solidFill>
                <a:latin typeface="Calibri"/>
                <a:ea typeface="Calibri"/>
                <a:cs typeface="Calibri"/>
                <a:sym typeface="Calibri"/>
              </a:rPr>
              <a:t>Piotr Fliciński</a:t>
            </a:r>
            <a:endParaRPr lang="pl-PL" sz="2000" b="1" i="0" u="none" strike="noStrike" cap="none" dirty="0">
              <a:solidFill>
                <a:srgbClr val="FFFFFF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27" name="Shape 12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577516" y="152493"/>
            <a:ext cx="1368151" cy="1557001"/>
          </a:xfrm>
          <a:prstGeom prst="rect">
            <a:avLst/>
          </a:prstGeom>
          <a:noFill/>
          <a:ln>
            <a:noFill/>
          </a:ln>
        </p:spPr>
      </p:pic>
      <p:sp>
        <p:nvSpPr>
          <p:cNvPr id="128" name="Shape 128"/>
          <p:cNvSpPr txBox="1"/>
          <p:nvPr/>
        </p:nvSpPr>
        <p:spPr>
          <a:xfrm>
            <a:off x="2025948" y="404768"/>
            <a:ext cx="6984776" cy="936103"/>
          </a:xfrm>
          <a:prstGeom prst="rect">
            <a:avLst/>
          </a:prstGeom>
          <a:noFill/>
          <a:ln>
            <a:noFill/>
          </a:ln>
        </p:spPr>
        <p:txBody>
          <a:bodyPr lIns="91425" tIns="0" rIns="45700" bIns="0" anchor="ctr" anchorCtr="0">
            <a:noAutofit/>
          </a:bodyPr>
          <a:lstStyle/>
          <a:p>
            <a:pPr lvl="0" algn="ctr">
              <a:buClr>
                <a:srgbClr val="FFC700"/>
              </a:buClr>
              <a:buSzPct val="25000"/>
            </a:pPr>
            <a:r>
              <a:rPr lang="pl-PL" sz="3330" b="1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SZKOLENIE  PODSTAWOWE </a:t>
            </a:r>
            <a:br>
              <a:rPr lang="pl-PL" sz="3330" b="1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3330" b="1" dirty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STRAŻAKÓW RATOWNIKÓW OSP</a:t>
            </a:r>
            <a:endParaRPr lang="pl-PL" sz="333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Metody dotarcia do osób poszkodowanych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10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7543" y="1832844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r>
              <a:rPr lang="pl-PL" dirty="0" smtClean="0">
                <a:latin typeface="Arial"/>
                <a:ea typeface="Arial"/>
                <a:cs typeface="Arial"/>
                <a:sym typeface="Arial"/>
              </a:rPr>
              <a:t>Ewakuacja pasażerów z pojazdów szynowych:</a:t>
            </a:r>
          </a:p>
          <a:p>
            <a:r>
              <a:rPr lang="pl-PL" altLang="pl-PL" dirty="0"/>
              <a:t>Drzwi</a:t>
            </a:r>
          </a:p>
          <a:p>
            <a:r>
              <a:rPr lang="pl-PL" altLang="pl-PL" dirty="0"/>
              <a:t>Okna </a:t>
            </a:r>
          </a:p>
          <a:p>
            <a:r>
              <a:rPr lang="pl-PL" altLang="pl-PL" dirty="0"/>
              <a:t>Podłogi</a:t>
            </a:r>
          </a:p>
          <a:p>
            <a:r>
              <a:rPr lang="pl-PL" altLang="pl-PL" dirty="0"/>
              <a:t>Sufity</a:t>
            </a:r>
          </a:p>
          <a:p>
            <a:r>
              <a:rPr lang="pl-PL" altLang="pl-PL" dirty="0"/>
              <a:t>Cięcie konstrukcji, wykonywanie otworów ratowniczych</a:t>
            </a:r>
          </a:p>
          <a:p>
            <a:pPr marL="11430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1"/>
              </a:buClr>
              <a:buSzPct val="80000"/>
              <a:buNone/>
            </a:pPr>
            <a:endParaRPr lang="pl-PL" sz="3200" b="0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6092551" y="53095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490620954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>
              <a:buSzPct val="25000"/>
            </a:pPr>
            <a:r>
              <a:rPr lang="pl-PL" sz="2800" dirty="0"/>
              <a:t>Metody dotarcia do osób poszkodowanych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11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7543" y="1832844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r>
              <a:rPr lang="pl-PL" altLang="pl-PL" dirty="0"/>
              <a:t>Przeszukiwanie „wagon po wagonie”</a:t>
            </a:r>
          </a:p>
          <a:p>
            <a:r>
              <a:rPr lang="pl-PL" altLang="pl-PL" dirty="0"/>
              <a:t>Pasażerowie mogą znajdować się w różnych miejscach i bardzo różnych pozycjach</a:t>
            </a:r>
          </a:p>
          <a:p>
            <a:r>
              <a:rPr lang="pl-PL" altLang="pl-PL" dirty="0"/>
              <a:t>Użycie sprzętu ratowniczego</a:t>
            </a:r>
          </a:p>
          <a:p>
            <a:r>
              <a:rPr lang="pl-PL" altLang="pl-PL" dirty="0"/>
              <a:t>Rannym zapewnić </a:t>
            </a:r>
            <a:r>
              <a:rPr lang="pl-PL" altLang="pl-PL" dirty="0" smtClean="0"/>
              <a:t>kwalifikowaną pierwszą pomoc</a:t>
            </a:r>
            <a:endParaRPr lang="pl-PL" altLang="pl-PL" dirty="0"/>
          </a:p>
          <a:p>
            <a:r>
              <a:rPr lang="pl-PL" altLang="pl-PL" dirty="0"/>
              <a:t>Zabezpieczyć poszkodowanych przed wpływem warunków zewnętrznych, zapewnić ochronę (wagony, autobusy, szkoły, inne...)</a:t>
            </a: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6092551" y="53095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446092653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dirty="0" smtClean="0"/>
              <a:t>Specyfika wypadków w komunikacji lotniczej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12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49436" y="1534419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>
              <a:spcBef>
                <a:spcPct val="50000"/>
              </a:spcBef>
            </a:pPr>
            <a:r>
              <a:rPr lang="pl-PL" altLang="pl-PL" sz="2400" b="1" dirty="0" smtClean="0"/>
              <a:t>dojazd </a:t>
            </a:r>
            <a:r>
              <a:rPr lang="pl-PL" altLang="pl-PL" sz="2400" b="1" dirty="0"/>
              <a:t>do miejsca katastrofy musi następować 	w możliwie najkrótszym czasie,</a:t>
            </a:r>
          </a:p>
          <a:p>
            <a:pPr>
              <a:spcBef>
                <a:spcPct val="50000"/>
              </a:spcBef>
            </a:pPr>
            <a:r>
              <a:rPr lang="pl-PL" altLang="pl-PL" sz="2400" b="1" dirty="0" smtClean="0"/>
              <a:t>podczas </a:t>
            </a:r>
            <a:r>
              <a:rPr lang="pl-PL" altLang="pl-PL" sz="2400" b="1" dirty="0"/>
              <a:t>zbliżania się do miejsca wypadku </a:t>
            </a:r>
            <a:r>
              <a:rPr lang="pl-PL" altLang="pl-PL" sz="2400" b="1" dirty="0" smtClean="0"/>
              <a:t>należy </a:t>
            </a:r>
            <a:r>
              <a:rPr lang="pl-PL" altLang="pl-PL" sz="2400" b="1" dirty="0"/>
              <a:t>utrzymywać należytą obserwację </a:t>
            </a:r>
            <a:r>
              <a:rPr lang="pl-PL" altLang="pl-PL" sz="2400" b="1" dirty="0" smtClean="0"/>
              <a:t>pasażerów </a:t>
            </a:r>
            <a:r>
              <a:rPr lang="pl-PL" altLang="pl-PL" sz="2400" b="1" dirty="0"/>
              <a:t>oddalających się od samolotu,</a:t>
            </a:r>
          </a:p>
          <a:p>
            <a:pPr>
              <a:spcBef>
                <a:spcPct val="50000"/>
              </a:spcBef>
            </a:pPr>
            <a:r>
              <a:rPr lang="pl-PL" altLang="pl-PL" sz="2400" b="1" dirty="0" smtClean="0"/>
              <a:t>działania </a:t>
            </a:r>
            <a:r>
              <a:rPr lang="pl-PL" altLang="pl-PL" sz="2400" b="1" dirty="0"/>
              <a:t>gaśnicze prowadzić w dużym tempie </a:t>
            </a:r>
            <a:r>
              <a:rPr lang="pl-PL" altLang="pl-PL" sz="2400" b="1" dirty="0" smtClean="0"/>
              <a:t>z </a:t>
            </a:r>
            <a:r>
              <a:rPr lang="pl-PL" altLang="pl-PL" sz="2400" b="1" dirty="0"/>
              <a:t>zapewnieniem wysokiej intensywności </a:t>
            </a:r>
            <a:r>
              <a:rPr lang="pl-PL" altLang="pl-PL" sz="2400" b="1" dirty="0" smtClean="0"/>
              <a:t>podawania środków gaśniczych,</a:t>
            </a:r>
          </a:p>
          <a:p>
            <a:pPr>
              <a:spcBef>
                <a:spcPct val="50000"/>
              </a:spcBef>
            </a:pPr>
            <a:r>
              <a:rPr lang="pl-PL" altLang="pl-PL" sz="2400" b="1" dirty="0" smtClean="0"/>
              <a:t>działania gaśnicze prowadzić od strony nawietrznej lub prostopadle do kierunku 	wiejącego wiatru,</a:t>
            </a:r>
          </a:p>
          <a:p>
            <a:pPr>
              <a:spcBef>
                <a:spcPct val="50000"/>
              </a:spcBef>
            </a:pPr>
            <a:r>
              <a:rPr lang="pl-PL" altLang="pl-PL" sz="2400" b="1" dirty="0"/>
              <a:t>unieruchomione silniki turbinowe należy </a:t>
            </a:r>
            <a:r>
              <a:rPr lang="pl-PL" altLang="pl-PL" sz="2400" b="1" dirty="0" smtClean="0"/>
              <a:t>chłodzić </a:t>
            </a:r>
            <a:r>
              <a:rPr lang="pl-PL" altLang="pl-PL" sz="2400" b="1" dirty="0"/>
              <a:t>przez ok. 30 min., a silniki tłokowe 	przez ok. 10 min</a:t>
            </a:r>
          </a:p>
          <a:p>
            <a:pPr>
              <a:spcBef>
                <a:spcPct val="50000"/>
              </a:spcBef>
            </a:pPr>
            <a:endParaRPr lang="pl-PL" altLang="pl-PL" sz="2400" b="1" dirty="0"/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001839600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dirty="0" smtClean="0"/>
              <a:t>Specyfika wypadków w komunikacji lotniczej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7543" y="1832844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l-PL" altLang="pl-PL" sz="2400" b="1" dirty="0"/>
              <a:t>rozmieszczenie pojazdów powinno zapewniać </a:t>
            </a:r>
            <a:r>
              <a:rPr lang="pl-PL" altLang="pl-PL" sz="2400" b="1" dirty="0" smtClean="0"/>
              <a:t>skuteczne </a:t>
            </a:r>
            <a:r>
              <a:rPr lang="pl-PL" altLang="pl-PL" sz="2400" b="1" dirty="0"/>
              <a:t>manewrowanie nimi,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l-PL" altLang="pl-PL" sz="2400" b="1" dirty="0" smtClean="0"/>
              <a:t>nie </a:t>
            </a:r>
            <a:r>
              <a:rPr lang="pl-PL" altLang="pl-PL" sz="2400" b="1" dirty="0"/>
              <a:t>wolno umieszczać sprzętu w pozycji </a:t>
            </a:r>
            <a:r>
              <a:rPr lang="pl-PL" altLang="pl-PL" sz="2400" b="1" dirty="0" smtClean="0"/>
              <a:t>stwarzającej </a:t>
            </a:r>
            <a:r>
              <a:rPr lang="pl-PL" altLang="pl-PL" sz="2400" b="1" dirty="0"/>
              <a:t>niebezpieczeństwo ze strony </a:t>
            </a:r>
            <a:r>
              <a:rPr lang="pl-PL" altLang="pl-PL" sz="2400" b="1" dirty="0" smtClean="0"/>
              <a:t>rozlanego </a:t>
            </a:r>
            <a:r>
              <a:rPr lang="pl-PL" altLang="pl-PL" sz="2400" b="1" dirty="0"/>
              <a:t>paliwa - pochylenie terenu,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l-PL" altLang="pl-PL" sz="2400" b="1" dirty="0" smtClean="0"/>
              <a:t>w </a:t>
            </a:r>
            <a:r>
              <a:rPr lang="pl-PL" altLang="pl-PL" sz="2400" b="1" dirty="0"/>
              <a:t>pierwszej fazie działania należy </a:t>
            </a:r>
            <a:r>
              <a:rPr lang="pl-PL" altLang="pl-PL" sz="2400" b="1" dirty="0" smtClean="0"/>
              <a:t>skoncentrować </a:t>
            </a:r>
            <a:r>
              <a:rPr lang="pl-PL" altLang="pl-PL" sz="2400" b="1" dirty="0"/>
              <a:t>podawanie piany na kadłub </a:t>
            </a:r>
            <a:r>
              <a:rPr lang="pl-PL" altLang="pl-PL" sz="2400" b="1" dirty="0" smtClean="0"/>
              <a:t>samolotu </a:t>
            </a:r>
            <a:r>
              <a:rPr lang="pl-PL" altLang="pl-PL" sz="2400" b="1" dirty="0"/>
              <a:t>i drogi ewakuacyjne,</a:t>
            </a:r>
          </a:p>
          <a:p>
            <a:pPr>
              <a:lnSpc>
                <a:spcPct val="110000"/>
              </a:lnSpc>
              <a:spcBef>
                <a:spcPct val="50000"/>
              </a:spcBef>
            </a:pPr>
            <a:r>
              <a:rPr lang="pl-PL" altLang="pl-PL" sz="2400" b="1" dirty="0" smtClean="0"/>
              <a:t>należy </a:t>
            </a:r>
            <a:r>
              <a:rPr lang="pl-PL" altLang="pl-PL" sz="2400" b="1" dirty="0"/>
              <a:t>zachować bezpieczną odległość od </a:t>
            </a:r>
            <a:r>
              <a:rPr lang="pl-PL" altLang="pl-PL" sz="2400" b="1" dirty="0" smtClean="0"/>
              <a:t>pracujących </a:t>
            </a:r>
            <a:r>
              <a:rPr lang="pl-PL" altLang="pl-PL" sz="2400" b="1" dirty="0"/>
              <a:t>silników (dla silników </a:t>
            </a:r>
            <a:r>
              <a:rPr lang="pl-PL" altLang="pl-PL" sz="2400" b="1" dirty="0" smtClean="0"/>
              <a:t>turbinowych </a:t>
            </a:r>
            <a:r>
              <a:rPr lang="pl-PL" altLang="pl-PL" sz="2400" b="1" dirty="0"/>
              <a:t>od wlotu przynajmniej 7,5 m </a:t>
            </a:r>
            <a:r>
              <a:rPr lang="pl-PL" altLang="pl-PL" sz="2400" b="1" dirty="0" smtClean="0"/>
              <a:t>i </a:t>
            </a:r>
            <a:r>
              <a:rPr lang="pl-PL" altLang="pl-PL" sz="2400" b="1" dirty="0"/>
              <a:t>45 m od tylnej części),</a:t>
            </a:r>
          </a:p>
          <a:p>
            <a:pPr>
              <a:spcBef>
                <a:spcPct val="50000"/>
              </a:spcBef>
            </a:pPr>
            <a:endParaRPr lang="pl-PL" altLang="pl-PL" sz="2400" b="1" dirty="0"/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6319489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BIBLIOGRAFIA</a:t>
            </a:r>
          </a:p>
        </p:txBody>
      </p:sp>
      <p:sp>
        <p:nvSpPr>
          <p:cNvPr id="187" name="Shape 18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7543" y="1832844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57200" indent="-457200"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dirty="0"/>
              <a:t>„Taktyka działań ratowniczych - ratownictwo kolejowe”, Krzysztof T. Kociołek</a:t>
            </a:r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6092551" y="53095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9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8" name="Shape 198"/>
          <p:cNvSpPr txBox="1">
            <a:spLocks noGrp="1"/>
          </p:cNvSpPr>
          <p:nvPr>
            <p:ph type="title"/>
          </p:nvPr>
        </p:nvSpPr>
        <p:spPr>
          <a:xfrm>
            <a:off x="1331638" y="250031"/>
            <a:ext cx="7362846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520" b="1" i="0" u="none" strike="noStrike" cap="none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INDEKS MATERIAŁÓW POBRANYCH Z INTERNETU</a:t>
            </a:r>
          </a:p>
        </p:txBody>
      </p:sp>
      <p:sp>
        <p:nvSpPr>
          <p:cNvPr id="199" name="Shape 199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200" name="Shape 200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15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1" name="Shape 201"/>
          <p:cNvSpPr txBox="1">
            <a:spLocks noGrp="1"/>
          </p:cNvSpPr>
          <p:nvPr>
            <p:ph type="body" idx="2"/>
          </p:nvPr>
        </p:nvSpPr>
        <p:spPr>
          <a:xfrm>
            <a:off x="107504" y="1832844"/>
            <a:ext cx="8921000" cy="4188442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lvl="0" indent="-324612"/>
            <a:r>
              <a:rPr lang="pl-PL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Zdjęcie 1: Pobrano </a:t>
            </a:r>
            <a:r>
              <a:rPr lang="pl-PL" sz="2400" dirty="0" smtClean="0">
                <a:latin typeface="Arial"/>
                <a:ea typeface="Arial"/>
                <a:cs typeface="Arial"/>
                <a:sym typeface="Arial"/>
              </a:rPr>
              <a:t>09</a:t>
            </a:r>
            <a:r>
              <a:rPr lang="pl-PL" sz="2400" b="0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.04.2016 </a:t>
            </a:r>
            <a:r>
              <a:rPr lang="pl-PL" sz="2400" b="0" i="0" u="none" strike="noStrike" cap="none" dirty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 </a:t>
            </a:r>
            <a:r>
              <a:rPr lang="pl-PL" sz="2400" dirty="0">
                <a:latin typeface="Arial"/>
                <a:ea typeface="Arial"/>
                <a:cs typeface="Arial"/>
                <a:sym typeface="Arial"/>
              </a:rPr>
              <a:t>http://www.transportszynowy.pl/smrozruch.php</a:t>
            </a: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202" name="Shape 202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sp>
        <p:nvSpPr>
          <p:cNvPr id="203" name="Shape 203"/>
          <p:cNvSpPr txBox="1">
            <a:spLocks noGrp="1"/>
          </p:cNvSpPr>
          <p:nvPr>
            <p:ph type="body" idx="2"/>
          </p:nvPr>
        </p:nvSpPr>
        <p:spPr>
          <a:xfrm>
            <a:off x="6092551" y="53095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204" name="Shape 204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>
          <a:xfrm>
            <a:off x="1331640" y="250031"/>
            <a:ext cx="7128792" cy="874713"/>
          </a:xfrm>
        </p:spPr>
        <p:txBody>
          <a:bodyPr>
            <a:noAutofit/>
          </a:bodyPr>
          <a:lstStyle/>
          <a:p>
            <a:pPr algn="ctr"/>
            <a:r>
              <a:rPr lang="pl-PL" sz="3600" dirty="0" smtClean="0"/>
              <a:t>MATERIAŁ NAUCZANIA</a:t>
            </a:r>
            <a:endParaRPr lang="pl-PL" altLang="pl-PL" sz="3600" b="1" dirty="0"/>
          </a:p>
        </p:txBody>
      </p:sp>
      <p:sp>
        <p:nvSpPr>
          <p:cNvPr id="3080" name="Rectangle 8"/>
          <p:cNvSpPr>
            <a:spLocks noChangeArrowheads="1"/>
          </p:cNvSpPr>
          <p:nvPr/>
        </p:nvSpPr>
        <p:spPr bwMode="auto">
          <a:xfrm>
            <a:off x="272507" y="1636811"/>
            <a:ext cx="8287022" cy="1035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normAutofit/>
          </a:bodyPr>
          <a:lstStyle>
            <a:lvl1pPr indent="12700">
              <a:spcBef>
                <a:spcPct val="20000"/>
              </a:spcBef>
              <a:buChar char="•"/>
              <a:tabLst>
                <a:tab pos="182563" algn="l"/>
              </a:tabLst>
              <a:defRPr sz="3200"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831850" indent="-285750">
              <a:spcBef>
                <a:spcPct val="20000"/>
              </a:spcBef>
              <a:buChar char="–"/>
              <a:tabLst>
                <a:tab pos="182563" algn="l"/>
              </a:tabLst>
              <a:defRPr sz="28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239838" indent="-228600">
              <a:spcBef>
                <a:spcPct val="20000"/>
              </a:spcBef>
              <a:buChar char="•"/>
              <a:tabLst>
                <a:tab pos="182563" algn="l"/>
              </a:tabLst>
              <a:defRPr sz="2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47825" indent="-228600">
              <a:spcBef>
                <a:spcPct val="20000"/>
              </a:spcBef>
              <a:buChar char="–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fontAlgn="base">
              <a:spcBef>
                <a:spcPct val="20000"/>
              </a:spcBef>
              <a:spcAft>
                <a:spcPct val="0"/>
              </a:spcAft>
              <a:buChar char="»"/>
              <a:tabLst>
                <a:tab pos="182563" algn="l"/>
              </a:tabLst>
              <a:defRPr sz="20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  <a:p>
            <a:pPr algn="just">
              <a:lnSpc>
                <a:spcPct val="80000"/>
              </a:lnSpc>
              <a:buFontTx/>
              <a:buNone/>
            </a:pPr>
            <a:endParaRPr lang="pl-PL" altLang="pl-PL" sz="2400" b="1" dirty="0"/>
          </a:p>
        </p:txBody>
      </p:sp>
      <p:sp>
        <p:nvSpPr>
          <p:cNvPr id="5" name="Symbol zastępczy numeru slajdu 4"/>
          <p:cNvSpPr>
            <a:spLocks noGrp="1" noChangeAspect="1"/>
          </p:cNvSpPr>
          <p:nvPr>
            <p:ph type="sldNum" sz="quarter" idx="12"/>
          </p:nvPr>
        </p:nvSpPr>
        <p:spPr>
          <a:xfrm>
            <a:off x="8559529" y="0"/>
            <a:ext cx="584471" cy="250031"/>
          </a:xfrm>
        </p:spPr>
        <p:txBody>
          <a:bodyPr/>
          <a:lstStyle/>
          <a:p>
            <a:r>
              <a:rPr lang="pl-PL" altLang="pl-PL" sz="1050" dirty="0" smtClean="0">
                <a:solidFill>
                  <a:schemeClr val="bg1"/>
                </a:solidFill>
                <a:latin typeface="Calibri" panose="020F0502020204030204" pitchFamily="34" charset="0"/>
              </a:rPr>
              <a:t>str. </a:t>
            </a:r>
            <a:fld id="{1DFBDD2E-0A89-4F6F-B71E-D6B8232A8557}" type="slidenum">
              <a:rPr lang="pl-PL" altLang="pl-PL" sz="1400" smtClean="0">
                <a:solidFill>
                  <a:schemeClr val="bg1"/>
                </a:solidFill>
                <a:latin typeface="Calibri" panose="020F0502020204030204" pitchFamily="34" charset="0"/>
              </a:rPr>
              <a:pPr/>
              <a:t>2</a:t>
            </a:fld>
            <a:endParaRPr lang="pl-PL" altLang="pl-PL" sz="2000" dirty="0">
              <a:solidFill>
                <a:schemeClr val="bg1"/>
              </a:solidFill>
              <a:latin typeface="Calibri" panose="020F0502020204030204" pitchFamily="34" charset="0"/>
            </a:endParaRPr>
          </a:p>
        </p:txBody>
      </p:sp>
      <p:sp>
        <p:nvSpPr>
          <p:cNvPr id="10" name="Symbol zastępczy zawartości 1"/>
          <p:cNvSpPr>
            <a:spLocks noGrp="1"/>
          </p:cNvSpPr>
          <p:nvPr>
            <p:ph sz="quarter" idx="2"/>
          </p:nvPr>
        </p:nvSpPr>
        <p:spPr>
          <a:xfrm>
            <a:off x="597391" y="1820300"/>
            <a:ext cx="8295089" cy="4633035"/>
          </a:xfrm>
        </p:spPr>
        <p:txBody>
          <a:bodyPr>
            <a:normAutofit/>
          </a:bodyPr>
          <a:lstStyle/>
          <a:p>
            <a:r>
              <a:rPr lang="pl-PL" dirty="0" smtClean="0"/>
              <a:t> Specyfika </a:t>
            </a:r>
            <a:r>
              <a:rPr lang="pl-PL" dirty="0"/>
              <a:t>wypadków w komunikacji kolejowej, lotniczej.</a:t>
            </a:r>
          </a:p>
          <a:p>
            <a:endParaRPr lang="pl-PL" dirty="0"/>
          </a:p>
          <a:p>
            <a:endParaRPr lang="pl-PL" dirty="0" smtClean="0"/>
          </a:p>
          <a:p>
            <a:pPr marL="118872" indent="0" algn="r">
              <a:buNone/>
            </a:pPr>
            <a:r>
              <a:rPr lang="pl-PL" dirty="0" smtClean="0"/>
              <a:t>Czas: 2T</a:t>
            </a:r>
            <a:endParaRPr lang="pl-PL" dirty="0"/>
          </a:p>
          <a:p>
            <a:endParaRPr lang="pl-PL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1" name="Obraz 10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2439" y="254969"/>
            <a:ext cx="822216" cy="93570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1684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Shape 148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SzPct val="25000"/>
            </a:pPr>
            <a:r>
              <a:rPr lang="pl-PL" sz="2800" dirty="0"/>
              <a:t>Zagrożenia </a:t>
            </a:r>
            <a:r>
              <a:rPr lang="pl-PL" sz="2800" dirty="0" smtClean="0"/>
              <a:t>występujące</a:t>
            </a:r>
            <a:br>
              <a:rPr lang="pl-PL" sz="2800" dirty="0" smtClean="0"/>
            </a:br>
            <a:r>
              <a:rPr lang="pl-PL" sz="2800" dirty="0" smtClean="0"/>
              <a:t> </a:t>
            </a:r>
            <a:r>
              <a:rPr lang="pl-PL" sz="2800" dirty="0"/>
              <a:t>podczas </a:t>
            </a:r>
            <a:r>
              <a:rPr lang="pl-PL" sz="2800" dirty="0" smtClean="0"/>
              <a:t>wypadków w komunikacji kolejowej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49" name="Shape 149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-PL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Zagrożenia bezpośrednie:</a:t>
            </a:r>
            <a:endParaRPr lang="pl-PL"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272507" y="2384206"/>
            <a:ext cx="8002360" cy="3266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Wykolejenie się całego lub części pociągu;</a:t>
            </a:r>
            <a:endParaRPr lang="pl-PL"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Uwięzienie pasażerów i obsługi w wagonach oraz lokomotywie;</a:t>
            </a:r>
            <a:endParaRPr lang="pl-PL"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Uszkodzenie cystern związane z ich </a:t>
            </a:r>
            <a:r>
              <a:rPr lang="pl-PL" sz="2400" b="1" i="0" u="none" strike="noStrike" cap="none" dirty="0" err="1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rozszczelnieniem</a:t>
            </a:r>
            <a:r>
              <a:rPr lang="pl-PL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 i wyciekanie przewożonej substancji;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dirty="0" smtClean="0">
                <a:solidFill>
                  <a:schemeClr val="dk1"/>
                </a:solidFill>
              </a:rPr>
              <a:t>Wybuchy i pożary;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Uszkodzenie sieci trakcyjnej i torów;</a:t>
            </a:r>
            <a:endParaRPr lang="pl-PL"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3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5436096" y="5362694"/>
            <a:ext cx="1080120" cy="2160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Zdjęcie 1</a:t>
            </a: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9" name="Shape 149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25000"/>
              <a:buFont typeface="Arial"/>
              <a:buNone/>
            </a:pPr>
            <a:r>
              <a:rPr lang="pl-PL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Zagrożenia pośrednie:</a:t>
            </a:r>
            <a:endParaRPr lang="pl-PL"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50" name="Shape 150"/>
          <p:cNvSpPr/>
          <p:nvPr/>
        </p:nvSpPr>
        <p:spPr>
          <a:xfrm>
            <a:off x="272507" y="2384206"/>
            <a:ext cx="8002360" cy="32666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Zablokowanie sąsiednich torów;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dirty="0" smtClean="0">
                <a:solidFill>
                  <a:schemeClr val="dk1"/>
                </a:solidFill>
              </a:rPr>
              <a:t>Możliwość rozprzestrzeniania się pożaru na otoczenie;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Eksplozja nieuszkodzonych cystern;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dirty="0" smtClean="0">
                <a:solidFill>
                  <a:schemeClr val="dk1"/>
                </a:solidFill>
              </a:rPr>
              <a:t>Skażenie toksyczne ziemi, wody, powietrza;</a:t>
            </a:r>
          </a:p>
          <a:p>
            <a:pPr marL="342900" marR="0" lvl="0" indent="-342900" algn="l" rtl="0">
              <a:spcBef>
                <a:spcPts val="0"/>
              </a:spcBef>
              <a:buClr>
                <a:schemeClr val="dk1"/>
              </a:buClr>
              <a:buSzPct val="100000"/>
              <a:buFont typeface="Arial"/>
              <a:buChar char="•"/>
            </a:pPr>
            <a:r>
              <a:rPr lang="pl-PL" sz="2400" b="1" i="0" u="none" strike="noStrike" cap="none" dirty="0" smtClean="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rPr>
              <a:t>Dezorganizacja ruchu.</a:t>
            </a:r>
            <a:endParaRPr lang="pl-PL"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l" rtl="0">
              <a:spcBef>
                <a:spcPts val="0"/>
              </a:spcBef>
              <a:buNone/>
            </a:pPr>
            <a:endParaRPr sz="2400" b="1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pic>
        <p:nvPicPr>
          <p:cNvPr id="151" name="Shape 15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Shape 152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4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2"/>
          </p:nvPr>
        </p:nvSpPr>
        <p:spPr>
          <a:xfrm>
            <a:off x="5436096" y="5362694"/>
            <a:ext cx="1080120" cy="216023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80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Zdjęcie 1</a:t>
            </a:r>
          </a:p>
        </p:txBody>
      </p:sp>
      <p:sp>
        <p:nvSpPr>
          <p:cNvPr id="9" name="Shape 148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lvl="0" algn="ctr">
              <a:buSzPct val="25000"/>
            </a:pPr>
            <a:r>
              <a:rPr lang="pl-PL" sz="2800" dirty="0"/>
              <a:t>Zagrożenia </a:t>
            </a:r>
            <a:r>
              <a:rPr lang="pl-PL" sz="2800" dirty="0" smtClean="0"/>
              <a:t>występujące</a:t>
            </a:r>
            <a:br>
              <a:rPr lang="pl-PL" sz="2800" dirty="0" smtClean="0"/>
            </a:br>
            <a:r>
              <a:rPr lang="pl-PL" sz="2800" dirty="0" smtClean="0"/>
              <a:t> </a:t>
            </a:r>
            <a:r>
              <a:rPr lang="pl-PL" sz="2800" dirty="0"/>
              <a:t>podczas </a:t>
            </a:r>
            <a:r>
              <a:rPr lang="pl-PL" sz="2800" dirty="0" smtClean="0"/>
              <a:t>wypadków w komunikacji kolejowej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5542089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0" name="Shape 160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Budowa pojazdu trakcyjnego</a:t>
            </a:r>
            <a:endParaRPr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61" name="Shape 161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62" name="Shape 162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5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67" name="Shape 167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26" name="Picture 2" descr="http://www.transportszynowy.pl/smschemrozm.GIF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18639" y="1531544"/>
            <a:ext cx="7290125" cy="53264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ole tekstowe 1"/>
          <p:cNvSpPr txBox="1"/>
          <p:nvPr/>
        </p:nvSpPr>
        <p:spPr>
          <a:xfrm>
            <a:off x="7351829" y="6405368"/>
            <a:ext cx="95693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l-PL" dirty="0" smtClean="0">
                <a:solidFill>
                  <a:schemeClr val="bg1"/>
                </a:solidFill>
              </a:rPr>
              <a:t>Zdjęcie 1</a:t>
            </a:r>
            <a:endParaRPr lang="pl-PL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Budowa sieci trakcyjnej</a:t>
            </a:r>
            <a:endParaRPr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6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Shape 149"/>
          <p:cNvSpPr/>
          <p:nvPr/>
        </p:nvSpPr>
        <p:spPr>
          <a:xfrm>
            <a:off x="424907" y="1789211"/>
            <a:ext cx="8287022" cy="4557268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r>
              <a:rPr lang="pl-PL" altLang="pl-PL" sz="2400" dirty="0" smtClean="0"/>
              <a:t>Sieć trakcyjna jest </a:t>
            </a:r>
            <a:r>
              <a:rPr lang="pl-PL" altLang="pl-PL" sz="2400" dirty="0"/>
              <a:t>to linia energetyczna przeznaczona do zasilania pojazdów trakcyjnych w energię </a:t>
            </a:r>
            <a:r>
              <a:rPr lang="pl-PL" altLang="pl-PL" sz="2400" dirty="0" smtClean="0"/>
              <a:t>elektryczną</a:t>
            </a:r>
          </a:p>
          <a:p>
            <a:endParaRPr lang="pl-PL" altLang="pl-PL" sz="2400" dirty="0"/>
          </a:p>
          <a:p>
            <a:r>
              <a:rPr lang="pl-PL" altLang="pl-PL" sz="2400" dirty="0" smtClean="0"/>
              <a:t>Składa się z następujących elementów: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Przewody zasilające – prowadzą prąd od podstacji trakcyjnych do punktów zasilających na sieci jezdnej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Sieć jezdna – złożona z przewodów trakcyjnych, które zawieszone są nad torem i doprowadzają prąd do pojazdów trakcyjnych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Sieć szynowa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pl-PL" altLang="pl-PL" sz="2400" dirty="0"/>
              <a:t>Przewody powrotne – odprowadzają prąd od punktów powrotnych na sieci szynowej do podstacji trakcyjnej</a:t>
            </a:r>
          </a:p>
          <a:p>
            <a:endParaRPr lang="pl-PL" altLang="pl-PL" sz="2400" dirty="0"/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 i="0" u="none" strike="noStrike" cap="none" dirty="0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ransition spd="slow">
    <p:cut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3" name="Shape 173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Budowa sieci trakcyjnej</a:t>
            </a:r>
            <a:endParaRPr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74" name="Shape 174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75" name="Shape 175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7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pic>
        <p:nvPicPr>
          <p:cNvPr id="180" name="Shape 180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  <p:pic>
        <p:nvPicPr>
          <p:cNvPr id="10" name="Picture 4" descr="C:\Moje dokumenty\aaakolej.jpg"/>
          <p:cNvPicPr>
            <a:picLocks noChangeAspect="1" noChangeArrowheads="1"/>
          </p:cNvPicPr>
          <p:nvPr/>
        </p:nvPicPr>
        <p:blipFill>
          <a:blip r:embed="rId4">
            <a:lum bright="6000" contrast="36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7000" y="1981200"/>
            <a:ext cx="6096000" cy="39624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Prostokąt 1"/>
          <p:cNvSpPr/>
          <p:nvPr/>
        </p:nvSpPr>
        <p:spPr>
          <a:xfrm>
            <a:off x="203703" y="1931075"/>
            <a:ext cx="2367481" cy="313932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l-PL" altLang="pl-PL" sz="1800" dirty="0"/>
              <a:t>1- Konstrukcja wsporcza</a:t>
            </a:r>
          </a:p>
          <a:p>
            <a:r>
              <a:rPr lang="pl-PL" altLang="pl-PL" sz="1800" dirty="0"/>
              <a:t>2 – Wysięgnik</a:t>
            </a:r>
          </a:p>
          <a:p>
            <a:r>
              <a:rPr lang="pl-PL" altLang="pl-PL" sz="1800" dirty="0"/>
              <a:t>3 – Lina nośna</a:t>
            </a:r>
          </a:p>
          <a:p>
            <a:r>
              <a:rPr lang="pl-PL" altLang="pl-PL" sz="1800" dirty="0"/>
              <a:t>4 – Wieszak</a:t>
            </a:r>
          </a:p>
          <a:p>
            <a:r>
              <a:rPr lang="pl-PL" altLang="pl-PL" sz="1800" dirty="0"/>
              <a:t>5 – Przewód jezdny</a:t>
            </a:r>
          </a:p>
          <a:p>
            <a:r>
              <a:rPr lang="pl-PL" altLang="pl-PL" sz="1800" dirty="0"/>
              <a:t>6 – </a:t>
            </a:r>
            <a:r>
              <a:rPr lang="pl-PL" altLang="pl-PL" sz="1800" dirty="0" err="1"/>
              <a:t>Uszynienie</a:t>
            </a:r>
            <a:endParaRPr lang="pl-PL" altLang="pl-PL" sz="1800" dirty="0"/>
          </a:p>
          <a:p>
            <a:r>
              <a:rPr lang="pl-PL" altLang="pl-PL" sz="1800" dirty="0"/>
              <a:t>7 – Szyny</a:t>
            </a:r>
          </a:p>
          <a:p>
            <a:r>
              <a:rPr lang="pl-PL" altLang="pl-PL" sz="1800" dirty="0"/>
              <a:t>8 – Łącznik szynowy</a:t>
            </a:r>
          </a:p>
          <a:p>
            <a:r>
              <a:rPr lang="pl-PL" altLang="pl-PL" sz="1800" dirty="0"/>
              <a:t>9 – Łącznik </a:t>
            </a:r>
            <a:r>
              <a:rPr lang="pl-PL" altLang="pl-PL" sz="1800" dirty="0" err="1"/>
              <a:t>międzytokowy</a:t>
            </a:r>
            <a:endParaRPr lang="pl-PL" altLang="pl-PL" sz="1800" dirty="0"/>
          </a:p>
        </p:txBody>
      </p:sp>
    </p:spTree>
    <p:extLst>
      <p:ext uri="{BB962C8B-B14F-4D97-AF65-F5344CB8AC3E}">
        <p14:creationId xmlns:p14="http://schemas.microsoft.com/office/powerpoint/2010/main" val="690598247"/>
      </p:ext>
    </p:extLst>
  </p:cSld>
  <p:clrMapOvr>
    <a:masterClrMapping/>
  </p:clrMapOvr>
  <p:transition spd="slow">
    <p:cut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Techniki prowadzenia działań w </a:t>
            </a:r>
            <a: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/>
            </a:r>
            <a:b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utrudnionych </a:t>
            </a:r>
            <a: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warunkach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8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7543" y="1832844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pl-PL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Zdarzenia na wiaduktach: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pl-PL" altLang="pl-PL" sz="2800" dirty="0"/>
              <a:t>Ryzyko osunięcia konstrukcji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pl-PL" altLang="pl-PL" sz="2800" dirty="0"/>
              <a:t>Zagrożenie dla elementów znajdujących się poniżej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pl-PL" altLang="pl-PL" sz="2800" dirty="0"/>
              <a:t>Utrudnione dotarcie do poszkodowanych</a:t>
            </a:r>
          </a:p>
          <a:p>
            <a:pPr>
              <a:spcBef>
                <a:spcPct val="20000"/>
              </a:spcBef>
              <a:buFont typeface="Wingdings" panose="05000000000000000000" pitchFamily="2" charset="2"/>
              <a:buChar char="q"/>
            </a:pPr>
            <a:r>
              <a:rPr lang="pl-PL" altLang="pl-PL" sz="2800" dirty="0"/>
              <a:t>Dojście z dwóch stron</a:t>
            </a:r>
          </a:p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endParaRPr sz="3200" b="0" i="0" u="none" strike="noStrike" cap="none" dirty="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6092551" y="53095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286349826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Shape 186"/>
          <p:cNvSpPr txBox="1">
            <a:spLocks noGrp="1"/>
          </p:cNvSpPr>
          <p:nvPr>
            <p:ph type="title"/>
          </p:nvPr>
        </p:nvSpPr>
        <p:spPr>
          <a:xfrm>
            <a:off x="1331640" y="250031"/>
            <a:ext cx="7128792" cy="874712"/>
          </a:xfrm>
          <a:prstGeom prst="rect">
            <a:avLst/>
          </a:prstGeom>
          <a:noFill/>
          <a:ln>
            <a:noFill/>
          </a:ln>
        </p:spPr>
        <p:txBody>
          <a:bodyPr lIns="91425" tIns="45700" rIns="45700" bIns="45700" anchor="ctr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buClr>
                <a:srgbClr val="FFC700"/>
              </a:buClr>
              <a:buSzPct val="25000"/>
              <a:buFont typeface="Calibri"/>
              <a:buNone/>
            </a:pPr>
            <a: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Techniki prowadzenia </a:t>
            </a:r>
            <a: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działań w</a:t>
            </a:r>
            <a:b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</a:br>
            <a: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  </a:t>
            </a:r>
            <a:r>
              <a:rPr lang="pl-PL" sz="2800" b="1" i="0" u="none" strike="noStrike" cap="none" dirty="0" smtClean="0">
                <a:solidFill>
                  <a:srgbClr val="FFC700"/>
                </a:solidFill>
                <a:latin typeface="Calibri"/>
                <a:ea typeface="Calibri"/>
                <a:cs typeface="Calibri"/>
                <a:sym typeface="Calibri"/>
              </a:rPr>
              <a:t>utrudnionych warunkach</a:t>
            </a:r>
            <a:endParaRPr lang="pl-PL" sz="2800" b="1" i="0" u="none" strike="noStrike" cap="none" dirty="0">
              <a:solidFill>
                <a:srgbClr val="FFC7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Shape 187"/>
          <p:cNvSpPr/>
          <p:nvPr/>
        </p:nvSpPr>
        <p:spPr>
          <a:xfrm>
            <a:off x="272507" y="1636811"/>
            <a:ext cx="8287022" cy="1035574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45700" anchor="t" anchorCtr="0">
            <a:noAutofit/>
          </a:bodyPr>
          <a:lstStyle/>
          <a:p>
            <a:pPr marL="0" marR="0" lvl="0" indent="12700" algn="just" rtl="0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12700" algn="just" rtl="0">
              <a:lnSpc>
                <a:spcPct val="80000"/>
              </a:lnSpc>
              <a:spcBef>
                <a:spcPts val="480"/>
              </a:spcBef>
              <a:buClr>
                <a:schemeClr val="dk1"/>
              </a:buClr>
              <a:buFont typeface="Arial"/>
              <a:buNone/>
            </a:pPr>
            <a:endParaRPr sz="2400" b="1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188" name="Shape 188"/>
          <p:cNvSpPr txBox="1">
            <a:spLocks noGrp="1"/>
          </p:cNvSpPr>
          <p:nvPr>
            <p:ph type="sldNum" idx="12"/>
          </p:nvPr>
        </p:nvSpPr>
        <p:spPr>
          <a:xfrm>
            <a:off x="8559528" y="0"/>
            <a:ext cx="584471" cy="250031"/>
          </a:xfrm>
          <a:prstGeom prst="rect">
            <a:avLst/>
          </a:prstGeom>
          <a:noFill/>
          <a:ln>
            <a:noFill/>
          </a:ln>
        </p:spPr>
        <p:txBody>
          <a:bodyPr lIns="91425" tIns="45700" rIns="91425" bIns="0" anchor="b" anchorCtr="0">
            <a:noAutofit/>
          </a:bodyPr>
          <a:lstStyle/>
          <a:p>
            <a:pPr marL="0" marR="0" lvl="0" indent="0" algn="r" rtl="0">
              <a:spcBef>
                <a:spcPts val="0"/>
              </a:spcBef>
              <a:buSzPct val="25000"/>
              <a:buNone/>
            </a:pPr>
            <a:r>
              <a:rPr lang="pl-PL" sz="105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str. </a:t>
            </a:r>
            <a:fld id="{00000000-1234-1234-1234-123412341234}" type="slidenum">
              <a:rPr lang="pl-PL" sz="1400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9</a:t>
            </a:fld>
            <a:endParaRPr lang="pl-PL" sz="14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Shape 189"/>
          <p:cNvSpPr txBox="1">
            <a:spLocks noGrp="1"/>
          </p:cNvSpPr>
          <p:nvPr>
            <p:ph type="body" idx="2"/>
          </p:nvPr>
        </p:nvSpPr>
        <p:spPr>
          <a:xfrm>
            <a:off x="467543" y="1832844"/>
            <a:ext cx="8216267" cy="2185986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438912" marR="0" lvl="0" indent="-324612" algn="l" rtl="0">
              <a:spcBef>
                <a:spcPts val="0"/>
              </a:spcBef>
              <a:buClr>
                <a:schemeClr val="accent1"/>
              </a:buClr>
              <a:buSzPct val="80000"/>
              <a:buFont typeface="Noto Sans Symbols"/>
              <a:buNone/>
            </a:pPr>
            <a:r>
              <a:rPr lang="pl-PL" sz="3200" b="0" i="0" u="none" strike="noStrike" cap="none" dirty="0" smtClean="0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Zdarzenia w tunelach: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Bardzo trudne warunki pracy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Często niesprawna wentylacja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Ciemno i brak łączności (oświetlenie, łączność przewodowa)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Konieczność dojścia z obydwu stron tunelu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Używanie aparatów oddechowych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Urządzenia spalinowe sytuować na zewnątrz</a:t>
            </a:r>
          </a:p>
          <a:p>
            <a:pPr>
              <a:spcBef>
                <a:spcPct val="20000"/>
              </a:spcBef>
              <a:buClr>
                <a:srgbClr val="FFC000"/>
              </a:buClr>
              <a:buFont typeface="Wingdings" panose="05000000000000000000" pitchFamily="2" charset="2"/>
              <a:buChar char="q"/>
            </a:pPr>
            <a:r>
              <a:rPr lang="pl-PL" altLang="pl-PL" sz="2800" dirty="0"/>
              <a:t>Dym, substancje toksyczne utrudniają akcje</a:t>
            </a:r>
            <a:endParaRPr sz="2800" b="0" i="0" u="none" strike="noStrike" cap="none" dirty="0">
              <a:solidFill>
                <a:schemeClr val="dk1"/>
              </a:solidFill>
              <a:sym typeface="Calibri"/>
            </a:endParaRPr>
          </a:p>
        </p:txBody>
      </p:sp>
      <p:sp>
        <p:nvSpPr>
          <p:cNvPr id="190" name="Shape 190"/>
          <p:cNvSpPr txBox="1">
            <a:spLocks noGrp="1"/>
          </p:cNvSpPr>
          <p:nvPr>
            <p:ph type="body" idx="2"/>
          </p:nvPr>
        </p:nvSpPr>
        <p:spPr>
          <a:xfrm>
            <a:off x="5940151" y="51571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sp>
        <p:nvSpPr>
          <p:cNvPr id="191" name="Shape 191"/>
          <p:cNvSpPr txBox="1">
            <a:spLocks noGrp="1"/>
          </p:cNvSpPr>
          <p:nvPr>
            <p:ph type="body" idx="2"/>
          </p:nvPr>
        </p:nvSpPr>
        <p:spPr>
          <a:xfrm>
            <a:off x="6092551" y="5309592"/>
            <a:ext cx="3088351" cy="360040"/>
          </a:xfrm>
          <a:prstGeom prst="rect">
            <a:avLst/>
          </a:prstGeom>
          <a:noFill/>
          <a:ln>
            <a:noFill/>
          </a:ln>
        </p:spPr>
        <p:txBody>
          <a:bodyPr lIns="54850" tIns="91425" rIns="91425" bIns="45700" anchor="t" anchorCtr="0">
            <a:noAutofit/>
          </a:bodyPr>
          <a:lstStyle/>
          <a:p>
            <a:pPr marL="118871" marR="0" lvl="0" indent="-4571" algn="l" rtl="0">
              <a:lnSpc>
                <a:spcPct val="80000"/>
              </a:lnSpc>
              <a:spcBef>
                <a:spcPts val="0"/>
              </a:spcBef>
              <a:buClr>
                <a:schemeClr val="accent1"/>
              </a:buClr>
              <a:buSzPct val="25000"/>
              <a:buFont typeface="Noto Sans Symbols"/>
              <a:buNone/>
            </a:pPr>
            <a:r>
              <a:rPr lang="pl-PL" sz="1040" b="0" i="0" u="none" strike="noStrike" cap="none">
                <a:solidFill>
                  <a:schemeClr val="lt1"/>
                </a:solidFill>
                <a:latin typeface="Calibri"/>
                <a:ea typeface="Calibri"/>
                <a:cs typeface="Calibri"/>
                <a:sym typeface="Calibri"/>
              </a:rPr>
              <a:t>Pobrano 18.02.20016 z www.os-psp.olsztyn.pl</a:t>
            </a:r>
          </a:p>
        </p:txBody>
      </p:sp>
      <p:pic>
        <p:nvPicPr>
          <p:cNvPr id="192" name="Shape 192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82438" y="254968"/>
            <a:ext cx="822215" cy="93570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36320825"/>
      </p:ext>
    </p:extLst>
  </p:cSld>
  <p:clrMapOvr>
    <a:masterClrMapping/>
  </p:clrMapOvr>
  <p:transition spd="slow">
    <p:cut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duł">
  <a:themeElements>
    <a:clrScheme name="Moduł">
      <a:dk1>
        <a:srgbClr val="000000"/>
      </a:dk1>
      <a:lt1>
        <a:srgbClr val="FFFFFF"/>
      </a:lt1>
      <a:dk2>
        <a:srgbClr val="5A6378"/>
      </a:dk2>
      <a:lt2>
        <a:srgbClr val="D4D4D6"/>
      </a:lt2>
      <a:accent1>
        <a:srgbClr val="F0AD00"/>
      </a:accent1>
      <a:accent2>
        <a:srgbClr val="60B5CC"/>
      </a:accent2>
      <a:accent3>
        <a:srgbClr val="E66C7D"/>
      </a:accent3>
      <a:accent4>
        <a:srgbClr val="6BB76D"/>
      </a:accent4>
      <a:accent5>
        <a:srgbClr val="E88651"/>
      </a:accent5>
      <a:accent6>
        <a:srgbClr val="C64847"/>
      </a:accent6>
      <a:hlink>
        <a:srgbClr val="168BBA"/>
      </a:hlink>
      <a:folHlink>
        <a:srgbClr val="6800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561</Words>
  <Application>Microsoft Office PowerPoint</Application>
  <PresentationFormat>Pokaz na ekranie (4:3)</PresentationFormat>
  <Paragraphs>128</Paragraphs>
  <Slides>15</Slides>
  <Notes>15</Notes>
  <HiddenSlides>0</HiddenSlides>
  <MMClips>0</MMClips>
  <ScaleCrop>false</ScaleCrop>
  <HeadingPairs>
    <vt:vector size="6" baseType="variant">
      <vt:variant>
        <vt:lpstr>Używane czcionki</vt:lpstr>
      </vt:variant>
      <vt:variant>
        <vt:i4>5</vt:i4>
      </vt:variant>
      <vt:variant>
        <vt:lpstr>Motyw</vt:lpstr>
      </vt:variant>
      <vt:variant>
        <vt:i4>2</vt:i4>
      </vt:variant>
      <vt:variant>
        <vt:lpstr>Tytuły slajdów</vt:lpstr>
      </vt:variant>
      <vt:variant>
        <vt:i4>15</vt:i4>
      </vt:variant>
    </vt:vector>
  </HeadingPairs>
  <TitlesOfParts>
    <vt:vector size="22" baseType="lpstr">
      <vt:lpstr>Arial</vt:lpstr>
      <vt:lpstr>Wingdings</vt:lpstr>
      <vt:lpstr>Noto Sans Symbols</vt:lpstr>
      <vt:lpstr>Calibri</vt:lpstr>
      <vt:lpstr>Arial Black</vt:lpstr>
      <vt:lpstr>Moduł</vt:lpstr>
      <vt:lpstr>Moduł</vt:lpstr>
      <vt:lpstr>TEMAT 30:  Postępowanie ratownicze w czasie innych akcji komunikacyjnych</vt:lpstr>
      <vt:lpstr>MATERIAŁ NAUCZANIA</vt:lpstr>
      <vt:lpstr>Zagrożenia występujące  podczas wypadków w komunikacji kolejowej</vt:lpstr>
      <vt:lpstr>Zagrożenia występujące  podczas wypadków w komunikacji kolejowej</vt:lpstr>
      <vt:lpstr>Budowa pojazdu trakcyjnego</vt:lpstr>
      <vt:lpstr>Budowa sieci trakcyjnej</vt:lpstr>
      <vt:lpstr>Budowa sieci trakcyjnej</vt:lpstr>
      <vt:lpstr>Techniki prowadzenia działań w  utrudnionych warunkach</vt:lpstr>
      <vt:lpstr>Techniki prowadzenia działań w   utrudnionych warunkach</vt:lpstr>
      <vt:lpstr>Metody dotarcia do osób poszkodowanych</vt:lpstr>
      <vt:lpstr>Metody dotarcia do osób poszkodowanych</vt:lpstr>
      <vt:lpstr>Specyfika wypadków w komunikacji lotniczej</vt:lpstr>
      <vt:lpstr>Specyfika wypadków w komunikacji lotniczej</vt:lpstr>
      <vt:lpstr>BIBLIOGRAFIA</vt:lpstr>
      <vt:lpstr>INDEKS MATERIAŁÓW POBRANYCH Z INTERNETU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TEMAT 11:  Organizacja szkoleń, ćwiczeń  oraz zawodów sportowo-pożarniczych  OSP i MDP</dc:title>
  <dc:creator>Pakman</dc:creator>
  <cp:lastModifiedBy>Marek E</cp:lastModifiedBy>
  <cp:revision>14</cp:revision>
  <dcterms:modified xsi:type="dcterms:W3CDTF">2016-06-17T08:50:18Z</dcterms:modified>
</cp:coreProperties>
</file>