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64" r:id="rId9"/>
    <p:sldId id="269" r:id="rId10"/>
    <p:sldId id="266" r:id="rId11"/>
    <p:sldId id="267" r:id="rId12"/>
    <p:sldId id="25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_("zł"* #,##0.00_);_("zł"* \(#,##0.00\);_("zł"* "-"??_);_(@_)</c:formatCode>
                <c:ptCount val="2"/>
                <c:pt idx="0">
                  <c:v>4994130.1100000003</c:v>
                </c:pt>
                <c:pt idx="1">
                  <c:v>4429413.1100000003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30-4DBF-B9F7-4ADD675D535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_("zł"* #,##0.00_);_("zł"* \(#,##0.00\);_("zł"* "-"??_);_(@_)</c:formatCode>
                <c:ptCount val="2"/>
                <c:pt idx="0">
                  <c:v>3751425.54</c:v>
                </c:pt>
                <c:pt idx="1">
                  <c:v>3382419.32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30-4DBF-B9F7-4ADD675D5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534276472"/>
        <c:axId val="534275688"/>
      </c:barChart>
      <c:catAx>
        <c:axId val="534276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34275688"/>
        <c:crosses val="autoZero"/>
        <c:auto val="1"/>
        <c:lblAlgn val="ctr"/>
        <c:lblOffset val="100"/>
        <c:noMultiLvlLbl val="0"/>
      </c:catAx>
      <c:valAx>
        <c:axId val="53427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34276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B0F0">
          <a:alpha val="91000"/>
        </a:srgbClr>
      </a:solidFill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0.2575</cdr:x>
      <cdr:y>0.61503</cdr:y>
    </cdr:from>
    <cdr:to>
      <cdr:x>0.3775</cdr:x>
      <cdr:y>0.70255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:a16="http://schemas.microsoft.com/office/drawing/2014/main" id="{5A1A4878-6FD7-3272-3793-DC4DC791A245}"/>
            </a:ext>
          </a:extLst>
        </cdr:cNvPr>
        <cdr:cNvSpPr txBox="1"/>
      </cdr:nvSpPr>
      <cdr:spPr>
        <a:xfrm xmlns:a="http://schemas.openxmlformats.org/drawingml/2006/main">
          <a:off x="2092960" y="1999227"/>
          <a:ext cx="975360" cy="284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0.44375</cdr:x>
      <cdr:y>0.35935</cdr:y>
    </cdr:from>
    <cdr:to>
      <cdr:x>0.55625</cdr:x>
      <cdr:y>0.64065</cdr:y>
    </cdr:to>
    <cdr:sp macro="" textlink="">
      <cdr:nvSpPr>
        <cdr:cNvPr id="3" name="pole tekstowe 2">
          <a:extLst xmlns:a="http://schemas.openxmlformats.org/drawingml/2006/main">
            <a:ext uri="{FF2B5EF4-FFF2-40B4-BE49-F238E27FC236}">
              <a16:creationId xmlns:a16="http://schemas.microsoft.com/office/drawing/2014/main" id="{14087E01-73FE-CF33-810F-FF44D4DA0CE3}"/>
            </a:ext>
          </a:extLst>
        </cdr:cNvPr>
        <cdr:cNvSpPr txBox="1"/>
      </cdr:nvSpPr>
      <cdr:spPr>
        <a:xfrm xmlns:a="http://schemas.openxmlformats.org/drawingml/2006/main">
          <a:off x="3606800" y="11681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0.255</cdr:x>
      <cdr:y>0.43375</cdr:y>
    </cdr:from>
    <cdr:to>
      <cdr:x>0.3675</cdr:x>
      <cdr:y>0.71505</cdr:y>
    </cdr:to>
    <cdr:sp macro="" textlink="">
      <cdr:nvSpPr>
        <cdr:cNvPr id="4" name="pole tekstowe 3">
          <a:extLst xmlns:a="http://schemas.openxmlformats.org/drawingml/2006/main">
            <a:ext uri="{FF2B5EF4-FFF2-40B4-BE49-F238E27FC236}">
              <a16:creationId xmlns:a16="http://schemas.microsoft.com/office/drawing/2014/main" id="{F1FD6126-0567-C49C-DD9B-F59ADD1D9EA1}"/>
            </a:ext>
          </a:extLst>
        </cdr:cNvPr>
        <cdr:cNvSpPr txBox="1"/>
      </cdr:nvSpPr>
      <cdr:spPr>
        <a:xfrm xmlns:a="http://schemas.openxmlformats.org/drawingml/2006/main">
          <a:off x="2072640" y="140994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0.54</cdr:x>
      <cdr:y>0.46375</cdr:y>
    </cdr:from>
    <cdr:to>
      <cdr:x>0.64875</cdr:x>
      <cdr:y>0.53625</cdr:y>
    </cdr:to>
    <cdr:sp macro="" textlink="">
      <cdr:nvSpPr>
        <cdr:cNvPr id="7" name="pole tekstowe 1">
          <a:extLst xmlns:a="http://schemas.openxmlformats.org/drawingml/2006/main">
            <a:ext uri="{FF2B5EF4-FFF2-40B4-BE49-F238E27FC236}">
              <a16:creationId xmlns:a16="http://schemas.microsoft.com/office/drawing/2014/main" id="{7ADEBE41-18D2-8199-E2A7-64EBD60970FD}"/>
            </a:ext>
          </a:extLst>
        </cdr:cNvPr>
        <cdr:cNvSpPr txBox="1"/>
      </cdr:nvSpPr>
      <cdr:spPr>
        <a:xfrm xmlns:a="http://schemas.openxmlformats.org/drawingml/2006/main">
          <a:off x="438912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0.65</cdr:x>
      <cdr:y>0.46375</cdr:y>
    </cdr:from>
    <cdr:to>
      <cdr:x>0.75875</cdr:x>
      <cdr:y>0.53625</cdr:y>
    </cdr:to>
    <cdr:sp macro="" textlink="">
      <cdr:nvSpPr>
        <cdr:cNvPr id="8" name="pole tekstowe 1">
          <a:extLst xmlns:a="http://schemas.openxmlformats.org/drawingml/2006/main">
            <a:ext uri="{FF2B5EF4-FFF2-40B4-BE49-F238E27FC236}">
              <a16:creationId xmlns:a16="http://schemas.microsoft.com/office/drawing/2014/main" id="{2125D4FF-72D2-5F2F-FF45-6D44A0312F51}"/>
            </a:ext>
          </a:extLst>
        </cdr:cNvPr>
        <cdr:cNvSpPr txBox="1"/>
      </cdr:nvSpPr>
      <cdr:spPr>
        <a:xfrm xmlns:a="http://schemas.openxmlformats.org/drawingml/2006/main">
          <a:off x="528320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26.01.2024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Nazwa projektu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6" y="124014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66985" y="443256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84533" y="5300339"/>
            <a:ext cx="108292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&lt;&lt;należy przedstawić krótki opis celu projektu&gt;&gt;</a:t>
            </a:r>
            <a:endParaRPr lang="pl-PL" sz="1600" i="1" dirty="0">
              <a:solidFill>
                <a:srgbClr val="0070C0"/>
              </a:solidFill>
            </a:endParaRPr>
          </a:p>
          <a:p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5" y="225390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026478"/>
              </p:ext>
            </p:extLst>
          </p:nvPr>
        </p:nvGraphicFramePr>
        <p:xfrm>
          <a:off x="784533" y="2991468"/>
          <a:ext cx="10946674" cy="1323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184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&lt;&lt;należy wykazać datę</a:t>
                      </a: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</a:rPr>
                        <a:t> rozpoczęcia realizacji projektu wskazaną w planie projektu zatwierdzonym przez wszystkie instytucje do tego zobowiązane, w tym przez Sponsora/Komitet Sterujący, KRMC, CPPC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; 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RRRR-MM-DD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&gt;&gt;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&lt;&lt;należy wykazać datę</a:t>
                      </a: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</a:rPr>
                        <a:t> zakończenia realizacji projektu wskazaną w opisie założeń projektu lub pierwotnym planie projektu zatwierdzonym przez Sponsora/Komitet Sterujący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; 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RRRR-MM-DD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&gt;&gt;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&lt;&lt;należy wykazać rzeczywistą</a:t>
                      </a: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datę</a:t>
                      </a:r>
                      <a:r>
                        <a:rPr lang="pl-PL" sz="1200" i="1" baseline="0" dirty="0">
                          <a:solidFill>
                            <a:srgbClr val="0070C0"/>
                          </a:solidFill>
                        </a:rPr>
                        <a:t> rozpoczęcia realizacji projektu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; 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RRRR-MM-DD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&gt;&gt;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&lt;&lt;należy wykazać rzeczywistą</a:t>
                      </a: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datę</a:t>
                      </a:r>
                      <a:r>
                        <a:rPr lang="pl-PL" sz="1200" i="1" baseline="0" dirty="0">
                          <a:solidFill>
                            <a:srgbClr val="0070C0"/>
                          </a:solidFill>
                        </a:rPr>
                        <a:t> zakończenia rzeczowej realizacji projektu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; 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RRRR-MM-DD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&gt;&gt;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496192" y="1451852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finansowania:</a:t>
            </a: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13713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9755B4E3-CD8C-0B6C-07DE-89379E6495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8672432"/>
              </p:ext>
            </p:extLst>
          </p:nvPr>
        </p:nvGraphicFramePr>
        <p:xfrm>
          <a:off x="885826" y="3092521"/>
          <a:ext cx="10229850" cy="357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48086"/>
              </p:ext>
            </p:extLst>
          </p:nvPr>
        </p:nvGraphicFramePr>
        <p:xfrm>
          <a:off x="695401" y="2347558"/>
          <a:ext cx="10783008" cy="36493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Uwagi*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52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&lt;&lt;Należy wpisać nazwy wszystkich produktów (w</a:t>
                      </a: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  <a:effectLst/>
                        </a:rPr>
                        <a:t> przypadku niejednoznaczności nazwy krótki opis),</a:t>
                      </a: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 zaplanowanych do realizacji w ramach projektu: 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e-usługi wraz z podaniem typu</a:t>
                      </a: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  <a:effectLst/>
                        </a:rPr>
                        <a:t> i poziomu dojrzałości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  <a:effectLst/>
                        </a:rPr>
                        <a:t>udostępnione informacje sektora publicznego i zdigitalizowane 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  <a:effectLst/>
                        </a:rPr>
                        <a:t>pozostałe&gt;&gt;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&lt;&lt;RRRR-MM-DD&gt;&gt;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&lt;&lt;RRRR-MM-DD&gt;&gt;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23392" y="6124994"/>
            <a:ext cx="10607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>
                <a:solidFill>
                  <a:schemeClr val="tx2"/>
                </a:solidFill>
              </a:rPr>
              <a:t>*</a:t>
            </a:r>
            <a:r>
              <a:rPr lang="pl-PL" sz="1000" i="1" dirty="0">
                <a:solidFill>
                  <a:schemeClr val="tx2"/>
                </a:solidFill>
              </a:rPr>
              <a:t>należy wskazać, które z wymienionych produktów nie zostały ujęte w pierwotnym opisie założeń projektu informatycznego zaakceptowanym przez KRMC, będącego podstawą realizacji projektu lub które nie zostały wdrożone</a:t>
            </a:r>
          </a:p>
        </p:txBody>
      </p:sp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62" name="Prostokąt 61"/>
          <p:cNvSpPr/>
          <p:nvPr/>
        </p:nvSpPr>
        <p:spPr>
          <a:xfrm>
            <a:off x="7117872" y="4393930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&lt;&lt;Nazwa systemu, modułu systemu lub funkcjonalności systemu </a:t>
            </a:r>
            <a:r>
              <a:rPr lang="pl-PL" sz="1000" i="1" dirty="0" err="1">
                <a:solidFill>
                  <a:schemeClr val="bg1"/>
                </a:solidFill>
              </a:rPr>
              <a:t>interoperacyjnych</a:t>
            </a:r>
            <a:r>
              <a:rPr lang="pl-PL" sz="1000" i="1" dirty="0">
                <a:solidFill>
                  <a:schemeClr val="bg1"/>
                </a:solidFill>
              </a:rPr>
              <a:t> względem produktu&gt;&gt;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63" name="Prostokąt 62"/>
          <p:cNvSpPr/>
          <p:nvPr/>
        </p:nvSpPr>
        <p:spPr>
          <a:xfrm>
            <a:off x="7117872" y="3304940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&lt;&lt;Nazwa systemu, modułu systemu lub funkcjonalności systemu </a:t>
            </a:r>
            <a:r>
              <a:rPr lang="pl-PL" sz="1000" i="1" dirty="0" err="1">
                <a:solidFill>
                  <a:schemeClr val="bg1"/>
                </a:solidFill>
              </a:rPr>
              <a:t>interoperacyjnych</a:t>
            </a:r>
            <a:r>
              <a:rPr lang="pl-PL" sz="1000" i="1" dirty="0">
                <a:solidFill>
                  <a:schemeClr val="bg1"/>
                </a:solidFill>
              </a:rPr>
              <a:t> względem produktu&gt;&gt;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5245662" y="3842104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i="1" dirty="0">
                <a:solidFill>
                  <a:schemeClr val="tx2"/>
                </a:solidFill>
              </a:rPr>
              <a:t>&lt;&lt;</a:t>
            </a:r>
            <a:r>
              <a:rPr lang="pl-PL" sz="900" b="1" i="1" dirty="0">
                <a:solidFill>
                  <a:schemeClr val="tx2"/>
                </a:solidFill>
              </a:rPr>
              <a:t>Należy wpisać nazwę produktu, w przypadku niejednoznaczności nazwy krótki opis&gt;&gt;</a:t>
            </a:r>
          </a:p>
        </p:txBody>
      </p:sp>
      <p:sp>
        <p:nvSpPr>
          <p:cNvPr id="65" name="Prostokąt 64"/>
          <p:cNvSpPr/>
          <p:nvPr/>
        </p:nvSpPr>
        <p:spPr>
          <a:xfrm>
            <a:off x="3341205" y="3338048"/>
            <a:ext cx="1494000" cy="7920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&lt;&lt;Nazwa systemu, modułu systemu lub funkcjonalności systemu </a:t>
            </a:r>
            <a:r>
              <a:rPr lang="pl-PL" sz="1000" i="1" dirty="0" err="1">
                <a:solidFill>
                  <a:schemeClr val="bg1"/>
                </a:solidFill>
              </a:rPr>
              <a:t>interoperacyjnych</a:t>
            </a:r>
            <a:r>
              <a:rPr lang="pl-PL" sz="1000" i="1" dirty="0">
                <a:solidFill>
                  <a:schemeClr val="bg1"/>
                </a:solidFill>
              </a:rPr>
              <a:t> względem produktu&gt;&gt;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66" name="Łącznik prosty 65"/>
          <p:cNvCxnSpPr/>
          <p:nvPr/>
        </p:nvCxnSpPr>
        <p:spPr>
          <a:xfrm>
            <a:off x="5117040" y="4053072"/>
            <a:ext cx="128627" cy="50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Łącznik prosty 67"/>
          <p:cNvCxnSpPr/>
          <p:nvPr/>
        </p:nvCxnSpPr>
        <p:spPr>
          <a:xfrm flipV="1">
            <a:off x="5117039" y="3554072"/>
            <a:ext cx="3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ze strzałką 68"/>
          <p:cNvCxnSpPr/>
          <p:nvPr/>
        </p:nvCxnSpPr>
        <p:spPr>
          <a:xfrm flipH="1">
            <a:off x="4823699" y="3554072"/>
            <a:ext cx="2933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Łącznik prosty 69"/>
          <p:cNvCxnSpPr/>
          <p:nvPr/>
        </p:nvCxnSpPr>
        <p:spPr>
          <a:xfrm>
            <a:off x="4823702" y="3911788"/>
            <a:ext cx="14666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Łącznik prosty 70"/>
          <p:cNvCxnSpPr/>
          <p:nvPr/>
        </p:nvCxnSpPr>
        <p:spPr>
          <a:xfrm>
            <a:off x="4970368" y="3911788"/>
            <a:ext cx="0" cy="43437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ze strzałką 71"/>
          <p:cNvCxnSpPr/>
          <p:nvPr/>
        </p:nvCxnSpPr>
        <p:spPr>
          <a:xfrm>
            <a:off x="4970368" y="4346160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Łącznik prosty 72"/>
          <p:cNvCxnSpPr/>
          <p:nvPr/>
        </p:nvCxnSpPr>
        <p:spPr>
          <a:xfrm flipV="1">
            <a:off x="6739662" y="4041354"/>
            <a:ext cx="162186" cy="28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Łącznik prosty 73"/>
          <p:cNvCxnSpPr/>
          <p:nvPr/>
        </p:nvCxnSpPr>
        <p:spPr>
          <a:xfrm flipV="1">
            <a:off x="6901848" y="3473160"/>
            <a:ext cx="0" cy="57100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prosty ze strzałką 74"/>
          <p:cNvCxnSpPr/>
          <p:nvPr/>
        </p:nvCxnSpPr>
        <p:spPr>
          <a:xfrm>
            <a:off x="6901848" y="3482064"/>
            <a:ext cx="21602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Łącznik prosty 75"/>
          <p:cNvCxnSpPr/>
          <p:nvPr/>
        </p:nvCxnSpPr>
        <p:spPr>
          <a:xfrm>
            <a:off x="6751455" y="4192928"/>
            <a:ext cx="252028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Łącznik prosty 76"/>
          <p:cNvCxnSpPr/>
          <p:nvPr/>
        </p:nvCxnSpPr>
        <p:spPr>
          <a:xfrm flipV="1">
            <a:off x="7003483" y="4186320"/>
            <a:ext cx="0" cy="4478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ze strzałką 77"/>
          <p:cNvCxnSpPr/>
          <p:nvPr/>
        </p:nvCxnSpPr>
        <p:spPr>
          <a:xfrm>
            <a:off x="7009860" y="4634192"/>
            <a:ext cx="12611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78"/>
          <p:cNvCxnSpPr/>
          <p:nvPr/>
        </p:nvCxnSpPr>
        <p:spPr>
          <a:xfrm flipH="1">
            <a:off x="4835330" y="4994232"/>
            <a:ext cx="21602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prosty 79"/>
          <p:cNvCxnSpPr/>
          <p:nvPr/>
        </p:nvCxnSpPr>
        <p:spPr>
          <a:xfrm flipV="1">
            <a:off x="5051354" y="4562187"/>
            <a:ext cx="0" cy="43204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Prostokąt 80"/>
          <p:cNvSpPr/>
          <p:nvPr/>
        </p:nvSpPr>
        <p:spPr>
          <a:xfrm>
            <a:off x="3341205" y="4378388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&lt;&lt;Nazwa systemu, modułu systemu lub funkcjonalności systemu </a:t>
            </a:r>
            <a:r>
              <a:rPr lang="pl-PL" sz="1000" i="1" dirty="0" err="1">
                <a:solidFill>
                  <a:schemeClr val="bg1"/>
                </a:solidFill>
              </a:rPr>
              <a:t>interoperacyjnych</a:t>
            </a:r>
            <a:r>
              <a:rPr lang="pl-PL" sz="1000" i="1" dirty="0">
                <a:solidFill>
                  <a:schemeClr val="bg1"/>
                </a:solidFill>
              </a:rPr>
              <a:t> względem produktu&gt;&gt;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82" name="Łącznik prosty ze strzałką 81"/>
          <p:cNvCxnSpPr/>
          <p:nvPr/>
        </p:nvCxnSpPr>
        <p:spPr>
          <a:xfrm>
            <a:off x="5051354" y="4562184"/>
            <a:ext cx="21602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9675881" y="3260639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9797131" y="3698783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9797131" y="3887839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9797131" y="4075039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387917"/>
              </p:ext>
            </p:extLst>
          </p:nvPr>
        </p:nvGraphicFramePr>
        <p:xfrm>
          <a:off x="339364" y="2347558"/>
          <a:ext cx="11368726" cy="3132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37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&lt;&lt;Należy wskazać wskaźniki projektu i aktualny stan ich realizacji </a:t>
                      </a:r>
                      <a:r>
                        <a:rPr lang="pl-PL" sz="1200" b="0" i="1" baseline="0" dirty="0">
                          <a:solidFill>
                            <a:srgbClr val="0070C0"/>
                          </a:solidFill>
                          <a:effectLst/>
                        </a:rPr>
                        <a:t>&gt;&gt;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&lt;&lt;Należy wskazać czy są to szt., </a:t>
                      </a:r>
                      <a:r>
                        <a:rPr lang="pl-PL" sz="1200" i="1" dirty="0" err="1">
                          <a:solidFill>
                            <a:srgbClr val="0070C0"/>
                          </a:solidFill>
                          <a:effectLst/>
                        </a:rPr>
                        <a:t>tb</a:t>
                      </a: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 itp.)&gt;&gt;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&lt;&lt;produktu/rezultatu&gt;&gt;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33314"/>
              </p:ext>
            </p:extLst>
          </p:nvPr>
        </p:nvGraphicFramePr>
        <p:xfrm>
          <a:off x="695399" y="2235380"/>
          <a:ext cx="10801199" cy="387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7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101">
                <a:tc>
                  <a:txBody>
                    <a:bodyPr/>
                    <a:lstStyle/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&lt;&lt; należy wymienić: </a:t>
                      </a:r>
                    </a:p>
                    <a:p>
                      <a:pPr marL="171450" indent="-171450" algn="l">
                        <a:buFont typeface="Calibri" panose="020F0502020204030204" pitchFamily="34" charset="0"/>
                        <a:buChar char="-"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uwagi Rady Architektury</a:t>
                      </a:r>
                      <a:r>
                        <a:rPr lang="pl-PL" sz="1200" i="1" baseline="0" dirty="0">
                          <a:solidFill>
                            <a:srgbClr val="0070C0"/>
                          </a:solidFill>
                        </a:rPr>
                        <a:t> zgłoszone na etapie opiniowania opisu założeń projektu </a:t>
                      </a:r>
                    </a:p>
                    <a:p>
                      <a:pPr marL="171450" indent="-171450" algn="l">
                        <a:buFont typeface="Calibri" panose="020F0502020204030204" pitchFamily="34" charset="0"/>
                        <a:buChar char="-"/>
                      </a:pPr>
                      <a:r>
                        <a:rPr lang="pl-PL" sz="1200" i="1" baseline="0" dirty="0">
                          <a:solidFill>
                            <a:srgbClr val="0070C0"/>
                          </a:solidFill>
                        </a:rPr>
                        <a:t>oraz zalecenia KRMC ujęte w końcowych ustaleniach z procesu opiniowania opisu założeń projektu &gt;&gt;</a:t>
                      </a:r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&lt;&lt;należy wskazać jedną z opcji:</a:t>
                      </a:r>
                    </a:p>
                    <a:p>
                      <a:pPr marL="285750" indent="-285750" algn="l">
                        <a:buFont typeface="Calibri" panose="020F0502020204030204" pitchFamily="34" charset="0"/>
                        <a:buChar char="−"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niewykonane</a:t>
                      </a:r>
                    </a:p>
                    <a:p>
                      <a:pPr marL="285750" indent="-285750" algn="l">
                        <a:buFont typeface="Calibri" panose="020F0502020204030204" pitchFamily="34" charset="0"/>
                        <a:buChar char="−"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wykonane częściowo</a:t>
                      </a:r>
                    </a:p>
                    <a:p>
                      <a:pPr marL="285750" indent="-285750" algn="l">
                        <a:buFont typeface="Calibri" panose="020F0502020204030204" pitchFamily="34" charset="0"/>
                        <a:buChar char="−"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wykonane w całości&gt;&gt;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&lt;&lt;należy wskazać przyczynę niewykonania </a:t>
                      </a:r>
                      <a:r>
                        <a:rPr lang="pl-PL" sz="1200" i="1">
                          <a:solidFill>
                            <a:srgbClr val="0070C0"/>
                          </a:solidFill>
                        </a:rPr>
                        <a:t>zalecenia </a:t>
                      </a:r>
                      <a:br>
                        <a:rPr lang="pl-PL" sz="1200" i="1">
                          <a:solidFill>
                            <a:srgbClr val="0070C0"/>
                          </a:solidFill>
                        </a:rPr>
                      </a:br>
                      <a:r>
                        <a:rPr lang="pl-PL" sz="1200" i="1">
                          <a:solidFill>
                            <a:srgbClr val="0070C0"/>
                          </a:solidFill>
                        </a:rPr>
                        <a:t>w </a:t>
                      </a: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całości&gt;&gt;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95400" y="2264239"/>
            <a:ext cx="8221646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683476"/>
              </p:ext>
            </p:extLst>
          </p:nvPr>
        </p:nvGraphicFramePr>
        <p:xfrm>
          <a:off x="767405" y="4218661"/>
          <a:ext cx="10729194" cy="232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8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2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&lt;&lt;Należy wskazać najważniejsze ryzyka dotyczące zapewnienia trwałości projektu, w tym</a:t>
                      </a:r>
                      <a:r>
                        <a:rPr lang="pl-PL" sz="1200" i="1" baseline="0" dirty="0">
                          <a:solidFill>
                            <a:srgbClr val="0070C0"/>
                          </a:solidFill>
                        </a:rPr>
                        <a:t> odnoszące się do zwrotu środków na realizację projektu</a:t>
                      </a:r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&gt;&gt;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&lt;&lt;duża / średnia / mała&gt;&gt;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&lt;&lt;znikome / niskie / średnie / wysokie&gt;&gt;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&lt;&lt;odrzucenie szansy / przeniesienie zagrożenia / tolerowanie ryzyka / unikanie zagrożenia / współdzielenie ryzyka / wykorzystanie szansy / zmniejszenie zagrożenia&gt;&gt;</a:t>
                      </a:r>
                      <a:endParaRPr lang="pl-PL" sz="20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df3a10b-8748-402e-bef4-aee373db4dbb"/>
    <ds:schemaRef ds:uri="9affde3b-50dd-4e74-9e2c-6b9654ae514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475</Words>
  <Application>Microsoft Office PowerPoint</Application>
  <PresentationFormat>Panoramiczny</PresentationFormat>
  <Paragraphs>81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Sylwia Karczmarczyk</cp:lastModifiedBy>
  <cp:revision>36</cp:revision>
  <dcterms:created xsi:type="dcterms:W3CDTF">2017-01-27T12:50:17Z</dcterms:created>
  <dcterms:modified xsi:type="dcterms:W3CDTF">2024-01-26T12:45:07Z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