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4994130.1100000003</c:v>
                </c:pt>
                <c:pt idx="1">
                  <c:v>4429413.1100000003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3751425.54</c:v>
                </c:pt>
                <c:pt idx="1">
                  <c:v>3382419.32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Nazwa projektu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przedstawić krótki opis celu projektu&gt;&gt;</a:t>
            </a:r>
            <a:endParaRPr lang="pl-PL" sz="16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026478"/>
              </p:ext>
            </p:extLst>
          </p:nvPr>
        </p:nvGraphicFramePr>
        <p:xfrm>
          <a:off x="784533" y="2991468"/>
          <a:ext cx="10946674" cy="1323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&lt;&lt;należy wykazać datę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rozpoczęcia realizacji projektu wskazaną w planie projektu zatwierdzonym przez wszystkie instytucje do tego zobowiązane, w tym przez Sponsora/Komitet Sterujący, KRMC, CPPC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;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RRRR-MM-DD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&gt;&gt;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&lt;&lt;należy wykazać datę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zakończenia realizacji projektu wskazaną w opisie założeń projektu lub pierwotnym planie projektu zatwierdzonym przez Sponsora/Komitet Sterujący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;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RRRR-MM-DD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&gt;&gt;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&lt;&lt;należy wykazać rzeczywistą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datę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rozpoczęcia realizacji projektu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;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RRRR-MM-DD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&gt;&gt;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&lt;&lt;należy wykazać rzeczywistą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datę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zakończenia rzeczowej realizacji projektu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;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RRRR-MM-DD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&gt;&gt;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8672432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8086"/>
              </p:ext>
            </p:extLst>
          </p:nvPr>
        </p:nvGraphicFramePr>
        <p:xfrm>
          <a:off x="695401" y="2347558"/>
          <a:ext cx="10783008" cy="3649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&lt;&lt;Należy wpisać nazwy wszystkich produktów (w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 przypadku niejednoznaczności nazwy krótki opis),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 zaplanowanych do realizacji w ramach projektu: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e-usługi wraz z podaniem typu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 i poziomu dojrzałości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udostępnione informacje sektora publicznego i zdigitalizowane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pozostałe&gt;&gt;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&lt;&lt;RRRR-MM-DD&gt;&gt;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&lt;&lt;RRRR-MM-DD&gt;&gt;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117872" y="43939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&lt;&lt;Nazwa systemu, modułu systemu lub funkcjonalności systemu </a:t>
            </a:r>
            <a:r>
              <a:rPr lang="pl-PL" sz="1000" i="1" dirty="0" err="1">
                <a:solidFill>
                  <a:schemeClr val="bg1"/>
                </a:solidFill>
              </a:rPr>
              <a:t>interoperacyjnych</a:t>
            </a:r>
            <a:r>
              <a:rPr lang="pl-PL" sz="1000" i="1" dirty="0">
                <a:solidFill>
                  <a:schemeClr val="bg1"/>
                </a:solidFill>
              </a:rPr>
              <a:t> względem produktu&gt;&gt;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7117872" y="330494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&lt;&lt;Nazwa systemu, modułu systemu lub funkcjonalności systemu </a:t>
            </a:r>
            <a:r>
              <a:rPr lang="pl-PL" sz="1000" i="1" dirty="0" err="1">
                <a:solidFill>
                  <a:schemeClr val="bg1"/>
                </a:solidFill>
              </a:rPr>
              <a:t>interoperacyjnych</a:t>
            </a:r>
            <a:r>
              <a:rPr lang="pl-PL" sz="1000" i="1" dirty="0">
                <a:solidFill>
                  <a:schemeClr val="bg1"/>
                </a:solidFill>
              </a:rPr>
              <a:t> względem produktu&gt;&gt;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>
                <a:solidFill>
                  <a:schemeClr val="tx2"/>
                </a:solidFill>
              </a:rPr>
              <a:t>&lt;&lt;</a:t>
            </a:r>
            <a:r>
              <a:rPr lang="pl-PL" sz="900" b="1" i="1" dirty="0">
                <a:solidFill>
                  <a:schemeClr val="tx2"/>
                </a:solidFill>
              </a:rPr>
              <a:t>Należy wpisać nazwę produktu, w przypadku niejednoznaczności nazwy krótki opis&gt;&gt;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3341205" y="3338048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&lt;&lt;Nazwa systemu, modułu systemu lub funkcjonalności systemu </a:t>
            </a:r>
            <a:r>
              <a:rPr lang="pl-PL" sz="1000" i="1" dirty="0" err="1">
                <a:solidFill>
                  <a:schemeClr val="bg1"/>
                </a:solidFill>
              </a:rPr>
              <a:t>interoperacyjnych</a:t>
            </a:r>
            <a:r>
              <a:rPr lang="pl-PL" sz="1000" i="1" dirty="0">
                <a:solidFill>
                  <a:schemeClr val="bg1"/>
                </a:solidFill>
              </a:rPr>
              <a:t> względem produktu&gt;&gt;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5117040" y="405307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5117039" y="355407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823699" y="355407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4823702" y="391178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970368" y="3911788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970368" y="43461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6739662" y="4041354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6901848" y="347316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6901848" y="348206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6751455" y="4192928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7003483" y="4186320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7009860" y="463419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835330" y="499423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051354" y="4562187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341205" y="437838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&lt;&lt;Nazwa systemu, modułu systemu lub funkcjonalności systemu </a:t>
            </a:r>
            <a:r>
              <a:rPr lang="pl-PL" sz="1000" i="1" dirty="0" err="1">
                <a:solidFill>
                  <a:schemeClr val="bg1"/>
                </a:solidFill>
              </a:rPr>
              <a:t>interoperacyjnych</a:t>
            </a:r>
            <a:r>
              <a:rPr lang="pl-PL" sz="1000" i="1" dirty="0">
                <a:solidFill>
                  <a:schemeClr val="bg1"/>
                </a:solidFill>
              </a:rPr>
              <a:t> względem produktu&gt;&gt;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5051354" y="456218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87917"/>
              </p:ext>
            </p:extLst>
          </p:nvPr>
        </p:nvGraphicFramePr>
        <p:xfrm>
          <a:off x="339364" y="2347558"/>
          <a:ext cx="11368726" cy="3132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&lt;&lt;Należy wskazać wskaźniki projektu i aktualny stan ich realizacji 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&gt;&gt;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&lt;&lt;Należy wskazać czy są to szt.,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  <a:effectLst/>
                        </a:rPr>
                        <a:t>tb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 itp.)&gt;&gt;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&lt;&lt;produktu/rezultatu&gt;&gt;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3314"/>
              </p:ext>
            </p:extLst>
          </p:nvPr>
        </p:nvGraphicFramePr>
        <p:xfrm>
          <a:off x="695399" y="2235380"/>
          <a:ext cx="10801199" cy="387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 należy wymienić: </a:t>
                      </a:r>
                    </a:p>
                    <a:p>
                      <a:pPr marL="171450" indent="-171450" algn="l">
                        <a:buFont typeface="Calibri" panose="020F0502020204030204" pitchFamily="34" charset="0"/>
                        <a:buChar char="-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uwagi Rady Architektury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zgłoszone na etapie opiniowania opisu założeń projektu </a:t>
                      </a:r>
                    </a:p>
                    <a:p>
                      <a:pPr marL="171450" indent="-171450" algn="l">
                        <a:buFont typeface="Calibri" panose="020F0502020204030204" pitchFamily="34" charset="0"/>
                        <a:buChar char="-"/>
                      </a:pP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oraz zalecenia KRMC ujęte w końcowych ustaleniach z procesu opiniowania opisu założeń projektu &gt;&gt;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 wskazać jedną z opcji: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niewykonane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 częściowo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 w całości&gt;&gt;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 wskazać przyczynę niewykonania </a:t>
                      </a: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zalecenia </a:t>
                      </a:r>
                      <a:br>
                        <a:rPr lang="pl-PL" sz="1200" i="1">
                          <a:solidFill>
                            <a:srgbClr val="0070C0"/>
                          </a:solidFill>
                        </a:rPr>
                      </a:b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w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całości&gt;&gt;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83476"/>
              </p:ext>
            </p:extLst>
          </p:nvPr>
        </p:nvGraphicFramePr>
        <p:xfrm>
          <a:off x="767405" y="4218661"/>
          <a:ext cx="10729194" cy="232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 wskazać najważniejsze ryzyka dotyczące zapewnienia trwałości projektu, w tym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odnoszące się do zwrotu środków na realizację projektu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&lt;&lt;duża / średnia / mała&gt;&gt;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&lt;&lt;znikome / niskie / średnie / wysokie&gt;&gt;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&lt;&lt;odrzucenie szansy / przeniesienie zagrożenia / tolerowanie ryzyka / unikanie zagrożenia / współdzielenie ryzyka / wykorzystanie szansy / zmniejszenie zagrożenia&gt;&gt;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475</Words>
  <Application>Microsoft Office PowerPoint</Application>
  <PresentationFormat>Panoramiczny</PresentationFormat>
  <Paragraphs>81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Sylwia Karczmarczyk</cp:lastModifiedBy>
  <cp:revision>36</cp:revision>
  <dcterms:created xsi:type="dcterms:W3CDTF">2017-01-27T12:50:17Z</dcterms:created>
  <dcterms:modified xsi:type="dcterms:W3CDTF">2024-01-26T12:45:07Z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