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64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7" r:id="rId32"/>
    <p:sldId id="298" r:id="rId33"/>
    <p:sldId id="299" r:id="rId34"/>
    <p:sldId id="294" r:id="rId35"/>
    <p:sldId id="295" r:id="rId36"/>
    <p:sldId id="296" r:id="rId37"/>
    <p:sldId id="263" r:id="rId38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A5A5A"/>
    <a:srgbClr val="026937"/>
    <a:srgbClr val="D9272D"/>
    <a:srgbClr val="26352B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2020-04-28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2020-04-28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ED1C28D2-E1A2-4BB8-BD97-291B3A7779E8}"/>
              </a:ext>
            </a:extLst>
          </p:cNvPr>
          <p:cNvSpPr/>
          <p:nvPr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sp>
        <p:nvSpPr>
          <p:cNvPr id="39" name="Symbol zastępczy tekstu 17">
            <a:extLst>
              <a:ext uri="{FF2B5EF4-FFF2-40B4-BE49-F238E27FC236}">
                <a16:creationId xmlns:a16="http://schemas.microsoft.com/office/drawing/2014/main" id="{7D3BEF6A-D252-44DD-B53A-24359F9BF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166968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   |   +48 123 123 123   |   adres@nfosigw.gov.pl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1" y="2665080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GWD@nfosigw.gov.p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gwd.nfosigw.gov.pl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C6D79-84AD-469A-9215-7D369192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4" y="3961186"/>
            <a:ext cx="11098634" cy="1068014"/>
          </a:xfrm>
        </p:spPr>
        <p:txBody>
          <a:bodyPr>
            <a:noAutofit/>
          </a:bodyPr>
          <a:lstStyle/>
          <a:p>
            <a:r>
              <a:rPr lang="pl-PL" sz="3600" dirty="0" smtClean="0"/>
              <a:t>Generator Wniosków o Dofinansowanie (GWD)</a:t>
            </a:r>
            <a:r>
              <a:rPr lang="en-US" sz="3600" dirty="0" smtClean="0"/>
              <a:t>: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Wprowadzenie</a:t>
            </a:r>
            <a:endParaRPr lang="pl-PL" sz="36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28ABCB-4920-40FE-8196-2DEAD828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 smtClean="0"/>
              <a:t>Krzysztof Fietkiewicz, Doradca, Departament Informatyki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5E949F-3E5E-46CC-A18A-14BEB7D7E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Warszawa, 11.03.2020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387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Opis narzędzi programu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8" y="1020601"/>
            <a:ext cx="10027188" cy="56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Opis narzędzi programu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08" y="1301859"/>
            <a:ext cx="10376810" cy="488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9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Opis narzędzi programu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242" y="1020601"/>
            <a:ext cx="8888221" cy="51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7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Instrukcja obsługi GWD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034" y="1301858"/>
            <a:ext cx="6568685" cy="48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57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Proces składania wniosku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90587" y="1406838"/>
            <a:ext cx="10491787" cy="4133850"/>
          </a:xfrm>
        </p:spPr>
        <p:txBody>
          <a:bodyPr/>
          <a:lstStyle/>
          <a:p>
            <a:pPr algn="ctr"/>
            <a:r>
              <a:rPr lang="pl-PL" sz="2000" dirty="0">
                <a:solidFill>
                  <a:prstClr val="black"/>
                </a:solidFill>
              </a:rPr>
              <a:t>Generator realizuje następujący proces składania wniosków przez Wnioskodawców do NFOŚiGW: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28" y="2504909"/>
            <a:ext cx="8242506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prstClr val="black"/>
                </a:solidFill>
              </a:rPr>
              <a:t>Aby wypełnić wniosek użytkownik musi wybrać </a:t>
            </a:r>
            <a:r>
              <a:rPr lang="pl-PL" sz="2400" dirty="0">
                <a:solidFill>
                  <a:srgbClr val="FF0000"/>
                </a:solidFill>
              </a:rPr>
              <a:t>zestaw parametrów</a:t>
            </a:r>
            <a:r>
              <a:rPr lang="pl-PL" sz="2400" dirty="0">
                <a:solidFill>
                  <a:prstClr val="black"/>
                </a:solidFill>
              </a:rPr>
              <a:t>, które w sposób jednoznaczny </a:t>
            </a:r>
            <a:r>
              <a:rPr lang="pl-PL" sz="2400" dirty="0" smtClean="0">
                <a:solidFill>
                  <a:prstClr val="black"/>
                </a:solidFill>
              </a:rPr>
              <a:t>określają rodzaj wniosku, czyli </a:t>
            </a:r>
            <a:r>
              <a:rPr lang="pl-PL" sz="2400" dirty="0">
                <a:solidFill>
                  <a:prstClr val="black"/>
                </a:solidFill>
              </a:rPr>
              <a:t>zawartość oraz </a:t>
            </a:r>
            <a:r>
              <a:rPr lang="pl-PL" sz="2400" dirty="0" smtClean="0">
                <a:solidFill>
                  <a:prstClr val="black"/>
                </a:solidFill>
              </a:rPr>
              <a:t>wygląd</a:t>
            </a:r>
            <a:r>
              <a:rPr lang="en-US" sz="2400" dirty="0" smtClean="0">
                <a:solidFill>
                  <a:prstClr val="black"/>
                </a:solidFill>
              </a:rPr>
              <a:t>;</a:t>
            </a:r>
            <a:endParaRPr lang="pl-PL" sz="2400" dirty="0">
              <a:solidFill>
                <a:prstClr val="black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prstClr val="black"/>
                </a:solidFill>
              </a:rPr>
              <a:t>Po wyświetleniu formularza – użytkownik może przystąpić do </a:t>
            </a:r>
            <a:r>
              <a:rPr lang="pl-PL" sz="2400" dirty="0" smtClean="0">
                <a:solidFill>
                  <a:prstClr val="black"/>
                </a:solidFill>
              </a:rPr>
              <a:t>pracy</a:t>
            </a:r>
            <a:r>
              <a:rPr lang="en-US" sz="2400" dirty="0">
                <a:solidFill>
                  <a:prstClr val="black"/>
                </a:solidFill>
              </a:rPr>
              <a:t>;</a:t>
            </a:r>
            <a:endParaRPr lang="pl-PL" sz="2400" dirty="0">
              <a:solidFill>
                <a:prstClr val="black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prstClr val="black"/>
                </a:solidFill>
              </a:rPr>
              <a:t>Wniosek może zostać zapisany w każdej chwili w statusie </a:t>
            </a:r>
            <a:r>
              <a:rPr lang="pl-PL" sz="2400" dirty="0">
                <a:solidFill>
                  <a:srgbClr val="FF0000"/>
                </a:solidFill>
              </a:rPr>
              <a:t>Roboczy</a:t>
            </a:r>
            <a:r>
              <a:rPr lang="pl-PL" sz="2400" dirty="0">
                <a:solidFill>
                  <a:prstClr val="black"/>
                </a:solidFill>
              </a:rPr>
              <a:t>. Wniosek ten może być modyfikowany w dowolnym momencie</a:t>
            </a:r>
            <a:r>
              <a:rPr lang="pl-PL" sz="2400" dirty="0" smtClean="0">
                <a:solidFill>
                  <a:prstClr val="black"/>
                </a:solidFill>
              </a:rPr>
              <a:t>.</a:t>
            </a:r>
            <a:endParaRPr lang="pl-PL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8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10" y="1020601"/>
            <a:ext cx="4675707" cy="5236177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>
            <a:off x="3306459" y="4373501"/>
            <a:ext cx="1592712" cy="5843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56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00"/>
                </a:solidFill>
              </a:rPr>
              <a:t>Wypełnianie wniosku</a:t>
            </a:r>
            <a:endParaRPr lang="pl-PL" dirty="0">
              <a:solidFill>
                <a:srgbClr val="00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29" y="1020601"/>
            <a:ext cx="8585023" cy="55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1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62" y="1020601"/>
            <a:ext cx="9190865" cy="51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69" y="1175584"/>
            <a:ext cx="9190866" cy="51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00"/>
                </a:solidFill>
              </a:rPr>
              <a:t>Plan prezentacji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2C6475-CA1C-4299-A05B-7F2AC6616E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O </a:t>
            </a:r>
            <a:r>
              <a:rPr lang="pl-PL" sz="2400" dirty="0" smtClean="0">
                <a:solidFill>
                  <a:srgbClr val="000000"/>
                </a:solidFill>
              </a:rPr>
              <a:t>systemie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Proces </a:t>
            </a:r>
            <a:r>
              <a:rPr lang="pl-PL" sz="2400" dirty="0" smtClean="0">
                <a:solidFill>
                  <a:srgbClr val="000000"/>
                </a:solidFill>
              </a:rPr>
              <a:t>rejestracji </a:t>
            </a:r>
            <a:r>
              <a:rPr lang="pl-PL" sz="2400" dirty="0">
                <a:solidFill>
                  <a:srgbClr val="000000"/>
                </a:solidFill>
              </a:rPr>
              <a:t>użytkownika w </a:t>
            </a:r>
            <a:r>
              <a:rPr lang="pl-PL" sz="2400" dirty="0" smtClean="0">
                <a:solidFill>
                  <a:srgbClr val="000000"/>
                </a:solidFill>
              </a:rPr>
              <a:t>systemie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Opis narzędzi systemu (wygląd </a:t>
            </a:r>
            <a:r>
              <a:rPr lang="pl-PL" sz="2400" dirty="0" smtClean="0">
                <a:solidFill>
                  <a:srgbClr val="000000"/>
                </a:solidFill>
              </a:rPr>
              <a:t>ekranów)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Proces składania </a:t>
            </a:r>
            <a:r>
              <a:rPr lang="pl-PL" sz="2400" dirty="0" smtClean="0">
                <a:solidFill>
                  <a:srgbClr val="000000"/>
                </a:solidFill>
              </a:rPr>
              <a:t>wniosku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pl-PL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</a:t>
            </a:r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552" y="1160086"/>
            <a:ext cx="9190867" cy="51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 - załączniki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59591" y="1731149"/>
            <a:ext cx="10491787" cy="4133850"/>
          </a:xfrm>
        </p:spPr>
        <p:txBody>
          <a:bodyPr/>
          <a:lstStyle/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Generator umożliwia zadeklarowanie jakie załączniki powinny zostać dołączone do wniosku, a następnie ich dodanie do wniosku przez </a:t>
            </a:r>
            <a:r>
              <a:rPr lang="pl-PL" sz="2400" dirty="0" smtClean="0">
                <a:solidFill>
                  <a:srgbClr val="000000"/>
                </a:solidFill>
              </a:rPr>
              <a:t>Wnioskodawcę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r>
              <a:rPr lang="pl-PL" sz="2400" dirty="0" smtClean="0">
                <a:solidFill>
                  <a:srgbClr val="000000"/>
                </a:solidFill>
              </a:rPr>
              <a:t> </a:t>
            </a:r>
            <a:endParaRPr lang="pl-PL" sz="24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Załączniki występujące w Generatorze mogą mieć jeden </a:t>
            </a:r>
            <a:r>
              <a:rPr lang="pl-PL" sz="2400" dirty="0" smtClean="0">
                <a:solidFill>
                  <a:srgbClr val="000000"/>
                </a:solidFill>
              </a:rPr>
              <a:t>z </a:t>
            </a:r>
            <a:r>
              <a:rPr lang="pl-PL" sz="2400" dirty="0">
                <a:solidFill>
                  <a:srgbClr val="000000"/>
                </a:solidFill>
              </a:rPr>
              <a:t>3 </a:t>
            </a:r>
            <a:r>
              <a:rPr lang="pl-PL" sz="2400" dirty="0" smtClean="0">
                <a:solidFill>
                  <a:srgbClr val="000000"/>
                </a:solidFill>
              </a:rPr>
              <a:t>typów:</a:t>
            </a:r>
          </a:p>
          <a:p>
            <a:pPr marL="1028700" lvl="1" indent="-342900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Wingdings" panose="05000000000000000000" pitchFamily="2" charset="2"/>
              <a:buChar char="ü"/>
            </a:pPr>
            <a:r>
              <a:rPr lang="pl-PL" sz="2400" dirty="0" smtClean="0">
                <a:solidFill>
                  <a:srgbClr val="000000"/>
                </a:solidFill>
              </a:rPr>
              <a:t>Wymagane </a:t>
            </a:r>
            <a:r>
              <a:rPr lang="pl-PL" sz="2400" dirty="0">
                <a:solidFill>
                  <a:srgbClr val="000000"/>
                </a:solidFill>
              </a:rPr>
              <a:t>w formie </a:t>
            </a:r>
            <a:r>
              <a:rPr lang="pl-PL" sz="2400" dirty="0" smtClean="0">
                <a:solidFill>
                  <a:srgbClr val="000000"/>
                </a:solidFill>
              </a:rPr>
              <a:t>papierowej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 smtClean="0">
              <a:solidFill>
                <a:srgbClr val="000000"/>
              </a:solidFill>
            </a:endParaRPr>
          </a:p>
          <a:p>
            <a:pPr marL="1028700" lvl="1" indent="-342900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Wingdings" panose="05000000000000000000" pitchFamily="2" charset="2"/>
              <a:buChar char="ü"/>
            </a:pPr>
            <a:r>
              <a:rPr lang="pl-PL" sz="2400" dirty="0" smtClean="0">
                <a:solidFill>
                  <a:srgbClr val="000000"/>
                </a:solidFill>
              </a:rPr>
              <a:t>Wymagane </a:t>
            </a:r>
            <a:r>
              <a:rPr lang="pl-PL" sz="2400" dirty="0">
                <a:solidFill>
                  <a:srgbClr val="000000"/>
                </a:solidFill>
              </a:rPr>
              <a:t>w formie </a:t>
            </a:r>
            <a:r>
              <a:rPr lang="pl-PL" sz="2400" dirty="0" smtClean="0">
                <a:solidFill>
                  <a:srgbClr val="000000"/>
                </a:solidFill>
              </a:rPr>
              <a:t>elektronicznej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1028700" lvl="1" indent="-342900" eaLnBrk="0" fontAlgn="base" hangingPunct="0">
              <a:lnSpc>
                <a:spcPct val="114000"/>
              </a:lnSpc>
              <a:spcAft>
                <a:spcPct val="0"/>
              </a:spcAft>
              <a:buSzPct val="130000"/>
              <a:buFont typeface="Wingdings" panose="05000000000000000000" pitchFamily="2" charset="2"/>
              <a:buChar char="ü"/>
            </a:pPr>
            <a:r>
              <a:rPr lang="pl-PL" sz="2400" dirty="0" smtClean="0">
                <a:solidFill>
                  <a:srgbClr val="000000"/>
                </a:solidFill>
              </a:rPr>
              <a:t>Niewymagane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 smtClean="0">
              <a:solidFill>
                <a:srgbClr val="000000"/>
              </a:solidFill>
            </a:endParaRPr>
          </a:p>
          <a:p>
            <a:pPr marL="342900" indent="-342900" eaLnBrk="0" fontAlgn="base" hangingPunct="0">
              <a:lnSpc>
                <a:spcPct val="114000"/>
              </a:lnSpc>
              <a:spcAft>
                <a:spcPct val="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000000"/>
                </a:solidFill>
              </a:rPr>
              <a:t>Wymagalność załącznika oraz jego forma – są określone w regulaminie naboru.</a:t>
            </a:r>
            <a:endParaRPr lang="pl-PL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 - załączniki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58" y="1020601"/>
            <a:ext cx="9190865" cy="51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8562945" cy="628650"/>
          </a:xfrm>
        </p:spPr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 </a:t>
            </a:r>
            <a:r>
              <a:rPr lang="pl-PL" dirty="0" smtClean="0">
                <a:solidFill>
                  <a:srgbClr val="000000"/>
                </a:solidFill>
              </a:rPr>
              <a:t>– załączniki (do 20 MB)</a:t>
            </a:r>
            <a:endParaRPr lang="pl-PL" dirty="0">
              <a:solidFill>
                <a:srgbClr val="00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56" y="1020601"/>
            <a:ext cx="9487924" cy="5336958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 flipV="1">
            <a:off x="5319471" y="3909439"/>
            <a:ext cx="576064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 flipH="1">
            <a:off x="3375255" y="5421607"/>
            <a:ext cx="5760640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7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 - załączniki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7" y="1020601"/>
            <a:ext cx="9436083" cy="5307797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flipV="1">
            <a:off x="3119212" y="4550413"/>
            <a:ext cx="720080" cy="12241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 flipV="1">
            <a:off x="1275907" y="5592727"/>
            <a:ext cx="1435396" cy="8718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7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 - walidacja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06087" y="1700152"/>
            <a:ext cx="10491787" cy="4133850"/>
          </a:xfrm>
        </p:spPr>
        <p:txBody>
          <a:bodyPr/>
          <a:lstStyle/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Po wypełnieniu formularza lub w dowolnej chwili, użytkownik w celu weryfikacji poprawności wypełnienia wniosku może przeprowadzić jego </a:t>
            </a:r>
            <a:r>
              <a:rPr lang="pl-PL" sz="2400" dirty="0" smtClean="0">
                <a:solidFill>
                  <a:srgbClr val="FF0000"/>
                </a:solidFill>
              </a:rPr>
              <a:t>walidację</a:t>
            </a:r>
            <a:r>
              <a:rPr lang="en-US" sz="2400" dirty="0">
                <a:solidFill>
                  <a:srgbClr val="000000"/>
                </a:solidFill>
              </a:rPr>
              <a:t>;</a:t>
            </a:r>
            <a:r>
              <a:rPr lang="pl-PL" sz="2400" dirty="0" smtClean="0">
                <a:solidFill>
                  <a:srgbClr val="000000"/>
                </a:solidFill>
              </a:rPr>
              <a:t> </a:t>
            </a:r>
            <a:endParaRPr lang="pl-PL" sz="24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System sprawdza poprawność wprowadzonych danych i jeśli w formularzu znajdują się błędy merytoryczne, pominięte zostały pola obowiązkowe lub nie dołączono załączników, wyświetla wszystkie napotkane </a:t>
            </a:r>
            <a:r>
              <a:rPr lang="pl-PL" sz="2400" dirty="0" smtClean="0">
                <a:solidFill>
                  <a:srgbClr val="000000"/>
                </a:solidFill>
              </a:rPr>
              <a:t>problem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W przypadku braku błędów na ekranie wyświetlony zostaje komunikat:</a:t>
            </a:r>
          </a:p>
          <a:p>
            <a:pPr lvl="0" algn="ctr" eaLnBrk="0" fontAlgn="base" hangingPunct="0">
              <a:lnSpc>
                <a:spcPct val="114000"/>
              </a:lnSpc>
              <a:spcAft>
                <a:spcPts val="1200"/>
              </a:spcAft>
              <a:buClr>
                <a:prstClr val="white">
                  <a:lumMod val="50000"/>
                </a:prstClr>
              </a:buClr>
              <a:buSzPct val="130000"/>
            </a:pPr>
            <a:r>
              <a:rPr lang="pl-PL" sz="2400" dirty="0">
                <a:solidFill>
                  <a:srgbClr val="00B050"/>
                </a:solidFill>
              </a:rPr>
              <a:t>Wniosek został </a:t>
            </a:r>
            <a:r>
              <a:rPr lang="pl-PL" sz="2400" dirty="0" err="1">
                <a:solidFill>
                  <a:srgbClr val="00B050"/>
                </a:solidFill>
              </a:rPr>
              <a:t>zwalidowany</a:t>
            </a:r>
            <a:r>
              <a:rPr lang="pl-PL" sz="2400" dirty="0">
                <a:solidFill>
                  <a:srgbClr val="00B050"/>
                </a:solidFill>
              </a:rPr>
              <a:t> poprawnie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30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Wypełnianie wniosku - walidacja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738" y="1020601"/>
            <a:ext cx="9082556" cy="51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Zatwierdzanie wniosku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0" indent="-342900" algn="l" eaLnBrk="0" fontAlgn="base" hangingPunct="0">
              <a:lnSpc>
                <a:spcPct val="123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000000"/>
                </a:solidFill>
              </a:rPr>
              <a:t>W momencie </a:t>
            </a:r>
            <a:r>
              <a:rPr lang="pl-PL" sz="2400" dirty="0">
                <a:solidFill>
                  <a:srgbClr val="FF0000"/>
                </a:solidFill>
              </a:rPr>
              <a:t>zatwierdzania</a:t>
            </a:r>
            <a:r>
              <a:rPr lang="pl-PL" sz="2400" dirty="0">
                <a:solidFill>
                  <a:srgbClr val="000000"/>
                </a:solidFill>
              </a:rPr>
              <a:t> ponownie wykonywana jest walidacja. Poza standardową weryfikacją danych sprawdzana jest również zgodność z aktualną wersją </a:t>
            </a:r>
            <a:r>
              <a:rPr lang="pl-PL" sz="2400" dirty="0" smtClean="0">
                <a:solidFill>
                  <a:srgbClr val="000000"/>
                </a:solidFill>
              </a:rPr>
              <a:t>formularza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r>
              <a:rPr lang="pl-PL" sz="2400" dirty="0" smtClean="0">
                <a:solidFill>
                  <a:srgbClr val="000000"/>
                </a:solidFill>
              </a:rPr>
              <a:t> </a:t>
            </a:r>
            <a:endParaRPr lang="pl-PL" sz="24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23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000000"/>
                </a:solidFill>
              </a:rPr>
              <a:t>Dzięki temu użytkownik ma pewność, że zatwierdzony wniosek jest aktualny i pozbawiony </a:t>
            </a:r>
            <a:r>
              <a:rPr lang="pl-PL" sz="2400" dirty="0" smtClean="0">
                <a:solidFill>
                  <a:srgbClr val="000000"/>
                </a:solidFill>
              </a:rPr>
              <a:t>błędów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23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000000"/>
                </a:solidFill>
              </a:rPr>
              <a:t>W razie konieczności zatwierdzony wniosek można </a:t>
            </a:r>
            <a:r>
              <a:rPr lang="pl-PL" sz="2400" dirty="0">
                <a:solidFill>
                  <a:srgbClr val="FF0000"/>
                </a:solidFill>
              </a:rPr>
              <a:t>wycofać do edycji</a:t>
            </a:r>
            <a:r>
              <a:rPr lang="pl-PL" sz="2400" dirty="0" smtClean="0">
                <a:solidFill>
                  <a:srgbClr val="000000"/>
                </a:solidFill>
              </a:rPr>
              <a:t>.</a:t>
            </a:r>
            <a:endParaRPr lang="pl-PL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Zatwierdzanie wniosku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32" y="2056613"/>
            <a:ext cx="6055529" cy="15958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32" y="4119935"/>
            <a:ext cx="6156799" cy="1953693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flipH="1">
            <a:off x="3590678" y="2374084"/>
            <a:ext cx="3447685" cy="18959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6820250" y="4003100"/>
            <a:ext cx="666276" cy="5843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1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Przesyłanie wniosku do NFOŚiGW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0" indent="-342900" algn="l" eaLnBrk="0" fontAlgn="base" hangingPunct="0">
              <a:lnSpc>
                <a:spcPct val="123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400" dirty="0" smtClean="0">
                <a:solidFill>
                  <a:srgbClr val="000000"/>
                </a:solidFill>
              </a:rPr>
              <a:t>Wniosek </a:t>
            </a:r>
            <a:r>
              <a:rPr lang="pl-PL" sz="2400" dirty="0" smtClean="0">
                <a:solidFill>
                  <a:srgbClr val="FF0000"/>
                </a:solidFill>
              </a:rPr>
              <a:t>Zatwierdzony</a:t>
            </a:r>
            <a:r>
              <a:rPr lang="pl-PL" sz="2400" dirty="0" smtClean="0">
                <a:solidFill>
                  <a:srgbClr val="000000"/>
                </a:solidFill>
              </a:rPr>
              <a:t> może </a:t>
            </a:r>
            <a:r>
              <a:rPr lang="pl-PL" sz="2400" dirty="0">
                <a:solidFill>
                  <a:srgbClr val="000000"/>
                </a:solidFill>
              </a:rPr>
              <a:t>zostać </a:t>
            </a:r>
            <a:r>
              <a:rPr lang="pl-PL" sz="2400" dirty="0" smtClean="0">
                <a:solidFill>
                  <a:srgbClr val="000000"/>
                </a:solidFill>
              </a:rPr>
              <a:t>złożony do </a:t>
            </a:r>
            <a:r>
              <a:rPr lang="pl-PL" sz="2400" dirty="0">
                <a:solidFill>
                  <a:srgbClr val="000000"/>
                </a:solidFill>
              </a:rPr>
              <a:t>NFOŚiGW </a:t>
            </a:r>
            <a:r>
              <a:rPr lang="pl-PL" sz="2400" b="1" dirty="0">
                <a:solidFill>
                  <a:srgbClr val="000000"/>
                </a:solidFill>
              </a:rPr>
              <a:t>w formie </a:t>
            </a:r>
            <a:r>
              <a:rPr lang="pl-PL" sz="2400" b="1" dirty="0" smtClean="0">
                <a:solidFill>
                  <a:srgbClr val="000000"/>
                </a:solidFill>
              </a:rPr>
              <a:t>elektronicznej</a:t>
            </a:r>
            <a:r>
              <a:rPr lang="en-US" sz="2400" b="1" dirty="0" smtClean="0">
                <a:solidFill>
                  <a:srgbClr val="000000"/>
                </a:solidFill>
              </a:rPr>
              <a:t>;</a:t>
            </a:r>
            <a:endParaRPr lang="pl-PL" sz="2400" b="1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23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400" dirty="0" smtClean="0">
                <a:solidFill>
                  <a:srgbClr val="000000"/>
                </a:solidFill>
              </a:rPr>
              <a:t>Wniosek „Oczekujący na złożenie” </a:t>
            </a:r>
            <a:r>
              <a:rPr lang="pl-PL" sz="2400" dirty="0" smtClean="0">
                <a:solidFill>
                  <a:srgbClr val="FF0000"/>
                </a:solidFill>
              </a:rPr>
              <a:t>nie</a:t>
            </a:r>
            <a:r>
              <a:rPr lang="pl-PL" sz="2400" dirty="0" smtClean="0">
                <a:solidFill>
                  <a:srgbClr val="000000"/>
                </a:solidFill>
              </a:rPr>
              <a:t> </a:t>
            </a:r>
            <a:r>
              <a:rPr lang="pl-PL" sz="2400" dirty="0">
                <a:solidFill>
                  <a:srgbClr val="000000"/>
                </a:solidFill>
              </a:rPr>
              <a:t>może być ponownie </a:t>
            </a:r>
            <a:r>
              <a:rPr lang="pl-PL" sz="2400" dirty="0" smtClean="0">
                <a:solidFill>
                  <a:srgbClr val="000000"/>
                </a:solidFill>
              </a:rPr>
              <a:t>edytowany.</a:t>
            </a:r>
            <a:endParaRPr lang="pl-PL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00"/>
                </a:solidFill>
              </a:rPr>
              <a:t>O systemie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Generator wniosków o dofinansowanie GWD jest narzędziem umożliwiającym przygotowanie i przekazanie do Narodowego Funduszu Ochrony Środowiska i Gospodarki Wodnej wniosków o dofinansowanie projektów ze środków krajowych, </a:t>
            </a:r>
            <a:r>
              <a:rPr lang="pl-PL" sz="2400" dirty="0" err="1">
                <a:solidFill>
                  <a:srgbClr val="000000"/>
                </a:solidFill>
              </a:rPr>
              <a:t>POIiŚ</a:t>
            </a:r>
            <a:r>
              <a:rPr lang="pl-PL" sz="2400" dirty="0">
                <a:solidFill>
                  <a:srgbClr val="000000"/>
                </a:solidFill>
              </a:rPr>
              <a:t> i innych źródeł wsparcia (np. fundusze norweskie</a:t>
            </a:r>
            <a:r>
              <a:rPr lang="pl-PL" sz="2400" dirty="0" smtClean="0">
                <a:solidFill>
                  <a:srgbClr val="000000"/>
                </a:solidFill>
              </a:rPr>
              <a:t>)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Korzystanie z Generatora polega na rejestrowaniu danych </a:t>
            </a:r>
            <a:r>
              <a:rPr lang="pl-PL" sz="2400" dirty="0" smtClean="0">
                <a:solidFill>
                  <a:srgbClr val="000000"/>
                </a:solidFill>
              </a:rPr>
              <a:t>poprzez </a:t>
            </a:r>
            <a:r>
              <a:rPr lang="pl-PL" sz="2400" dirty="0">
                <a:solidFill>
                  <a:srgbClr val="000000"/>
                </a:solidFill>
              </a:rPr>
              <a:t>Internet w bazie </a:t>
            </a:r>
            <a:r>
              <a:rPr lang="pl-PL" sz="2400" dirty="0" smtClean="0">
                <a:solidFill>
                  <a:srgbClr val="000000"/>
                </a:solidFill>
              </a:rPr>
              <a:t>NFOŚiGW</a:t>
            </a:r>
            <a:r>
              <a:rPr lang="en-US" sz="2400" dirty="0" smtClean="0">
                <a:solidFill>
                  <a:srgbClr val="000000"/>
                </a:solidFill>
              </a:rPr>
              <a:t>;</a:t>
            </a:r>
            <a:endParaRPr lang="pl-PL" sz="24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</a:rPr>
              <a:t>W celu zautomatyzowania pracy – system posiada formularze wniosków gotowe do wypełnienia. </a:t>
            </a:r>
            <a:endParaRPr lang="pl-PL" dirty="0">
              <a:solidFill>
                <a:srgbClr val="000000"/>
              </a:solidFill>
            </a:endParaRPr>
          </a:p>
          <a:p>
            <a:endParaRPr 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9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00"/>
                </a:solidFill>
              </a:rPr>
              <a:t>Przesyłanie wniosku do NFOŚiGW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776" y="1085783"/>
            <a:ext cx="6936048" cy="5407042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 flipV="1">
            <a:off x="1534332" y="2992202"/>
            <a:ext cx="5794090" cy="25561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222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/>
              <a:t>Przesyłanie wniosku do NFOŚiGW	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7" y="1712577"/>
            <a:ext cx="103346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0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00"/>
                </a:solidFill>
              </a:rPr>
              <a:t>Podpisywanie wniosku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46" y="1020601"/>
            <a:ext cx="6878535" cy="5282213"/>
          </a:xfrm>
          <a:prstGeom prst="rect">
            <a:avLst/>
          </a:prstGeom>
        </p:spPr>
      </p:pic>
      <p:cxnSp>
        <p:nvCxnSpPr>
          <p:cNvPr id="7" name="Łącznik prosty ze strzałką 6"/>
          <p:cNvCxnSpPr/>
          <p:nvPr/>
        </p:nvCxnSpPr>
        <p:spPr>
          <a:xfrm flipH="1">
            <a:off x="4890163" y="2875096"/>
            <a:ext cx="1827096" cy="15732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 flipH="1">
            <a:off x="4890162" y="2907338"/>
            <a:ext cx="1827097" cy="19128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084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0000"/>
                </a:solidFill>
              </a:rPr>
              <a:t>Składanie wniosku przez ePUAP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448" y="1020601"/>
            <a:ext cx="6739689" cy="5107656"/>
          </a:xfrm>
          <a:prstGeom prst="rect">
            <a:avLst/>
          </a:prstGeom>
        </p:spPr>
      </p:pic>
      <p:cxnSp>
        <p:nvCxnSpPr>
          <p:cNvPr id="8" name="Łącznik prosty ze strzałką 7"/>
          <p:cNvCxnSpPr/>
          <p:nvPr/>
        </p:nvCxnSpPr>
        <p:spPr>
          <a:xfrm flipH="1">
            <a:off x="4055945" y="2244941"/>
            <a:ext cx="2661314" cy="5186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72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Wycofanie wniosku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75090" y="1684654"/>
            <a:ext cx="10491787" cy="4133850"/>
          </a:xfrm>
        </p:spPr>
        <p:txBody>
          <a:bodyPr/>
          <a:lstStyle/>
          <a:p>
            <a:pPr marL="342900" lvl="0" indent="-342900" algn="l" eaLnBrk="0" fontAlgn="base" hangingPunct="0">
              <a:lnSpc>
                <a:spcPct val="123000"/>
              </a:lnSpc>
              <a:spcAft>
                <a:spcPts val="1200"/>
              </a:spcAft>
              <a:buClr>
                <a:srgbClr val="000000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FF0000"/>
                </a:solidFill>
              </a:rPr>
              <a:t>W ramach konkursu / naboru Wnioskodawca może złożyć jeden wniosek</a:t>
            </a:r>
            <a:r>
              <a:rPr lang="pl-PL" sz="2000" dirty="0" smtClean="0">
                <a:solidFill>
                  <a:srgbClr val="FF0000"/>
                </a:solidFill>
              </a:rPr>
              <a:t>. </a:t>
            </a:r>
            <a:r>
              <a:rPr lang="pl-PL" sz="2000" dirty="0">
                <a:solidFill>
                  <a:srgbClr val="FF0000"/>
                </a:solidFill>
              </a:rPr>
              <a:t>Wnioskodawca może złożyć więcej niż 1 wniosek (w ramach naboru i/lub w ramach różnych naborów) - pod warunkiem, że każdy wniosek będzie obejmował inny zakres rzeczowy.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pl-PL" sz="2000" dirty="0">
              <a:solidFill>
                <a:srgbClr val="FF0000"/>
              </a:solidFill>
            </a:endParaRPr>
          </a:p>
          <a:p>
            <a:pPr marL="342900" lvl="0" indent="-342900" algn="l" eaLnBrk="0" fontAlgn="base" hangingPunct="0">
              <a:lnSpc>
                <a:spcPct val="123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W przypadku stwierdzenia błędów w przesłanym już do NFOŚiGW wniosku (przy trwającym konkursie / naborze) należy wycofać złożony </a:t>
            </a:r>
            <a:r>
              <a:rPr lang="pl-PL" sz="2000" dirty="0" err="1" smtClean="0">
                <a:solidFill>
                  <a:srgbClr val="000000"/>
                </a:solidFill>
              </a:rPr>
              <a:t>wniose</a:t>
            </a:r>
            <a:r>
              <a:rPr lang="en-US" sz="2000" dirty="0" smtClean="0">
                <a:solidFill>
                  <a:srgbClr val="000000"/>
                </a:solidFill>
              </a:rPr>
              <a:t>k;</a:t>
            </a:r>
            <a:endParaRPr lang="pl-PL" sz="20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lnSpc>
                <a:spcPct val="123000"/>
              </a:lnSpc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Następnie należy utworzyć nowy wniosek. W celu ułatwienia pracy (</a:t>
            </a:r>
            <a:r>
              <a:rPr lang="pl-PL" sz="2000" i="1" dirty="0">
                <a:solidFill>
                  <a:srgbClr val="000000"/>
                </a:solidFill>
              </a:rPr>
              <a:t>bez konieczności ponownego wprowadzania wszystkich danych</a:t>
            </a:r>
            <a:r>
              <a:rPr lang="pl-PL" sz="2000" dirty="0">
                <a:solidFill>
                  <a:srgbClr val="000000"/>
                </a:solidFill>
              </a:rPr>
              <a:t>) można skorzystać z funkcji </a:t>
            </a:r>
            <a:r>
              <a:rPr lang="pl-PL" sz="2000" dirty="0">
                <a:solidFill>
                  <a:prstClr val="black"/>
                </a:solidFill>
              </a:rPr>
              <a:t>„</a:t>
            </a:r>
            <a:r>
              <a:rPr lang="pl-PL" sz="2000" dirty="0">
                <a:solidFill>
                  <a:srgbClr val="FF0000"/>
                </a:solidFill>
              </a:rPr>
              <a:t>Kopiuj do nowego wniosku</a:t>
            </a:r>
            <a:r>
              <a:rPr lang="pl-PL" sz="2000" dirty="0" smtClean="0">
                <a:solidFill>
                  <a:srgbClr val="000000"/>
                </a:solidFill>
              </a:rPr>
              <a:t>”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endParaRPr lang="pl-PL" sz="20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W tym momencie system utworzy nowy wniosek w trybie do </a:t>
            </a:r>
            <a:r>
              <a:rPr lang="pl-PL" sz="2000" dirty="0" smtClean="0">
                <a:solidFill>
                  <a:srgbClr val="000000"/>
                </a:solidFill>
              </a:rPr>
              <a:t>edycji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endParaRPr lang="pl-PL" sz="2000" dirty="0">
              <a:solidFill>
                <a:srgbClr val="000000"/>
              </a:solidFill>
            </a:endParaRPr>
          </a:p>
          <a:p>
            <a:pPr marL="342900" lvl="0" indent="-342900" algn="l" eaLnBrk="0" fontAlgn="base" hangingPunct="0">
              <a:spcAft>
                <a:spcPct val="0"/>
              </a:spcAft>
              <a:buSzPct val="13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Przekazanie wniosku do NFOŚiGW następuje identycznie jak </a:t>
            </a:r>
            <a:r>
              <a:rPr lang="pl-PL" sz="2000" dirty="0" smtClean="0">
                <a:solidFill>
                  <a:srgbClr val="000000"/>
                </a:solidFill>
              </a:rPr>
              <a:t>w </a:t>
            </a:r>
            <a:r>
              <a:rPr lang="pl-PL" sz="2000" dirty="0">
                <a:solidFill>
                  <a:srgbClr val="000000"/>
                </a:solidFill>
              </a:rPr>
              <a:t>przypadku pierwszego </a:t>
            </a:r>
            <a:r>
              <a:rPr lang="pl-PL" sz="2000" dirty="0" smtClean="0">
                <a:solidFill>
                  <a:srgbClr val="000000"/>
                </a:solidFill>
              </a:rPr>
              <a:t>wniosku.</a:t>
            </a:r>
            <a:endParaRPr lang="pl-P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61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Aktualizacja wniosku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lvl="0" indent="-285750" algn="l" eaLnBrk="0" fontAlgn="base" hangingPunct="0">
              <a:spcAft>
                <a:spcPct val="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0000"/>
                </a:solidFill>
              </a:rPr>
              <a:t>Generator umożliwia również składanie aktualizacji </a:t>
            </a:r>
            <a:r>
              <a:rPr lang="pl-PL" sz="2000" dirty="0" err="1" smtClean="0">
                <a:solidFill>
                  <a:srgbClr val="000000"/>
                </a:solidFill>
              </a:rPr>
              <a:t>wniosk</a:t>
            </a:r>
            <a:r>
              <a:rPr lang="en-US" sz="2000" dirty="0" smtClean="0">
                <a:solidFill>
                  <a:srgbClr val="000000"/>
                </a:solidFill>
              </a:rPr>
              <a:t>u;</a:t>
            </a:r>
            <a:endParaRPr lang="pl-PL" sz="2000" dirty="0">
              <a:solidFill>
                <a:srgbClr val="000000"/>
              </a:solidFill>
            </a:endParaRPr>
          </a:p>
          <a:p>
            <a:pPr marL="285750" lvl="0" indent="-285750" algn="l" eaLnBrk="0" fontAlgn="base" hangingPunct="0"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srgbClr val="000000"/>
                </a:solidFill>
              </a:rPr>
              <a:t>Funkcjonalność </a:t>
            </a:r>
            <a:r>
              <a:rPr lang="pl-PL" sz="2000" dirty="0">
                <a:solidFill>
                  <a:srgbClr val="000000"/>
                </a:solidFill>
              </a:rPr>
              <a:t>ta jest dostępna dla użytkownika w sytuacji wezwania do uzupełnienia wniosku przez koordynatora prowadzącego dany wniosek. Aktualizacji podlegają jedynie wnioski posiadające status „</a:t>
            </a:r>
            <a:r>
              <a:rPr lang="pl-PL" sz="2000" dirty="0">
                <a:solidFill>
                  <a:srgbClr val="FF0000"/>
                </a:solidFill>
              </a:rPr>
              <a:t>odesłany do uzupełnienia</a:t>
            </a:r>
            <a:r>
              <a:rPr lang="pl-PL" sz="2000" dirty="0" smtClean="0">
                <a:solidFill>
                  <a:srgbClr val="000000"/>
                </a:solidFill>
              </a:rPr>
              <a:t>”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endParaRPr lang="pl-PL" sz="2000" dirty="0">
              <a:solidFill>
                <a:srgbClr val="000000"/>
              </a:solidFill>
            </a:endParaRPr>
          </a:p>
          <a:p>
            <a:pPr marL="285750" lvl="0" indent="-285750" algn="l" eaLnBrk="0" fontAlgn="base" hangingPunct="0"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srgbClr val="000000"/>
                </a:solidFill>
              </a:rPr>
              <a:t>W </a:t>
            </a:r>
            <a:r>
              <a:rPr lang="pl-PL" sz="2000" dirty="0">
                <a:solidFill>
                  <a:srgbClr val="000000"/>
                </a:solidFill>
              </a:rPr>
              <a:t>tym celu należy skorzystać z funkcji „</a:t>
            </a:r>
            <a:r>
              <a:rPr lang="pl-PL" sz="2000" dirty="0">
                <a:solidFill>
                  <a:srgbClr val="FF0000"/>
                </a:solidFill>
              </a:rPr>
              <a:t>utwórz aktualizację</a:t>
            </a:r>
            <a:r>
              <a:rPr lang="pl-PL" sz="2000" dirty="0" smtClean="0">
                <a:solidFill>
                  <a:srgbClr val="000000"/>
                </a:solidFill>
              </a:rPr>
              <a:t>”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endParaRPr lang="pl-PL" sz="2000" dirty="0">
              <a:solidFill>
                <a:srgbClr val="000000"/>
              </a:solidFill>
            </a:endParaRPr>
          </a:p>
          <a:p>
            <a:pPr marL="285750" lvl="0" indent="-285750" algn="l" eaLnBrk="0" fontAlgn="base" hangingPunct="0">
              <a:spcAft>
                <a:spcPct val="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srgbClr val="000000"/>
                </a:solidFill>
              </a:rPr>
              <a:t>Proces </a:t>
            </a:r>
            <a:r>
              <a:rPr lang="pl-PL" sz="2000" dirty="0">
                <a:solidFill>
                  <a:srgbClr val="000000"/>
                </a:solidFill>
              </a:rPr>
              <a:t>składania aktualizacji do NFOŚiGW przebiega w sposób analogiczny do składania wniosku (zatwierdzenie, przesłanie</a:t>
            </a:r>
            <a:r>
              <a:rPr lang="pl-PL" sz="2000" dirty="0" smtClean="0">
                <a:solidFill>
                  <a:srgbClr val="000000"/>
                </a:solidFill>
              </a:rPr>
              <a:t>).</a:t>
            </a:r>
            <a:endParaRPr lang="pl-P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19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Pomoc techniczna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sz="2000" dirty="0">
                <a:solidFill>
                  <a:srgbClr val="000000"/>
                </a:solidFill>
              </a:rPr>
              <a:t>W przypadku wystąpienia </a:t>
            </a:r>
            <a:r>
              <a:rPr lang="pl-PL" sz="2000" b="1" dirty="0">
                <a:solidFill>
                  <a:srgbClr val="000000"/>
                </a:solidFill>
              </a:rPr>
              <a:t>problemów technicznych</a:t>
            </a:r>
            <a:r>
              <a:rPr lang="pl-PL" sz="2000" dirty="0">
                <a:solidFill>
                  <a:srgbClr val="000000"/>
                </a:solidFill>
              </a:rPr>
              <a:t> z Generatorem Wniosków o Dofinansowanie prosimy o kierowanie zgłoszeń pod numery telefonów:</a:t>
            </a:r>
          </a:p>
          <a:p>
            <a:r>
              <a:rPr lang="pl-PL" sz="2400" b="1" dirty="0">
                <a:solidFill>
                  <a:srgbClr val="000000"/>
                </a:solidFill>
              </a:rPr>
              <a:t> 	(22</a:t>
            </a:r>
            <a:r>
              <a:rPr lang="pl-PL" sz="2400" b="1">
                <a:solidFill>
                  <a:srgbClr val="000000"/>
                </a:solidFill>
              </a:rPr>
              <a:t>) </a:t>
            </a:r>
            <a:r>
              <a:rPr lang="pl-PL" sz="2400" b="1" smtClean="0">
                <a:solidFill>
                  <a:srgbClr val="000000"/>
                </a:solidFill>
              </a:rPr>
              <a:t>45-90-343,</a:t>
            </a:r>
            <a:endParaRPr lang="pl-PL" sz="2400" b="1" dirty="0">
              <a:solidFill>
                <a:srgbClr val="000000"/>
              </a:solidFill>
            </a:endParaRPr>
          </a:p>
          <a:p>
            <a:r>
              <a:rPr lang="pl-PL" sz="2400" b="1" dirty="0">
                <a:solidFill>
                  <a:srgbClr val="000000"/>
                </a:solidFill>
              </a:rPr>
              <a:t> 	(22) 45-90-342, </a:t>
            </a:r>
          </a:p>
          <a:p>
            <a:r>
              <a:rPr lang="pl-PL" sz="2400" b="1" dirty="0">
                <a:solidFill>
                  <a:srgbClr val="000000"/>
                </a:solidFill>
              </a:rPr>
              <a:t>	(22) 45-90-332  </a:t>
            </a:r>
          </a:p>
          <a:p>
            <a:r>
              <a:rPr lang="pl-PL" sz="2000" dirty="0"/>
              <a:t> </a:t>
            </a:r>
          </a:p>
          <a:p>
            <a:pPr algn="ctr"/>
            <a:r>
              <a:rPr lang="pl-PL" sz="2800" dirty="0">
                <a:solidFill>
                  <a:srgbClr val="000000"/>
                </a:solidFill>
              </a:rPr>
              <a:t>e-mail: </a:t>
            </a:r>
            <a:r>
              <a:rPr lang="pl-PL" sz="2800" dirty="0">
                <a:hlinkClick r:id="rId2"/>
              </a:rPr>
              <a:t>GWD@nfosigw.gov.pl</a:t>
            </a:r>
            <a:endParaRPr lang="pl-PL" sz="28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590075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6F68059-6A4B-4750-87A8-BBA0CCED9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 smtClean="0"/>
              <a:t>Krzysztof Fietkiewicz, email: Krzysztof.Fietkiewicz@nfosigw.gov.pl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10676484" cy="967066"/>
          </a:xfrm>
        </p:spPr>
        <p:txBody>
          <a:bodyPr/>
          <a:lstStyle/>
          <a:p>
            <a:r>
              <a:rPr lang="pl-PL" sz="3200" dirty="0">
                <a:solidFill>
                  <a:srgbClr val="000000"/>
                </a:solidFill>
              </a:rPr>
              <a:t>STRONA NFOŚiGW </a:t>
            </a:r>
            <a:endParaRPr lang="pl-PL" sz="3200" dirty="0" smtClean="0">
              <a:solidFill>
                <a:srgbClr val="000000"/>
              </a:solidFill>
            </a:endParaRPr>
          </a:p>
          <a:p>
            <a:r>
              <a:rPr lang="pl-PL" sz="2400" dirty="0">
                <a:solidFill>
                  <a:srgbClr val="000000"/>
                </a:solidFill>
              </a:rPr>
              <a:t>http://nfosigw.gov.pl/oferta-finansowania/srodki-krajowe/generator-wnioskow</a:t>
            </a:r>
            <a:r>
              <a:rPr lang="pl-PL" sz="2400" dirty="0" smtClean="0">
                <a:solidFill>
                  <a:srgbClr val="000000"/>
                </a:solidFill>
              </a:rPr>
              <a:t>/</a:t>
            </a:r>
            <a:endParaRPr lang="pl-PL" sz="2400" dirty="0">
              <a:solidFill>
                <a:srgbClr val="00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l="15453" t="9742" r="16856"/>
          <a:stretch/>
        </p:blipFill>
        <p:spPr bwMode="auto">
          <a:xfrm>
            <a:off x="1646336" y="1359017"/>
            <a:ext cx="8312004" cy="4831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008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Proces rejestracji użytkownika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000000"/>
                </a:solidFill>
              </a:rPr>
              <a:t>Aby możliwe było korzystanie z Generatora – użytkownik musi posiadać w nim konto z odpowiednimi uprawnieniami.</a:t>
            </a:r>
          </a:p>
          <a:p>
            <a:pPr lvl="0" algn="l" eaLnBrk="0" fontAlgn="base" hangingPunct="0">
              <a:lnSpc>
                <a:spcPct val="114000"/>
              </a:lnSpc>
              <a:spcAft>
                <a:spcPts val="1200"/>
              </a:spcAft>
              <a:buClr>
                <a:prstClr val="white">
                  <a:lumMod val="50000"/>
                </a:prstClr>
              </a:buClr>
              <a:buSzPct val="130000"/>
              <a:defRPr/>
            </a:pPr>
            <a:endParaRPr lang="pl-PL" sz="2400" dirty="0" smtClean="0">
              <a:solidFill>
                <a:srgbClr val="5F7901"/>
              </a:solidFill>
            </a:endParaRPr>
          </a:p>
          <a:p>
            <a:pPr lvl="0" algn="l" eaLnBrk="0" fontAlgn="base" hangingPunct="0">
              <a:lnSpc>
                <a:spcPct val="114000"/>
              </a:lnSpc>
              <a:spcAft>
                <a:spcPts val="1200"/>
              </a:spcAft>
              <a:buClr>
                <a:prstClr val="white">
                  <a:lumMod val="50000"/>
                </a:prstClr>
              </a:buClr>
              <a:buSzPct val="130000"/>
              <a:defRPr/>
            </a:pPr>
            <a:r>
              <a:rPr lang="pl-PL" sz="2400" dirty="0" smtClean="0">
                <a:solidFill>
                  <a:srgbClr val="00B050"/>
                </a:solidFill>
              </a:rPr>
              <a:t>Użytkownik </a:t>
            </a:r>
            <a:r>
              <a:rPr lang="pl-PL" sz="2400" dirty="0">
                <a:solidFill>
                  <a:srgbClr val="00B050"/>
                </a:solidFill>
              </a:rPr>
              <a:t>tworzy konto samodzielnie.</a:t>
            </a: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Clr>
                <a:srgbClr val="C02048"/>
              </a:buClr>
              <a:buSzPct val="130000"/>
              <a:buFont typeface="Arial" panose="020B0604020202020204" pitchFamily="34" charset="0"/>
              <a:buChar char="•"/>
              <a:defRPr/>
            </a:pPr>
            <a:endParaRPr lang="pl-PL" sz="2400" dirty="0">
              <a:solidFill>
                <a:prstClr val="black"/>
              </a:solidFill>
            </a:endParaRPr>
          </a:p>
          <a:p>
            <a:pPr marL="342900" lvl="0" indent="-342900" algn="l" eaLnBrk="0" fontAlgn="base" hangingPunct="0">
              <a:lnSpc>
                <a:spcPct val="114000"/>
              </a:lnSpc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400" dirty="0" smtClean="0">
                <a:solidFill>
                  <a:srgbClr val="000000"/>
                </a:solidFill>
              </a:rPr>
              <a:t>Po </a:t>
            </a:r>
            <a:r>
              <a:rPr lang="pl-PL" sz="2400" dirty="0">
                <a:solidFill>
                  <a:srgbClr val="000000"/>
                </a:solidFill>
              </a:rPr>
              <a:t>wpisaniu adresu strony wyświetlone zostaje okno logowania, gdzie można dokonać rejestracji. </a:t>
            </a:r>
          </a:p>
          <a:p>
            <a:pPr lvl="0" algn="ctr" eaLnBrk="0" fontAlgn="base" hangingPunct="0"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30000"/>
              <a:defRPr/>
            </a:pPr>
            <a:r>
              <a:rPr lang="pl-PL" sz="2400" dirty="0">
                <a:solidFill>
                  <a:srgbClr val="002060"/>
                </a:solidFill>
                <a:hlinkClick r:id="rId2"/>
              </a:rPr>
              <a:t>http://</a:t>
            </a:r>
            <a:r>
              <a:rPr lang="pl-PL" sz="2400" dirty="0" smtClean="0">
                <a:solidFill>
                  <a:srgbClr val="002060"/>
                </a:solidFill>
                <a:hlinkClick r:id="rId2"/>
              </a:rPr>
              <a:t>gwd.nfosigw.gov.pl</a:t>
            </a: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700" y="2056613"/>
            <a:ext cx="6361561" cy="4129088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Proces rejestracji użytkownika</a:t>
            </a:r>
          </a:p>
        </p:txBody>
      </p:sp>
      <p:cxnSp>
        <p:nvCxnSpPr>
          <p:cNvPr id="5" name="Łącznik prosty ze strzałką 4"/>
          <p:cNvCxnSpPr/>
          <p:nvPr/>
        </p:nvCxnSpPr>
        <p:spPr>
          <a:xfrm flipV="1">
            <a:off x="3446177" y="4601377"/>
            <a:ext cx="792088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4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Proces rejestracji użytkownika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8" y="1020601"/>
            <a:ext cx="5288271" cy="51960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260" y="2056614"/>
            <a:ext cx="5108874" cy="3693257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flipH="1" flipV="1">
            <a:off x="3296873" y="4001549"/>
            <a:ext cx="1431534" cy="6739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V="1">
            <a:off x="5637402" y="4001549"/>
            <a:ext cx="1342238" cy="8640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V="1">
            <a:off x="7707580" y="4675504"/>
            <a:ext cx="1342238" cy="8640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5637402" y="5278771"/>
            <a:ext cx="1342238" cy="8640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5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Proces rejestracji użytkownika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1950288"/>
            <a:ext cx="10491787" cy="30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4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>
                <a:solidFill>
                  <a:srgbClr val="000000"/>
                </a:solidFill>
              </a:rPr>
              <a:t>Opis narzędzi programu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82" y="1131376"/>
            <a:ext cx="9799257" cy="551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6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943A9BA618B46AAEF70F6C4F2E2EC" ma:contentTypeVersion="2" ma:contentTypeDescription="Create a new document." ma:contentTypeScope="" ma:versionID="82bda26526152cca44e9950d7afbfb95">
  <xsd:schema xmlns:xsd="http://www.w3.org/2001/XMLSchema" xmlns:xs="http://www.w3.org/2001/XMLSchema" xmlns:p="http://schemas.microsoft.com/office/2006/metadata/properties" xmlns:ns2="2f4ca05a-8a13-40a3-9b9c-33e37de64ad1" targetNamespace="http://schemas.microsoft.com/office/2006/metadata/properties" ma:root="true" ma:fieldsID="568b8fac16da57e747bdc5d447069cfa" ns2:_="">
    <xsd:import namespace="2f4ca05a-8a13-40a3-9b9c-33e37de64a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ca05a-8a13-40a3-9b9c-33e37de64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847731-A88C-449B-8B41-402C84277C86}"/>
</file>

<file path=customXml/itemProps2.xml><?xml version="1.0" encoding="utf-8"?>
<ds:datastoreItem xmlns:ds="http://schemas.openxmlformats.org/officeDocument/2006/customXml" ds:itemID="{A0A62CB1-1401-40ED-B69F-7D4F2AB13443}"/>
</file>

<file path=customXml/itemProps3.xml><?xml version="1.0" encoding="utf-8"?>
<ds:datastoreItem xmlns:ds="http://schemas.openxmlformats.org/officeDocument/2006/customXml" ds:itemID="{2FBD48F7-DA4B-4FE3-8EE2-B489DB918F9A}"/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739</Words>
  <Application>Microsoft Office PowerPoint</Application>
  <PresentationFormat>Panoramiczny</PresentationFormat>
  <Paragraphs>87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Arial</vt:lpstr>
      <vt:lpstr>Calibri</vt:lpstr>
      <vt:lpstr>Open Sans</vt:lpstr>
      <vt:lpstr>Poppins</vt:lpstr>
      <vt:lpstr>Raleway Light</vt:lpstr>
      <vt:lpstr>Wingdings</vt:lpstr>
      <vt:lpstr>Office Theme</vt:lpstr>
      <vt:lpstr>Generator Wniosków o Dofinansowanie (GWD): Wprowadzenie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Buława Marta</cp:lastModifiedBy>
  <cp:revision>414</cp:revision>
  <cp:lastPrinted>2020-03-09T08:26:48Z</cp:lastPrinted>
  <dcterms:created xsi:type="dcterms:W3CDTF">2019-07-25T04:51:43Z</dcterms:created>
  <dcterms:modified xsi:type="dcterms:W3CDTF">2020-04-28T08:22:39Z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-1652597234</vt:i4>
  </property>
  <property fmtid="{D5CDD505-2E9C-101B-9397-08002B2CF9AE}" pid="4" name="_EmailSubject">
    <vt:lpwstr>Materiały szkoleniowe</vt:lpwstr>
  </property>
  <property fmtid="{D5CDD505-2E9C-101B-9397-08002B2CF9AE}" pid="5" name="_AuthorEmail">
    <vt:lpwstr>Krzysztof.Fietkiewic@nfosigw.gov.pl</vt:lpwstr>
  </property>
  <property fmtid="{D5CDD505-2E9C-101B-9397-08002B2CF9AE}" pid="6" name="_AuthorEmailDisplayName">
    <vt:lpwstr>Fietkiewicz Krzysztof</vt:lpwstr>
  </property>
  <property fmtid="{D5CDD505-2E9C-101B-9397-08002B2CF9AE}" pid="7" name="ContentTypeId">
    <vt:lpwstr>0x0101006AE943A9BA618B46AAEF70F6C4F2E2EC</vt:lpwstr>
  </property>
</Properties>
</file>