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448" r:id="rId5"/>
    <p:sldId id="2462" r:id="rId6"/>
    <p:sldId id="259" r:id="rId7"/>
    <p:sldId id="2451" r:id="rId8"/>
    <p:sldId id="2464" r:id="rId9"/>
    <p:sldId id="2463" r:id="rId10"/>
    <p:sldId id="2465" r:id="rId11"/>
    <p:sldId id="2456" r:id="rId12"/>
    <p:sldId id="2457" r:id="rId13"/>
    <p:sldId id="2450" r:id="rId14"/>
    <p:sldId id="2467" r:id="rId15"/>
    <p:sldId id="2468" r:id="rId16"/>
    <p:sldId id="2469" r:id="rId17"/>
    <p:sldId id="2473" r:id="rId18"/>
    <p:sldId id="2474" r:id="rId19"/>
    <p:sldId id="2472" r:id="rId20"/>
    <p:sldId id="2470" r:id="rId21"/>
    <p:sldId id="2471" r:id="rId22"/>
    <p:sldId id="2476" r:id="rId23"/>
    <p:sldId id="2477" r:id="rId24"/>
    <p:sldId id="2478" r:id="rId25"/>
    <p:sldId id="2479" r:id="rId26"/>
    <p:sldId id="2480" r:id="rId27"/>
    <p:sldId id="2481" r:id="rId28"/>
    <p:sldId id="2482" r:id="rId29"/>
    <p:sldId id="260" r:id="rId30"/>
    <p:sldId id="2475" r:id="rId31"/>
    <p:sldId id="2436" r:id="rId3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F52"/>
    <a:srgbClr val="E99757"/>
    <a:srgbClr val="01023B"/>
    <a:srgbClr val="2C2153"/>
    <a:srgbClr val="898989"/>
    <a:srgbClr val="2F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86" d="100"/>
          <a:sy n="86" d="100"/>
        </p:scale>
        <p:origin x="38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E69B67-9CAE-40C0-AE11-72E7B8F16173}" type="datetime1">
              <a:rPr lang="pl-PL" smtClean="0"/>
              <a:t>10.11.2022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D7D653-09B5-4A44-B3B4-A2CC0382B823}" type="datetime1">
              <a:rPr lang="pl-PL" noProof="0" smtClean="0"/>
              <a:t>10.11.2022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79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987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68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56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950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319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704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415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502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281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52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16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824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228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53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867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312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1709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010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439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49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61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85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0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64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57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pPr rtl="0"/>
            <a:r>
              <a:rPr lang="pl-PL" spc="300" noProof="0"/>
              <a:t>PRZEGLĄD ROCZNY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 rtlCol="0"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pPr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6" name="Zawartość — symbol zastępczy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pl-PL" sz="1600" noProof="0">
                <a:cs typeface="Biome Light" panose="020B0303030204020804" pitchFamily="34" charset="0"/>
              </a:rPr>
              <a:t>Kliknij, aby edytować styl wzorca tekstu.</a:t>
            </a:r>
          </a:p>
          <a:p>
            <a:pPr marL="0" indent="0" rtl="0">
              <a:buNone/>
            </a:pPr>
            <a:endParaRPr lang="pl-PL" noProof="0"/>
          </a:p>
        </p:txBody>
      </p:sp>
      <p:sp>
        <p:nvSpPr>
          <p:cNvPr id="17" name="Numer slajdu — symbol zastępczy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mknięc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702365" y="1660810"/>
            <a:ext cx="10787270" cy="830649"/>
          </a:xfrm>
        </p:spPr>
        <p:txBody>
          <a:bodyPr rtlCol="0">
            <a:noAutofit/>
          </a:bodyPr>
          <a:lstStyle/>
          <a:p>
            <a:pPr rtl="0"/>
            <a:r>
              <a:rPr lang="pl-PL" sz="4000" spc="300" noProof="0"/>
              <a:t>Kliknij, aby edytować styl wzorca tytułu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1" name="Tekst — symbol zastępczy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</a:t>
            </a:r>
          </a:p>
        </p:txBody>
      </p:sp>
      <p:sp>
        <p:nvSpPr>
          <p:cNvPr id="32" name="Tekst — symbol zastępczy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</a:t>
            </a:r>
          </a:p>
        </p:txBody>
      </p:sp>
      <p:sp>
        <p:nvSpPr>
          <p:cNvPr id="33" name="Tekst — symbol zastępczy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</a:t>
            </a:r>
          </a:p>
        </p:txBody>
      </p:sp>
      <p:sp>
        <p:nvSpPr>
          <p:cNvPr id="34" name="Obraz online — symbol zastępczy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Ikona</a:t>
            </a:r>
          </a:p>
        </p:txBody>
      </p:sp>
      <p:sp>
        <p:nvSpPr>
          <p:cNvPr id="35" name="Obraz online — symbol zastępczy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Ikona</a:t>
            </a:r>
          </a:p>
        </p:txBody>
      </p:sp>
      <p:sp>
        <p:nvSpPr>
          <p:cNvPr id="36" name="Obraz online — symbol zastępczy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Ikona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spotk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 rtlCol="0"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— symbol zastępczy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 rtl="0"/>
            <a:r>
              <a:rPr lang="pl-PL" noProof="0"/>
              <a:t>KLIKNIJ, ABY EDYTOWAĆ STYLE WZORCÓW TEKSTU</a:t>
            </a:r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6" name="Zawartość — symbol zastępczy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pl-PL" sz="1600" noProof="0">
                <a:cs typeface="Biome Light" panose="020B0303030204020804" pitchFamily="34" charset="0"/>
              </a:rPr>
              <a:t>Kliknij, aby edytować styl wzorca tekstu.</a:t>
            </a:r>
          </a:p>
          <a:p>
            <a:pPr marL="0" indent="0" rtl="0">
              <a:buNone/>
            </a:pPr>
            <a:endParaRPr lang="pl-PL" noProof="0"/>
          </a:p>
        </p:txBody>
      </p:sp>
      <p:sp>
        <p:nvSpPr>
          <p:cNvPr id="17" name="Numer slajdu — symbol zastępczy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a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rtlCol="0" anchor="b"/>
          <a:lstStyle>
            <a:lvl1pPr algn="l">
              <a:defRPr sz="6000" spc="300"/>
            </a:lvl1pPr>
          </a:lstStyle>
          <a:p>
            <a:pPr rtl="0"/>
            <a:r>
              <a:rPr lang="pl-PL" noProof="0"/>
              <a:t>KLIKNIJ, ABY EDYTOWAĆ WZORZEC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pl-PL" noProof="0"/>
              <a:t>MIEJSCE NA TYTUŁ SLAJDU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 rtlCol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9" name="Numer slajdu — symbol zastępczy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5" name="Obraz — symbol zastępczy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9" name="Obraz — symbol zastępczy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Obraz — symbol zastępczy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Obraz — symbol zastępczy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2" name="Obraz — symbol zastępczy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3" name="Obraz — symbol zastępczy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umna zawartośc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ytuł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pl-PL" sz="4800" noProof="0"/>
              <a:t>Kliknij, aby edytować styl wzorca tytułu</a:t>
            </a:r>
          </a:p>
        </p:txBody>
      </p:sp>
      <p:sp>
        <p:nvSpPr>
          <p:cNvPr id="19" name="Obraz — symbol zastępczy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8" name="Obraz — symbol zastępczy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Tekst — symbol zastępczy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pl-PL" spc="3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11" name="Zawartość — symbol zastępczy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4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12" name="Tekst — symbol zastępczy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pl-PL" spc="3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14" name="Zawartość — symbol zastępczy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4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20" name="Numer slajdu — symbol zastępczy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umna zawartośc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pl-PL" sz="4800" noProof="0"/>
              <a:t>Kliknij, aby edytować styl wzorca tytułu</a:t>
            </a:r>
          </a:p>
        </p:txBody>
      </p:sp>
      <p:sp>
        <p:nvSpPr>
          <p:cNvPr id="28" name="Tekst — symbol zastępczy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5" name="Obraz — symbol zastępczy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6" name="Obraz — symbol zastępczy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9" name="Tekst — symbol zastępczy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0" name="Tekst — symbol zastępczy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1" name="Numer slajdu — symbol zastępczy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gov.pl/gis/glowny-inspektorat-sanitarny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hyperlink" Target="http://www.ore.edu.pl/2015/03/profilaktyka-uzaleznien/" TargetMode="External"/><Relationship Id="rId4" Type="http://schemas.openxmlformats.org/officeDocument/2006/relationships/hyperlink" Target="https://www.kbpn.gov.pl/portal?id=1" TargetMode="External"/><Relationship Id="rId9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— symbol zastępczy 7" descr="abstrakcyjny obraz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79DC1498-E692-42BA-B69F-6D37E6CF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6000" b="1" noProof="1"/>
              <a:t>Substancje psychoaktywne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0AE828D-1E63-455F-949D-0C5454A7F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922140"/>
            <a:ext cx="12192000" cy="518795"/>
          </a:xfrm>
        </p:spPr>
        <p:txBody>
          <a:bodyPr rtlCol="0"/>
          <a:lstStyle/>
          <a:p>
            <a:pPr rtl="0"/>
            <a:r>
              <a:rPr lang="pl-PL" noProof="1"/>
              <a:t>Wojewódzka Stacja Sanitarno-Epidemiologiczna w Katowicach 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1055" y="3755733"/>
            <a:ext cx="6374167" cy="718614"/>
          </a:xfrm>
        </p:spPr>
        <p:txBody>
          <a:bodyPr rtlCol="0"/>
          <a:lstStyle/>
          <a:p>
            <a:pPr rtl="0"/>
            <a:r>
              <a:rPr lang="pl-PL" sz="2400" noProof="1"/>
              <a:t>Nowe narkotyki – kompendium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3EC0710-02EF-8618-4062-D10ACBFE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73" y="667154"/>
            <a:ext cx="1755330" cy="17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8" y="4607137"/>
            <a:ext cx="5255580" cy="421480"/>
          </a:xfrm>
        </p:spPr>
        <p:txBody>
          <a:bodyPr rtlCol="0">
            <a:normAutofit/>
          </a:bodyPr>
          <a:lstStyle/>
          <a:p>
            <a:pPr rtl="0"/>
            <a:r>
              <a:rPr lang="pl-PL" sz="2000" noProof="1"/>
              <a:t>Zwróć uwagę !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134" y="1922532"/>
            <a:ext cx="11457965" cy="2320994"/>
          </a:xfrm>
        </p:spPr>
        <p:txBody>
          <a:bodyPr rtlCol="0"/>
          <a:lstStyle/>
          <a:p>
            <a:pPr rtl="0"/>
            <a:r>
              <a:rPr lang="pl-PL" sz="2800" i="1" dirty="0"/>
              <a:t>Badania wśród uczniów pokazują, że co dziesiąty nastolatek próbował </a:t>
            </a:r>
          </a:p>
          <a:p>
            <a:pPr rtl="0"/>
            <a:r>
              <a:rPr lang="pl-PL" sz="2800" i="1" dirty="0"/>
              <a:t>tzw. dopalaczy – czyli substancji psychoaktywnych o nieprzewidywalnym składzie chemicznym, zagrażającym zdrowiu i życiu.</a:t>
            </a:r>
            <a:endParaRPr lang="pl-PL" sz="2800" i="1" noProof="1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D87251-BFBD-0CD6-6E6D-16CCAE0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9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5" y="160073"/>
            <a:ext cx="6344512" cy="884238"/>
          </a:xfrm>
        </p:spPr>
        <p:txBody>
          <a:bodyPr rtlCol="0"/>
          <a:lstStyle/>
          <a:p>
            <a:pPr rtl="0"/>
            <a:r>
              <a:rPr lang="pl-PL" sz="2800" b="1" noProof="1">
                <a:solidFill>
                  <a:schemeClr val="accent1"/>
                </a:solidFill>
              </a:rPr>
              <a:t>Sygnały ostrzegawcze </a:t>
            </a:r>
            <a:br>
              <a:rPr lang="pl-PL" sz="2400" b="1" noProof="1"/>
            </a:br>
            <a:r>
              <a:rPr lang="pl-PL" sz="1600" b="1" noProof="1"/>
              <a:t>mogące wskazywać na Zażywanie substancji psychoaktywnych  </a:t>
            </a:r>
            <a:endParaRPr lang="pl-PL" sz="2400" b="1" noProof="1"/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8705" y="1418566"/>
            <a:ext cx="6171348" cy="464871"/>
          </a:xfrm>
        </p:spPr>
        <p:txBody>
          <a:bodyPr rtlCol="0"/>
          <a:lstStyle/>
          <a:p>
            <a:pPr algn="l" rtl="0"/>
            <a:r>
              <a:rPr lang="pl-PL" sz="2000" noProof="1"/>
              <a:t>Nowe przedmioty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5" y="1998657"/>
            <a:ext cx="6171348" cy="2218585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900" dirty="0"/>
              <a:t>pojawienie się wśród rzeczy dziecka nowych przedmiotów </a:t>
            </a:r>
            <a:br>
              <a:rPr lang="pl-PL" sz="1900" dirty="0"/>
            </a:br>
            <a:r>
              <a:rPr lang="pl-PL" sz="1900" dirty="0"/>
              <a:t>i produktów mogących służyć do przyjmowania substancji psychoaktywnych np. fifki</a:t>
            </a:r>
            <a:r>
              <a:rPr lang="pl-PL" sz="1900" dirty="0">
                <a:solidFill>
                  <a:schemeClr val="bg1"/>
                </a:solidFill>
              </a:rPr>
              <a:t>, </a:t>
            </a:r>
            <a:r>
              <a:rPr lang="pl-PL" sz="1900" dirty="0"/>
              <a:t>zapalniczki, łyżeczki, bibułki, kawałki okopconej folii aluminiowej, igły i strzykawki, waciki, paczuszki w foliowych opakowaniach, kleje, tabletki, proszek, sproszkowane zioła, bryłki itp.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11</a:t>
            </a:fld>
            <a:endParaRPr lang="pl-PL" noProof="1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5699403" y="3984806"/>
            <a:ext cx="6171348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noProof="1"/>
              <a:t>Zmiany psychiczne, zachowań i zwyczajów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6" name="Symbol zastępczy obrazu 5" descr="Obraz zawierający sylwetka&#10;&#10;Opis wygenerowany automatycznie">
            <a:extLst>
              <a:ext uri="{FF2B5EF4-FFF2-40B4-BE49-F238E27FC236}">
                <a16:creationId xmlns:a16="http://schemas.microsoft.com/office/drawing/2014/main" id="{5EA98A68-187A-CEE9-6882-E880140E4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795" r="23795"/>
          <a:stretch>
            <a:fillRect/>
          </a:stretch>
        </p:blipFill>
        <p:spPr/>
      </p:pic>
      <p:sp>
        <p:nvSpPr>
          <p:cNvPr id="13" name="Zawartość — symbol zastępczy 8">
            <a:extLst>
              <a:ext uri="{FF2B5EF4-FFF2-40B4-BE49-F238E27FC236}">
                <a16:creationId xmlns:a16="http://schemas.microsoft.com/office/drawing/2014/main" id="{12A74ECE-E4E9-5D0D-DDA7-4EA0FC3D8A5B}"/>
              </a:ext>
            </a:extLst>
          </p:cNvPr>
          <p:cNvSpPr txBox="1">
            <a:spLocks/>
          </p:cNvSpPr>
          <p:nvPr/>
        </p:nvSpPr>
        <p:spPr>
          <a:xfrm>
            <a:off x="5699403" y="4479342"/>
            <a:ext cx="6171348" cy="2218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sz="7200" dirty="0"/>
              <a:t>np. stany nietrzeźwości, osłabienie lub utrata zainteresowań, zaburzenia snu, wahania nastroju (drażliwość, płaczliwość itp.), zmienna mowa (powolna, zamazana lub przyśpieszona), trudności w koncentracji uwagi, zachowania i reakcje nieadekwatne do sytuacji, chwiejny, powolny chód lub pobudzenie ruchowe, zastyganie w nienaturalnych pozycjach, gorsze wyniki uczenia się czy w pracy, wagarowanie, opuszczanie pracy</a:t>
            </a:r>
            <a:r>
              <a:rPr lang="pl-PL" sz="7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noProof="1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830FAC-C070-9B0F-CD99-3AF037EAFA7B}"/>
              </a:ext>
            </a:extLst>
          </p:cNvPr>
          <p:cNvSpPr txBox="1"/>
          <p:nvPr/>
        </p:nvSpPr>
        <p:spPr>
          <a:xfrm rot="16200000">
            <a:off x="-432927" y="6152395"/>
            <a:ext cx="1127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28097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5" y="160073"/>
            <a:ext cx="6344512" cy="884238"/>
          </a:xfrm>
        </p:spPr>
        <p:txBody>
          <a:bodyPr rtlCol="0"/>
          <a:lstStyle/>
          <a:p>
            <a:pPr rtl="0"/>
            <a:r>
              <a:rPr lang="pl-PL" b="1" noProof="1">
                <a:solidFill>
                  <a:schemeClr val="accent1"/>
                </a:solidFill>
              </a:rPr>
              <a:t>Sygnały ostrzegawcze </a:t>
            </a:r>
            <a:br>
              <a:rPr lang="pl-PL" sz="2400" b="1" noProof="1"/>
            </a:br>
            <a:r>
              <a:rPr lang="pl-PL" sz="1600" b="1" noProof="1"/>
              <a:t>mogące wskazywać na Zażywanie substancji psychoaktywnych  </a:t>
            </a:r>
            <a:endParaRPr lang="pl-PL" sz="2400" b="1" noProof="1"/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8325" y="1587407"/>
            <a:ext cx="6171348" cy="464871"/>
          </a:xfrm>
        </p:spPr>
        <p:txBody>
          <a:bodyPr rtlCol="0"/>
          <a:lstStyle/>
          <a:p>
            <a:pPr algn="l" rtl="0"/>
            <a:r>
              <a:rPr lang="pl-PL" sz="2000" noProof="1"/>
              <a:t>A także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12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6" name="Symbol zastępczy obrazu 5" descr="Obraz zawierający sylwetka&#10;&#10;Opis wygenerowany automatycznie">
            <a:extLst>
              <a:ext uri="{FF2B5EF4-FFF2-40B4-BE49-F238E27FC236}">
                <a16:creationId xmlns:a16="http://schemas.microsoft.com/office/drawing/2014/main" id="{5EA98A68-187A-CEE9-6882-E880140E4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795" r="23795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C3BCC5-4BE3-ADBA-EE28-CCD36AA072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48325" y="2265048"/>
            <a:ext cx="62224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zmiana dotychczasowych znajomych, poszukiwanie nowych grup i aktywności, w których obecne są narkotyki np. dyskoteki, zloty, festiwale muzyczne itp.,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rozluźnienie więzi z rodziną,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zakłócanie porządku publicznego,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zmiany w wyglądzie,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sprawianie wrażenia osoby chorej np. przeziębionej, kaszlącej,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stany euforii i zmęczenia,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zmiana nawyków żywieniowych 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zmiany skórne np. miejsca po wkłuciach do naczyń żylnych, zadrapania, ślady po oparzeniach papierosami, przebarwienia palców,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„szkliste oczy”, źrenice zwężone, rozszerzone, nieruchome,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słodki zapach z ust.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01BD9F7-4FC4-67F4-5A51-3408666FCA28}"/>
              </a:ext>
            </a:extLst>
          </p:cNvPr>
          <p:cNvSpPr txBox="1"/>
          <p:nvPr/>
        </p:nvSpPr>
        <p:spPr>
          <a:xfrm rot="16200000">
            <a:off x="-432927" y="6152395"/>
            <a:ext cx="1127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54353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— symbol zastępczy 7" descr="abstrakcyjny obraz">
            <a:extLst>
              <a:ext uri="{FF2B5EF4-FFF2-40B4-BE49-F238E27FC236}">
                <a16:creationId xmlns:a16="http://schemas.microsoft.com/office/drawing/2014/main" id="{763328C6-FD2E-A810-965A-57FBCE21E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4" y="1475843"/>
            <a:ext cx="4286250" cy="534864"/>
          </a:xfrm>
        </p:spPr>
        <p:txBody>
          <a:bodyPr/>
          <a:lstStyle/>
          <a:p>
            <a:r>
              <a:rPr lang="pl-PL" sz="2400" dirty="0"/>
              <a:t>Objawy</a:t>
            </a:r>
            <a:endParaRPr lang="en-US" sz="20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1" y="3328127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Jakie są objawy zatrucia nowymi narkotykami?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13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19" y="56530"/>
            <a:ext cx="5897218" cy="884238"/>
          </a:xfrm>
        </p:spPr>
        <p:txBody>
          <a:bodyPr rtlCol="0"/>
          <a:lstStyle/>
          <a:p>
            <a:pPr rtl="0"/>
            <a:r>
              <a:rPr lang="pl-PL" sz="3600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5834" y="930763"/>
            <a:ext cx="5214151" cy="464871"/>
          </a:xfrm>
        </p:spPr>
        <p:txBody>
          <a:bodyPr rtlCol="0"/>
          <a:lstStyle/>
          <a:p>
            <a:pPr algn="l" rtl="0"/>
            <a:r>
              <a:rPr lang="pl-PL" sz="2000" noProof="1"/>
              <a:t>Objawy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14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73BDD9-5578-8B25-E876-4592508E943B}"/>
              </a:ext>
            </a:extLst>
          </p:cNvPr>
          <p:cNvSpPr txBox="1"/>
          <p:nvPr/>
        </p:nvSpPr>
        <p:spPr>
          <a:xfrm>
            <a:off x="5957568" y="1840855"/>
            <a:ext cx="5560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>
                <a:solidFill>
                  <a:schemeClr val="accent1"/>
                </a:solidFill>
              </a:rPr>
              <a:t>Pamiętaj, że w zależności od rodzaju zażytej substancji oraz dawki mogą wystąpić różne symptomy: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307C53-470F-2760-E4F2-75741F4EA041}"/>
              </a:ext>
            </a:extLst>
          </p:cNvPr>
          <p:cNvSpPr txBox="1"/>
          <p:nvPr/>
        </p:nvSpPr>
        <p:spPr>
          <a:xfrm>
            <a:off x="5757786" y="3473298"/>
            <a:ext cx="61162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nadmierny przypływ energii, pobudzenie psychoruchowe,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wahanie nastroju, rozdrażnienie,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zaburzenia świadomości,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zaburzenia oddechowe do zatrzymania oddechu,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zwolnienie czynności serca, kołatania serca, niskie ciśnienie tętnicze,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agresja,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stany depresyjne,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halucynacje, napady lęku,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bóle głowy.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19" name="Symbol zastępczy obrazu 18" descr="Obraz zawierający mapa&#10;&#10;Opis wygenerowany automatycznie">
            <a:extLst>
              <a:ext uri="{FF2B5EF4-FFF2-40B4-BE49-F238E27FC236}">
                <a16:creationId xmlns:a16="http://schemas.microsoft.com/office/drawing/2014/main" id="{BE73EEEF-8DC0-865E-273F-B29484E3FF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10" r="23610"/>
          <a:stretch>
            <a:fillRect/>
          </a:stretch>
        </p:blipFill>
        <p:spPr/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2F5A3D6-3334-6E1C-9F9F-69B8103DC155}"/>
              </a:ext>
            </a:extLst>
          </p:cNvPr>
          <p:cNvSpPr txBox="1"/>
          <p:nvPr/>
        </p:nvSpPr>
        <p:spPr>
          <a:xfrm>
            <a:off x="71022" y="6581001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90056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955" y="72379"/>
            <a:ext cx="5897218" cy="884238"/>
          </a:xfrm>
        </p:spPr>
        <p:txBody>
          <a:bodyPr rtlCol="0"/>
          <a:lstStyle/>
          <a:p>
            <a:pPr rtl="0"/>
            <a:r>
              <a:rPr lang="pl-PL" sz="3600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23138" y="956617"/>
            <a:ext cx="5214151" cy="464871"/>
          </a:xfrm>
        </p:spPr>
        <p:txBody>
          <a:bodyPr rtlCol="0"/>
          <a:lstStyle/>
          <a:p>
            <a:pPr algn="l" rtl="0"/>
            <a:r>
              <a:rPr lang="pl-PL" sz="2000" noProof="1"/>
              <a:t>Postępowanie po zażyciu 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15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73BDD9-5578-8B25-E876-4592508E943B}"/>
              </a:ext>
            </a:extLst>
          </p:cNvPr>
          <p:cNvSpPr txBox="1"/>
          <p:nvPr/>
        </p:nvSpPr>
        <p:spPr>
          <a:xfrm>
            <a:off x="6712170" y="5512640"/>
            <a:ext cx="5560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>
                <a:solidFill>
                  <a:schemeClr val="accent1"/>
                </a:solidFill>
              </a:rPr>
              <a:t>Pamiętaj, że w zależności od prezentowanych objawów każda osoba po zażyciu środków psychoaktywnych powinna być skonsultowana przez lekarza.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307C53-470F-2760-E4F2-75741F4EA041}"/>
              </a:ext>
            </a:extLst>
          </p:cNvPr>
          <p:cNvSpPr txBox="1"/>
          <p:nvPr/>
        </p:nvSpPr>
        <p:spPr>
          <a:xfrm>
            <a:off x="5429638" y="1840855"/>
            <a:ext cx="6116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  <a:highlight>
                  <a:srgbClr val="A53F52"/>
                </a:highlight>
              </a:rPr>
              <a:t>OBSERWUJ.</a:t>
            </a:r>
            <a:r>
              <a:rPr lang="pl-PL" dirty="0"/>
              <a:t> W przypadku podejrzenia, że stan zdrowia osoby po zażyciu nowych narkotyków pogarsza lub gdy zachowanie może stanowić zagrożenie dla siebie i osób trzecich </a:t>
            </a:r>
            <a:r>
              <a:rPr lang="pl-PL" dirty="0">
                <a:solidFill>
                  <a:schemeClr val="bg1"/>
                </a:solidFill>
                <a:highlight>
                  <a:srgbClr val="A53F52"/>
                </a:highlight>
              </a:rPr>
              <a:t>WEZWIJ</a:t>
            </a:r>
            <a:r>
              <a:rPr lang="pl-PL" dirty="0">
                <a:highlight>
                  <a:srgbClr val="A53F52"/>
                </a:highlight>
              </a:rPr>
              <a:t> </a:t>
            </a:r>
            <a:r>
              <a:rPr lang="pl-PL" dirty="0"/>
              <a:t>Zespół Ratownictwa Medycznego (tel. 112)</a:t>
            </a:r>
          </a:p>
        </p:txBody>
      </p:sp>
      <p:pic>
        <p:nvPicPr>
          <p:cNvPr id="9" name="Symbol zastępczy obrazu 8" descr="Obraz zawierający wewnątrz, bałagan&#10;&#10;Opis wygenerowany automatycznie">
            <a:extLst>
              <a:ext uri="{FF2B5EF4-FFF2-40B4-BE49-F238E27FC236}">
                <a16:creationId xmlns:a16="http://schemas.microsoft.com/office/drawing/2014/main" id="{BEFBD064-513E-2350-4E53-2F3A152E43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8128" b="8128"/>
          <a:stretch>
            <a:fillRect/>
          </a:stretch>
        </p:blipFill>
        <p:spPr/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74A0A9C-AE6E-2561-F0F3-C54EDC0D4D30}"/>
              </a:ext>
            </a:extLst>
          </p:cNvPr>
          <p:cNvSpPr txBox="1"/>
          <p:nvPr/>
        </p:nvSpPr>
        <p:spPr>
          <a:xfrm>
            <a:off x="5502888" y="3288282"/>
            <a:ext cx="6116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  <a:highlight>
                  <a:srgbClr val="A53F52"/>
                </a:highlight>
              </a:rPr>
              <a:t>ZBIERZ</a:t>
            </a:r>
            <a:r>
              <a:rPr lang="pl-PL" dirty="0">
                <a:highlight>
                  <a:srgbClr val="A53F52"/>
                </a:highlight>
              </a:rPr>
              <a:t> </a:t>
            </a:r>
            <a:r>
              <a:rPr lang="pl-PL" dirty="0"/>
              <a:t> wywiad od osób znajomych poszkodowanego np. bawiących się razem w dyskotece, dotyczący rodzaju i ilości zażytych substancji. Powinno się również zabezpieczyć substancję psychoaktywną i opakowania po nich do badań </a:t>
            </a:r>
            <a:br>
              <a:rPr lang="pl-PL" dirty="0"/>
            </a:br>
            <a:r>
              <a:rPr lang="pl-PL" dirty="0"/>
              <a:t>i dalszego postępowania. Z zasady, nie podejmujemy działań zmierzających do eliminacji trucizny z przewodu pokarmowego (wymuszenie wymiotów).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BA80674-A8CE-E7DC-187B-37B3B3149163}"/>
              </a:ext>
            </a:extLst>
          </p:cNvPr>
          <p:cNvSpPr txBox="1"/>
          <p:nvPr/>
        </p:nvSpPr>
        <p:spPr>
          <a:xfrm>
            <a:off x="71022" y="6581001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64156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— symbol zastępczy 7" descr="abstrakcyjny obraz">
            <a:extLst>
              <a:ext uri="{FF2B5EF4-FFF2-40B4-BE49-F238E27FC236}">
                <a16:creationId xmlns:a16="http://schemas.microsoft.com/office/drawing/2014/main" id="{763328C6-FD2E-A810-965A-57FBCE21E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4" y="1475843"/>
            <a:ext cx="4286250" cy="534864"/>
          </a:xfrm>
        </p:spPr>
        <p:txBody>
          <a:bodyPr/>
          <a:lstStyle/>
          <a:p>
            <a:r>
              <a:rPr lang="pl-PL" sz="2400" dirty="0"/>
              <a:t>przyczyny</a:t>
            </a:r>
            <a:endParaRPr lang="en-US" sz="20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1" y="3328127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Dlaczego młodzież sięga po nowe narkotyki?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16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5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568" y="72379"/>
            <a:ext cx="5897218" cy="884238"/>
          </a:xfrm>
        </p:spPr>
        <p:txBody>
          <a:bodyPr rtlCol="0"/>
          <a:lstStyle/>
          <a:p>
            <a:pPr rtl="0"/>
            <a:r>
              <a:rPr lang="pl-PL" sz="4400" noProof="1"/>
              <a:t>przyczyny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146643"/>
            <a:ext cx="4646245" cy="464871"/>
          </a:xfrm>
        </p:spPr>
        <p:txBody>
          <a:bodyPr rtlCol="0"/>
          <a:lstStyle/>
          <a:p>
            <a:pPr algn="l" rtl="0"/>
            <a:r>
              <a:rPr lang="pl-PL" sz="2000" noProof="1"/>
              <a:t>Relacje międzyludzkie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9408"/>
            <a:ext cx="5897217" cy="3511852"/>
          </a:xfrm>
        </p:spPr>
        <p:txBody>
          <a:bodyPr rtlCol="0">
            <a:normAutofit lnSpcReduction="10000"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-PL" sz="2000" dirty="0"/>
              <a:t>Przyczyny zażywania nowych narkotyków podawane przez młodych ludzi to: 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chęć upodobnienia się do grupy, presja kolegów </a:t>
            </a:r>
            <a:br>
              <a:rPr lang="pl-PL" sz="2000" dirty="0"/>
            </a:br>
            <a:r>
              <a:rPr lang="pl-PL" sz="2000" dirty="0"/>
              <a:t>i koleżanek,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zaspokojenie ciekawości, 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dla rozrywki, 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problemy w domu i szkole,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niezadowolenie z siebie i z życia,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z powodu nudy.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17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6" name="Symbol zastępczy obrazu 5" descr="Obraz zawierający osoba, kobieta, wewnątrz, osoby&#10;&#10;Opis wygenerowany automatycznie">
            <a:extLst>
              <a:ext uri="{FF2B5EF4-FFF2-40B4-BE49-F238E27FC236}">
                <a16:creationId xmlns:a16="http://schemas.microsoft.com/office/drawing/2014/main" id="{C775DC47-240C-CFBF-243B-702AB0EF35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51" r="23651"/>
          <a:stretch>
            <a:fillRect/>
          </a:stretch>
        </p:blipFill>
        <p:spPr>
          <a:xfrm>
            <a:off x="0" y="11068"/>
            <a:ext cx="5416550" cy="6846932"/>
          </a:xfr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73BDD9-5578-8B25-E876-4592508E943B}"/>
              </a:ext>
            </a:extLst>
          </p:cNvPr>
          <p:cNvSpPr txBox="1"/>
          <p:nvPr/>
        </p:nvSpPr>
        <p:spPr>
          <a:xfrm>
            <a:off x="6501413" y="5196944"/>
            <a:ext cx="5560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solidFill>
                  <a:schemeClr val="accent1"/>
                </a:solidFill>
              </a:rPr>
              <a:t>Dlatego dobre relacje w rodzinie, jasno wytyczony system wartości, życzliwość i akceptacja, codzienny kontakt, rozmowy i zainteresowanie sprawami Twojego dziecka  pomogą uchronić je przed kontaktem </a:t>
            </a:r>
            <a:br>
              <a:rPr lang="pl-PL" sz="1800" i="1" dirty="0">
                <a:solidFill>
                  <a:schemeClr val="accent1"/>
                </a:solidFill>
              </a:rPr>
            </a:br>
            <a:r>
              <a:rPr lang="pl-PL" sz="1800" i="1" dirty="0">
                <a:solidFill>
                  <a:schemeClr val="accent1"/>
                </a:solidFill>
              </a:rPr>
              <a:t>z narkotykami.</a:t>
            </a:r>
            <a:endParaRPr lang="pl-PL" sz="1200" i="1" noProof="1">
              <a:solidFill>
                <a:schemeClr val="accent1"/>
              </a:solidFill>
            </a:endParaRP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93D2B26-2EE7-D4B1-91A2-7ECB0C7FC596}"/>
              </a:ext>
            </a:extLst>
          </p:cNvPr>
          <p:cNvSpPr txBox="1"/>
          <p:nvPr/>
        </p:nvSpPr>
        <p:spPr>
          <a:xfrm rot="16200000">
            <a:off x="-455120" y="5971425"/>
            <a:ext cx="1171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147062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025" y="48505"/>
            <a:ext cx="5897218" cy="884238"/>
          </a:xfrm>
        </p:spPr>
        <p:txBody>
          <a:bodyPr rtlCol="0"/>
          <a:lstStyle/>
          <a:p>
            <a:pPr rtl="0"/>
            <a:r>
              <a:rPr lang="pl-PL" sz="4400" noProof="1"/>
              <a:t>Co możesz zrobić?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7568" y="1162937"/>
            <a:ext cx="4646245" cy="464871"/>
          </a:xfrm>
        </p:spPr>
        <p:txBody>
          <a:bodyPr rtlCol="0"/>
          <a:lstStyle/>
          <a:p>
            <a:pPr algn="l" rtl="0"/>
            <a:r>
              <a:rPr lang="pl-PL" sz="2000" noProof="1"/>
              <a:t>Rodzina 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6" y="1801540"/>
            <a:ext cx="5897217" cy="3958834"/>
          </a:xfrm>
        </p:spPr>
        <p:txBody>
          <a:bodyPr rtlCol="0"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Bądź przykładem</a:t>
            </a:r>
            <a:r>
              <a:rPr lang="pl-PL" sz="5600" dirty="0"/>
              <a:t>. Dzieci są dobrymi obserwatorami. Łatwo zauważą, gdy Twoje zachowanie nie jest zgodne z Twoimi słowami. Wymagaj, ale stawiaj warunki możliwe do spełnienia.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Bądź konsekwentny</a:t>
            </a:r>
            <a:r>
              <a:rPr lang="pl-PL" sz="5600" dirty="0"/>
              <a:t>, aby dziecko liczyło się z Tobą i wiedziało, że ustalone normy w kluczowych sprawach muszą być przestrzegane.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Staraj się poznać przyjaciół i znajomych swego dziecka. </a:t>
            </a:r>
            <a:r>
              <a:rPr lang="pl-PL" sz="5600" dirty="0"/>
              <a:t>Pamiętaj, że mogą oni mieć duży wpływ na zachowania i postawy Twego dziecka.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Szanuj prawa dziecka do własnych opinii i wyborów. </a:t>
            </a:r>
            <a:r>
              <a:rPr lang="pl-PL" sz="5600" dirty="0"/>
              <a:t>Nie bądź nadmiernie opiekuńczy. Doradzaj, ale nie narzucaj swojej woli. Pozwól dziecku dokonywać wyborów, gdyż w taki sposób uczy się życia, zarazem bądź czujny i w porę reaguj na zagrożenia.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Ucz się jak przezwyciężać trudności i radzić sobie w trudnych sytuacjach. </a:t>
            </a:r>
            <a:endParaRPr lang="pl-PL" sz="200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18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14E9BCB-395E-E5A5-F0FE-372AB9A9AFB6}"/>
              </a:ext>
            </a:extLst>
          </p:cNvPr>
          <p:cNvSpPr txBox="1"/>
          <p:nvPr/>
        </p:nvSpPr>
        <p:spPr>
          <a:xfrm>
            <a:off x="7183688" y="6145137"/>
            <a:ext cx="50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chemeClr val="bg1"/>
                </a:solidFill>
                <a:highlight>
                  <a:srgbClr val="A53F52"/>
                </a:highlight>
              </a:rPr>
              <a:t>Pamiętaj, wspólnie musicie rozwiązać problem.</a:t>
            </a:r>
          </a:p>
          <a:p>
            <a:endParaRPr lang="pl-PL" dirty="0">
              <a:solidFill>
                <a:schemeClr val="bg1"/>
              </a:solidFill>
              <a:highlight>
                <a:srgbClr val="A53F52"/>
              </a:highlight>
            </a:endParaRPr>
          </a:p>
        </p:txBody>
      </p:sp>
      <p:pic>
        <p:nvPicPr>
          <p:cNvPr id="11" name="Symbol zastępczy obrazu 10" descr="Obraz zawierający zewnętrzne, sylwetka&#10;&#10;Opis wygenerowany automatycznie">
            <a:extLst>
              <a:ext uri="{FF2B5EF4-FFF2-40B4-BE49-F238E27FC236}">
                <a16:creationId xmlns:a16="http://schemas.microsoft.com/office/drawing/2014/main" id="{E1CF8531-573A-22C6-440A-8855645E95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30" r="23630"/>
          <a:stretch>
            <a:fillRect/>
          </a:stretch>
        </p:blipFill>
        <p:spPr/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5283C88-DBE0-35D1-2976-CF35F876D24F}"/>
              </a:ext>
            </a:extLst>
          </p:cNvPr>
          <p:cNvSpPr txBox="1"/>
          <p:nvPr/>
        </p:nvSpPr>
        <p:spPr>
          <a:xfrm rot="16200000">
            <a:off x="-447427" y="6086587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348491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— symbol zastępczy 7" descr="abstrakcyjny obraz">
            <a:extLst>
              <a:ext uri="{FF2B5EF4-FFF2-40B4-BE49-F238E27FC236}">
                <a16:creationId xmlns:a16="http://schemas.microsoft.com/office/drawing/2014/main" id="{763328C6-FD2E-A810-965A-57FBCE21E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4" y="1475843"/>
            <a:ext cx="4286250" cy="534864"/>
          </a:xfrm>
        </p:spPr>
        <p:txBody>
          <a:bodyPr/>
          <a:lstStyle/>
          <a:p>
            <a:r>
              <a:rPr lang="pl-PL" sz="2400" dirty="0"/>
              <a:t>Leki OTC, Leki bez recepty</a:t>
            </a:r>
            <a:endParaRPr lang="en-US" sz="20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1" y="3328127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Zwróć uwagę na leki, które zażywa dziecko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19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A87B3-0A27-4EE9-979E-B69581E4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7" y="411862"/>
            <a:ext cx="5532094" cy="1911246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pl-PL" sz="4400" b="1" noProof="1"/>
              <a:t>Substancje psychoaktywne</a:t>
            </a:r>
            <a:br>
              <a:rPr lang="pl-PL" sz="4400" b="1" noProof="1"/>
            </a:br>
            <a:r>
              <a:rPr lang="pl-PL" sz="4400" b="1" noProof="1"/>
              <a:t>Czyli…?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F3C89A40-EEAA-43AB-9A3A-B2CFDE45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8657" y="2884898"/>
            <a:ext cx="5210612" cy="3561240"/>
          </a:xfrm>
        </p:spPr>
        <p:txBody>
          <a:bodyPr rtlCol="0"/>
          <a:lstStyle/>
          <a:p>
            <a:pPr rtl="0"/>
            <a:r>
              <a:rPr lang="pl-PL" sz="2000" noProof="1"/>
              <a:t>Nowe narkotyki</a:t>
            </a:r>
          </a:p>
          <a:p>
            <a:pPr rtl="0"/>
            <a:r>
              <a:rPr lang="pl-PL" sz="2000" noProof="1"/>
              <a:t>Nowe substancje psychoaktywne</a:t>
            </a:r>
          </a:p>
          <a:p>
            <a:pPr rtl="0"/>
            <a:r>
              <a:rPr lang="pl-PL" sz="2000" noProof="1"/>
              <a:t>Środki zastępcze</a:t>
            </a:r>
          </a:p>
          <a:p>
            <a:pPr rtl="0"/>
            <a:r>
              <a:rPr lang="pl-PL" sz="2000" noProof="1"/>
              <a:t>Potocznie tzw. „dopalacze”</a:t>
            </a:r>
          </a:p>
          <a:p>
            <a:pPr rtl="0"/>
            <a:r>
              <a:rPr lang="pl-PL" sz="2000" noProof="1"/>
              <a:t>ale także alkohol, tytoń oraz leki</a:t>
            </a:r>
          </a:p>
          <a:p>
            <a:pPr rtl="0"/>
            <a:endParaRPr lang="pl-PL" noProof="1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F29F8048-1E86-48F4-B246-D2F8C54B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pPr/>
              <a:t>2</a:t>
            </a:fld>
            <a:endParaRPr lang="pl-PL" noProof="1"/>
          </a:p>
        </p:txBody>
      </p:sp>
      <p:pic>
        <p:nvPicPr>
          <p:cNvPr id="9" name="Symbol zastępczy obrazu 8" descr="Abstrakcyjne tło z cząstką">
            <a:extLst>
              <a:ext uri="{FF2B5EF4-FFF2-40B4-BE49-F238E27FC236}">
                <a16:creationId xmlns:a16="http://schemas.microsoft.com/office/drawing/2014/main" id="{672C2FE0-8B86-8948-74DD-377DA3E4E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000" r="25000"/>
          <a:stretch>
            <a:fillRect/>
          </a:stretch>
        </p:blipFill>
        <p:spPr/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5DDA61-5CCD-8B5D-083B-A6615EC0A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8" y="4607137"/>
            <a:ext cx="5255580" cy="421480"/>
          </a:xfrm>
        </p:spPr>
        <p:txBody>
          <a:bodyPr rtlCol="0">
            <a:normAutofit/>
          </a:bodyPr>
          <a:lstStyle/>
          <a:p>
            <a:pPr rtl="0"/>
            <a:r>
              <a:rPr lang="pl-PL" sz="2000" noProof="1"/>
              <a:t>Zwróć uwagę !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134" y="1922532"/>
            <a:ext cx="11457965" cy="2320994"/>
          </a:xfrm>
        </p:spPr>
        <p:txBody>
          <a:bodyPr rtlCol="0"/>
          <a:lstStyle/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2800" b="0" i="1" dirty="0"/>
              <a:t>Wśród dzieci powyżej 12 r.ż. najbardziej popularnymi środkami psychoaktywnymi są substancje zawarte w lekach OTC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D87251-BFBD-0CD6-6E6D-16CCAE0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2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8145" y="1279808"/>
            <a:ext cx="6042605" cy="584967"/>
          </a:xfrm>
        </p:spPr>
        <p:txBody>
          <a:bodyPr rtlCol="0"/>
          <a:lstStyle/>
          <a:p>
            <a:pPr algn="l" rtl="0"/>
            <a:r>
              <a:rPr lang="pl-PL" sz="2000" noProof="1"/>
              <a:t>Co to są leki OTC?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144" y="1917086"/>
            <a:ext cx="6042605" cy="2218585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pl-PL" altLang="pl-PL" sz="2200" dirty="0">
                <a:cs typeface="Biome Light" panose="020B0303030204020804" pitchFamily="34" charset="0"/>
              </a:rPr>
              <a:t>Leki OTC (</a:t>
            </a:r>
            <a:r>
              <a:rPr lang="pl-PL" altLang="pl-PL" sz="2200" dirty="0" err="1">
                <a:cs typeface="Biome Light" panose="020B0303030204020804" pitchFamily="34" charset="0"/>
              </a:rPr>
              <a:t>over</a:t>
            </a:r>
            <a:r>
              <a:rPr lang="pl-PL" altLang="pl-PL" sz="2200" dirty="0">
                <a:cs typeface="Biome Light" panose="020B0303030204020804" pitchFamily="34" charset="0"/>
              </a:rPr>
              <a:t>-the-</a:t>
            </a:r>
            <a:r>
              <a:rPr lang="pl-PL" altLang="pl-PL" sz="2200" dirty="0" err="1">
                <a:cs typeface="Biome Light" panose="020B0303030204020804" pitchFamily="34" charset="0"/>
              </a:rPr>
              <a:t>counter</a:t>
            </a:r>
            <a:r>
              <a:rPr lang="pl-PL" altLang="pl-PL" sz="2200" dirty="0">
                <a:cs typeface="Biome Light" panose="020B0303030204020804" pitchFamily="34" charset="0"/>
              </a:rPr>
              <a:t> </a:t>
            </a:r>
            <a:r>
              <a:rPr lang="pl-PL" altLang="pl-PL" sz="2200" dirty="0" err="1">
                <a:cs typeface="Biome Light" panose="020B0303030204020804" pitchFamily="34" charset="0"/>
              </a:rPr>
              <a:t>drug</a:t>
            </a:r>
            <a:r>
              <a:rPr lang="pl-PL" altLang="pl-PL" sz="2200" dirty="0">
                <a:cs typeface="Biome Light" panose="020B0303030204020804" pitchFamily="34" charset="0"/>
              </a:rPr>
              <a:t>) leki wydawane bez recepty lekarskiej. 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2200" dirty="0">
                <a:cs typeface="Biome Light" panose="020B0303030204020804" pitchFamily="34" charset="0"/>
              </a:rPr>
              <a:t>Idea OTC umożliwia pacjentom samoleczenie w powszechnych dolegliwościach, przed zasięgnięciem porady lekarskiej.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2200" dirty="0">
                <a:cs typeface="Biome Light" panose="020B0303030204020804" pitchFamily="34" charset="0"/>
              </a:rPr>
              <a:t>Produkt OTC należy stosować zwykle 3 lub 5 dni, w konkretnych, łatwych do </a:t>
            </a:r>
            <a:r>
              <a:rPr lang="pl-PL" altLang="pl-PL" sz="2200" dirty="0" err="1">
                <a:cs typeface="Biome Light" panose="020B0303030204020804" pitchFamily="34" charset="0"/>
              </a:rPr>
              <a:t>samozdiagnozowania</a:t>
            </a:r>
            <a:r>
              <a:rPr lang="pl-PL" altLang="pl-PL" sz="2200" dirty="0">
                <a:cs typeface="Biome Light" panose="020B0303030204020804" pitchFamily="34" charset="0"/>
              </a:rPr>
              <a:t> przez pacjenta dolegliwościach. 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21</a:t>
            </a:fld>
            <a:endParaRPr lang="pl-PL" noProof="1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E9F786-7A68-A64E-BC66-D6D8B0B3D11F}"/>
              </a:ext>
            </a:extLst>
          </p:cNvPr>
          <p:cNvSpPr txBox="1"/>
          <p:nvPr/>
        </p:nvSpPr>
        <p:spPr>
          <a:xfrm>
            <a:off x="5962824" y="5178608"/>
            <a:ext cx="5841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A53F52"/>
                </a:solidFill>
              </a:rPr>
              <a:t>Dekstrometorfan</a:t>
            </a:r>
            <a:r>
              <a:rPr lang="pl-PL" dirty="0">
                <a:solidFill>
                  <a:srgbClr val="A53F52"/>
                </a:solidFill>
              </a:rPr>
              <a:t> (DXM);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Kodeina;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Pseudoefedryna;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A53F52"/>
                </a:solidFill>
              </a:rPr>
              <a:t>Benzydamina</a:t>
            </a:r>
            <a:r>
              <a:rPr lang="pl-PL" dirty="0">
                <a:solidFill>
                  <a:srgbClr val="A53F52"/>
                </a:solidFill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Kofeina.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5828144" y="4331208"/>
            <a:ext cx="5975928" cy="65186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altLang="pl-PL" sz="2000" b="0" dirty="0"/>
              <a:t>Najbardziej popularne substancje psychoaktywne zawarte w lekach OTC</a:t>
            </a:r>
            <a:r>
              <a:rPr lang="pl-PL" sz="2000" noProof="1"/>
              <a:t>?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15" name="Symbol zastępczy obrazu 14" descr="Kapsułki i kapsuły w asortymencie">
            <a:extLst>
              <a:ext uri="{FF2B5EF4-FFF2-40B4-BE49-F238E27FC236}">
                <a16:creationId xmlns:a16="http://schemas.microsoft.com/office/drawing/2014/main" id="{919CF3BA-285D-0A94-907D-D1195176E8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30" r="23630"/>
          <a:stretch>
            <a:fillRect/>
          </a:stretch>
        </p:blipFill>
        <p:spPr/>
      </p:pic>
      <p:sp>
        <p:nvSpPr>
          <p:cNvPr id="17" name="Tytuł 16">
            <a:extLst>
              <a:ext uri="{FF2B5EF4-FFF2-40B4-BE49-F238E27FC236}">
                <a16:creationId xmlns:a16="http://schemas.microsoft.com/office/drawing/2014/main" id="{99348E47-48E7-2451-59FE-085DF4C8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41011"/>
            <a:ext cx="5897218" cy="884238"/>
          </a:xfrm>
        </p:spPr>
        <p:txBody>
          <a:bodyPr/>
          <a:lstStyle/>
          <a:p>
            <a:r>
              <a:rPr lang="pl-PL" sz="4400" dirty="0"/>
              <a:t>LEKI OTC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29470C6-04B4-2801-C672-77CD366C5E24}"/>
              </a:ext>
            </a:extLst>
          </p:cNvPr>
          <p:cNvSpPr txBox="1"/>
          <p:nvPr/>
        </p:nvSpPr>
        <p:spPr>
          <a:xfrm>
            <a:off x="0" y="6604084"/>
            <a:ext cx="17133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Bank obrazów - Office</a:t>
            </a:r>
          </a:p>
        </p:txBody>
      </p:sp>
    </p:spTree>
    <p:extLst>
      <p:ext uri="{BB962C8B-B14F-4D97-AF65-F5344CB8AC3E}">
        <p14:creationId xmlns:p14="http://schemas.microsoft.com/office/powerpoint/2010/main" val="2530989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osoba, wewnątrz, picie, napój&#10;&#10;Opis wygenerowany automatycznie">
            <a:extLst>
              <a:ext uri="{FF2B5EF4-FFF2-40B4-BE49-F238E27FC236}">
                <a16:creationId xmlns:a16="http://schemas.microsoft.com/office/drawing/2014/main" id="{78E6B0B1-3D94-11D1-9CFC-7A12D9B385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150" y="3608511"/>
            <a:ext cx="4286250" cy="534864"/>
          </a:xfrm>
        </p:spPr>
        <p:txBody>
          <a:bodyPr/>
          <a:lstStyle/>
          <a:p>
            <a:r>
              <a:rPr lang="pl-PL" sz="2000" dirty="0"/>
              <a:t>Łatwy dostęp</a:t>
            </a: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6" y="1309291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>
                <a:solidFill>
                  <a:schemeClr val="bg1"/>
                </a:solidFill>
              </a:rPr>
              <a:t>Dlaczego leki są niebezpieczne?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22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34E04AA-7473-FCCB-640F-3CF01DC6AAB9}"/>
              </a:ext>
            </a:extLst>
          </p:cNvPr>
          <p:cNvSpPr txBox="1"/>
          <p:nvPr/>
        </p:nvSpPr>
        <p:spPr>
          <a:xfrm rot="16200000">
            <a:off x="-294434" y="6271178"/>
            <a:ext cx="89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</a:rPr>
              <a:t>Freepik</a:t>
            </a:r>
          </a:p>
        </p:txBody>
      </p:sp>
    </p:spTree>
    <p:extLst>
      <p:ext uri="{BB962C8B-B14F-4D97-AF65-F5344CB8AC3E}">
        <p14:creationId xmlns:p14="http://schemas.microsoft.com/office/powerpoint/2010/main" val="304133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2332" y="3084175"/>
            <a:ext cx="2377440" cy="365125"/>
          </a:xfrm>
        </p:spPr>
        <p:txBody>
          <a:bodyPr rtlCol="0"/>
          <a:lstStyle/>
          <a:p>
            <a:pPr rtl="0"/>
            <a:r>
              <a:rPr lang="pl-PL" sz="2000" spc="300" dirty="0"/>
              <a:t>Lekomania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23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1C2F4-919B-7D3D-5AB1-EFD22A720BC5}"/>
              </a:ext>
            </a:extLst>
          </p:cNvPr>
          <p:cNvSpPr txBox="1"/>
          <p:nvPr/>
        </p:nvSpPr>
        <p:spPr>
          <a:xfrm>
            <a:off x="5570449" y="921141"/>
            <a:ext cx="6422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>
                <a:solidFill>
                  <a:srgbClr val="A53F52"/>
                </a:solidFill>
              </a:rPr>
              <a:t>Część młodych ludzi zażywa medykament w celu odurzenia się. Leki OTC są łatwo dostępne, stosunkowo tanie.</a:t>
            </a:r>
          </a:p>
          <a:p>
            <a:pPr algn="l"/>
            <a:r>
              <a:rPr lang="pl-PL" sz="2000" dirty="0">
                <a:solidFill>
                  <a:srgbClr val="A53F52"/>
                </a:solidFill>
              </a:rPr>
              <a:t>Stosowane w niewłaściwych ilościach mogą wywołać skutki podobne do narkotyków, a w konsekwencji mogą uzależniać. </a:t>
            </a:r>
          </a:p>
          <a:p>
            <a:pPr algn="l"/>
            <a:endParaRPr lang="pl-PL" dirty="0">
              <a:solidFill>
                <a:srgbClr val="A53F52"/>
              </a:solidFill>
              <a:highlight>
                <a:srgbClr val="FFFF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C482AE-28B2-3C33-4AD6-515CB46DCC9F}"/>
              </a:ext>
            </a:extLst>
          </p:cNvPr>
          <p:cNvSpPr txBox="1"/>
          <p:nvPr/>
        </p:nvSpPr>
        <p:spPr>
          <a:xfrm>
            <a:off x="4947504" y="3707642"/>
            <a:ext cx="687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Uzależnienie wywołuje stan fizyczny lub psychiczny, który prowadzi do zmiany </a:t>
            </a:r>
            <a:r>
              <a:rPr lang="pl-PL" dirty="0" err="1"/>
              <a:t>zachowań</a:t>
            </a:r>
            <a:r>
              <a:rPr lang="pl-PL" dirty="0"/>
              <a:t> łącznie z przymusem stałego lub okresowego przyjmowania leków.</a:t>
            </a:r>
            <a:endParaRPr lang="pl-PL" dirty="0">
              <a:highlight>
                <a:srgbClr val="FFFF00"/>
              </a:highlight>
              <a:latin typeface="OpenSans-Semibold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010D0DE-5D14-2673-257E-0DAE3F6E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11" name="Symbol zastępczy obrazu 10" descr="Obraz zawierający osoba, wewnątrz, ręka, akcesorium&#10;&#10;Opis wygenerowany automatycznie">
            <a:extLst>
              <a:ext uri="{FF2B5EF4-FFF2-40B4-BE49-F238E27FC236}">
                <a16:creationId xmlns:a16="http://schemas.microsoft.com/office/drawing/2014/main" id="{030BA78D-B10E-618D-0786-DF88124C68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5309" r="5309"/>
          <a:stretch>
            <a:fillRect/>
          </a:stretch>
        </p:blipFill>
        <p:spPr>
          <a:xfrm>
            <a:off x="-366203" y="-12100"/>
            <a:ext cx="6096000" cy="6870100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E82E470-A15E-CFA8-20C7-D0D78EE582F2}"/>
              </a:ext>
            </a:extLst>
          </p:cNvPr>
          <p:cNvSpPr txBox="1"/>
          <p:nvPr/>
        </p:nvSpPr>
        <p:spPr>
          <a:xfrm>
            <a:off x="4901712" y="4886634"/>
            <a:ext cx="69158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Przedawkowanie może spowodować silne zatrucia, a także poważniejsze konsekwencje, jak uszkodzenie nerek czy wątroby. </a:t>
            </a:r>
          </a:p>
          <a:p>
            <a:pPr algn="l"/>
            <a:endParaRPr lang="pl-PL" sz="2000" dirty="0"/>
          </a:p>
          <a:p>
            <a:pPr algn="l"/>
            <a:r>
              <a:rPr lang="pl-PL" dirty="0"/>
              <a:t>W skrajnych przypadkach nadużywanie leków OTC może zakończyć się śmiercią. 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9CD163E-5C5E-D0AA-F305-C10C08A1957F}"/>
              </a:ext>
            </a:extLst>
          </p:cNvPr>
          <p:cNvSpPr txBox="1"/>
          <p:nvPr/>
        </p:nvSpPr>
        <p:spPr>
          <a:xfrm>
            <a:off x="0" y="6535650"/>
            <a:ext cx="1025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95000"/>
                  </a:schemeClr>
                </a:solidFill>
              </a:rPr>
              <a:t>Freepik</a:t>
            </a:r>
          </a:p>
        </p:txBody>
      </p:sp>
    </p:spTree>
    <p:extLst>
      <p:ext uri="{BB962C8B-B14F-4D97-AF65-F5344CB8AC3E}">
        <p14:creationId xmlns:p14="http://schemas.microsoft.com/office/powerpoint/2010/main" val="3679343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5" y="1156677"/>
            <a:ext cx="5255580" cy="421480"/>
          </a:xfrm>
        </p:spPr>
        <p:txBody>
          <a:bodyPr rtlCol="0">
            <a:normAutofit/>
          </a:bodyPr>
          <a:lstStyle/>
          <a:p>
            <a:pPr rtl="0"/>
            <a:r>
              <a:rPr lang="pl-PL" sz="2000" noProof="1"/>
              <a:t>Politoksykomania 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767" y="2455192"/>
            <a:ext cx="11457965" cy="2320994"/>
          </a:xfrm>
        </p:spPr>
        <p:txBody>
          <a:bodyPr rtlCol="0"/>
          <a:lstStyle/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2800" b="0" i="1" dirty="0"/>
              <a:t>Jednoczesne nadużywanie i/lub uzależnienie od wielu substancji psychoaktywnych, takich jak alkohol, narkotyki, leki czy „dopalacze”.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D87251-BFBD-0CD6-6E6D-16CCAE0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91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8447" y="716378"/>
            <a:ext cx="3298188" cy="365125"/>
          </a:xfrm>
        </p:spPr>
        <p:txBody>
          <a:bodyPr rtlCol="0"/>
          <a:lstStyle/>
          <a:p>
            <a:pPr rtl="0"/>
            <a:r>
              <a:rPr lang="pl-PL" sz="2000" spc="300" dirty="0" err="1"/>
              <a:t>POlitoksykomania</a:t>
            </a:r>
            <a:endParaRPr lang="pl-PL" sz="2000" spc="300" dirty="0"/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25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1C2F4-919B-7D3D-5AB1-EFD22A720BC5}"/>
              </a:ext>
            </a:extLst>
          </p:cNvPr>
          <p:cNvSpPr txBox="1"/>
          <p:nvPr/>
        </p:nvSpPr>
        <p:spPr>
          <a:xfrm>
            <a:off x="5570449" y="1506211"/>
            <a:ext cx="64227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>
                <a:solidFill>
                  <a:srgbClr val="A53F52"/>
                </a:solidFill>
              </a:rPr>
              <a:t>Zaburzenie psychiczne i zaburzenie zachowania wg ICD-10,</a:t>
            </a:r>
          </a:p>
          <a:p>
            <a:pPr algn="l"/>
            <a:r>
              <a:rPr lang="pl-PL" sz="2000" dirty="0">
                <a:solidFill>
                  <a:srgbClr val="A53F52"/>
                </a:solidFill>
              </a:rPr>
              <a:t>zjawisko łączenia różnych substancji psychoaktywnych, </a:t>
            </a:r>
          </a:p>
          <a:p>
            <a:pPr algn="l"/>
            <a:r>
              <a:rPr lang="pl-PL" sz="2000" dirty="0">
                <a:solidFill>
                  <a:srgbClr val="A53F52"/>
                </a:solidFill>
              </a:rPr>
              <a:t>np. łączenie narkotyków z alkoholem lub lekami. </a:t>
            </a:r>
          </a:p>
          <a:p>
            <a:pPr algn="l"/>
            <a:endParaRPr lang="pl-PL" dirty="0">
              <a:solidFill>
                <a:srgbClr val="A53F52"/>
              </a:solidFill>
              <a:highlight>
                <a:srgbClr val="FFFF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C482AE-28B2-3C33-4AD6-515CB46DCC9F}"/>
              </a:ext>
            </a:extLst>
          </p:cNvPr>
          <p:cNvSpPr txBox="1"/>
          <p:nvPr/>
        </p:nvSpPr>
        <p:spPr>
          <a:xfrm>
            <a:off x="5035673" y="2771468"/>
            <a:ext cx="6680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Obecnie mamy do czynienia z nasileniem tego zjawiska, zwłaszcza </a:t>
            </a:r>
            <a:br>
              <a:rPr lang="pl-PL" dirty="0"/>
            </a:br>
            <a:r>
              <a:rPr lang="pl-PL" dirty="0"/>
              <a:t>w grupie młodych ludzi i dorosłych. </a:t>
            </a:r>
          </a:p>
          <a:p>
            <a:pPr algn="l"/>
            <a:endParaRPr lang="pl-PL" dirty="0"/>
          </a:p>
          <a:p>
            <a:pPr algn="l"/>
            <a:r>
              <a:rPr lang="pl-PL" dirty="0"/>
              <a:t>Przyjmowanie wielu substancji psychoaktywnych (np. alkoholu </a:t>
            </a:r>
            <a:br>
              <a:rPr lang="pl-PL" dirty="0"/>
            </a:br>
            <a:r>
              <a:rPr lang="pl-PL" dirty="0"/>
              <a:t>i leków) nie jest kojarzone z jakimkolwiek zagrożeniem. </a:t>
            </a:r>
            <a:endParaRPr lang="pl-PL" dirty="0">
              <a:highlight>
                <a:srgbClr val="FFFF00"/>
              </a:highlight>
              <a:latin typeface="OpenSans-Semibold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010D0DE-5D14-2673-257E-0DAE3F6E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E82E470-A15E-CFA8-20C7-D0D78EE582F2}"/>
              </a:ext>
            </a:extLst>
          </p:cNvPr>
          <p:cNvSpPr txBox="1"/>
          <p:nvPr/>
        </p:nvSpPr>
        <p:spPr>
          <a:xfrm>
            <a:off x="5035673" y="4450363"/>
            <a:ext cx="6815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W przypadku zatrucia substancjami z wielu grup, interwencja medyczna jest utrudniona ze względu na pojawienie się w organizmie  zjawiska sumowania efektów działania poszczególnych substancji psychoaktywnych. </a:t>
            </a:r>
          </a:p>
          <a:p>
            <a:endParaRPr lang="pl-PL" dirty="0"/>
          </a:p>
        </p:txBody>
      </p:sp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66EAE979-FA26-88AA-41CF-D41E4FC363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1706" r="11706"/>
          <a:stretch>
            <a:fillRect/>
          </a:stretch>
        </p:blipFill>
        <p:spPr>
          <a:xfrm>
            <a:off x="-344597" y="0"/>
            <a:ext cx="6096000" cy="6867922"/>
          </a:xfr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89B2DA0-81CD-9AE2-3FAE-D7DB3B043624}"/>
              </a:ext>
            </a:extLst>
          </p:cNvPr>
          <p:cNvSpPr txBox="1"/>
          <p:nvPr/>
        </p:nvSpPr>
        <p:spPr>
          <a:xfrm>
            <a:off x="5050848" y="5818456"/>
            <a:ext cx="662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Leczenie uzależnienia od kilku substancji psychoaktywnych jest skomplikowanym procesem.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B93AA6-C324-706E-9A0F-8E53B8A38364}"/>
              </a:ext>
            </a:extLst>
          </p:cNvPr>
          <p:cNvSpPr txBox="1"/>
          <p:nvPr/>
        </p:nvSpPr>
        <p:spPr>
          <a:xfrm rot="16200000">
            <a:off x="-544624" y="6010816"/>
            <a:ext cx="1509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158056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181" y="331698"/>
            <a:ext cx="5466361" cy="924416"/>
          </a:xfrm>
        </p:spPr>
        <p:txBody>
          <a:bodyPr rtlCol="0"/>
          <a:lstStyle/>
          <a:p>
            <a:pPr rtl="0"/>
            <a:r>
              <a:rPr lang="pl-PL" sz="4400" dirty="0"/>
              <a:t>Telefony Zaufania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181" y="1256113"/>
            <a:ext cx="7652036" cy="4644119"/>
          </a:xfrm>
        </p:spPr>
        <p:txBody>
          <a:bodyPr rtlCol="0">
            <a:normAutofit/>
          </a:bodyPr>
          <a:lstStyle/>
          <a:p>
            <a:endParaRPr lang="pl-PL" sz="2000" dirty="0">
              <a:solidFill>
                <a:srgbClr val="C00000"/>
              </a:solidFill>
            </a:endParaRPr>
          </a:p>
          <a:p>
            <a:r>
              <a:rPr lang="pl-PL" sz="2400" b="1" dirty="0">
                <a:effectLst/>
              </a:rPr>
              <a:t>Narkomania - 800 199 990, </a:t>
            </a:r>
            <a:r>
              <a:rPr lang="pl-PL" sz="2400" dirty="0">
                <a:effectLst/>
              </a:rPr>
              <a:t>czynny codziennie,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w godz. 16-21</a:t>
            </a:r>
          </a:p>
          <a:p>
            <a:r>
              <a:rPr lang="pl-PL" sz="2400" b="1" dirty="0">
                <a:effectLst/>
              </a:rPr>
              <a:t>Uzależnienia behawioralne - 801 889 880, </a:t>
            </a:r>
            <a:r>
              <a:rPr lang="pl-PL" sz="2400" dirty="0">
                <a:effectLst/>
              </a:rPr>
              <a:t>czynny codziennie, w godz. 17-22</a:t>
            </a:r>
          </a:p>
          <a:p>
            <a:r>
              <a:rPr lang="pl-PL" sz="2400" b="1" dirty="0"/>
              <a:t>Telefon dla rodziców i nauczycieli w sprawie bezpieczeństwa </a:t>
            </a:r>
            <a:r>
              <a:rPr lang="pl-PL" sz="2400" dirty="0"/>
              <a:t>dzieci, 800 100 100 </a:t>
            </a:r>
          </a:p>
          <a:p>
            <a:pPr algn="ctr"/>
            <a:endParaRPr lang="pl-PL" sz="2400" dirty="0">
              <a:effectLst/>
            </a:endParaRPr>
          </a:p>
          <a:p>
            <a:endParaRPr lang="pl-PL" sz="2000" dirty="0">
              <a:solidFill>
                <a:srgbClr val="C00000"/>
              </a:solidFill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pl-PL" sz="150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29F2A82-A1C3-4571-9ED3-A0EC0798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26</a:t>
            </a:fld>
            <a:endParaRPr lang="pl-PL"/>
          </a:p>
        </p:txBody>
      </p:sp>
      <p:pic>
        <p:nvPicPr>
          <p:cNvPr id="26" name="Symbol zastępczy obrazu 25" descr="Dwa telefony komunikujące się">
            <a:extLst>
              <a:ext uri="{FF2B5EF4-FFF2-40B4-BE49-F238E27FC236}">
                <a16:creationId xmlns:a16="http://schemas.microsoft.com/office/drawing/2014/main" id="{3CA8C40F-5A4D-5C31-B3AE-1A0A61B2DB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0346" b="10346"/>
          <a:stretch>
            <a:fillRect/>
          </a:stretch>
        </p:blipFill>
        <p:spPr>
          <a:xfrm>
            <a:off x="736600" y="2538010"/>
            <a:ext cx="2997200" cy="1781979"/>
          </a:xfrm>
        </p:spPr>
      </p:pic>
      <p:pic>
        <p:nvPicPr>
          <p:cNvPr id="23" name="Symbol zastępczy obrazu 22" descr="Znak zapytania na zielonym pastelowym tle">
            <a:extLst>
              <a:ext uri="{FF2B5EF4-FFF2-40B4-BE49-F238E27FC236}">
                <a16:creationId xmlns:a16="http://schemas.microsoft.com/office/drawing/2014/main" id="{C923820D-5FE6-34F3-7AE8-363DB69AC6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0346" b="10346"/>
          <a:stretch>
            <a:fillRect/>
          </a:stretch>
        </p:blipFill>
        <p:spPr/>
      </p:pic>
      <p:pic>
        <p:nvPicPr>
          <p:cNvPr id="36" name="Symbol zastępczy obrazu 35" descr="Ręce z naciśniętym sercem">
            <a:extLst>
              <a:ext uri="{FF2B5EF4-FFF2-40B4-BE49-F238E27FC236}">
                <a16:creationId xmlns:a16="http://schemas.microsoft.com/office/drawing/2014/main" id="{B31FC86A-F244-C94E-0D9E-9926F96EC0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5389" b="5389"/>
          <a:stretch>
            <a:fillRect/>
          </a:stretch>
        </p:blipFill>
        <p:spPr/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239FCA7F-9E75-B61E-B682-07945482A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61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670" y="288128"/>
            <a:ext cx="6798013" cy="924416"/>
          </a:xfrm>
        </p:spPr>
        <p:txBody>
          <a:bodyPr rtlCol="0"/>
          <a:lstStyle/>
          <a:p>
            <a:pPr rtl="0"/>
            <a:r>
              <a:rPr lang="pl-PL" sz="3600" dirty="0"/>
              <a:t>Opracowano na podstawie: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670" y="1527157"/>
            <a:ext cx="7777722" cy="4734747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www.gov.pl/gis/glowny-inspektorat-sanitarny</a:t>
            </a: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 Nowe narkotyki – poradnik dla rodziców, Główny Inspektorat Sanitarny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https://www.kbpn.gov.pl/portal?id=1</a:t>
            </a: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hlinkClick r:id="rId5"/>
              </a:rPr>
              <a:t>www.ore.edu.pl/2015/03/profilaktyka-uzaleznien/</a:t>
            </a: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Zdjęcia – Pixabay, Freepik.</a:t>
            </a:r>
            <a:endParaRPr lang="pl-PL" sz="1800" dirty="0"/>
          </a:p>
          <a:p>
            <a:pPr marL="0" indent="0">
              <a:buNone/>
            </a:pPr>
            <a:endParaRPr lang="pl-PL" sz="1400" dirty="0">
              <a:solidFill>
                <a:srgbClr val="C00000"/>
              </a:solidFill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29F2A82-A1C3-4571-9ED3-A0EC0798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27</a:t>
            </a:fld>
            <a:endParaRPr lang="pl-PL"/>
          </a:p>
        </p:txBody>
      </p:sp>
      <p:pic>
        <p:nvPicPr>
          <p:cNvPr id="26" name="Symbol zastępczy obrazu 25" descr="Ręce klawiatury i myszy">
            <a:extLst>
              <a:ext uri="{FF2B5EF4-FFF2-40B4-BE49-F238E27FC236}">
                <a16:creationId xmlns:a16="http://schemas.microsoft.com/office/drawing/2014/main" id="{3CA8C40F-5A4D-5C31-B3AE-1A0A61B2DB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409" b="5409"/>
          <a:stretch/>
        </p:blipFill>
        <p:spPr>
          <a:xfrm>
            <a:off x="736600" y="2538010"/>
            <a:ext cx="2997200" cy="1781979"/>
          </a:xfrm>
        </p:spPr>
      </p:pic>
      <p:pic>
        <p:nvPicPr>
          <p:cNvPr id="36" name="Symbol zastępczy obrazu 35" descr="Ręce z naciśniętym sercem">
            <a:extLst>
              <a:ext uri="{FF2B5EF4-FFF2-40B4-BE49-F238E27FC236}">
                <a16:creationId xmlns:a16="http://schemas.microsoft.com/office/drawing/2014/main" id="{B31FC86A-F244-C94E-0D9E-9926F96EC0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5389" b="5389"/>
          <a:stretch>
            <a:fillRect/>
          </a:stretch>
        </p:blipFill>
        <p:spPr/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239FCA7F-9E75-B61E-B682-07945482A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5" name="Symbol zastępczy obrazu 4" descr="Książki ułożone w stos na stole">
            <a:extLst>
              <a:ext uri="{FF2B5EF4-FFF2-40B4-BE49-F238E27FC236}">
                <a16:creationId xmlns:a16="http://schemas.microsoft.com/office/drawing/2014/main" id="{BEBE4938-69D7-DEE1-0B36-2D538BE8F7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5389" b="5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291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az — symbol zastępczy 7" descr="abstrakcyjny obraz">
            <a:extLst>
              <a:ext uri="{FF2B5EF4-FFF2-40B4-BE49-F238E27FC236}">
                <a16:creationId xmlns:a16="http://schemas.microsoft.com/office/drawing/2014/main" id="{D5C5EA1B-F06D-4AD1-B526-89C2DF77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17" r="45642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  <a:noFill/>
        </p:spPr>
      </p:pic>
      <p:pic>
        <p:nvPicPr>
          <p:cNvPr id="28" name="Obraz online — symbol zastępczy 27" descr="Koperta">
            <a:extLst>
              <a:ext uri="{FF2B5EF4-FFF2-40B4-BE49-F238E27FC236}">
                <a16:creationId xmlns:a16="http://schemas.microsoft.com/office/drawing/2014/main" id="{D4D09222-33EB-4F99-9A89-51E2E1E97584}"/>
              </a:ext>
            </a:extLst>
          </p:cNvPr>
          <p:cNvPicPr>
            <a:picLocks noGrp="1" noChangeAspect="1"/>
          </p:cNvPicPr>
          <p:nvPr>
            <p:ph type="clipArt" sz="quarter" idx="2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7034" y="4884977"/>
            <a:ext cx="731520" cy="731520"/>
          </a:xfrm>
        </p:spPr>
      </p:pic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0B070B25-2BBC-49AC-9CFA-1CD7195DF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3980" y="2765714"/>
            <a:ext cx="5455029" cy="518795"/>
          </a:xfrm>
        </p:spPr>
        <p:txBody>
          <a:bodyPr rtlCol="0"/>
          <a:lstStyle/>
          <a:p>
            <a:pPr rtl="0"/>
            <a:r>
              <a:rPr lang="pl-PL" sz="2800" dirty="0"/>
              <a:t>WSSE W KATOWICACH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6E57A531-5B0F-485D-A015-BC78AD089B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205" y="5796076"/>
            <a:ext cx="3719348" cy="518795"/>
          </a:xfrm>
        </p:spPr>
        <p:txBody>
          <a:bodyPr rtlCol="0">
            <a:normAutofit fontScale="85000" lnSpcReduction="10000"/>
          </a:bodyPr>
          <a:lstStyle/>
          <a:p>
            <a:r>
              <a:rPr lang="pl-PL" b="1" dirty="0">
                <a:effectLst/>
              </a:rPr>
              <a:t>wsse.katowice@sanepid.gov.pl</a:t>
            </a:r>
            <a:endParaRPr lang="pl-PL" b="1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747C414-85D9-40D6-9BB3-5AF68A84F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0929" y="3501903"/>
            <a:ext cx="4581130" cy="518795"/>
          </a:xfrm>
        </p:spPr>
        <p:txBody>
          <a:bodyPr rtlCol="0"/>
          <a:lstStyle/>
          <a:p>
            <a:pPr rtl="0"/>
            <a:r>
              <a:rPr lang="pl-PL" dirty="0"/>
              <a:t> www.gov.pl/wsse-katowice/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AF2C86-5339-151F-35A8-E01479D85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311" y="573430"/>
            <a:ext cx="2096366" cy="210466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7BCD8B0-AD39-58A9-6554-7047F9D52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269" y="4884977"/>
            <a:ext cx="975361" cy="731520"/>
          </a:xfrm>
          <a:prstGeom prst="rect">
            <a:avLst/>
          </a:prstGeom>
        </p:spPr>
      </p:pic>
      <p:sp>
        <p:nvSpPr>
          <p:cNvPr id="17" name="Tekst — symbol zastępczy 9">
            <a:extLst>
              <a:ext uri="{FF2B5EF4-FFF2-40B4-BE49-F238E27FC236}">
                <a16:creationId xmlns:a16="http://schemas.microsoft.com/office/drawing/2014/main" id="{789325DD-8B8A-3D02-CFD8-0E5B4CD7108F}"/>
              </a:ext>
            </a:extLst>
          </p:cNvPr>
          <p:cNvSpPr txBox="1">
            <a:spLocks/>
          </p:cNvSpPr>
          <p:nvPr/>
        </p:nvSpPr>
        <p:spPr>
          <a:xfrm>
            <a:off x="3870275" y="5765775"/>
            <a:ext cx="3719348" cy="51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/</a:t>
            </a:r>
            <a:r>
              <a:rPr lang="pl-PL" sz="1400" b="1" dirty="0" err="1"/>
              <a:t>WSSEKatowice</a:t>
            </a:r>
            <a:endParaRPr lang="pl-PL" sz="1400" b="1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31743C7-5D4A-723A-E676-CD83CEF3C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0532" y="4915119"/>
            <a:ext cx="671235" cy="671235"/>
          </a:xfrm>
          <a:prstGeom prst="rect">
            <a:avLst/>
          </a:prstGeom>
        </p:spPr>
      </p:pic>
      <p:sp>
        <p:nvSpPr>
          <p:cNvPr id="20" name="Tekst — symbol zastępczy 9">
            <a:extLst>
              <a:ext uri="{FF2B5EF4-FFF2-40B4-BE49-F238E27FC236}">
                <a16:creationId xmlns:a16="http://schemas.microsoft.com/office/drawing/2014/main" id="{5D265E1C-2813-93BE-E535-BA709B72769B}"/>
              </a:ext>
            </a:extLst>
          </p:cNvPr>
          <p:cNvSpPr txBox="1">
            <a:spLocks/>
          </p:cNvSpPr>
          <p:nvPr/>
        </p:nvSpPr>
        <p:spPr>
          <a:xfrm>
            <a:off x="7738821" y="5765774"/>
            <a:ext cx="3719348" cy="51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/</a:t>
            </a:r>
            <a:r>
              <a:rPr lang="pl-PL" sz="1400" b="1" dirty="0" err="1"/>
              <a:t>WSSEKatowice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3578"/>
            <a:ext cx="5897218" cy="884238"/>
          </a:xfrm>
        </p:spPr>
        <p:txBody>
          <a:bodyPr rtlCol="0"/>
          <a:lstStyle/>
          <a:p>
            <a:pPr rtl="0"/>
            <a:r>
              <a:rPr lang="pl-PL" sz="4400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660" y="1279808"/>
            <a:ext cx="4646245" cy="464871"/>
          </a:xfrm>
        </p:spPr>
        <p:txBody>
          <a:bodyPr rtlCol="0"/>
          <a:lstStyle/>
          <a:p>
            <a:pPr algn="l" rtl="0"/>
            <a:r>
              <a:rPr lang="pl-PL" sz="2000" noProof="1"/>
              <a:t>Tzw.”dopalacze”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783" y="1917086"/>
            <a:ext cx="4711997" cy="2218585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-PL" sz="2000" noProof="1">
                <a:cs typeface="Biome Light" panose="020B0303030204020804" pitchFamily="34" charset="0"/>
              </a:rPr>
              <a:t>Produkty o różnym, nieprzewidywalnym składzie chemicznym, oddziałowujące na Ośrodkowy Układ Nerwowy (OUN) człowieka, w podobny sposób do narkotyków. 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3</a:t>
            </a:fld>
            <a:endParaRPr lang="pl-PL" noProof="1"/>
          </a:p>
        </p:txBody>
      </p:sp>
      <p:pic>
        <p:nvPicPr>
          <p:cNvPr id="7" name="Symbol zastępczy obrazu 6" descr="Obraz zawierający miarka&#10;&#10;Opis wygenerowany automatycznie">
            <a:extLst>
              <a:ext uri="{FF2B5EF4-FFF2-40B4-BE49-F238E27FC236}">
                <a16:creationId xmlns:a16="http://schemas.microsoft.com/office/drawing/2014/main" id="{971E7E98-0C68-4883-DC7E-1A65B82E28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97" b="2597"/>
          <a:stretch>
            <a:fillRect/>
          </a:stretch>
        </p:blipFill>
        <p:spPr>
          <a:xfrm>
            <a:off x="0" y="-13504"/>
            <a:ext cx="5416550" cy="6846932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E9F786-7A68-A64E-BC66-D6D8B0B3D11F}"/>
              </a:ext>
            </a:extLst>
          </p:cNvPr>
          <p:cNvSpPr txBox="1"/>
          <p:nvPr/>
        </p:nvSpPr>
        <p:spPr>
          <a:xfrm>
            <a:off x="6159784" y="4342541"/>
            <a:ext cx="4711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Mają dużą toksyczność, niewielkie dawki wpływają na OUN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Ich skład nie jest znany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Łatwo je przedawkować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Już pierwsza dawka może prowadzić do nieodwracalnych skutków zdrowotnych, </a:t>
            </a:r>
            <a:br>
              <a:rPr lang="pl-PL" dirty="0">
                <a:solidFill>
                  <a:srgbClr val="A53F52"/>
                </a:solidFill>
              </a:rPr>
            </a:br>
            <a:r>
              <a:rPr lang="pl-PL" dirty="0">
                <a:solidFill>
                  <a:srgbClr val="A53F52"/>
                </a:solidFill>
              </a:rPr>
              <a:t>a nawet śmierci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6192660" y="3723111"/>
            <a:ext cx="4580493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noProof="1"/>
              <a:t>Dlaczego są tak niebezpieczne?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799EDE-DA2B-E11B-0911-64B2E13998A9}"/>
              </a:ext>
            </a:extLst>
          </p:cNvPr>
          <p:cNvSpPr txBox="1"/>
          <p:nvPr/>
        </p:nvSpPr>
        <p:spPr>
          <a:xfrm>
            <a:off x="4768204" y="6581001"/>
            <a:ext cx="89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5309"/>
            <a:ext cx="5735782" cy="2778859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noProof="1"/>
              <a:t>Rodzaje nowych narkotyków</a:t>
            </a:r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B156CAF1-214F-4566-9B0D-DACA1063E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1559" y="4257176"/>
            <a:ext cx="3606338" cy="365125"/>
          </a:xfrm>
        </p:spPr>
        <p:txBody>
          <a:bodyPr rtlCol="0"/>
          <a:lstStyle/>
          <a:p>
            <a:pPr algn="l" rtl="0"/>
            <a:r>
              <a:rPr lang="pl-PL" sz="1600" cap="none" noProof="1"/>
              <a:t>Różnorodność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4</a:t>
            </a:fld>
            <a:endParaRPr lang="pl-PL" noProof="1"/>
          </a:p>
        </p:txBody>
      </p:sp>
      <p:pic>
        <p:nvPicPr>
          <p:cNvPr id="9" name="Symbol zastępczy obrazu 8" descr="Obraz zawierający osoba&#10;&#10;Opis wygenerowany automatycznie">
            <a:extLst>
              <a:ext uri="{FF2B5EF4-FFF2-40B4-BE49-F238E27FC236}">
                <a16:creationId xmlns:a16="http://schemas.microsoft.com/office/drawing/2014/main" id="{353F8166-25DF-1F8D-993C-8387EA4C77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655" r="18655"/>
          <a:stretch>
            <a:fillRect/>
          </a:stretch>
        </p:blipFill>
        <p:spPr/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43BD8F-7293-F975-2EC4-D48D5B26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5AB3AAC-7764-28D8-20A5-00309611399C}"/>
              </a:ext>
            </a:extLst>
          </p:cNvPr>
          <p:cNvSpPr txBox="1"/>
          <p:nvPr/>
        </p:nvSpPr>
        <p:spPr>
          <a:xfrm rot="16200000">
            <a:off x="-249540" y="6246606"/>
            <a:ext cx="89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94476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698" y="65250"/>
            <a:ext cx="5897218" cy="884238"/>
          </a:xfrm>
        </p:spPr>
        <p:txBody>
          <a:bodyPr rtlCol="0"/>
          <a:lstStyle/>
          <a:p>
            <a:pPr rtl="0"/>
            <a:r>
              <a:rPr lang="pl-PL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5266" y="820588"/>
            <a:ext cx="5694540" cy="464871"/>
          </a:xfrm>
        </p:spPr>
        <p:txBody>
          <a:bodyPr rtlCol="0"/>
          <a:lstStyle/>
          <a:p>
            <a:pPr algn="l" rtl="0"/>
            <a:r>
              <a:rPr lang="pl-PL" sz="2000" noProof="1"/>
              <a:t>1. O działaniu pobudzającym 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49" y="1354565"/>
            <a:ext cx="5694540" cy="221858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Występowanie</a:t>
            </a:r>
            <a:r>
              <a:rPr lang="pl-PL" sz="1800" dirty="0">
                <a:solidFill>
                  <a:srgbClr val="A53F52"/>
                </a:solidFill>
              </a:rPr>
              <a:t> – proszek, kryształki, czasem pigułki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Zażywanie</a:t>
            </a:r>
            <a:r>
              <a:rPr lang="pl-PL" sz="1800" dirty="0">
                <a:solidFill>
                  <a:srgbClr val="A53F52"/>
                </a:solidFill>
              </a:rPr>
              <a:t> – wciąganie, połykanie, dożylnie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Efekty</a:t>
            </a:r>
            <a:r>
              <a:rPr lang="pl-PL" sz="1800" dirty="0">
                <a:solidFill>
                  <a:srgbClr val="A53F52"/>
                </a:solidFill>
              </a:rPr>
              <a:t> – zwiększenie energii, poprawa nastroju, zaburzenia pracy serca, zaburzenia neurologiczne, halucynacje, urojenia, agresja, śmierć.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5</a:t>
            </a:fld>
            <a:endParaRPr lang="pl-PL" noProof="1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E9F786-7A68-A64E-BC66-D6D8B0B3D11F}"/>
              </a:ext>
            </a:extLst>
          </p:cNvPr>
          <p:cNvSpPr txBox="1"/>
          <p:nvPr/>
        </p:nvSpPr>
        <p:spPr>
          <a:xfrm>
            <a:off x="5699149" y="4204041"/>
            <a:ext cx="584677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C2153"/>
                </a:solidFill>
              </a:rPr>
              <a:t> Występowanie</a:t>
            </a:r>
            <a:r>
              <a:rPr lang="pl-PL" dirty="0">
                <a:solidFill>
                  <a:srgbClr val="A53F52"/>
                </a:solidFill>
              </a:rPr>
              <a:t> – mieszanki ziołowe, proszek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C2153"/>
                </a:solidFill>
              </a:rPr>
              <a:t> Zażywanie </a:t>
            </a:r>
            <a:r>
              <a:rPr lang="pl-PL" dirty="0">
                <a:solidFill>
                  <a:srgbClr val="A53F52"/>
                </a:solidFill>
              </a:rPr>
              <a:t>– palenie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C2153"/>
                </a:solidFill>
              </a:rPr>
              <a:t> Efekty – </a:t>
            </a:r>
            <a:r>
              <a:rPr lang="pl-PL" dirty="0">
                <a:solidFill>
                  <a:srgbClr val="A53F52"/>
                </a:solidFill>
              </a:rPr>
              <a:t>odprężenie, rozluźnienie, dobry nastrój, wymioty, „gonitwy” myśli, nerwowość, bóle w klatce piersiowej, drgawki, utrata przytomności, agresja, stany lękowe.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5740698" y="3642256"/>
            <a:ext cx="5661662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noProof="1"/>
              <a:t>2. O działaniu reklamowanym jako podobny do marihuany</a:t>
            </a:r>
          </a:p>
        </p:txBody>
      </p:sp>
      <p:sp>
        <p:nvSpPr>
          <p:cNvPr id="13" name="Symbol zastępczy obrazu 12">
            <a:extLst>
              <a:ext uri="{FF2B5EF4-FFF2-40B4-BE49-F238E27FC236}">
                <a16:creationId xmlns:a16="http://schemas.microsoft.com/office/drawing/2014/main" id="{A8ED7E6B-D402-2C6D-4B39-79F7ED0E31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821"/>
            <a:ext cx="5416550" cy="6846932"/>
          </a:xfrm>
        </p:spPr>
      </p:sp>
      <p:pic>
        <p:nvPicPr>
          <p:cNvPr id="14" name="Obraz 3">
            <a:extLst>
              <a:ext uri="{FF2B5EF4-FFF2-40B4-BE49-F238E27FC236}">
                <a16:creationId xmlns:a16="http://schemas.microsoft.com/office/drawing/2014/main" id="{69180215-A2C3-197D-623F-B73E6A39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/>
          <a:stretch>
            <a:fillRect/>
          </a:stretch>
        </p:blipFill>
        <p:spPr bwMode="auto">
          <a:xfrm>
            <a:off x="554085" y="145640"/>
            <a:ext cx="4328634" cy="24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DB26959-E8DC-4BCB-3380-2B6544AD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4541" y="3356492"/>
            <a:ext cx="3813785" cy="24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DC4B2874-774D-D197-F520-44BB3BD2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3" y="2654517"/>
            <a:ext cx="2409837" cy="381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214B159-9D3E-1B23-4126-4C0BCFCE7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9DD263F-4FA8-9C64-0351-E3F954BD93A7}"/>
              </a:ext>
            </a:extLst>
          </p:cNvPr>
          <p:cNvSpPr txBox="1"/>
          <p:nvPr/>
        </p:nvSpPr>
        <p:spPr>
          <a:xfrm rot="16200000">
            <a:off x="-349281" y="6236111"/>
            <a:ext cx="989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Zdjęcie: Policja</a:t>
            </a:r>
          </a:p>
        </p:txBody>
      </p:sp>
    </p:spTree>
    <p:extLst>
      <p:ext uri="{BB962C8B-B14F-4D97-AF65-F5344CB8AC3E}">
        <p14:creationId xmlns:p14="http://schemas.microsoft.com/office/powerpoint/2010/main" val="247535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9961"/>
            <a:ext cx="5897218" cy="884238"/>
          </a:xfrm>
        </p:spPr>
        <p:txBody>
          <a:bodyPr rtlCol="0"/>
          <a:lstStyle/>
          <a:p>
            <a:pPr rtl="0"/>
            <a:r>
              <a:rPr lang="pl-PL" b="1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660" y="816208"/>
            <a:ext cx="5694540" cy="464871"/>
          </a:xfrm>
        </p:spPr>
        <p:txBody>
          <a:bodyPr rtlCol="0"/>
          <a:lstStyle/>
          <a:p>
            <a:pPr algn="l" rtl="0"/>
            <a:r>
              <a:rPr lang="pl-PL" sz="2000" noProof="1"/>
              <a:t>3. O działaniu halucynogennym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88" y="1376447"/>
            <a:ext cx="5897217" cy="2579551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pl-PL" sz="1800" b="1" dirty="0">
                <a:solidFill>
                  <a:srgbClr val="2C2153"/>
                </a:solidFill>
              </a:rPr>
              <a:t>Występowanie – </a:t>
            </a:r>
            <a:r>
              <a:rPr lang="pl-PL" sz="1800" dirty="0">
                <a:solidFill>
                  <a:srgbClr val="A53F52"/>
                </a:solidFill>
              </a:rPr>
              <a:t>nasączone kawałki papieru, tektury, czasem płyn,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Zażywanie – </a:t>
            </a:r>
            <a:r>
              <a:rPr lang="pl-PL" sz="1800" dirty="0">
                <a:solidFill>
                  <a:srgbClr val="A53F52"/>
                </a:solidFill>
              </a:rPr>
              <a:t>połykanie, dożylnie,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1023B"/>
                </a:solidFill>
              </a:rPr>
              <a:t>Efekty</a:t>
            </a:r>
            <a:r>
              <a:rPr lang="pl-PL" sz="1800" dirty="0">
                <a:solidFill>
                  <a:srgbClr val="A53F52"/>
                </a:solidFill>
              </a:rPr>
              <a:t> – pozazmysłowe doznania, nudności, bezsenność, lęk, panika, halucynacje, urojenia, utrata kontroli nad sobą i swoim zachowaniem, agresja, próby samobójcze, śmierć.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6</a:t>
            </a:fld>
            <a:endParaRPr lang="pl-PL" noProof="1"/>
          </a:p>
        </p:txBody>
      </p:sp>
      <p:pic>
        <p:nvPicPr>
          <p:cNvPr id="20" name="Symbol zastępczy obrazu 19" descr="Obraz zawierający tekst, plastikowy&#10;&#10;Opis wygenerowany automatycznie">
            <a:extLst>
              <a:ext uri="{FF2B5EF4-FFF2-40B4-BE49-F238E27FC236}">
                <a16:creationId xmlns:a16="http://schemas.microsoft.com/office/drawing/2014/main" id="{F832F888-A455-EAF5-0601-98F9E48CA7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642" r="20642"/>
          <a:stretch>
            <a:fillRect/>
          </a:stretch>
        </p:blipFill>
        <p:spPr>
          <a:xfrm>
            <a:off x="0" y="0"/>
            <a:ext cx="5416550" cy="6858000"/>
          </a:xfrm>
        </p:spPr>
      </p:pic>
      <p:sp>
        <p:nvSpPr>
          <p:cNvPr id="22" name="Tekst — symbol zastępczy 9">
            <a:extLst>
              <a:ext uri="{FF2B5EF4-FFF2-40B4-BE49-F238E27FC236}">
                <a16:creationId xmlns:a16="http://schemas.microsoft.com/office/drawing/2014/main" id="{49A8A58D-AED9-4483-8F3C-04E088540A09}"/>
              </a:ext>
            </a:extLst>
          </p:cNvPr>
          <p:cNvSpPr txBox="1">
            <a:spLocks/>
          </p:cNvSpPr>
          <p:nvPr/>
        </p:nvSpPr>
        <p:spPr>
          <a:xfrm>
            <a:off x="6192660" y="3818930"/>
            <a:ext cx="5694540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noProof="1"/>
              <a:t>Ważne</a:t>
            </a:r>
          </a:p>
        </p:txBody>
      </p:sp>
      <p:sp>
        <p:nvSpPr>
          <p:cNvPr id="23" name="Zawartość — symbol zastępczy 8">
            <a:extLst>
              <a:ext uri="{FF2B5EF4-FFF2-40B4-BE49-F238E27FC236}">
                <a16:creationId xmlns:a16="http://schemas.microsoft.com/office/drawing/2014/main" id="{F825F78A-320B-FB20-B7E4-F1200377BC0B}"/>
              </a:ext>
            </a:extLst>
          </p:cNvPr>
          <p:cNvSpPr txBox="1">
            <a:spLocks/>
          </p:cNvSpPr>
          <p:nvPr/>
        </p:nvSpPr>
        <p:spPr>
          <a:xfrm>
            <a:off x="6192660" y="4844885"/>
            <a:ext cx="4711997" cy="221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2000" noProof="1">
                <a:cs typeface="Biome Light" panose="020B03030302040208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noProof="1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673AB56-73B9-5659-F831-98BAAA8C384D}"/>
              </a:ext>
            </a:extLst>
          </p:cNvPr>
          <p:cNvSpPr txBox="1"/>
          <p:nvPr/>
        </p:nvSpPr>
        <p:spPr>
          <a:xfrm>
            <a:off x="6087036" y="4549765"/>
            <a:ext cx="58001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Nowe narkotyki sprzedawane są często jako 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np. sole do kąpieli, nawozy do roślin, pochłaniacze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wilgoci, talizmany czy kleje. 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Często z informacją „produkt nie nadaje się do spożycia”.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W rzeczywistości, choć widnieje na nich taka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etykietka, nie mają one nic wspólnego z tymi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artykułami.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4CAE7CF2-7FB0-BA11-F484-3E9E90D72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A046A2A-E0BE-0B32-F00E-4392C92F2316}"/>
              </a:ext>
            </a:extLst>
          </p:cNvPr>
          <p:cNvSpPr txBox="1"/>
          <p:nvPr/>
        </p:nvSpPr>
        <p:spPr>
          <a:xfrm rot="16200000">
            <a:off x="-448900" y="6155182"/>
            <a:ext cx="11517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2"/>
                </a:solidFill>
              </a:rPr>
              <a:t>Zdjęcie: Policja</a:t>
            </a:r>
          </a:p>
        </p:txBody>
      </p:sp>
    </p:spTree>
    <p:extLst>
      <p:ext uri="{BB962C8B-B14F-4D97-AF65-F5344CB8AC3E}">
        <p14:creationId xmlns:p14="http://schemas.microsoft.com/office/powerpoint/2010/main" val="200749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02" y="1449747"/>
            <a:ext cx="5548546" cy="421480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sz="2700" noProof="1"/>
              <a:t>Przemysł</a:t>
            </a:r>
            <a:r>
              <a:rPr lang="pl-PL" sz="2000" noProof="1"/>
              <a:t> </a:t>
            </a:r>
            <a:r>
              <a:rPr lang="pl-PL" sz="2700" noProof="1"/>
              <a:t>narkotykowy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820" y="2555182"/>
            <a:ext cx="11452046" cy="2320994"/>
          </a:xfrm>
        </p:spPr>
        <p:txBody>
          <a:bodyPr rtlCol="0"/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wprowadza na rynek nowe środki, które nie znajdują się na liście substancji zabronionych.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W laboratoriach nieustannie powstają nieznacznie zmodyfikowane 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pod względem struktury chemicznej środki.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pl-PL" sz="2400" i="1" dirty="0"/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400" i="1" dirty="0"/>
              <a:t>Producenci tego rodzaju środków nie podają na opakowaniach ich składu chemicznego.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i="1" dirty="0"/>
              <a:t> 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F76356E-95F0-8C23-62F3-3658341B1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obrazu 10" descr="Obraz zawierający rozmycie&#10;&#10;Opis wygenerowany automatycznie">
            <a:extLst>
              <a:ext uri="{FF2B5EF4-FFF2-40B4-BE49-F238E27FC236}">
                <a16:creationId xmlns:a16="http://schemas.microsoft.com/office/drawing/2014/main" id="{34C4CD93-3697-77A4-ADD8-BF8490F074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8467" b="726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150" y="3608511"/>
            <a:ext cx="4286250" cy="534864"/>
          </a:xfrm>
        </p:spPr>
        <p:txBody>
          <a:bodyPr/>
          <a:lstStyle/>
          <a:p>
            <a:r>
              <a:rPr lang="pl-PL" sz="2000" dirty="0"/>
              <a:t>Uzależnienie?</a:t>
            </a: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6" y="1309291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Dlaczego nowe narkotyki są niebezpieczne?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8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05BDABE-4B0B-D646-2375-EFD762C754FE}"/>
              </a:ext>
            </a:extLst>
          </p:cNvPr>
          <p:cNvSpPr txBox="1"/>
          <p:nvPr/>
        </p:nvSpPr>
        <p:spPr>
          <a:xfrm rot="16200000">
            <a:off x="-447427" y="6141258"/>
            <a:ext cx="1171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Pixabay</a:t>
            </a:r>
            <a:endParaRPr lang="pl-PL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4361" y="3246437"/>
            <a:ext cx="2377440" cy="365125"/>
          </a:xfrm>
        </p:spPr>
        <p:txBody>
          <a:bodyPr rtlCol="0"/>
          <a:lstStyle/>
          <a:p>
            <a:pPr rtl="0"/>
            <a:r>
              <a:rPr lang="pl-PL" spc="300" dirty="0"/>
              <a:t>uzależnienie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9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1C2F4-919B-7D3D-5AB1-EFD22A720BC5}"/>
              </a:ext>
            </a:extLst>
          </p:cNvPr>
          <p:cNvSpPr txBox="1"/>
          <p:nvPr/>
        </p:nvSpPr>
        <p:spPr>
          <a:xfrm>
            <a:off x="6223247" y="483913"/>
            <a:ext cx="5769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Zażycie jakichkolwiek nowych narkotyków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wiąże się z dużym ryzykiem zdrowotnym.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Ich skład jest zmienny, substancje w nich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zawarte są toksyczne nawet w mikroskopijnych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dawkach, dlatego łatwo doprowadzić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do ich przedawkowania, nawet ze skutkiem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śmiertelnym</a:t>
            </a:r>
            <a:r>
              <a:rPr lang="pl-PL" sz="2000" b="0" i="0" u="none" strike="noStrike" baseline="0" dirty="0">
                <a:solidFill>
                  <a:srgbClr val="A53F52"/>
                </a:solidFill>
                <a:latin typeface="OpenSans-Light"/>
              </a:rPr>
              <a:t>.</a:t>
            </a:r>
            <a:endParaRPr lang="pl-PL" sz="2000" dirty="0">
              <a:solidFill>
                <a:srgbClr val="A53F52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C482AE-28B2-3C33-4AD6-515CB46DCC9F}"/>
              </a:ext>
            </a:extLst>
          </p:cNvPr>
          <p:cNvSpPr txBox="1"/>
          <p:nvPr/>
        </p:nvSpPr>
        <p:spPr>
          <a:xfrm>
            <a:off x="5570449" y="3819542"/>
            <a:ext cx="6422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>
                <a:latin typeface="OpenSans-Semibold"/>
              </a:rPr>
              <a:t>Używanie nowych narkotyków może prowadzić</a:t>
            </a:r>
          </a:p>
          <a:p>
            <a:pPr algn="l"/>
            <a:r>
              <a:rPr lang="pl-PL" sz="2000" dirty="0">
                <a:latin typeface="OpenSans-Semibold"/>
              </a:rPr>
              <a:t>do uzależnienia.</a:t>
            </a:r>
          </a:p>
          <a:p>
            <a:pPr algn="l"/>
            <a:r>
              <a:rPr lang="pl-PL" sz="2000" dirty="0">
                <a:latin typeface="OpenSans-Semibold"/>
              </a:rPr>
              <a:t>W uzależnieniu następuje zjawisko </a:t>
            </a:r>
            <a:r>
              <a:rPr lang="pl-PL" sz="2000" u="sng" dirty="0">
                <a:solidFill>
                  <a:srgbClr val="A53F52"/>
                </a:solidFill>
                <a:latin typeface="OpenSans-Semibold"/>
              </a:rPr>
              <a:t>wzrostu tolerancji</a:t>
            </a:r>
            <a:r>
              <a:rPr lang="pl-PL" sz="2000" dirty="0">
                <a:latin typeface="OpenSans-Semibold"/>
              </a:rPr>
              <a:t>,</a:t>
            </a:r>
          </a:p>
          <a:p>
            <a:pPr algn="l"/>
            <a:r>
              <a:rPr lang="pl-PL" sz="2000" dirty="0">
                <a:latin typeface="OpenSans-Semibold"/>
              </a:rPr>
              <a:t>co oznacza konieczność przyjmowania coraz większych</a:t>
            </a:r>
          </a:p>
          <a:p>
            <a:pPr algn="l"/>
            <a:r>
              <a:rPr lang="pl-PL" sz="2000" dirty="0">
                <a:latin typeface="OpenSans-Semibold"/>
              </a:rPr>
              <a:t>dawek substancji dla uzyskania tego samego efektu.</a:t>
            </a:r>
          </a:p>
          <a:p>
            <a:pPr algn="l"/>
            <a:endParaRPr lang="pl-PL" sz="2000" dirty="0">
              <a:latin typeface="OpenSans-Semibold"/>
            </a:endParaRPr>
          </a:p>
          <a:p>
            <a:pPr algn="l"/>
            <a:r>
              <a:rPr lang="pl-PL" sz="2000" dirty="0">
                <a:latin typeface="OpenSans-Semibold"/>
              </a:rPr>
              <a:t>Osoby uzależnione od nowych narkotyków mogą</a:t>
            </a:r>
          </a:p>
          <a:p>
            <a:pPr algn="l"/>
            <a:r>
              <a:rPr lang="pl-PL" sz="2000" dirty="0">
                <a:latin typeface="OpenSans-Semibold"/>
              </a:rPr>
              <a:t>doświadczać głodu substancji, a zaprzestanie ich</a:t>
            </a:r>
          </a:p>
          <a:p>
            <a:pPr algn="l"/>
            <a:r>
              <a:rPr lang="pl-PL" sz="2000" dirty="0">
                <a:latin typeface="OpenSans-Semibold"/>
              </a:rPr>
              <a:t>używania zwykle jest bardzo trudne.</a:t>
            </a:r>
          </a:p>
        </p:txBody>
      </p:sp>
      <p:pic>
        <p:nvPicPr>
          <p:cNvPr id="12" name="Symbol zastępczy obrazu 11" descr="Obraz zawierający podłoże, osoba, odzież, mały&#10;&#10;Opis wygenerowany automatycznie">
            <a:extLst>
              <a:ext uri="{FF2B5EF4-FFF2-40B4-BE49-F238E27FC236}">
                <a16:creationId xmlns:a16="http://schemas.microsoft.com/office/drawing/2014/main" id="{7C6AD91E-8695-F073-0E0B-1BF31F474A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411" r="20411"/>
          <a:stretch>
            <a:fillRect/>
          </a:stretch>
        </p:blipFill>
        <p:spPr/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010D0DE-5D14-2673-257E-0DAE3F6E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C66EBAC-FF86-B87E-3BB9-E8741685228B}"/>
              </a:ext>
            </a:extLst>
          </p:cNvPr>
          <p:cNvSpPr txBox="1"/>
          <p:nvPr/>
        </p:nvSpPr>
        <p:spPr>
          <a:xfrm>
            <a:off x="0" y="6581001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31644055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139528_TF55661986_Win32" id="{129B2495-02D2-4F23-B393-92BE6E78F37A}" vid="{B00543D9-08DB-40D7-943A-1F47FC027229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D9F223-918A-45AF-9B53-56AB9E5E21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{15D47BBF-E924-4FDD-8EAC-09327107E6B8}tf55661986_win32</Template>
  <TotalTime>842</TotalTime>
  <Words>1672</Words>
  <Application>Microsoft Office PowerPoint</Application>
  <PresentationFormat>Panoramiczny</PresentationFormat>
  <Paragraphs>247</Paragraphs>
  <Slides>28</Slides>
  <Notes>28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OpenSans-Light</vt:lpstr>
      <vt:lpstr>OpenSans-Semibold</vt:lpstr>
      <vt:lpstr>Wingdings</vt:lpstr>
      <vt:lpstr>Motyw pakietu Office</vt:lpstr>
      <vt:lpstr>Substancje psychoaktywne</vt:lpstr>
      <vt:lpstr>Substancje psychoaktywne Czyli…?</vt:lpstr>
      <vt:lpstr>Nowe narkotyki</vt:lpstr>
      <vt:lpstr>Rodzaje nowych narkotyków</vt:lpstr>
      <vt:lpstr>Nowe narkotyki</vt:lpstr>
      <vt:lpstr>Nowe narkotyki</vt:lpstr>
      <vt:lpstr>Przemysł narkotykowy</vt:lpstr>
      <vt:lpstr>Dlaczego nowe narkotyki są niebezpieczne?</vt:lpstr>
      <vt:lpstr>Prezentacja programu PowerPoint</vt:lpstr>
      <vt:lpstr>Zwróć uwagę !</vt:lpstr>
      <vt:lpstr>Sygnały ostrzegawcze  mogące wskazywać na Zażywanie substancji psychoaktywnych  </vt:lpstr>
      <vt:lpstr>Sygnały ostrzegawcze  mogące wskazywać na Zażywanie substancji psychoaktywnych  </vt:lpstr>
      <vt:lpstr>Jakie są objawy zatrucia nowymi narkotykami?</vt:lpstr>
      <vt:lpstr>Nowe narkotyki</vt:lpstr>
      <vt:lpstr>Nowe narkotyki</vt:lpstr>
      <vt:lpstr>Dlaczego młodzież sięga po nowe narkotyki?</vt:lpstr>
      <vt:lpstr>przyczyny</vt:lpstr>
      <vt:lpstr>Co możesz zrobić?</vt:lpstr>
      <vt:lpstr>Zwróć uwagę na leki, które zażywa dziecko</vt:lpstr>
      <vt:lpstr>Zwróć uwagę !</vt:lpstr>
      <vt:lpstr>LEKI OTC</vt:lpstr>
      <vt:lpstr>Dlaczego leki są niebezpieczne?</vt:lpstr>
      <vt:lpstr>Prezentacja programu PowerPoint</vt:lpstr>
      <vt:lpstr>Politoksykomania </vt:lpstr>
      <vt:lpstr>Prezentacja programu PowerPoint</vt:lpstr>
      <vt:lpstr>Telefony Zaufania</vt:lpstr>
      <vt:lpstr>Opracowano na podstawie: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Substancje psychoaktywne</dc:title>
  <dc:creator>WSSE Katowice - Agnieszka Hejmo-Kozub</dc:creator>
  <cp:lastModifiedBy>PSSE Sosnowiec - Sylwia Wojtal</cp:lastModifiedBy>
  <cp:revision>73</cp:revision>
  <dcterms:created xsi:type="dcterms:W3CDTF">2022-09-15T06:25:59Z</dcterms:created>
  <dcterms:modified xsi:type="dcterms:W3CDTF">2022-11-10T08:05:18Z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