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4"/>
  </p:notesMasterIdLst>
  <p:sldIdLst>
    <p:sldId id="256" r:id="rId2"/>
    <p:sldId id="265" r:id="rId3"/>
    <p:sldId id="261" r:id="rId4"/>
    <p:sldId id="274" r:id="rId5"/>
    <p:sldId id="275" r:id="rId6"/>
    <p:sldId id="273" r:id="rId7"/>
    <p:sldId id="272" r:id="rId8"/>
    <p:sldId id="266" r:id="rId9"/>
    <p:sldId id="257" r:id="rId10"/>
    <p:sldId id="258" r:id="rId11"/>
    <p:sldId id="259" r:id="rId12"/>
    <p:sldId id="276" r:id="rId13"/>
  </p:sldIdLst>
  <p:sldSz cx="24382413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ciej Majtczak" initials="MM" lastIdx="1" clrIdx="0">
    <p:extLst>
      <p:ext uri="{19B8F6BF-5375-455C-9EA6-DF929625EA0E}">
        <p15:presenceInfo xmlns:p15="http://schemas.microsoft.com/office/powerpoint/2012/main" userId="8697d10888525e6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8FC6"/>
    <a:srgbClr val="AFDABB"/>
    <a:srgbClr val="F05F57"/>
    <a:srgbClr val="186D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57"/>
    <p:restoredTop sz="96405"/>
  </p:normalViewPr>
  <p:slideViewPr>
    <p:cSldViewPr snapToGrid="0">
      <p:cViewPr varScale="1">
        <p:scale>
          <a:sx n="66" d="100"/>
          <a:sy n="66" d="100"/>
        </p:scale>
        <p:origin x="38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306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846FB8-EA1E-9D47-A664-7BFC908237DA}" type="datetimeFigureOut">
              <a:rPr lang="pl-PL" smtClean="0"/>
              <a:t>2022-12-16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08192B-6C28-954B-B79B-FF7B3726BDB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0198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354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709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3063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7417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1771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126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0480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4834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7802" y="2244726"/>
            <a:ext cx="18286810" cy="4775200"/>
          </a:xfrm>
        </p:spPr>
        <p:txBody>
          <a:bodyPr anchor="b"/>
          <a:lstStyle>
            <a:lvl1pPr algn="ctr">
              <a:defRPr sz="11999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7802" y="7204076"/>
            <a:ext cx="1828681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A1FC5-AF8B-2747-A608-EA1D9500AB2D}" type="datetimeFigureOut">
              <a:rPr lang="pl-PL" smtClean="0"/>
              <a:t>2022-12-16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2475-C107-7A44-8CF1-176410E9C2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89875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A1FC5-AF8B-2747-A608-EA1D9500AB2D}" type="datetimeFigureOut">
              <a:rPr lang="pl-PL" smtClean="0"/>
              <a:t>2022-12-16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2475-C107-7A44-8CF1-176410E9C2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3176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8664" y="730250"/>
            <a:ext cx="5257458" cy="11623676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291" y="730250"/>
            <a:ext cx="15467593" cy="11623676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A1FC5-AF8B-2747-A608-EA1D9500AB2D}" type="datetimeFigureOut">
              <a:rPr lang="pl-PL" smtClean="0"/>
              <a:t>2022-12-16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2475-C107-7A44-8CF1-176410E9C2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181338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474DC6CE-798E-4BC1-29A7-183887478B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4382413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1896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8BF53F33-60ED-6FEA-EC46-BCBD9FB0C6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446"/>
            <a:ext cx="24382412" cy="1371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847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A1FC5-AF8B-2747-A608-EA1D9500AB2D}" type="datetimeFigureOut">
              <a:rPr lang="pl-PL" smtClean="0"/>
              <a:t>2022-12-16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2475-C107-7A44-8CF1-176410E9C2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7144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592" y="3419477"/>
            <a:ext cx="21029831" cy="5705474"/>
          </a:xfrm>
        </p:spPr>
        <p:txBody>
          <a:bodyPr anchor="b"/>
          <a:lstStyle>
            <a:lvl1pPr>
              <a:defRPr sz="11999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592" y="9178927"/>
            <a:ext cx="21029831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354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709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063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41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1771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126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48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483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A1FC5-AF8B-2747-A608-EA1D9500AB2D}" type="datetimeFigureOut">
              <a:rPr lang="pl-PL" smtClean="0"/>
              <a:t>2022-12-16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2475-C107-7A44-8CF1-176410E9C2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3555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291" y="3651250"/>
            <a:ext cx="10362526" cy="870267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3596" y="3651250"/>
            <a:ext cx="10362526" cy="870267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A1FC5-AF8B-2747-A608-EA1D9500AB2D}" type="datetimeFigureOut">
              <a:rPr lang="pl-PL" smtClean="0"/>
              <a:t>2022-12-16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2475-C107-7A44-8CF1-176410E9C2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42554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467" y="730251"/>
            <a:ext cx="21029831" cy="265112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467" y="3362326"/>
            <a:ext cx="10314903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467" y="5010150"/>
            <a:ext cx="10314903" cy="736917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3597" y="3362326"/>
            <a:ext cx="10365701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3597" y="5010150"/>
            <a:ext cx="10365701" cy="736917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A1FC5-AF8B-2747-A608-EA1D9500AB2D}" type="datetimeFigureOut">
              <a:rPr lang="pl-PL" smtClean="0"/>
              <a:t>2022-12-16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2475-C107-7A44-8CF1-176410E9C2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73204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A1FC5-AF8B-2747-A608-EA1D9500AB2D}" type="datetimeFigureOut">
              <a:rPr lang="pl-PL" smtClean="0"/>
              <a:t>2022-12-16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2475-C107-7A44-8CF1-176410E9C2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07322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A1FC5-AF8B-2747-A608-EA1D9500AB2D}" type="datetimeFigureOut">
              <a:rPr lang="pl-PL" smtClean="0"/>
              <a:t>2022-12-16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2475-C107-7A44-8CF1-176410E9C2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9301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468" y="914400"/>
            <a:ext cx="7863962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5701" y="1974851"/>
            <a:ext cx="12343597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468" y="4114800"/>
            <a:ext cx="7863962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A1FC5-AF8B-2747-A608-EA1D9500AB2D}" type="datetimeFigureOut">
              <a:rPr lang="pl-PL" smtClean="0"/>
              <a:t>2022-12-16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2475-C107-7A44-8CF1-176410E9C2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89757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468" y="914400"/>
            <a:ext cx="7863962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65701" y="1974851"/>
            <a:ext cx="12343597" cy="9747250"/>
          </a:xfrm>
        </p:spPr>
        <p:txBody>
          <a:bodyPr anchor="t"/>
          <a:lstStyle>
            <a:lvl1pPr marL="0" indent="0">
              <a:buNone/>
              <a:defRPr sz="6400"/>
            </a:lvl1pPr>
            <a:lvl2pPr marL="914354" indent="0">
              <a:buNone/>
              <a:defRPr sz="5600"/>
            </a:lvl2pPr>
            <a:lvl3pPr marL="1828709" indent="0">
              <a:buNone/>
              <a:defRPr sz="4800"/>
            </a:lvl3pPr>
            <a:lvl4pPr marL="2743063" indent="0">
              <a:buNone/>
              <a:defRPr sz="4000"/>
            </a:lvl4pPr>
            <a:lvl5pPr marL="3657417" indent="0">
              <a:buNone/>
              <a:defRPr sz="4000"/>
            </a:lvl5pPr>
            <a:lvl6pPr marL="4571771" indent="0">
              <a:buNone/>
              <a:defRPr sz="4000"/>
            </a:lvl6pPr>
            <a:lvl7pPr marL="5486126" indent="0">
              <a:buNone/>
              <a:defRPr sz="4000"/>
            </a:lvl7pPr>
            <a:lvl8pPr marL="6400480" indent="0">
              <a:buNone/>
              <a:defRPr sz="4000"/>
            </a:lvl8pPr>
            <a:lvl9pPr marL="7314834" indent="0">
              <a:buNone/>
              <a:defRPr sz="4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468" y="4114800"/>
            <a:ext cx="7863962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A1FC5-AF8B-2747-A608-EA1D9500AB2D}" type="datetimeFigureOut">
              <a:rPr lang="pl-PL" smtClean="0"/>
              <a:t>2022-12-16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2475-C107-7A44-8CF1-176410E9C2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29133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291" y="730251"/>
            <a:ext cx="21029831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291" y="3651250"/>
            <a:ext cx="21029831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291" y="12712701"/>
            <a:ext cx="548604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FA1FC5-AF8B-2747-A608-EA1D9500AB2D}" type="datetimeFigureOut">
              <a:rPr lang="pl-PL" smtClean="0"/>
              <a:t>2022-12-16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6675" y="12712701"/>
            <a:ext cx="822906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0079" y="12712701"/>
            <a:ext cx="548604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F2475-C107-7A44-8CF1-176410E9C2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7728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1828709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77" indent="-457177" algn="l" defTabSz="1828709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3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5886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240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594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8949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303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657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01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09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3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1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6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7" Type="http://schemas.openxmlformats.org/officeDocument/2006/relationships/image" Target="../media/image30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emf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emf"/><Relationship Id="rId7" Type="http://schemas.openxmlformats.org/officeDocument/2006/relationships/image" Target="../media/image11.sv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emf"/><Relationship Id="rId10" Type="http://schemas.openxmlformats.org/officeDocument/2006/relationships/image" Target="../media/image14.emf"/><Relationship Id="rId4" Type="http://schemas.openxmlformats.org/officeDocument/2006/relationships/image" Target="../media/image8.emf"/><Relationship Id="rId9" Type="http://schemas.openxmlformats.org/officeDocument/2006/relationships/image" Target="../media/image1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image" Target="../media/image16.emf"/><Relationship Id="rId7" Type="http://schemas.openxmlformats.org/officeDocument/2006/relationships/image" Target="../media/image20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Relationship Id="rId9" Type="http://schemas.openxmlformats.org/officeDocument/2006/relationships/image" Target="../media/image22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image" Target="../media/image16.emf"/><Relationship Id="rId7" Type="http://schemas.openxmlformats.org/officeDocument/2006/relationships/image" Target="../media/image20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Relationship Id="rId9" Type="http://schemas.openxmlformats.org/officeDocument/2006/relationships/image" Target="../media/image22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image" Target="../media/image16.emf"/><Relationship Id="rId7" Type="http://schemas.openxmlformats.org/officeDocument/2006/relationships/image" Target="../media/image20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Relationship Id="rId9" Type="http://schemas.openxmlformats.org/officeDocument/2006/relationships/image" Target="../media/image22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image" Target="../media/image16.emf"/><Relationship Id="rId7" Type="http://schemas.openxmlformats.org/officeDocument/2006/relationships/image" Target="../media/image20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Relationship Id="rId9" Type="http://schemas.openxmlformats.org/officeDocument/2006/relationships/image" Target="../media/image2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25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le tekstowe 8">
            <a:extLst>
              <a:ext uri="{FF2B5EF4-FFF2-40B4-BE49-F238E27FC236}">
                <a16:creationId xmlns:a16="http://schemas.microsoft.com/office/drawing/2014/main" id="{71841751-09C0-A169-AFBE-C56A4B7A82DB}"/>
              </a:ext>
            </a:extLst>
          </p:cNvPr>
          <p:cNvSpPr txBox="1"/>
          <p:nvPr/>
        </p:nvSpPr>
        <p:spPr>
          <a:xfrm>
            <a:off x="7730724" y="3069845"/>
            <a:ext cx="15638276" cy="4337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0"/>
              </a:lnSpc>
            </a:pPr>
            <a:r>
              <a:rPr lang="pl-PL" sz="8000" b="1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Program Pierwsze Mieszkanie</a:t>
            </a:r>
            <a:br>
              <a:rPr lang="pl-PL" sz="8000" b="1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</a:br>
            <a:r>
              <a:rPr lang="pl-PL" sz="6000" b="1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– 	#BezpiecznyK</a:t>
            </a:r>
            <a:r>
              <a:rPr lang="pl-PL" sz="60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redyt2%</a:t>
            </a:r>
            <a:endParaRPr lang="pl-PL" sz="6000" b="1" dirty="0">
              <a:solidFill>
                <a:schemeClr val="bg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pPr>
              <a:lnSpc>
                <a:spcPts val="5100"/>
              </a:lnSpc>
            </a:pPr>
            <a:r>
              <a:rPr lang="pl-PL" sz="6000" b="1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– 	#KontoMieszkaniowe 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26F9171E-CB55-983B-8DC5-7808321F89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7581" y="3726540"/>
            <a:ext cx="283142" cy="733596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DC2FACB0-BB67-6C45-5EFD-338BAB03A0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3218" y="6397926"/>
            <a:ext cx="5560482" cy="5963228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7D9ED78A-9C23-2E5F-8CD2-1FCEDE40E5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7111" y="11875324"/>
            <a:ext cx="9148051" cy="131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6260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F4A35352-CDA7-B2F2-6255-AE9A4DD0BC64}"/>
              </a:ext>
            </a:extLst>
          </p:cNvPr>
          <p:cNvSpPr txBox="1"/>
          <p:nvPr/>
        </p:nvSpPr>
        <p:spPr>
          <a:xfrm>
            <a:off x="9479248" y="1511017"/>
            <a:ext cx="14354077" cy="964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800"/>
              </a:lnSpc>
            </a:pPr>
            <a:r>
              <a:rPr lang="pl-PL" sz="6000" b="1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Konto mieszkaniowe </a:t>
            </a:r>
            <a:r>
              <a:rPr lang="pl-PL" sz="6000" b="1" dirty="0">
                <a:solidFill>
                  <a:schemeClr val="bg1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– korzyści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5CA534B6-8408-F559-03CE-BC90D53220CE}"/>
              </a:ext>
            </a:extLst>
          </p:cNvPr>
          <p:cNvSpPr txBox="1"/>
          <p:nvPr/>
        </p:nvSpPr>
        <p:spPr>
          <a:xfrm>
            <a:off x="8846475" y="6570036"/>
            <a:ext cx="6983333" cy="2502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800"/>
              </a:lnSpc>
            </a:pPr>
            <a:r>
              <a:rPr lang="pl-PL" sz="3000" b="1" dirty="0">
                <a:solidFill>
                  <a:srgbClr val="FFFFFF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Premia </a:t>
            </a:r>
            <a:r>
              <a:rPr lang="pl-PL" sz="3000" b="1" dirty="0">
                <a:solidFill>
                  <a:srgbClr val="FFFFFF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mieszkaniowa</a:t>
            </a:r>
            <a:r>
              <a:rPr lang="pl-PL" sz="3000" b="1" dirty="0">
                <a:solidFill>
                  <a:srgbClr val="FFFFFF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pl-PL" sz="3000" dirty="0">
                <a:solidFill>
                  <a:srgbClr val="FFFFFF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równa rocznemu wskaźnikowi inflacji lub wskaźnikowi wzrostu cen mieszkań</a:t>
            </a:r>
            <a:br>
              <a:rPr lang="pl-PL" sz="3000" dirty="0">
                <a:solidFill>
                  <a:srgbClr val="FFFFFF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sz="3000" dirty="0">
                <a:solidFill>
                  <a:srgbClr val="FFFFFF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– naliczana corocznie, wypłacana jednorazowo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61C9B54A-D359-5F59-7FB2-28B6724CB472}"/>
              </a:ext>
            </a:extLst>
          </p:cNvPr>
          <p:cNvSpPr txBox="1"/>
          <p:nvPr/>
        </p:nvSpPr>
        <p:spPr>
          <a:xfrm>
            <a:off x="8846475" y="11623803"/>
            <a:ext cx="14737425" cy="10270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800"/>
              </a:lnSpc>
            </a:pPr>
            <a:r>
              <a:rPr lang="pl-PL" sz="3000" b="1" dirty="0">
                <a:solidFill>
                  <a:srgbClr val="FFFFFF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5 lat </a:t>
            </a:r>
            <a:r>
              <a:rPr lang="pl-PL" sz="3000" dirty="0">
                <a:solidFill>
                  <a:srgbClr val="FFFFFF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na wykorzystanie środków na zakup pierwszego mieszkania (</a:t>
            </a:r>
            <a:r>
              <a:rPr lang="pl-PL" sz="3000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również</a:t>
            </a:r>
            <a:r>
              <a:rPr lang="pl-PL" sz="3000" dirty="0">
                <a:solidFill>
                  <a:srgbClr val="FFFFFF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 budowa domu, wkład mieszkaniowy do spółdzielni, partycypacja w SIM lub TBS)</a:t>
            </a: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70BC2668-6395-BF5D-8327-B6F7A6B4C906}"/>
              </a:ext>
            </a:extLst>
          </p:cNvPr>
          <p:cNvSpPr txBox="1"/>
          <p:nvPr/>
        </p:nvSpPr>
        <p:spPr>
          <a:xfrm>
            <a:off x="16970053" y="6586965"/>
            <a:ext cx="6600353" cy="539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800"/>
              </a:lnSpc>
            </a:pPr>
            <a:r>
              <a:rPr lang="pl-PL" sz="3000" b="1" dirty="0">
                <a:solidFill>
                  <a:srgbClr val="FFFFFF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Odsetki</a:t>
            </a:r>
            <a:r>
              <a:rPr lang="pl-PL" sz="3000" dirty="0">
                <a:solidFill>
                  <a:srgbClr val="FFFFFF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zwolnione z podatku Belki</a:t>
            </a:r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710D117B-5E21-3848-9719-10288F5508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2743" y="1703829"/>
            <a:ext cx="228600" cy="596900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38FC88E5-5B82-7FB9-AA2B-862A905672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0006" y="4243236"/>
            <a:ext cx="1790700" cy="1828800"/>
          </a:xfrm>
          <a:prstGeom prst="rect">
            <a:avLst/>
          </a:prstGeom>
        </p:spPr>
      </p:pic>
      <p:pic>
        <p:nvPicPr>
          <p:cNvPr id="30" name="Obraz 29">
            <a:extLst>
              <a:ext uri="{FF2B5EF4-FFF2-40B4-BE49-F238E27FC236}">
                <a16:creationId xmlns:a16="http://schemas.microsoft.com/office/drawing/2014/main" id="{A0D477E7-A514-72AD-06B6-62B4B3C605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68006" y="4243236"/>
            <a:ext cx="1828800" cy="1828800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0E999E12-4BCD-ECF6-1EB4-90C0E75E9A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1342" y="9402902"/>
            <a:ext cx="1828800" cy="1803400"/>
          </a:xfrm>
          <a:prstGeom prst="rect">
            <a:avLst/>
          </a:prstGeom>
        </p:spPr>
      </p:pic>
      <p:pic>
        <p:nvPicPr>
          <p:cNvPr id="32" name="Obraz 31">
            <a:extLst>
              <a:ext uri="{FF2B5EF4-FFF2-40B4-BE49-F238E27FC236}">
                <a16:creationId xmlns:a16="http://schemas.microsoft.com/office/drawing/2014/main" id="{AF5E0746-BD5A-833E-8ADF-E29C7451CD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40006" y="6282805"/>
            <a:ext cx="6502400" cy="114300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2E69354C-81FF-0526-7160-480347F88B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015742" y="6282805"/>
            <a:ext cx="6502400" cy="114300"/>
          </a:xfrm>
          <a:prstGeom prst="rect">
            <a:avLst/>
          </a:prstGeom>
        </p:spPr>
      </p:pic>
      <p:pic>
        <p:nvPicPr>
          <p:cNvPr id="34" name="Obraz 33">
            <a:extLst>
              <a:ext uri="{FF2B5EF4-FFF2-40B4-BE49-F238E27FC236}">
                <a16:creationId xmlns:a16="http://schemas.microsoft.com/office/drawing/2014/main" id="{F6953E68-4158-8B18-FB1F-7FBF8C1C1A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40006" y="11379233"/>
            <a:ext cx="14630400" cy="114300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A3A7D5C2-248D-BA1B-F30F-96418A1C3A08}"/>
              </a:ext>
            </a:extLst>
          </p:cNvPr>
          <p:cNvSpPr txBox="1"/>
          <p:nvPr/>
        </p:nvSpPr>
        <p:spPr>
          <a:xfrm>
            <a:off x="8898673" y="248792"/>
            <a:ext cx="14578360" cy="707886"/>
          </a:xfrm>
          <a:prstGeom prst="rect">
            <a:avLst/>
          </a:prstGeom>
          <a:solidFill>
            <a:srgbClr val="628FC6"/>
          </a:solidFill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000" b="0" i="0" u="none" strike="noStrike" kern="1200" cap="none" spc="5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Program </a:t>
            </a:r>
            <a:r>
              <a:rPr kumimoji="0" lang="pl-PL" sz="3800" b="0" i="0" u="none" strike="noStrike" kern="1200" cap="none" spc="5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Pierwsze Mieszkanie</a:t>
            </a:r>
            <a:endParaRPr kumimoji="0" lang="pl-PL" sz="3800" b="0" i="0" u="none" strike="noStrike" kern="1200" cap="none" spc="5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861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F4A35352-CDA7-B2F2-6255-AE9A4DD0BC64}"/>
              </a:ext>
            </a:extLst>
          </p:cNvPr>
          <p:cNvSpPr txBox="1"/>
          <p:nvPr/>
        </p:nvSpPr>
        <p:spPr>
          <a:xfrm>
            <a:off x="9500514" y="1331179"/>
            <a:ext cx="14354077" cy="1716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800"/>
              </a:lnSpc>
            </a:pPr>
            <a:r>
              <a:rPr lang="pl-PL" sz="6000" b="1" dirty="0">
                <a:solidFill>
                  <a:schemeClr val="bg1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Konto mieszkaniowe– korzyści </a:t>
            </a:r>
            <a:br>
              <a:rPr lang="pl-PL" sz="6000" b="1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</a:br>
            <a:r>
              <a:rPr lang="pl-PL" sz="3600" b="1" dirty="0">
                <a:solidFill>
                  <a:schemeClr val="bg1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(przykładowe kwoty obrazujące mechanizm)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5CA534B6-8408-F559-03CE-BC90D53220CE}"/>
              </a:ext>
            </a:extLst>
          </p:cNvPr>
          <p:cNvSpPr txBox="1"/>
          <p:nvPr/>
        </p:nvSpPr>
        <p:spPr>
          <a:xfrm>
            <a:off x="9752806" y="7425246"/>
            <a:ext cx="4899803" cy="5047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5400" b="1" dirty="0">
                <a:solidFill>
                  <a:srgbClr val="AFDABB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12 tys. zł</a:t>
            </a:r>
          </a:p>
          <a:p>
            <a:pPr algn="ctr">
              <a:spcAft>
                <a:spcPts val="2200"/>
              </a:spcAft>
            </a:pPr>
            <a:r>
              <a:rPr lang="pl-PL" sz="30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roczne oszczędności</a:t>
            </a:r>
          </a:p>
          <a:p>
            <a:pPr algn="ctr"/>
            <a:r>
              <a:rPr lang="pl-PL" sz="5400" b="1" dirty="0">
                <a:solidFill>
                  <a:srgbClr val="AFDABB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12,3%</a:t>
            </a:r>
          </a:p>
          <a:p>
            <a:pPr algn="ctr">
              <a:spcAft>
                <a:spcPts val="2200"/>
              </a:spcAft>
            </a:pPr>
            <a:r>
              <a:rPr lang="pl-PL" sz="30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inflacja</a:t>
            </a:r>
          </a:p>
          <a:p>
            <a:pPr algn="ctr"/>
            <a:r>
              <a:rPr lang="pl-PL" sz="5400" b="1" dirty="0">
                <a:solidFill>
                  <a:srgbClr val="AFDABB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5%</a:t>
            </a:r>
          </a:p>
          <a:p>
            <a:pPr algn="ctr"/>
            <a:r>
              <a:rPr lang="pl-PL" sz="30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oprocentowanie</a:t>
            </a:r>
            <a:br>
              <a:rPr lang="pl-PL" sz="30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sz="30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banku</a:t>
            </a: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E5BE6F07-0B83-61CF-3345-088F6FE96273}"/>
              </a:ext>
            </a:extLst>
          </p:cNvPr>
          <p:cNvSpPr txBox="1"/>
          <p:nvPr/>
        </p:nvSpPr>
        <p:spPr>
          <a:xfrm>
            <a:off x="17511622" y="7498405"/>
            <a:ext cx="5620246" cy="5652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5400" b="1" dirty="0">
                <a:solidFill>
                  <a:srgbClr val="AFDABB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1476 zł</a:t>
            </a:r>
          </a:p>
          <a:p>
            <a:pPr algn="ctr">
              <a:spcAft>
                <a:spcPts val="2200"/>
              </a:spcAft>
            </a:pPr>
            <a:r>
              <a:rPr lang="pl-PL" sz="30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premia oszczędnościowa</a:t>
            </a:r>
          </a:p>
          <a:p>
            <a:pPr algn="ctr"/>
            <a:r>
              <a:rPr lang="pl-PL" sz="5400" b="1" dirty="0">
                <a:solidFill>
                  <a:srgbClr val="AFDABB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600 zł</a:t>
            </a:r>
          </a:p>
          <a:p>
            <a:pPr algn="ctr">
              <a:spcAft>
                <a:spcPts val="2200"/>
              </a:spcAft>
            </a:pPr>
            <a:r>
              <a:rPr lang="pl-PL" sz="30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odsetki zwolnione </a:t>
            </a:r>
            <a:br>
              <a:rPr lang="pl-PL" sz="30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sz="30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 podatki Belki</a:t>
            </a:r>
          </a:p>
          <a:p>
            <a:pPr algn="ctr">
              <a:spcAft>
                <a:spcPts val="2200"/>
              </a:spcAft>
            </a:pPr>
            <a:endParaRPr lang="pl-PL" sz="3000" dirty="0">
              <a:solidFill>
                <a:schemeClr val="bg1"/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>
              <a:spcAft>
                <a:spcPts val="2200"/>
              </a:spcAft>
            </a:pPr>
            <a:endParaRPr lang="pl-PL" sz="30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>
              <a:spcAft>
                <a:spcPts val="2200"/>
              </a:spcAft>
            </a:pPr>
            <a:r>
              <a:rPr lang="pl-PL" sz="30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łącznie</a:t>
            </a: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C5C72333-3BFF-9FD2-CFF6-36954A5314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2438" y="1567553"/>
            <a:ext cx="228600" cy="5969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D65D23D8-6070-D44B-5DD1-40F595808D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2806" y="6787556"/>
            <a:ext cx="4876800" cy="114300"/>
          </a:xfrm>
          <a:prstGeom prst="rect">
            <a:avLst/>
          </a:prstGeom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id="{C3098386-F0AB-682C-914D-E67902F43A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83345" y="6810311"/>
            <a:ext cx="4876800" cy="1143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7CE6B6C0-E599-6164-3B92-950082E81A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8356" y="4394762"/>
            <a:ext cx="2425700" cy="2057400"/>
          </a:xfrm>
          <a:prstGeom prst="rect">
            <a:avLst/>
          </a:prstGeom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id="{EF0ACCF9-27CE-F12E-23C4-F63D5AD0D8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18445" y="4527985"/>
            <a:ext cx="2006600" cy="2057400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0BFB1CE7-0DBE-1088-505E-108848F16581}"/>
              </a:ext>
            </a:extLst>
          </p:cNvPr>
          <p:cNvSpPr txBox="1"/>
          <p:nvPr/>
        </p:nvSpPr>
        <p:spPr>
          <a:xfrm>
            <a:off x="18230430" y="11303231"/>
            <a:ext cx="4195850" cy="1169551"/>
          </a:xfrm>
          <a:prstGeom prst="rect">
            <a:avLst/>
          </a:prstGeom>
          <a:solidFill>
            <a:srgbClr val="186D29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7000" b="1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2 076</a:t>
            </a:r>
            <a:r>
              <a:rPr lang="pl-PL" sz="7000" b="1" dirty="0">
                <a:solidFill>
                  <a:schemeClr val="bg1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zł</a:t>
            </a:r>
            <a:endParaRPr lang="pl-PL" sz="7000" b="1" dirty="0">
              <a:solidFill>
                <a:schemeClr val="bg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94A85CB3-C2F9-4065-3C0A-50E1FA607847}"/>
              </a:ext>
            </a:extLst>
          </p:cNvPr>
          <p:cNvSpPr txBox="1"/>
          <p:nvPr/>
        </p:nvSpPr>
        <p:spPr>
          <a:xfrm>
            <a:off x="8898673" y="248792"/>
            <a:ext cx="14578360" cy="707886"/>
          </a:xfrm>
          <a:prstGeom prst="rect">
            <a:avLst/>
          </a:prstGeom>
          <a:solidFill>
            <a:srgbClr val="628FC6"/>
          </a:solidFill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000" b="0" i="0" u="none" strike="noStrike" kern="1200" cap="none" spc="5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Program </a:t>
            </a:r>
            <a:r>
              <a:rPr kumimoji="0" lang="pl-PL" sz="3800" b="0" i="0" u="none" strike="noStrike" kern="1200" cap="none" spc="5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Pierwsze Mieszkanie</a:t>
            </a:r>
            <a:endParaRPr kumimoji="0" lang="pl-PL" sz="3800" b="0" i="0" u="none" strike="noStrike" kern="1200" cap="none" spc="5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3456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le tekstowe 8">
            <a:extLst>
              <a:ext uri="{FF2B5EF4-FFF2-40B4-BE49-F238E27FC236}">
                <a16:creationId xmlns:a16="http://schemas.microsoft.com/office/drawing/2014/main" id="{71841751-09C0-A169-AFBE-C56A4B7A82DB}"/>
              </a:ext>
            </a:extLst>
          </p:cNvPr>
          <p:cNvSpPr txBox="1"/>
          <p:nvPr/>
        </p:nvSpPr>
        <p:spPr>
          <a:xfrm>
            <a:off x="7730724" y="3069845"/>
            <a:ext cx="15638276" cy="4337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0"/>
              </a:lnSpc>
            </a:pPr>
            <a:r>
              <a:rPr lang="pl-PL" sz="8000" b="1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Program Pierwsze Mieszkanie</a:t>
            </a:r>
            <a:br>
              <a:rPr lang="pl-PL" sz="8000" b="1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</a:br>
            <a:r>
              <a:rPr lang="pl-PL" sz="6000" b="1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– 	#BezpiecznyK</a:t>
            </a:r>
            <a:r>
              <a:rPr lang="pl-PL" sz="60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redyt2%</a:t>
            </a:r>
            <a:endParaRPr lang="pl-PL" sz="6000" b="1" dirty="0">
              <a:solidFill>
                <a:schemeClr val="bg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pPr>
              <a:lnSpc>
                <a:spcPts val="5100"/>
              </a:lnSpc>
            </a:pPr>
            <a:r>
              <a:rPr lang="pl-PL" sz="6000" b="1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– 	#KontoMieszkaniowe 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26F9171E-CB55-983B-8DC5-7808321F89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7581" y="3726540"/>
            <a:ext cx="283142" cy="733596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DC2FACB0-BB67-6C45-5EFD-338BAB03A0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3218" y="6397926"/>
            <a:ext cx="5560482" cy="5963228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7D9ED78A-9C23-2E5F-8CD2-1FCEDE40E5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7111" y="11875324"/>
            <a:ext cx="9148051" cy="131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978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e tekstowe 7">
            <a:extLst>
              <a:ext uri="{FF2B5EF4-FFF2-40B4-BE49-F238E27FC236}">
                <a16:creationId xmlns:a16="http://schemas.microsoft.com/office/drawing/2014/main" id="{E3104E28-3716-7FBF-AE16-718B83DCB98B}"/>
              </a:ext>
            </a:extLst>
          </p:cNvPr>
          <p:cNvSpPr txBox="1"/>
          <p:nvPr/>
        </p:nvSpPr>
        <p:spPr>
          <a:xfrm>
            <a:off x="9418057" y="1158860"/>
            <a:ext cx="14354077" cy="964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800"/>
              </a:lnSpc>
            </a:pPr>
            <a:r>
              <a:rPr lang="pl-PL" sz="6000" b="1" dirty="0">
                <a:solidFill>
                  <a:schemeClr val="bg1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BK 2%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89B4D1AA-67AF-8E70-F74E-E7969ADAF88F}"/>
              </a:ext>
            </a:extLst>
          </p:cNvPr>
          <p:cNvSpPr txBox="1"/>
          <p:nvPr/>
        </p:nvSpPr>
        <p:spPr>
          <a:xfrm>
            <a:off x="8891029" y="5718924"/>
            <a:ext cx="660035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800"/>
              </a:lnSpc>
            </a:pPr>
            <a:r>
              <a:rPr lang="pl-PL" sz="3000" dirty="0">
                <a:solidFill>
                  <a:srgbClr val="FFFFFF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Na pierwsze mieszkanie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DA71E48B-57CD-D721-D31C-EAF5585832E7}"/>
              </a:ext>
            </a:extLst>
          </p:cNvPr>
          <p:cNvSpPr txBox="1"/>
          <p:nvPr/>
        </p:nvSpPr>
        <p:spPr>
          <a:xfrm>
            <a:off x="16923110" y="5746301"/>
            <a:ext cx="6600353" cy="552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800"/>
              </a:lnSpc>
            </a:pPr>
            <a:r>
              <a:rPr lang="pl-PL" sz="3000" dirty="0">
                <a:solidFill>
                  <a:srgbClr val="FFFFFF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Ukończone nie więcej niż 45 lat</a:t>
            </a:r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5305E73B-C924-75F9-19FA-7BE016613E46}"/>
              </a:ext>
            </a:extLst>
          </p:cNvPr>
          <p:cNvSpPr txBox="1"/>
          <p:nvPr/>
        </p:nvSpPr>
        <p:spPr>
          <a:xfrm>
            <a:off x="8737062" y="9650694"/>
            <a:ext cx="6754320" cy="15143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800"/>
              </a:lnSpc>
            </a:pPr>
            <a:r>
              <a:rPr lang="pl-PL" sz="3000" dirty="0">
                <a:solidFill>
                  <a:srgbClr val="FFFFFF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Kredyt do </a:t>
            </a:r>
            <a:r>
              <a:rPr lang="pl-PL" sz="4000" b="1" dirty="0">
                <a:solidFill>
                  <a:srgbClr val="AFDABB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500 tys. zł </a:t>
            </a:r>
          </a:p>
          <a:p>
            <a:pPr>
              <a:lnSpc>
                <a:spcPts val="3800"/>
              </a:lnSpc>
            </a:pPr>
            <a:r>
              <a:rPr lang="pl-PL" sz="3000" dirty="0">
                <a:solidFill>
                  <a:srgbClr val="FFFFFF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lub do </a:t>
            </a:r>
            <a:r>
              <a:rPr lang="pl-PL" sz="3600" b="1" dirty="0">
                <a:solidFill>
                  <a:srgbClr val="AFDABB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600 tys. zł </a:t>
            </a:r>
            <a:r>
              <a:rPr lang="pl-PL" sz="3000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dla małżonków </a:t>
            </a:r>
          </a:p>
          <a:p>
            <a:pPr>
              <a:lnSpc>
                <a:spcPts val="3800"/>
              </a:lnSpc>
            </a:pPr>
            <a:r>
              <a:rPr lang="pl-PL" sz="3000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lub rodzica z dzieckiem </a:t>
            </a:r>
            <a:endParaRPr lang="pl-PL" sz="3000" dirty="0">
              <a:solidFill>
                <a:srgbClr val="FFFFFF"/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847FE232-B676-C6D7-2B87-2ACCB86E0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5020" y="1275038"/>
            <a:ext cx="228600" cy="5969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95C28481-B3AA-122C-AE68-E774EACD0C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5803" y="3332352"/>
            <a:ext cx="2463800" cy="1841500"/>
          </a:xfrm>
          <a:prstGeom prst="rect">
            <a:avLst/>
          </a:prstGeom>
        </p:spPr>
      </p:pic>
      <p:pic>
        <p:nvPicPr>
          <p:cNvPr id="26" name="Obraz 25">
            <a:extLst>
              <a:ext uri="{FF2B5EF4-FFF2-40B4-BE49-F238E27FC236}">
                <a16:creationId xmlns:a16="http://schemas.microsoft.com/office/drawing/2014/main" id="{FA337F19-2837-76CC-6379-58A75AAAF8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0006" y="5389238"/>
            <a:ext cx="6502400" cy="114300"/>
          </a:xfrm>
          <a:prstGeom prst="rect">
            <a:avLst/>
          </a:prstGeom>
        </p:spPr>
      </p:pic>
      <p:pic>
        <p:nvPicPr>
          <p:cNvPr id="28" name="Obraz 27">
            <a:extLst>
              <a:ext uri="{FF2B5EF4-FFF2-40B4-BE49-F238E27FC236}">
                <a16:creationId xmlns:a16="http://schemas.microsoft.com/office/drawing/2014/main" id="{7808A4DE-ACFE-7822-761B-777AC53B5E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72087" y="5389238"/>
            <a:ext cx="6502400" cy="114300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A7486D97-969B-DAAA-F70F-E9FAF4556C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92504" y="7290777"/>
            <a:ext cx="1930400" cy="182880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BC24CA1E-0CD9-1A11-0344-C7438C0A74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5803" y="9429244"/>
            <a:ext cx="6502400" cy="114300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8541CABF-341A-1BB9-7CA8-9D212199C5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23110" y="9429244"/>
            <a:ext cx="6502400" cy="114300"/>
          </a:xfrm>
          <a:prstGeom prst="rect">
            <a:avLst/>
          </a:prstGeom>
        </p:spPr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id="{B361B67E-3011-77F1-5F72-2656C4327906}"/>
              </a:ext>
            </a:extLst>
          </p:cNvPr>
          <p:cNvSpPr txBox="1"/>
          <p:nvPr/>
        </p:nvSpPr>
        <p:spPr>
          <a:xfrm>
            <a:off x="16923110" y="9668801"/>
            <a:ext cx="12195544" cy="539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800"/>
              </a:lnSpc>
            </a:pPr>
            <a:r>
              <a:rPr lang="pl-PL" sz="2800" dirty="0">
                <a:solidFill>
                  <a:srgbClr val="FFFFFF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Rynek pierwotny i wtórny </a:t>
            </a:r>
            <a:endParaRPr lang="pl-PL" sz="2800" baseline="30000" dirty="0">
              <a:solidFill>
                <a:srgbClr val="FFFFFF"/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8" name="Grafika 17" descr="Na sprzedaż kontur">
            <a:extLst>
              <a:ext uri="{FF2B5EF4-FFF2-40B4-BE49-F238E27FC236}">
                <a16:creationId xmlns:a16="http://schemas.microsoft.com/office/drawing/2014/main" id="{149EB659-23F9-6B3F-A860-8E4B722535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6629829" y="7204019"/>
            <a:ext cx="2279706" cy="2279706"/>
          </a:xfrm>
          <a:prstGeom prst="rect">
            <a:avLst/>
          </a:prstGeom>
        </p:spPr>
      </p:pic>
      <p:pic>
        <p:nvPicPr>
          <p:cNvPr id="20" name="Grafika 19" descr="Na sprzedaż z wypełnieniem pełnym">
            <a:extLst>
              <a:ext uri="{FF2B5EF4-FFF2-40B4-BE49-F238E27FC236}">
                <a16:creationId xmlns:a16="http://schemas.microsoft.com/office/drawing/2014/main" id="{8ABEDFF6-CCC6-CE2B-FA5B-F94ABA4D919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8706671" y="7131525"/>
            <a:ext cx="2460851" cy="2460851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8A957773-A550-A325-206B-0079BCE4086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973531" y="3334214"/>
            <a:ext cx="1895656" cy="1869688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E38DCB7F-57EC-44A1-E5C8-C8F0A4EF451D}"/>
              </a:ext>
            </a:extLst>
          </p:cNvPr>
          <p:cNvSpPr txBox="1"/>
          <p:nvPr/>
        </p:nvSpPr>
        <p:spPr>
          <a:xfrm>
            <a:off x="8898673" y="248792"/>
            <a:ext cx="14578360" cy="707886"/>
          </a:xfrm>
          <a:prstGeom prst="rect">
            <a:avLst/>
          </a:prstGeom>
          <a:solidFill>
            <a:srgbClr val="628FC6"/>
          </a:solidFill>
        </p:spPr>
        <p:txBody>
          <a:bodyPr wrap="square" rtlCol="0">
            <a:spAutoFit/>
          </a:bodyPr>
          <a:lstStyle/>
          <a:p>
            <a:pPr algn="r"/>
            <a:r>
              <a:rPr lang="pl-PL" sz="4000" spc="5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Program </a:t>
            </a:r>
            <a:r>
              <a:rPr lang="pl-PL" sz="3800" spc="5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Pierwsze Mieszkanie</a:t>
            </a:r>
          </a:p>
        </p:txBody>
      </p:sp>
    </p:spTree>
    <p:extLst>
      <p:ext uri="{BB962C8B-B14F-4D97-AF65-F5344CB8AC3E}">
        <p14:creationId xmlns:p14="http://schemas.microsoft.com/office/powerpoint/2010/main" val="3518250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9C62FDC4-D33C-2F85-4A5E-7E8743993E9A}"/>
              </a:ext>
            </a:extLst>
          </p:cNvPr>
          <p:cNvSpPr txBox="1"/>
          <p:nvPr/>
        </p:nvSpPr>
        <p:spPr>
          <a:xfrm>
            <a:off x="9274031" y="1321448"/>
            <a:ext cx="14354077" cy="964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800"/>
              </a:lnSpc>
            </a:pPr>
            <a:r>
              <a:rPr lang="pl-PL" sz="6000" b="1" dirty="0">
                <a:solidFill>
                  <a:schemeClr val="bg1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BK 2%– zasady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14371867-821D-E7D8-F620-CF1B95A16CFC}"/>
              </a:ext>
            </a:extLst>
          </p:cNvPr>
          <p:cNvSpPr txBox="1"/>
          <p:nvPr/>
        </p:nvSpPr>
        <p:spPr>
          <a:xfrm>
            <a:off x="8894215" y="4687284"/>
            <a:ext cx="15113711" cy="73523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lnSpc>
                <a:spcPts val="5000"/>
              </a:lnSpc>
              <a:spcBef>
                <a:spcPts val="1200"/>
              </a:spcBef>
              <a:spcAft>
                <a:spcPts val="1800"/>
              </a:spcAft>
              <a:buClr>
                <a:srgbClr val="AFDABB"/>
              </a:buClr>
              <a:buSzPct val="125000"/>
              <a:buFont typeface="Wingdings" pitchFamily="2" charset="2"/>
              <a:buChar char="§"/>
            </a:pPr>
            <a:r>
              <a:rPr lang="pl-PL" sz="4050" b="1" dirty="0">
                <a:solidFill>
                  <a:srgbClr val="AFDABB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Obniżka raty </a:t>
            </a:r>
            <a:r>
              <a:rPr lang="pl-PL" sz="4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</a:t>
            </a:r>
            <a:r>
              <a:rPr lang="pl-PL" sz="405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pl-PL" sz="4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różnicę między stałą stopą ustaloną w oparciu o średnie, pomniejszone o marżę, oprocentowanie kredytów o stałej stopie w bankach kredytujących, a oprocentowaniem kredytu zgodnie ze stopą 2%  </a:t>
            </a:r>
          </a:p>
          <a:p>
            <a:pPr marL="571500" indent="-571500">
              <a:lnSpc>
                <a:spcPts val="5000"/>
              </a:lnSpc>
              <a:spcBef>
                <a:spcPts val="1200"/>
              </a:spcBef>
              <a:spcAft>
                <a:spcPts val="1800"/>
              </a:spcAft>
              <a:buClr>
                <a:srgbClr val="AFDABB"/>
              </a:buClr>
              <a:buSzPct val="125000"/>
              <a:buFont typeface="Wingdings" pitchFamily="2" charset="2"/>
              <a:buChar char="§"/>
            </a:pPr>
            <a:r>
              <a:rPr lang="pl-PL" sz="4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</a:t>
            </a:r>
            <a:r>
              <a:rPr lang="pl-PL" sz="405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rzez </a:t>
            </a:r>
            <a:r>
              <a:rPr lang="pl-PL" sz="4050" b="1" dirty="0">
                <a:solidFill>
                  <a:srgbClr val="AFDABB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10 lat</a:t>
            </a:r>
          </a:p>
          <a:p>
            <a:pPr marL="571500" indent="-571500">
              <a:lnSpc>
                <a:spcPts val="5000"/>
              </a:lnSpc>
              <a:spcBef>
                <a:spcPts val="1200"/>
              </a:spcBef>
              <a:spcAft>
                <a:spcPts val="1800"/>
              </a:spcAft>
              <a:buClr>
                <a:srgbClr val="AFDABB"/>
              </a:buClr>
              <a:buSzPct val="125000"/>
              <a:buFont typeface="Wingdings" pitchFamily="2" charset="2"/>
              <a:buChar char="§"/>
            </a:pPr>
            <a:r>
              <a:rPr lang="pl-PL" sz="4050" b="1" dirty="0">
                <a:solidFill>
                  <a:srgbClr val="AFDABB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Możliwość</a:t>
            </a:r>
            <a:r>
              <a:rPr lang="pl-PL" sz="405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korzystania z programu „Mieszkanie bez wkładu własnego”</a:t>
            </a:r>
          </a:p>
          <a:p>
            <a:pPr marL="571500" indent="-571500">
              <a:lnSpc>
                <a:spcPts val="5000"/>
              </a:lnSpc>
              <a:spcBef>
                <a:spcPts val="1200"/>
              </a:spcBef>
              <a:spcAft>
                <a:spcPts val="1800"/>
              </a:spcAft>
              <a:buClr>
                <a:srgbClr val="AFDABB"/>
              </a:buClr>
              <a:buSzPct val="125000"/>
              <a:buFont typeface="Wingdings" pitchFamily="2" charset="2"/>
              <a:buChar char="§"/>
            </a:pPr>
            <a:r>
              <a:rPr lang="pl-PL" sz="4050" b="1" dirty="0">
                <a:solidFill>
                  <a:srgbClr val="AFDABB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Brak limitu </a:t>
            </a:r>
            <a:r>
              <a:rPr lang="pl-PL" sz="405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ceny 1 m</a:t>
            </a:r>
            <a:r>
              <a:rPr lang="pl-PL" sz="4050" baseline="300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</a:t>
            </a:r>
            <a:r>
              <a:rPr lang="pl-PL" sz="405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przy zakupie mieszkania</a:t>
            </a:r>
          </a:p>
          <a:p>
            <a:pPr marL="571500" indent="-571500">
              <a:lnSpc>
                <a:spcPts val="5000"/>
              </a:lnSpc>
              <a:spcBef>
                <a:spcPts val="1200"/>
              </a:spcBef>
              <a:spcAft>
                <a:spcPts val="1800"/>
              </a:spcAft>
              <a:buClr>
                <a:srgbClr val="AFDABB"/>
              </a:buClr>
              <a:buSzPct val="125000"/>
              <a:buFont typeface="Wingdings" pitchFamily="2" charset="2"/>
              <a:buChar char="§"/>
            </a:pPr>
            <a:r>
              <a:rPr lang="pl-PL" sz="4050" b="1" dirty="0">
                <a:solidFill>
                  <a:srgbClr val="AFDABB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Marża banku </a:t>
            </a:r>
            <a:r>
              <a:rPr lang="pl-PL" sz="405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nie wyższa niż w innych kredytach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564EF557-7F37-88E5-A6CB-D5136CB68D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4215" y="1505182"/>
            <a:ext cx="228600" cy="59690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AA725E39-92F1-30FB-59EA-A9041FBE67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05557" y="1330711"/>
            <a:ext cx="2608477" cy="2819457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9CAFD845-7A67-413A-8DA7-F7E26892DE0E}"/>
              </a:ext>
            </a:extLst>
          </p:cNvPr>
          <p:cNvSpPr txBox="1"/>
          <p:nvPr/>
        </p:nvSpPr>
        <p:spPr>
          <a:xfrm>
            <a:off x="8898673" y="248792"/>
            <a:ext cx="14578360" cy="707886"/>
          </a:xfrm>
          <a:prstGeom prst="rect">
            <a:avLst/>
          </a:prstGeom>
          <a:solidFill>
            <a:srgbClr val="628FC6"/>
          </a:solidFill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000" b="0" i="0" u="none" strike="noStrike" kern="1200" cap="none" spc="5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Program </a:t>
            </a:r>
            <a:r>
              <a:rPr kumimoji="0" lang="pl-PL" sz="3800" b="0" i="0" u="none" strike="noStrike" kern="1200" cap="none" spc="5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Pierwsze Mieszkanie</a:t>
            </a:r>
            <a:endParaRPr kumimoji="0" lang="pl-PL" sz="3800" b="0" i="0" u="none" strike="noStrike" kern="1200" cap="none" spc="5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797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Łącznik prosty 2">
            <a:extLst>
              <a:ext uri="{FF2B5EF4-FFF2-40B4-BE49-F238E27FC236}">
                <a16:creationId xmlns:a16="http://schemas.microsoft.com/office/drawing/2014/main" id="{1971F4BE-9A5E-9CD0-058D-B7C396952EDC}"/>
              </a:ext>
            </a:extLst>
          </p:cNvPr>
          <p:cNvCxnSpPr>
            <a:cxnSpLocks/>
          </p:cNvCxnSpPr>
          <p:nvPr/>
        </p:nvCxnSpPr>
        <p:spPr>
          <a:xfrm>
            <a:off x="10829996" y="5984652"/>
            <a:ext cx="5096107" cy="404997"/>
          </a:xfrm>
          <a:prstGeom prst="line">
            <a:avLst/>
          </a:prstGeom>
          <a:ln w="698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Łącznik prosty 3">
            <a:extLst>
              <a:ext uri="{FF2B5EF4-FFF2-40B4-BE49-F238E27FC236}">
                <a16:creationId xmlns:a16="http://schemas.microsoft.com/office/drawing/2014/main" id="{ECFCC279-7C30-FF31-3F76-EADAAC167838}"/>
              </a:ext>
            </a:extLst>
          </p:cNvPr>
          <p:cNvCxnSpPr>
            <a:cxnSpLocks/>
          </p:cNvCxnSpPr>
          <p:nvPr/>
        </p:nvCxnSpPr>
        <p:spPr>
          <a:xfrm>
            <a:off x="15926103" y="5854676"/>
            <a:ext cx="0" cy="554012"/>
          </a:xfrm>
          <a:prstGeom prst="line">
            <a:avLst/>
          </a:prstGeom>
          <a:ln w="698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id="{8978D3A6-DFED-4BE1-AB96-2CB64797E91A}"/>
              </a:ext>
            </a:extLst>
          </p:cNvPr>
          <p:cNvCxnSpPr>
            <a:cxnSpLocks/>
          </p:cNvCxnSpPr>
          <p:nvPr/>
        </p:nvCxnSpPr>
        <p:spPr>
          <a:xfrm>
            <a:off x="15894940" y="5816529"/>
            <a:ext cx="5736152" cy="56741"/>
          </a:xfrm>
          <a:prstGeom prst="line">
            <a:avLst/>
          </a:prstGeom>
          <a:ln w="698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54AA6B71-9575-3F75-3A6F-074091DF395F}"/>
              </a:ext>
            </a:extLst>
          </p:cNvPr>
          <p:cNvCxnSpPr>
            <a:cxnSpLocks/>
          </p:cNvCxnSpPr>
          <p:nvPr/>
        </p:nvCxnSpPr>
        <p:spPr>
          <a:xfrm flipH="1">
            <a:off x="10757773" y="5188686"/>
            <a:ext cx="10873319" cy="0"/>
          </a:xfrm>
          <a:prstGeom prst="line">
            <a:avLst/>
          </a:prstGeom>
          <a:ln w="38100">
            <a:solidFill>
              <a:srgbClr val="AFDAB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Obraz 14">
            <a:extLst>
              <a:ext uri="{FF2B5EF4-FFF2-40B4-BE49-F238E27FC236}">
                <a16:creationId xmlns:a16="http://schemas.microsoft.com/office/drawing/2014/main" id="{2F03B7A7-0F8A-1794-9B6F-AB978E5752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3255" y="1845424"/>
            <a:ext cx="228600" cy="596900"/>
          </a:xfrm>
          <a:prstGeom prst="rect">
            <a:avLst/>
          </a:prstGeom>
        </p:spPr>
      </p:pic>
      <p:sp>
        <p:nvSpPr>
          <p:cNvPr id="19" name="pole tekstowe 18">
            <a:extLst>
              <a:ext uri="{FF2B5EF4-FFF2-40B4-BE49-F238E27FC236}">
                <a16:creationId xmlns:a16="http://schemas.microsoft.com/office/drawing/2014/main" id="{235F9781-6D04-9FBF-94F4-AEA10E5CEE27}"/>
              </a:ext>
            </a:extLst>
          </p:cNvPr>
          <p:cNvSpPr txBox="1"/>
          <p:nvPr/>
        </p:nvSpPr>
        <p:spPr>
          <a:xfrm>
            <a:off x="10562309" y="1661690"/>
            <a:ext cx="14354077" cy="964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800"/>
              </a:lnSpc>
            </a:pPr>
            <a:r>
              <a:rPr lang="pl-PL" sz="6000" b="1" dirty="0">
                <a:solidFill>
                  <a:schemeClr val="bg1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Większa zdolność kredytowa </a:t>
            </a:r>
          </a:p>
        </p:txBody>
      </p:sp>
      <p:cxnSp>
        <p:nvCxnSpPr>
          <p:cNvPr id="22" name="Łącznik prosty 21">
            <a:extLst>
              <a:ext uri="{FF2B5EF4-FFF2-40B4-BE49-F238E27FC236}">
                <a16:creationId xmlns:a16="http://schemas.microsoft.com/office/drawing/2014/main" id="{237F0D73-8FD7-5C22-FA1D-845A41F4B0A3}"/>
              </a:ext>
            </a:extLst>
          </p:cNvPr>
          <p:cNvCxnSpPr>
            <a:cxnSpLocks/>
          </p:cNvCxnSpPr>
          <p:nvPr/>
        </p:nvCxnSpPr>
        <p:spPr>
          <a:xfrm flipH="1" flipV="1">
            <a:off x="10829995" y="4419326"/>
            <a:ext cx="10801097" cy="2438674"/>
          </a:xfrm>
          <a:prstGeom prst="line">
            <a:avLst/>
          </a:prstGeom>
          <a:ln w="38100">
            <a:solidFill>
              <a:srgbClr val="F05F5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Łącznik prosty ze strzałką 33">
            <a:extLst>
              <a:ext uri="{FF2B5EF4-FFF2-40B4-BE49-F238E27FC236}">
                <a16:creationId xmlns:a16="http://schemas.microsoft.com/office/drawing/2014/main" id="{C5F6780E-1F7F-918B-1BED-9F2CB9C684A1}"/>
              </a:ext>
            </a:extLst>
          </p:cNvPr>
          <p:cNvCxnSpPr>
            <a:cxnSpLocks/>
          </p:cNvCxnSpPr>
          <p:nvPr/>
        </p:nvCxnSpPr>
        <p:spPr>
          <a:xfrm flipV="1">
            <a:off x="10277555" y="3636335"/>
            <a:ext cx="0" cy="3593804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Łącznik prosty ze strzałką 37">
            <a:extLst>
              <a:ext uri="{FF2B5EF4-FFF2-40B4-BE49-F238E27FC236}">
                <a16:creationId xmlns:a16="http://schemas.microsoft.com/office/drawing/2014/main" id="{CC91F243-111A-574F-FA39-85825A4DA354}"/>
              </a:ext>
            </a:extLst>
          </p:cNvPr>
          <p:cNvCxnSpPr>
            <a:cxnSpLocks/>
          </p:cNvCxnSpPr>
          <p:nvPr/>
        </p:nvCxnSpPr>
        <p:spPr>
          <a:xfrm>
            <a:off x="10391855" y="7230139"/>
            <a:ext cx="11679262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pole tekstowe 66">
            <a:extLst>
              <a:ext uri="{FF2B5EF4-FFF2-40B4-BE49-F238E27FC236}">
                <a16:creationId xmlns:a16="http://schemas.microsoft.com/office/drawing/2014/main" id="{7EC0AF92-959C-E8CB-D4FC-891443E6D8F8}"/>
              </a:ext>
            </a:extLst>
          </p:cNvPr>
          <p:cNvSpPr txBox="1"/>
          <p:nvPr/>
        </p:nvSpPr>
        <p:spPr>
          <a:xfrm>
            <a:off x="10277555" y="8463677"/>
            <a:ext cx="5558938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300" dirty="0">
                <a:solidFill>
                  <a:srgbClr val="F05F57"/>
                </a:solidFill>
                <a:latin typeface="Lato" panose="020F0502020204030203" pitchFamily="34" charset="0"/>
              </a:rPr>
              <a:t>R</a:t>
            </a:r>
            <a:r>
              <a:rPr lang="pl-PL" sz="3300" dirty="0">
                <a:solidFill>
                  <a:srgbClr val="F05F57"/>
                </a:solidFill>
                <a:effectLst/>
                <a:latin typeface="Lato" panose="020F0502020204030203" pitchFamily="34" charset="0"/>
              </a:rPr>
              <a:t>aty malejące bez dopłat</a:t>
            </a:r>
          </a:p>
          <a:p>
            <a:r>
              <a:rPr lang="pl-PL" sz="3300" dirty="0">
                <a:solidFill>
                  <a:srgbClr val="AFDABB"/>
                </a:solidFill>
                <a:latin typeface="Lato" panose="020F0502020204030203" pitchFamily="34" charset="0"/>
              </a:rPr>
              <a:t>R</a:t>
            </a:r>
            <a:r>
              <a:rPr lang="pl-PL" sz="3300" dirty="0">
                <a:solidFill>
                  <a:srgbClr val="AFDABB"/>
                </a:solidFill>
                <a:effectLst/>
                <a:latin typeface="Lato" panose="020F0502020204030203" pitchFamily="34" charset="0"/>
              </a:rPr>
              <a:t>aty równe bez dopłat </a:t>
            </a:r>
          </a:p>
          <a:p>
            <a:r>
              <a:rPr lang="pl-PL" sz="3300" b="1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Raty w systemie BKM 2%</a:t>
            </a:r>
          </a:p>
        </p:txBody>
      </p:sp>
      <p:sp>
        <p:nvSpPr>
          <p:cNvPr id="74" name="pole tekstowe 73">
            <a:extLst>
              <a:ext uri="{FF2B5EF4-FFF2-40B4-BE49-F238E27FC236}">
                <a16:creationId xmlns:a16="http://schemas.microsoft.com/office/drawing/2014/main" id="{D3CA742D-537C-670C-3E42-229458D691F0}"/>
              </a:ext>
            </a:extLst>
          </p:cNvPr>
          <p:cNvSpPr txBox="1"/>
          <p:nvPr/>
        </p:nvSpPr>
        <p:spPr>
          <a:xfrm>
            <a:off x="16459143" y="8502910"/>
            <a:ext cx="2027950" cy="964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800"/>
              </a:lnSpc>
            </a:pPr>
            <a:r>
              <a:rPr lang="pl-PL" sz="6000" b="1" dirty="0">
                <a:solidFill>
                  <a:schemeClr val="bg1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KNF</a:t>
            </a:r>
          </a:p>
        </p:txBody>
      </p:sp>
      <p:pic>
        <p:nvPicPr>
          <p:cNvPr id="75" name="Obraz 74">
            <a:extLst>
              <a:ext uri="{FF2B5EF4-FFF2-40B4-BE49-F238E27FC236}">
                <a16:creationId xmlns:a16="http://schemas.microsoft.com/office/drawing/2014/main" id="{2B9857E9-CF1A-C6E4-4227-2B1925F932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30543" y="8669627"/>
            <a:ext cx="228600" cy="596900"/>
          </a:xfrm>
          <a:prstGeom prst="rect">
            <a:avLst/>
          </a:prstGeom>
        </p:spPr>
      </p:pic>
      <p:sp>
        <p:nvSpPr>
          <p:cNvPr id="77" name="pole tekstowe 76">
            <a:extLst>
              <a:ext uri="{FF2B5EF4-FFF2-40B4-BE49-F238E27FC236}">
                <a16:creationId xmlns:a16="http://schemas.microsoft.com/office/drawing/2014/main" id="{660649E9-92D2-BF7A-5B3F-0884C62A516A}"/>
              </a:ext>
            </a:extLst>
          </p:cNvPr>
          <p:cNvSpPr txBox="1"/>
          <p:nvPr/>
        </p:nvSpPr>
        <p:spPr>
          <a:xfrm>
            <a:off x="16187853" y="9467277"/>
            <a:ext cx="715466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300" dirty="0">
                <a:solidFill>
                  <a:schemeClr val="bg1"/>
                </a:solidFill>
                <a:latin typeface="Lato" panose="020F0502020204030203" pitchFamily="34" charset="0"/>
              </a:rPr>
              <a:t>Zapowiedź zmiany rekomendacji S </a:t>
            </a:r>
          </a:p>
          <a:p>
            <a:r>
              <a:rPr lang="pl-PL" sz="3300" dirty="0">
                <a:solidFill>
                  <a:schemeClr val="bg1"/>
                </a:solidFill>
                <a:latin typeface="Lato" panose="020F0502020204030203" pitchFamily="34" charset="0"/>
              </a:rPr>
              <a:t>w zakresie obliczania zdolności kredytowej przy oprocentowaniu stałym </a:t>
            </a:r>
            <a:endParaRPr lang="pl-PL" sz="3300" dirty="0">
              <a:solidFill>
                <a:schemeClr val="bg1"/>
              </a:solidFill>
              <a:effectLst/>
              <a:latin typeface="Lato" panose="020F0502020204030203" pitchFamily="34" charset="0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0D70375D-A386-DA88-BFCE-CBA8FD1E1CC3}"/>
              </a:ext>
            </a:extLst>
          </p:cNvPr>
          <p:cNvSpPr txBox="1"/>
          <p:nvPr/>
        </p:nvSpPr>
        <p:spPr>
          <a:xfrm>
            <a:off x="8898673" y="248792"/>
            <a:ext cx="14578360" cy="707886"/>
          </a:xfrm>
          <a:prstGeom prst="rect">
            <a:avLst/>
          </a:prstGeom>
          <a:solidFill>
            <a:srgbClr val="628FC6"/>
          </a:solidFill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000" b="0" i="0" u="none" strike="noStrike" kern="1200" cap="none" spc="5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Program </a:t>
            </a:r>
            <a:r>
              <a:rPr kumimoji="0" lang="pl-PL" sz="3800" b="0" i="0" u="none" strike="noStrike" kern="1200" cap="none" spc="5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Pierwsze Mieszkanie</a:t>
            </a:r>
            <a:endParaRPr kumimoji="0" lang="pl-PL" sz="3800" b="0" i="0" u="none" strike="noStrike" kern="1200" cap="none" spc="5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6D0ECA42-74E4-BEE4-480F-3AD496B1D37C}"/>
              </a:ext>
            </a:extLst>
          </p:cNvPr>
          <p:cNvSpPr txBox="1"/>
          <p:nvPr/>
        </p:nvSpPr>
        <p:spPr>
          <a:xfrm>
            <a:off x="10391855" y="7469299"/>
            <a:ext cx="10886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* W zależności od wysokości kredytu i okresu spłaty, rata po okresie dopłat może być nieznacznie wyższa lub niższa</a:t>
            </a:r>
          </a:p>
        </p:txBody>
      </p:sp>
    </p:spTree>
    <p:extLst>
      <p:ext uri="{BB962C8B-B14F-4D97-AF65-F5344CB8AC3E}">
        <p14:creationId xmlns:p14="http://schemas.microsoft.com/office/powerpoint/2010/main" val="39300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FE4A4C38-F6F3-DC05-B13B-10AFB1B283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4215" y="1455077"/>
            <a:ext cx="228600" cy="596900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745943BE-4A2D-EA75-E1B1-51DF4BE8D828}"/>
              </a:ext>
            </a:extLst>
          </p:cNvPr>
          <p:cNvSpPr txBox="1"/>
          <p:nvPr/>
        </p:nvSpPr>
        <p:spPr>
          <a:xfrm>
            <a:off x="9407729" y="1282791"/>
            <a:ext cx="14354077" cy="1887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0"/>
              </a:lnSpc>
            </a:pPr>
            <a:r>
              <a:rPr lang="pl-PL" sz="6200" b="1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BK 2% </a:t>
            </a:r>
            <a:r>
              <a:rPr lang="pl-PL" sz="6200" b="1" dirty="0">
                <a:solidFill>
                  <a:schemeClr val="bg1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 praktyce</a:t>
            </a:r>
          </a:p>
          <a:p>
            <a:pPr>
              <a:lnSpc>
                <a:spcPts val="7000"/>
              </a:lnSpc>
            </a:pPr>
            <a:r>
              <a:rPr lang="pl-PL" sz="6200" b="1" dirty="0">
                <a:solidFill>
                  <a:schemeClr val="bg1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– przykłady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AB82DD77-42D6-928D-000F-AEA4541E4C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0147" y="4907064"/>
            <a:ext cx="1625600" cy="1625600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B0E98049-74F0-4C6F-64B8-5074557164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0147" y="7183337"/>
            <a:ext cx="1625600" cy="162560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1F9FDE57-6EB0-82F8-22E7-EAA0DF30E7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0419" y="9469338"/>
            <a:ext cx="1625600" cy="1625600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15A8FA6C-A971-DBE6-0E6F-DA3B56236D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74232" y="4897336"/>
            <a:ext cx="1625600" cy="1625600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3565D244-6C9B-A5C9-7330-6E4572E18E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674232" y="7183337"/>
            <a:ext cx="1625600" cy="1625600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979769C8-DB9A-378E-3BBB-51349752CEB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674232" y="9469338"/>
            <a:ext cx="1625600" cy="1625600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00BBE993-12C1-3148-739E-0C8B2C6341D5}"/>
              </a:ext>
            </a:extLst>
          </p:cNvPr>
          <p:cNvSpPr txBox="1"/>
          <p:nvPr/>
        </p:nvSpPr>
        <p:spPr>
          <a:xfrm>
            <a:off x="10871563" y="4927183"/>
            <a:ext cx="46498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400"/>
              </a:lnSpc>
            </a:pPr>
            <a:r>
              <a:rPr lang="pl-PL" sz="330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Okres spłaty kredytu</a:t>
            </a:r>
          </a:p>
          <a:p>
            <a:pPr>
              <a:lnSpc>
                <a:spcPts val="5400"/>
              </a:lnSpc>
            </a:pPr>
            <a:r>
              <a:rPr lang="pl-PL" sz="5000" b="1" dirty="0">
                <a:solidFill>
                  <a:srgbClr val="AFDABB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20</a:t>
            </a:r>
            <a:r>
              <a:rPr lang="pl-PL" sz="4000" b="1" dirty="0">
                <a:solidFill>
                  <a:srgbClr val="AFDABB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lat</a:t>
            </a:r>
            <a:endParaRPr lang="pl-PL" sz="4000" b="1" dirty="0">
              <a:solidFill>
                <a:srgbClr val="AFDABB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4042983C-5011-7178-8BB4-BA550A200E53}"/>
              </a:ext>
            </a:extLst>
          </p:cNvPr>
          <p:cNvSpPr txBox="1"/>
          <p:nvPr/>
        </p:nvSpPr>
        <p:spPr>
          <a:xfrm>
            <a:off x="10871563" y="7202793"/>
            <a:ext cx="46498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400"/>
              </a:lnSpc>
            </a:pPr>
            <a:r>
              <a:rPr lang="pl-PL" sz="330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Kwota kredytu</a:t>
            </a:r>
          </a:p>
          <a:p>
            <a:pPr>
              <a:lnSpc>
                <a:spcPts val="5400"/>
              </a:lnSpc>
            </a:pPr>
            <a:r>
              <a:rPr lang="pl-PL" sz="5000" b="1" dirty="0">
                <a:solidFill>
                  <a:srgbClr val="AFDABB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400</a:t>
            </a:r>
            <a:r>
              <a:rPr lang="pl-PL" sz="4000" b="1" dirty="0">
                <a:solidFill>
                  <a:srgbClr val="AFDABB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tys. zł</a:t>
            </a:r>
            <a:endParaRPr lang="pl-PL" sz="4000" b="1" dirty="0">
              <a:solidFill>
                <a:srgbClr val="AFDABB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00B97779-1F69-BCF1-3D2B-84E386C2F3DE}"/>
              </a:ext>
            </a:extLst>
          </p:cNvPr>
          <p:cNvSpPr txBox="1"/>
          <p:nvPr/>
        </p:nvSpPr>
        <p:spPr>
          <a:xfrm>
            <a:off x="10871563" y="9488794"/>
            <a:ext cx="53882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400"/>
              </a:lnSpc>
            </a:pPr>
            <a:r>
              <a:rPr lang="pl-PL" sz="330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Oprocentowanie (z marżą)</a:t>
            </a:r>
          </a:p>
          <a:p>
            <a:pPr>
              <a:lnSpc>
                <a:spcPts val="5400"/>
              </a:lnSpc>
            </a:pPr>
            <a:r>
              <a:rPr lang="pl-PL" sz="5000" b="1" dirty="0">
                <a:solidFill>
                  <a:srgbClr val="AFDABB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8</a:t>
            </a:r>
            <a:r>
              <a:rPr lang="pl-PL" sz="5000" b="1" dirty="0">
                <a:solidFill>
                  <a:srgbClr val="AFDABB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,46</a:t>
            </a:r>
            <a:r>
              <a:rPr lang="pl-PL" sz="4000" b="1" dirty="0">
                <a:solidFill>
                  <a:srgbClr val="AFDABB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%</a:t>
            </a:r>
            <a:endParaRPr lang="pl-PL" sz="4000" b="1" dirty="0">
              <a:solidFill>
                <a:srgbClr val="AFDABB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900D7B55-F14C-0224-6F90-B8730187CC60}"/>
              </a:ext>
            </a:extLst>
          </p:cNvPr>
          <p:cNvSpPr txBox="1"/>
          <p:nvPr/>
        </p:nvSpPr>
        <p:spPr>
          <a:xfrm>
            <a:off x="18609699" y="4916792"/>
            <a:ext cx="57727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400"/>
              </a:lnSpc>
            </a:pPr>
            <a:r>
              <a:rPr lang="pl-PL" sz="330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Pierwsza rata bez dopłaty</a:t>
            </a:r>
          </a:p>
          <a:p>
            <a:pPr>
              <a:lnSpc>
                <a:spcPts val="5400"/>
              </a:lnSpc>
            </a:pPr>
            <a:r>
              <a:rPr lang="pl-PL" sz="5000" b="1" dirty="0">
                <a:solidFill>
                  <a:srgbClr val="AFDABB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4 486,67 </a:t>
            </a:r>
            <a:r>
              <a:rPr lang="pl-PL" sz="4000" b="1" dirty="0">
                <a:solidFill>
                  <a:srgbClr val="AFDABB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zł</a:t>
            </a:r>
            <a:endParaRPr lang="pl-PL" sz="4000" b="1" dirty="0">
              <a:solidFill>
                <a:srgbClr val="AFDABB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9411D5CC-9E29-0CD6-9A8D-B1D54381E454}"/>
              </a:ext>
            </a:extLst>
          </p:cNvPr>
          <p:cNvSpPr txBox="1"/>
          <p:nvPr/>
        </p:nvSpPr>
        <p:spPr>
          <a:xfrm>
            <a:off x="18609699" y="7170956"/>
            <a:ext cx="5772714" cy="701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400"/>
              </a:lnSpc>
            </a:pPr>
            <a:r>
              <a:rPr lang="pl-PL" sz="330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Pierwsza rata po dopłacie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59787A8F-C0CC-29C4-7C55-565BE661F503}"/>
              </a:ext>
            </a:extLst>
          </p:cNvPr>
          <p:cNvSpPr txBox="1"/>
          <p:nvPr/>
        </p:nvSpPr>
        <p:spPr>
          <a:xfrm>
            <a:off x="18609699" y="9212862"/>
            <a:ext cx="5772714" cy="869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0"/>
              </a:lnSpc>
            </a:pPr>
            <a:r>
              <a:rPr lang="pl-PL" sz="380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Po 10 latach rata stała*</a:t>
            </a:r>
            <a:endParaRPr lang="pl-PL" sz="5500" b="1" dirty="0">
              <a:solidFill>
                <a:srgbClr val="186D29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73A32794-5A66-5F19-C832-2903B05129D6}"/>
              </a:ext>
            </a:extLst>
          </p:cNvPr>
          <p:cNvSpPr txBox="1"/>
          <p:nvPr/>
        </p:nvSpPr>
        <p:spPr>
          <a:xfrm>
            <a:off x="18714027" y="7928264"/>
            <a:ext cx="3283528" cy="861774"/>
          </a:xfrm>
          <a:prstGeom prst="rect">
            <a:avLst/>
          </a:prstGeom>
          <a:solidFill>
            <a:srgbClr val="186D29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5000" b="1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2 615,33</a:t>
            </a:r>
            <a:r>
              <a:rPr lang="pl-PL" sz="5000" b="1" dirty="0">
                <a:solidFill>
                  <a:schemeClr val="bg1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pl-PL" sz="4000" b="1" dirty="0">
                <a:solidFill>
                  <a:schemeClr val="bg1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zł</a:t>
            </a:r>
            <a:endParaRPr lang="pl-PL" sz="4000" b="1" dirty="0">
              <a:solidFill>
                <a:schemeClr val="bg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2C64BA3D-150C-6977-9BA7-E4C2B22082D7}"/>
              </a:ext>
            </a:extLst>
          </p:cNvPr>
          <p:cNvSpPr txBox="1"/>
          <p:nvPr/>
        </p:nvSpPr>
        <p:spPr>
          <a:xfrm>
            <a:off x="18714217" y="10091271"/>
            <a:ext cx="4457510" cy="1169551"/>
          </a:xfrm>
          <a:prstGeom prst="rect">
            <a:avLst/>
          </a:prstGeom>
          <a:solidFill>
            <a:srgbClr val="186D29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7000" b="1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2 475,44</a:t>
            </a:r>
            <a:r>
              <a:rPr lang="pl-PL" sz="5500" b="1" dirty="0">
                <a:solidFill>
                  <a:schemeClr val="bg1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zł</a:t>
            </a:r>
            <a:endParaRPr lang="pl-PL" sz="5500" b="1" dirty="0">
              <a:solidFill>
                <a:schemeClr val="bg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42E208F3-E752-32C2-334E-04AF65B47ABB}"/>
              </a:ext>
            </a:extLst>
          </p:cNvPr>
          <p:cNvSpPr txBox="1"/>
          <p:nvPr/>
        </p:nvSpPr>
        <p:spPr>
          <a:xfrm>
            <a:off x="9191501" y="12077205"/>
            <a:ext cx="10105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* Przy założeniu, że warunki zostają bez zmian.</a:t>
            </a: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2F3F2C8F-6622-A9CB-32CB-127508092DF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901209" y="1212500"/>
            <a:ext cx="3664001" cy="2923081"/>
          </a:xfrm>
          <a:prstGeom prst="rect">
            <a:avLst/>
          </a:prstGeom>
        </p:spPr>
      </p:pic>
      <p:sp>
        <p:nvSpPr>
          <p:cNvPr id="20" name="pole tekstowe 19">
            <a:extLst>
              <a:ext uri="{FF2B5EF4-FFF2-40B4-BE49-F238E27FC236}">
                <a16:creationId xmlns:a16="http://schemas.microsoft.com/office/drawing/2014/main" id="{CE2A7325-634D-1B4C-0E0C-E0F4A5C076DD}"/>
              </a:ext>
            </a:extLst>
          </p:cNvPr>
          <p:cNvSpPr txBox="1"/>
          <p:nvPr/>
        </p:nvSpPr>
        <p:spPr>
          <a:xfrm>
            <a:off x="19926385" y="2191890"/>
            <a:ext cx="222737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0" b="1" dirty="0">
                <a:solidFill>
                  <a:srgbClr val="AFDABB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20</a:t>
            </a:r>
            <a:endParaRPr lang="pl-PL" sz="10000" dirty="0"/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68FE8062-9819-61DE-E429-890C9E278A9F}"/>
              </a:ext>
            </a:extLst>
          </p:cNvPr>
          <p:cNvSpPr txBox="1"/>
          <p:nvPr/>
        </p:nvSpPr>
        <p:spPr>
          <a:xfrm>
            <a:off x="8898673" y="248792"/>
            <a:ext cx="14578360" cy="707886"/>
          </a:xfrm>
          <a:prstGeom prst="rect">
            <a:avLst/>
          </a:prstGeom>
          <a:solidFill>
            <a:srgbClr val="628FC6"/>
          </a:solidFill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000" b="0" i="0" u="none" strike="noStrike" kern="1200" cap="none" spc="5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Program </a:t>
            </a:r>
            <a:r>
              <a:rPr kumimoji="0" lang="pl-PL" sz="3800" b="0" i="0" u="none" strike="noStrike" kern="1200" cap="none" spc="5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Pierwsze Mieszkanie</a:t>
            </a:r>
            <a:endParaRPr kumimoji="0" lang="pl-PL" sz="3800" b="0" i="0" u="none" strike="noStrike" kern="1200" cap="none" spc="5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767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FE4A4C38-F6F3-DC05-B13B-10AFB1B283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4215" y="1455077"/>
            <a:ext cx="228600" cy="596900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745943BE-4A2D-EA75-E1B1-51DF4BE8D828}"/>
              </a:ext>
            </a:extLst>
          </p:cNvPr>
          <p:cNvSpPr txBox="1"/>
          <p:nvPr/>
        </p:nvSpPr>
        <p:spPr>
          <a:xfrm>
            <a:off x="9407729" y="1282791"/>
            <a:ext cx="14354077" cy="1887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0"/>
              </a:lnSpc>
            </a:pPr>
            <a:r>
              <a:rPr lang="pl-PL" sz="6200" b="1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BK 2% </a:t>
            </a:r>
            <a:r>
              <a:rPr lang="pl-PL" sz="6200" b="1" dirty="0">
                <a:solidFill>
                  <a:schemeClr val="bg1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 praktyce</a:t>
            </a:r>
          </a:p>
          <a:p>
            <a:pPr>
              <a:lnSpc>
                <a:spcPts val="7000"/>
              </a:lnSpc>
            </a:pPr>
            <a:r>
              <a:rPr lang="pl-PL" sz="6200" b="1" dirty="0">
                <a:solidFill>
                  <a:schemeClr val="bg1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– przykłady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AB82DD77-42D6-928D-000F-AEA4541E4C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0147" y="4907064"/>
            <a:ext cx="1625600" cy="1625600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B0E98049-74F0-4C6F-64B8-5074557164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0147" y="7183337"/>
            <a:ext cx="1625600" cy="162560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1F9FDE57-6EB0-82F8-22E7-EAA0DF30E7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0419" y="9469338"/>
            <a:ext cx="1625600" cy="1625600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15A8FA6C-A971-DBE6-0E6F-DA3B56236D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74232" y="4897336"/>
            <a:ext cx="1625600" cy="1625600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3565D244-6C9B-A5C9-7330-6E4572E18E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674232" y="7183337"/>
            <a:ext cx="1625600" cy="1625600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979769C8-DB9A-378E-3BBB-51349752CEB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674232" y="9469338"/>
            <a:ext cx="1625600" cy="1625600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00BBE993-12C1-3148-739E-0C8B2C6341D5}"/>
              </a:ext>
            </a:extLst>
          </p:cNvPr>
          <p:cNvSpPr txBox="1"/>
          <p:nvPr/>
        </p:nvSpPr>
        <p:spPr>
          <a:xfrm>
            <a:off x="10871563" y="4927183"/>
            <a:ext cx="46498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400"/>
              </a:lnSpc>
            </a:pPr>
            <a:r>
              <a:rPr lang="pl-PL" sz="330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Okres spłaty kredytu</a:t>
            </a:r>
          </a:p>
          <a:p>
            <a:pPr>
              <a:lnSpc>
                <a:spcPts val="5400"/>
              </a:lnSpc>
            </a:pPr>
            <a:r>
              <a:rPr lang="pl-PL" sz="5000" b="1" dirty="0">
                <a:solidFill>
                  <a:srgbClr val="AFDABB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25</a:t>
            </a:r>
            <a:r>
              <a:rPr lang="pl-PL" sz="4000" b="1" dirty="0">
                <a:solidFill>
                  <a:srgbClr val="AFDABB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lat</a:t>
            </a:r>
            <a:endParaRPr lang="pl-PL" sz="4000" b="1" dirty="0">
              <a:solidFill>
                <a:srgbClr val="AFDABB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4042983C-5011-7178-8BB4-BA550A200E53}"/>
              </a:ext>
            </a:extLst>
          </p:cNvPr>
          <p:cNvSpPr txBox="1"/>
          <p:nvPr/>
        </p:nvSpPr>
        <p:spPr>
          <a:xfrm>
            <a:off x="10871563" y="7202793"/>
            <a:ext cx="46498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400"/>
              </a:lnSpc>
            </a:pPr>
            <a:r>
              <a:rPr lang="pl-PL" sz="330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Kwota kredytu</a:t>
            </a:r>
          </a:p>
          <a:p>
            <a:pPr>
              <a:lnSpc>
                <a:spcPts val="5400"/>
              </a:lnSpc>
            </a:pPr>
            <a:r>
              <a:rPr lang="pl-PL" sz="5000" b="1" dirty="0">
                <a:solidFill>
                  <a:srgbClr val="AFDABB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3</a:t>
            </a:r>
            <a:r>
              <a:rPr lang="pl-PL" sz="5000" b="1" dirty="0">
                <a:solidFill>
                  <a:srgbClr val="AFDABB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00</a:t>
            </a:r>
            <a:r>
              <a:rPr lang="pl-PL" sz="4000" b="1" dirty="0">
                <a:solidFill>
                  <a:srgbClr val="AFDABB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tys. zł</a:t>
            </a:r>
            <a:endParaRPr lang="pl-PL" sz="4000" b="1" dirty="0">
              <a:solidFill>
                <a:srgbClr val="AFDABB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00B97779-1F69-BCF1-3D2B-84E386C2F3DE}"/>
              </a:ext>
            </a:extLst>
          </p:cNvPr>
          <p:cNvSpPr txBox="1"/>
          <p:nvPr/>
        </p:nvSpPr>
        <p:spPr>
          <a:xfrm>
            <a:off x="10871563" y="9488794"/>
            <a:ext cx="53882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400"/>
              </a:lnSpc>
            </a:pPr>
            <a:r>
              <a:rPr lang="pl-PL" sz="330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Oprocentowanie (z marżą)</a:t>
            </a:r>
          </a:p>
          <a:p>
            <a:pPr>
              <a:lnSpc>
                <a:spcPts val="5400"/>
              </a:lnSpc>
            </a:pPr>
            <a:r>
              <a:rPr lang="pl-PL" sz="5000" b="1" dirty="0">
                <a:solidFill>
                  <a:srgbClr val="AFDABB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8</a:t>
            </a:r>
            <a:r>
              <a:rPr lang="pl-PL" sz="5000" b="1" dirty="0">
                <a:solidFill>
                  <a:srgbClr val="AFDABB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,46</a:t>
            </a:r>
            <a:r>
              <a:rPr lang="pl-PL" sz="4000" b="1" dirty="0">
                <a:solidFill>
                  <a:srgbClr val="AFDABB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%</a:t>
            </a:r>
            <a:endParaRPr lang="pl-PL" sz="4000" b="1" dirty="0">
              <a:solidFill>
                <a:srgbClr val="AFDABB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900D7B55-F14C-0224-6F90-B8730187CC60}"/>
              </a:ext>
            </a:extLst>
          </p:cNvPr>
          <p:cNvSpPr txBox="1"/>
          <p:nvPr/>
        </p:nvSpPr>
        <p:spPr>
          <a:xfrm>
            <a:off x="18609699" y="4916792"/>
            <a:ext cx="57727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400"/>
              </a:lnSpc>
            </a:pPr>
            <a:r>
              <a:rPr lang="pl-PL" sz="330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Pierwsza rata bez dopłaty</a:t>
            </a:r>
          </a:p>
          <a:p>
            <a:pPr>
              <a:lnSpc>
                <a:spcPts val="5400"/>
              </a:lnSpc>
            </a:pPr>
            <a:r>
              <a:rPr lang="pl-PL" sz="5000" b="1" dirty="0">
                <a:solidFill>
                  <a:srgbClr val="AFDABB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3 115,00 </a:t>
            </a:r>
            <a:r>
              <a:rPr lang="pl-PL" sz="4000" b="1" dirty="0">
                <a:solidFill>
                  <a:srgbClr val="AFDABB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zł</a:t>
            </a:r>
            <a:endParaRPr lang="pl-PL" sz="4000" b="1" dirty="0">
              <a:solidFill>
                <a:srgbClr val="AFDABB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9411D5CC-9E29-0CD6-9A8D-B1D54381E454}"/>
              </a:ext>
            </a:extLst>
          </p:cNvPr>
          <p:cNvSpPr txBox="1"/>
          <p:nvPr/>
        </p:nvSpPr>
        <p:spPr>
          <a:xfrm>
            <a:off x="18609699" y="7170956"/>
            <a:ext cx="5772714" cy="701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400"/>
              </a:lnSpc>
            </a:pPr>
            <a:r>
              <a:rPr lang="pl-PL" sz="330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Pierwsza rata po dopłacie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59787A8F-C0CC-29C4-7C55-565BE661F503}"/>
              </a:ext>
            </a:extLst>
          </p:cNvPr>
          <p:cNvSpPr txBox="1"/>
          <p:nvPr/>
        </p:nvSpPr>
        <p:spPr>
          <a:xfrm>
            <a:off x="18609699" y="9212862"/>
            <a:ext cx="5772714" cy="869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0"/>
              </a:lnSpc>
            </a:pPr>
            <a:r>
              <a:rPr lang="pl-PL" sz="380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Po 10 latach rata stała*</a:t>
            </a:r>
            <a:endParaRPr lang="pl-PL" sz="5500" b="1" dirty="0">
              <a:solidFill>
                <a:srgbClr val="186D29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73A32794-5A66-5F19-C832-2903B05129D6}"/>
              </a:ext>
            </a:extLst>
          </p:cNvPr>
          <p:cNvSpPr txBox="1"/>
          <p:nvPr/>
        </p:nvSpPr>
        <p:spPr>
          <a:xfrm>
            <a:off x="18714027" y="7928264"/>
            <a:ext cx="3283528" cy="861774"/>
          </a:xfrm>
          <a:prstGeom prst="rect">
            <a:avLst/>
          </a:prstGeom>
          <a:solidFill>
            <a:srgbClr val="186D29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5000" b="1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1 711,50</a:t>
            </a:r>
            <a:r>
              <a:rPr lang="pl-PL" sz="5000" b="1" dirty="0">
                <a:solidFill>
                  <a:schemeClr val="bg1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pl-PL" sz="4000" b="1" dirty="0">
                <a:solidFill>
                  <a:schemeClr val="bg1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zł</a:t>
            </a:r>
            <a:endParaRPr lang="pl-PL" sz="4000" b="1" dirty="0">
              <a:solidFill>
                <a:schemeClr val="bg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2C64BA3D-150C-6977-9BA7-E4C2B22082D7}"/>
              </a:ext>
            </a:extLst>
          </p:cNvPr>
          <p:cNvSpPr txBox="1"/>
          <p:nvPr/>
        </p:nvSpPr>
        <p:spPr>
          <a:xfrm>
            <a:off x="18714217" y="10091271"/>
            <a:ext cx="4457510" cy="1169551"/>
          </a:xfrm>
          <a:prstGeom prst="rect">
            <a:avLst/>
          </a:prstGeom>
          <a:solidFill>
            <a:srgbClr val="186D29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7000" b="1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1 768,31</a:t>
            </a:r>
            <a:r>
              <a:rPr lang="pl-PL" sz="5500" b="1" dirty="0">
                <a:solidFill>
                  <a:schemeClr val="bg1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zł</a:t>
            </a:r>
            <a:endParaRPr lang="pl-PL" sz="5500" b="1" dirty="0">
              <a:solidFill>
                <a:schemeClr val="bg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42E208F3-E752-32C2-334E-04AF65B47ABB}"/>
              </a:ext>
            </a:extLst>
          </p:cNvPr>
          <p:cNvSpPr txBox="1"/>
          <p:nvPr/>
        </p:nvSpPr>
        <p:spPr>
          <a:xfrm>
            <a:off x="9191501" y="12077205"/>
            <a:ext cx="10105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* Przy założeniu, że warunki zostają bez zmian.</a:t>
            </a: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6E86BC16-57BE-D02F-96B0-4092CB9A0CC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901209" y="1212500"/>
            <a:ext cx="3664001" cy="2923081"/>
          </a:xfrm>
          <a:prstGeom prst="rect">
            <a:avLst/>
          </a:prstGeom>
        </p:spPr>
      </p:pic>
      <p:sp>
        <p:nvSpPr>
          <p:cNvPr id="20" name="pole tekstowe 19">
            <a:extLst>
              <a:ext uri="{FF2B5EF4-FFF2-40B4-BE49-F238E27FC236}">
                <a16:creationId xmlns:a16="http://schemas.microsoft.com/office/drawing/2014/main" id="{F0EF8E4D-F6B8-06B6-7220-F013333E08EE}"/>
              </a:ext>
            </a:extLst>
          </p:cNvPr>
          <p:cNvSpPr txBox="1"/>
          <p:nvPr/>
        </p:nvSpPr>
        <p:spPr>
          <a:xfrm>
            <a:off x="19926385" y="2191890"/>
            <a:ext cx="222737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0" b="1" dirty="0">
                <a:solidFill>
                  <a:srgbClr val="AFDABB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25</a:t>
            </a:r>
            <a:endParaRPr lang="pl-PL" sz="10000" dirty="0"/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AA08C084-B587-D42A-8B6B-23A4D59E4D9A}"/>
              </a:ext>
            </a:extLst>
          </p:cNvPr>
          <p:cNvSpPr txBox="1"/>
          <p:nvPr/>
        </p:nvSpPr>
        <p:spPr>
          <a:xfrm>
            <a:off x="8898673" y="248792"/>
            <a:ext cx="14578360" cy="707886"/>
          </a:xfrm>
          <a:prstGeom prst="rect">
            <a:avLst/>
          </a:prstGeom>
          <a:solidFill>
            <a:srgbClr val="628FC6"/>
          </a:solidFill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000" b="0" i="0" u="none" strike="noStrike" kern="1200" cap="none" spc="5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Program </a:t>
            </a:r>
            <a:r>
              <a:rPr kumimoji="0" lang="pl-PL" sz="3800" b="0" i="0" u="none" strike="noStrike" kern="1200" cap="none" spc="5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Pierwsze Mieszkanie</a:t>
            </a:r>
            <a:endParaRPr kumimoji="0" lang="pl-PL" sz="3800" b="0" i="0" u="none" strike="noStrike" kern="1200" cap="none" spc="5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347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FE4A4C38-F6F3-DC05-B13B-10AFB1B283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4215" y="1455077"/>
            <a:ext cx="228600" cy="596900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745943BE-4A2D-EA75-E1B1-51DF4BE8D828}"/>
              </a:ext>
            </a:extLst>
          </p:cNvPr>
          <p:cNvSpPr txBox="1"/>
          <p:nvPr/>
        </p:nvSpPr>
        <p:spPr>
          <a:xfrm>
            <a:off x="9407729" y="1282791"/>
            <a:ext cx="14354077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0"/>
              </a:lnSpc>
            </a:pPr>
            <a:r>
              <a:rPr lang="pl-PL" sz="6200" b="1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B</a:t>
            </a:r>
            <a:r>
              <a:rPr lang="pl-PL" sz="6200" b="1" dirty="0">
                <a:solidFill>
                  <a:schemeClr val="bg1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K 2%– przykłady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AB82DD77-42D6-928D-000F-AEA4541E4C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0147" y="4907064"/>
            <a:ext cx="1625600" cy="1625600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B0E98049-74F0-4C6F-64B8-5074557164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0147" y="7183337"/>
            <a:ext cx="1625600" cy="162560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1F9FDE57-6EB0-82F8-22E7-EAA0DF30E7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0419" y="9469338"/>
            <a:ext cx="1625600" cy="1625600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15A8FA6C-A971-DBE6-0E6F-DA3B56236D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74232" y="4897336"/>
            <a:ext cx="1625600" cy="1625600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3565D244-6C9B-A5C9-7330-6E4572E18E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674232" y="7183337"/>
            <a:ext cx="1625600" cy="1625600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979769C8-DB9A-378E-3BBB-51349752CEB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674232" y="9469338"/>
            <a:ext cx="1625600" cy="1625600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00BBE993-12C1-3148-739E-0C8B2C6341D5}"/>
              </a:ext>
            </a:extLst>
          </p:cNvPr>
          <p:cNvSpPr txBox="1"/>
          <p:nvPr/>
        </p:nvSpPr>
        <p:spPr>
          <a:xfrm>
            <a:off x="10871563" y="4927183"/>
            <a:ext cx="46498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400"/>
              </a:lnSpc>
            </a:pPr>
            <a:r>
              <a:rPr lang="pl-PL" sz="330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Okres spłaty kredytu</a:t>
            </a:r>
          </a:p>
          <a:p>
            <a:pPr>
              <a:lnSpc>
                <a:spcPts val="5400"/>
              </a:lnSpc>
            </a:pPr>
            <a:r>
              <a:rPr lang="pl-PL" sz="5000" b="1" dirty="0">
                <a:solidFill>
                  <a:srgbClr val="AFDABB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30</a:t>
            </a:r>
            <a:r>
              <a:rPr lang="pl-PL" sz="4000" b="1" dirty="0">
                <a:solidFill>
                  <a:srgbClr val="AFDABB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lat</a:t>
            </a:r>
            <a:endParaRPr lang="pl-PL" sz="4000" b="1" dirty="0">
              <a:solidFill>
                <a:srgbClr val="AFDABB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4042983C-5011-7178-8BB4-BA550A200E53}"/>
              </a:ext>
            </a:extLst>
          </p:cNvPr>
          <p:cNvSpPr txBox="1"/>
          <p:nvPr/>
        </p:nvSpPr>
        <p:spPr>
          <a:xfrm>
            <a:off x="10871563" y="7202793"/>
            <a:ext cx="46498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400"/>
              </a:lnSpc>
            </a:pPr>
            <a:r>
              <a:rPr lang="pl-PL" sz="330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Kwota kredytu</a:t>
            </a:r>
          </a:p>
          <a:p>
            <a:pPr>
              <a:lnSpc>
                <a:spcPts val="5400"/>
              </a:lnSpc>
            </a:pPr>
            <a:r>
              <a:rPr lang="pl-PL" sz="5000" b="1" dirty="0">
                <a:solidFill>
                  <a:srgbClr val="AFDABB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3</a:t>
            </a:r>
            <a:r>
              <a:rPr lang="pl-PL" sz="5000" b="1" dirty="0">
                <a:solidFill>
                  <a:srgbClr val="AFDABB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50</a:t>
            </a:r>
            <a:r>
              <a:rPr lang="pl-PL" sz="4000" b="1" dirty="0">
                <a:solidFill>
                  <a:srgbClr val="AFDABB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tys. zł</a:t>
            </a:r>
            <a:endParaRPr lang="pl-PL" sz="4000" b="1" dirty="0">
              <a:solidFill>
                <a:srgbClr val="AFDABB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00B97779-1F69-BCF1-3D2B-84E386C2F3DE}"/>
              </a:ext>
            </a:extLst>
          </p:cNvPr>
          <p:cNvSpPr txBox="1"/>
          <p:nvPr/>
        </p:nvSpPr>
        <p:spPr>
          <a:xfrm>
            <a:off x="10871563" y="9488794"/>
            <a:ext cx="50772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400"/>
              </a:lnSpc>
            </a:pPr>
            <a:r>
              <a:rPr lang="pl-PL" sz="330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Oprocentowanie (z marżą)</a:t>
            </a:r>
          </a:p>
          <a:p>
            <a:pPr>
              <a:lnSpc>
                <a:spcPts val="5400"/>
              </a:lnSpc>
            </a:pPr>
            <a:r>
              <a:rPr lang="pl-PL" sz="5000" b="1" dirty="0">
                <a:solidFill>
                  <a:srgbClr val="AFDABB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8</a:t>
            </a:r>
            <a:r>
              <a:rPr lang="pl-PL" sz="5000" b="1" dirty="0">
                <a:solidFill>
                  <a:srgbClr val="AFDABB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,46</a:t>
            </a:r>
            <a:r>
              <a:rPr lang="pl-PL" sz="4000" b="1" dirty="0">
                <a:solidFill>
                  <a:srgbClr val="AFDABB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%</a:t>
            </a:r>
            <a:endParaRPr lang="pl-PL" sz="4000" b="1" dirty="0">
              <a:solidFill>
                <a:srgbClr val="AFDABB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900D7B55-F14C-0224-6F90-B8730187CC60}"/>
              </a:ext>
            </a:extLst>
          </p:cNvPr>
          <p:cNvSpPr txBox="1"/>
          <p:nvPr/>
        </p:nvSpPr>
        <p:spPr>
          <a:xfrm>
            <a:off x="18609699" y="4916792"/>
            <a:ext cx="57727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400"/>
              </a:lnSpc>
            </a:pPr>
            <a:r>
              <a:rPr lang="pl-PL" sz="330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Pierwsza rata bez dopłaty</a:t>
            </a:r>
          </a:p>
          <a:p>
            <a:pPr>
              <a:lnSpc>
                <a:spcPts val="5400"/>
              </a:lnSpc>
            </a:pPr>
            <a:r>
              <a:rPr lang="pl-PL" sz="5000" b="1" dirty="0">
                <a:solidFill>
                  <a:srgbClr val="AFDABB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3 439,72 </a:t>
            </a:r>
            <a:r>
              <a:rPr lang="pl-PL" sz="4000" b="1" dirty="0">
                <a:solidFill>
                  <a:srgbClr val="AFDABB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zł</a:t>
            </a:r>
            <a:endParaRPr lang="pl-PL" sz="4000" b="1" dirty="0">
              <a:solidFill>
                <a:srgbClr val="AFDABB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9411D5CC-9E29-0CD6-9A8D-B1D54381E454}"/>
              </a:ext>
            </a:extLst>
          </p:cNvPr>
          <p:cNvSpPr txBox="1"/>
          <p:nvPr/>
        </p:nvSpPr>
        <p:spPr>
          <a:xfrm>
            <a:off x="18609699" y="7170956"/>
            <a:ext cx="5772714" cy="701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400"/>
              </a:lnSpc>
            </a:pPr>
            <a:r>
              <a:rPr lang="pl-PL" sz="330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Pierwsza rata po dopłacie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59787A8F-C0CC-29C4-7C55-565BE661F503}"/>
              </a:ext>
            </a:extLst>
          </p:cNvPr>
          <p:cNvSpPr txBox="1"/>
          <p:nvPr/>
        </p:nvSpPr>
        <p:spPr>
          <a:xfrm>
            <a:off x="18609699" y="9212862"/>
            <a:ext cx="5772714" cy="869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0"/>
              </a:lnSpc>
            </a:pPr>
            <a:r>
              <a:rPr lang="pl-PL" sz="380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Rata stała po 10 latach*</a:t>
            </a:r>
            <a:endParaRPr lang="pl-PL" sz="5500" b="1" dirty="0">
              <a:solidFill>
                <a:srgbClr val="186D29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73A32794-5A66-5F19-C832-2903B05129D6}"/>
              </a:ext>
            </a:extLst>
          </p:cNvPr>
          <p:cNvSpPr txBox="1"/>
          <p:nvPr/>
        </p:nvSpPr>
        <p:spPr>
          <a:xfrm>
            <a:off x="18714027" y="7928264"/>
            <a:ext cx="3283528" cy="861774"/>
          </a:xfrm>
          <a:prstGeom prst="rect">
            <a:avLst/>
          </a:prstGeom>
          <a:solidFill>
            <a:srgbClr val="186D29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5000" b="1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1 802,31</a:t>
            </a:r>
            <a:r>
              <a:rPr lang="pl-PL" sz="5000" b="1" dirty="0">
                <a:solidFill>
                  <a:schemeClr val="bg1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pl-PL" sz="4000" b="1" dirty="0">
                <a:solidFill>
                  <a:schemeClr val="bg1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zł</a:t>
            </a:r>
            <a:endParaRPr lang="pl-PL" sz="4000" b="1" dirty="0">
              <a:solidFill>
                <a:schemeClr val="bg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2C64BA3D-150C-6977-9BA7-E4C2B22082D7}"/>
              </a:ext>
            </a:extLst>
          </p:cNvPr>
          <p:cNvSpPr txBox="1"/>
          <p:nvPr/>
        </p:nvSpPr>
        <p:spPr>
          <a:xfrm>
            <a:off x="18714217" y="10091271"/>
            <a:ext cx="4457510" cy="1169551"/>
          </a:xfrm>
          <a:prstGeom prst="rect">
            <a:avLst/>
          </a:prstGeom>
          <a:solidFill>
            <a:srgbClr val="186D29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7000" b="1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2 019,02</a:t>
            </a:r>
            <a:r>
              <a:rPr lang="pl-PL" sz="5500" b="1" dirty="0">
                <a:solidFill>
                  <a:schemeClr val="bg1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zł</a:t>
            </a:r>
            <a:endParaRPr lang="pl-PL" sz="5500" b="1" dirty="0">
              <a:solidFill>
                <a:schemeClr val="bg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pic>
        <p:nvPicPr>
          <p:cNvPr id="22" name="Obraz 21">
            <a:extLst>
              <a:ext uri="{FF2B5EF4-FFF2-40B4-BE49-F238E27FC236}">
                <a16:creationId xmlns:a16="http://schemas.microsoft.com/office/drawing/2014/main" id="{D791EEA5-121C-7002-BB0A-600E819D887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901209" y="1212500"/>
            <a:ext cx="3664001" cy="2923081"/>
          </a:xfrm>
          <a:prstGeom prst="rect">
            <a:avLst/>
          </a:prstGeom>
        </p:spPr>
      </p:pic>
      <p:sp>
        <p:nvSpPr>
          <p:cNvPr id="23" name="pole tekstowe 22">
            <a:extLst>
              <a:ext uri="{FF2B5EF4-FFF2-40B4-BE49-F238E27FC236}">
                <a16:creationId xmlns:a16="http://schemas.microsoft.com/office/drawing/2014/main" id="{DB18E928-D7B3-5A67-E8C1-F81663BFA279}"/>
              </a:ext>
            </a:extLst>
          </p:cNvPr>
          <p:cNvSpPr txBox="1"/>
          <p:nvPr/>
        </p:nvSpPr>
        <p:spPr>
          <a:xfrm>
            <a:off x="19926385" y="2191890"/>
            <a:ext cx="222737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0" b="1" dirty="0">
                <a:solidFill>
                  <a:srgbClr val="AFDABB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30</a:t>
            </a:r>
            <a:endParaRPr lang="pl-PL" sz="10000" dirty="0"/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F49F609E-BA70-2CB3-CC73-905E78ED267D}"/>
              </a:ext>
            </a:extLst>
          </p:cNvPr>
          <p:cNvSpPr txBox="1"/>
          <p:nvPr/>
        </p:nvSpPr>
        <p:spPr>
          <a:xfrm>
            <a:off x="9191501" y="12077205"/>
            <a:ext cx="10105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* Przy założeniu, że warunki zostają bez zmian.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967DDF1B-C3DE-EB6B-C6BA-B06293C54E8B}"/>
              </a:ext>
            </a:extLst>
          </p:cNvPr>
          <p:cNvSpPr txBox="1"/>
          <p:nvPr/>
        </p:nvSpPr>
        <p:spPr>
          <a:xfrm>
            <a:off x="8898673" y="248792"/>
            <a:ext cx="14578360" cy="707886"/>
          </a:xfrm>
          <a:prstGeom prst="rect">
            <a:avLst/>
          </a:prstGeom>
          <a:solidFill>
            <a:srgbClr val="628FC6"/>
          </a:solidFill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000" b="0" i="0" u="none" strike="noStrike" kern="1200" cap="none" spc="5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Program </a:t>
            </a:r>
            <a:r>
              <a:rPr kumimoji="0" lang="pl-PL" sz="3800" b="0" i="0" u="none" strike="noStrike" kern="1200" cap="none" spc="5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Pierwsze Mieszkanie</a:t>
            </a:r>
            <a:endParaRPr kumimoji="0" lang="pl-PL" sz="3800" b="0" i="0" u="none" strike="noStrike" kern="1200" cap="none" spc="5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585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FE4A4C38-F6F3-DC05-B13B-10AFB1B283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4215" y="1455077"/>
            <a:ext cx="228600" cy="596900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745943BE-4A2D-EA75-E1B1-51DF4BE8D828}"/>
              </a:ext>
            </a:extLst>
          </p:cNvPr>
          <p:cNvSpPr txBox="1"/>
          <p:nvPr/>
        </p:nvSpPr>
        <p:spPr>
          <a:xfrm>
            <a:off x="9407729" y="1282791"/>
            <a:ext cx="14354077" cy="1887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0"/>
              </a:lnSpc>
            </a:pPr>
            <a:r>
              <a:rPr lang="pl-PL" sz="6200" b="1" dirty="0">
                <a:solidFill>
                  <a:schemeClr val="bg1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BK 2% w praktyce</a:t>
            </a:r>
          </a:p>
          <a:p>
            <a:pPr>
              <a:lnSpc>
                <a:spcPts val="7000"/>
              </a:lnSpc>
            </a:pPr>
            <a:r>
              <a:rPr lang="pl-PL" sz="6200" b="1" dirty="0">
                <a:solidFill>
                  <a:schemeClr val="bg1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– przykłady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AB82DD77-42D6-928D-000F-AEA4541E4C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0147" y="4907064"/>
            <a:ext cx="1625600" cy="1625600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B0E98049-74F0-4C6F-64B8-5074557164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0147" y="7183337"/>
            <a:ext cx="1625600" cy="162560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1F9FDE57-6EB0-82F8-22E7-EAA0DF30E7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0419" y="9469338"/>
            <a:ext cx="1625600" cy="1625600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15A8FA6C-A971-DBE6-0E6F-DA3B56236D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74232" y="4897336"/>
            <a:ext cx="1625600" cy="1625600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3565D244-6C9B-A5C9-7330-6E4572E18E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674232" y="7183337"/>
            <a:ext cx="1625600" cy="1625600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979769C8-DB9A-378E-3BBB-51349752CEB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674232" y="9469338"/>
            <a:ext cx="1625600" cy="1625600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00BBE993-12C1-3148-739E-0C8B2C6341D5}"/>
              </a:ext>
            </a:extLst>
          </p:cNvPr>
          <p:cNvSpPr txBox="1"/>
          <p:nvPr/>
        </p:nvSpPr>
        <p:spPr>
          <a:xfrm>
            <a:off x="10871563" y="4927183"/>
            <a:ext cx="46498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400"/>
              </a:lnSpc>
            </a:pPr>
            <a:r>
              <a:rPr lang="pl-PL" sz="330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Okres spłaty kredytu</a:t>
            </a:r>
          </a:p>
          <a:p>
            <a:pPr>
              <a:lnSpc>
                <a:spcPts val="5400"/>
              </a:lnSpc>
            </a:pPr>
            <a:r>
              <a:rPr lang="pl-PL" sz="5000" b="1" dirty="0">
                <a:solidFill>
                  <a:srgbClr val="AFDABB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30</a:t>
            </a:r>
            <a:r>
              <a:rPr lang="pl-PL" sz="4000" b="1" dirty="0">
                <a:solidFill>
                  <a:srgbClr val="AFDABB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lat</a:t>
            </a:r>
            <a:endParaRPr lang="pl-PL" sz="4000" b="1" dirty="0">
              <a:solidFill>
                <a:srgbClr val="AFDABB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4042983C-5011-7178-8BB4-BA550A200E53}"/>
              </a:ext>
            </a:extLst>
          </p:cNvPr>
          <p:cNvSpPr txBox="1"/>
          <p:nvPr/>
        </p:nvSpPr>
        <p:spPr>
          <a:xfrm>
            <a:off x="10871563" y="7202793"/>
            <a:ext cx="46498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400"/>
              </a:lnSpc>
            </a:pPr>
            <a:r>
              <a:rPr lang="pl-PL" sz="330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Kwota kredytu</a:t>
            </a:r>
          </a:p>
          <a:p>
            <a:pPr>
              <a:lnSpc>
                <a:spcPts val="5400"/>
              </a:lnSpc>
            </a:pPr>
            <a:r>
              <a:rPr lang="pl-PL" sz="5000" b="1" dirty="0">
                <a:solidFill>
                  <a:srgbClr val="AFDABB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5</a:t>
            </a:r>
            <a:r>
              <a:rPr lang="pl-PL" sz="5000" b="1" dirty="0">
                <a:solidFill>
                  <a:srgbClr val="AFDABB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50</a:t>
            </a:r>
            <a:r>
              <a:rPr lang="pl-PL" sz="4000" b="1" dirty="0">
                <a:solidFill>
                  <a:srgbClr val="AFDABB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tys. zł</a:t>
            </a:r>
            <a:endParaRPr lang="pl-PL" sz="4000" b="1" dirty="0">
              <a:solidFill>
                <a:srgbClr val="AFDABB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00B97779-1F69-BCF1-3D2B-84E386C2F3DE}"/>
              </a:ext>
            </a:extLst>
          </p:cNvPr>
          <p:cNvSpPr txBox="1"/>
          <p:nvPr/>
        </p:nvSpPr>
        <p:spPr>
          <a:xfrm>
            <a:off x="10871563" y="9488794"/>
            <a:ext cx="50134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400"/>
              </a:lnSpc>
            </a:pPr>
            <a:r>
              <a:rPr lang="pl-PL" sz="330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Oprocentowanie (z marżą)</a:t>
            </a:r>
          </a:p>
          <a:p>
            <a:pPr>
              <a:lnSpc>
                <a:spcPts val="5400"/>
              </a:lnSpc>
            </a:pPr>
            <a:r>
              <a:rPr lang="pl-PL" sz="5000" b="1" dirty="0">
                <a:solidFill>
                  <a:srgbClr val="AFDABB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8</a:t>
            </a:r>
            <a:r>
              <a:rPr lang="pl-PL" sz="5000" b="1" dirty="0">
                <a:solidFill>
                  <a:srgbClr val="AFDABB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,46</a:t>
            </a:r>
            <a:r>
              <a:rPr lang="pl-PL" sz="4000" b="1" dirty="0">
                <a:solidFill>
                  <a:srgbClr val="AFDABB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%</a:t>
            </a:r>
            <a:endParaRPr lang="pl-PL" sz="4000" b="1" dirty="0">
              <a:solidFill>
                <a:srgbClr val="AFDABB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900D7B55-F14C-0224-6F90-B8730187CC60}"/>
              </a:ext>
            </a:extLst>
          </p:cNvPr>
          <p:cNvSpPr txBox="1"/>
          <p:nvPr/>
        </p:nvSpPr>
        <p:spPr>
          <a:xfrm>
            <a:off x="18609699" y="4916792"/>
            <a:ext cx="57727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400"/>
              </a:lnSpc>
            </a:pPr>
            <a:r>
              <a:rPr lang="pl-PL" sz="330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Pierwsza rata bez dopłaty</a:t>
            </a:r>
          </a:p>
          <a:p>
            <a:pPr>
              <a:lnSpc>
                <a:spcPts val="5400"/>
              </a:lnSpc>
            </a:pPr>
            <a:r>
              <a:rPr lang="pl-PL" sz="5000" b="1" dirty="0">
                <a:solidFill>
                  <a:srgbClr val="AFDABB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5 405,28 </a:t>
            </a:r>
            <a:r>
              <a:rPr lang="pl-PL" sz="4000" b="1" dirty="0">
                <a:solidFill>
                  <a:srgbClr val="AFDABB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zł</a:t>
            </a:r>
            <a:endParaRPr lang="pl-PL" sz="4000" b="1" dirty="0">
              <a:solidFill>
                <a:srgbClr val="AFDABB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9411D5CC-9E29-0CD6-9A8D-B1D54381E454}"/>
              </a:ext>
            </a:extLst>
          </p:cNvPr>
          <p:cNvSpPr txBox="1"/>
          <p:nvPr/>
        </p:nvSpPr>
        <p:spPr>
          <a:xfrm>
            <a:off x="18609699" y="7170956"/>
            <a:ext cx="5772714" cy="701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400"/>
              </a:lnSpc>
            </a:pPr>
            <a:r>
              <a:rPr lang="pl-PL" sz="330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Pierwsza rata po dopłacie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59787A8F-C0CC-29C4-7C55-565BE661F503}"/>
              </a:ext>
            </a:extLst>
          </p:cNvPr>
          <p:cNvSpPr txBox="1"/>
          <p:nvPr/>
        </p:nvSpPr>
        <p:spPr>
          <a:xfrm>
            <a:off x="18609699" y="9212862"/>
            <a:ext cx="5772714" cy="869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0"/>
              </a:lnSpc>
            </a:pPr>
            <a:r>
              <a:rPr lang="pl-PL" sz="380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Rata stała po 10 latach*</a:t>
            </a:r>
            <a:endParaRPr lang="pl-PL" sz="5500" b="1" dirty="0">
              <a:solidFill>
                <a:srgbClr val="186D29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73A32794-5A66-5F19-C832-2903B05129D6}"/>
              </a:ext>
            </a:extLst>
          </p:cNvPr>
          <p:cNvSpPr txBox="1"/>
          <p:nvPr/>
        </p:nvSpPr>
        <p:spPr>
          <a:xfrm>
            <a:off x="18714027" y="7928264"/>
            <a:ext cx="3283528" cy="861774"/>
          </a:xfrm>
          <a:prstGeom prst="rect">
            <a:avLst/>
          </a:prstGeom>
          <a:solidFill>
            <a:srgbClr val="186D29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5000" b="1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2 832,19</a:t>
            </a:r>
            <a:r>
              <a:rPr lang="pl-PL" sz="5000" b="1" dirty="0">
                <a:solidFill>
                  <a:schemeClr val="bg1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pl-PL" sz="4000" b="1" dirty="0">
                <a:solidFill>
                  <a:schemeClr val="bg1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zł</a:t>
            </a:r>
            <a:endParaRPr lang="pl-PL" sz="4000" b="1" dirty="0">
              <a:solidFill>
                <a:schemeClr val="bg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2C64BA3D-150C-6977-9BA7-E4C2B22082D7}"/>
              </a:ext>
            </a:extLst>
          </p:cNvPr>
          <p:cNvSpPr txBox="1"/>
          <p:nvPr/>
        </p:nvSpPr>
        <p:spPr>
          <a:xfrm>
            <a:off x="18714217" y="10091271"/>
            <a:ext cx="4457510" cy="1169551"/>
          </a:xfrm>
          <a:prstGeom prst="rect">
            <a:avLst/>
          </a:prstGeom>
          <a:solidFill>
            <a:srgbClr val="186D29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7000" b="1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3 172,74</a:t>
            </a:r>
            <a:r>
              <a:rPr lang="pl-PL" sz="5500" b="1" dirty="0">
                <a:solidFill>
                  <a:schemeClr val="bg1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zł</a:t>
            </a:r>
            <a:endParaRPr lang="pl-PL" sz="5500" b="1" dirty="0">
              <a:solidFill>
                <a:schemeClr val="bg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99009870-5069-1AEF-F7C0-408FA33C629E}"/>
              </a:ext>
            </a:extLst>
          </p:cNvPr>
          <p:cNvSpPr txBox="1"/>
          <p:nvPr/>
        </p:nvSpPr>
        <p:spPr>
          <a:xfrm>
            <a:off x="9191501" y="12077205"/>
            <a:ext cx="10105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* Przy założeniu, że warunki zostają bez zmian.</a:t>
            </a: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96691F1F-364C-09DA-C2EF-E5B94C0F59E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901209" y="1212500"/>
            <a:ext cx="3664001" cy="2923081"/>
          </a:xfrm>
          <a:prstGeom prst="rect">
            <a:avLst/>
          </a:prstGeom>
        </p:spPr>
      </p:pic>
      <p:sp>
        <p:nvSpPr>
          <p:cNvPr id="20" name="pole tekstowe 19">
            <a:extLst>
              <a:ext uri="{FF2B5EF4-FFF2-40B4-BE49-F238E27FC236}">
                <a16:creationId xmlns:a16="http://schemas.microsoft.com/office/drawing/2014/main" id="{8B27ACD6-9357-4D70-98DE-228D3A0050E1}"/>
              </a:ext>
            </a:extLst>
          </p:cNvPr>
          <p:cNvSpPr txBox="1"/>
          <p:nvPr/>
        </p:nvSpPr>
        <p:spPr>
          <a:xfrm>
            <a:off x="19926385" y="2191890"/>
            <a:ext cx="222737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0" b="1" dirty="0">
                <a:solidFill>
                  <a:srgbClr val="AFDABB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30</a:t>
            </a:r>
            <a:endParaRPr lang="pl-PL" sz="10000" dirty="0"/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C685971D-30F3-24B2-A0A0-B1FF307D9F19}"/>
              </a:ext>
            </a:extLst>
          </p:cNvPr>
          <p:cNvSpPr txBox="1"/>
          <p:nvPr/>
        </p:nvSpPr>
        <p:spPr>
          <a:xfrm>
            <a:off x="8898673" y="248792"/>
            <a:ext cx="14578360" cy="707886"/>
          </a:xfrm>
          <a:prstGeom prst="rect">
            <a:avLst/>
          </a:prstGeom>
          <a:solidFill>
            <a:srgbClr val="628FC6"/>
          </a:solidFill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000" b="0" i="0" u="none" strike="noStrike" kern="1200" cap="none" spc="5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Program </a:t>
            </a:r>
            <a:r>
              <a:rPr kumimoji="0" lang="pl-PL" sz="3800" b="0" i="0" u="none" strike="noStrike" kern="1200" cap="none" spc="5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Pierwsze Mieszkanie</a:t>
            </a:r>
            <a:endParaRPr kumimoji="0" lang="pl-PL" sz="3800" b="0" i="0" u="none" strike="noStrike" kern="1200" cap="none" spc="5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278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ole tekstowe 14">
            <a:extLst>
              <a:ext uri="{FF2B5EF4-FFF2-40B4-BE49-F238E27FC236}">
                <a16:creationId xmlns:a16="http://schemas.microsoft.com/office/drawing/2014/main" id="{C6778E1C-7FDD-4B11-7004-2C49D46B7C27}"/>
              </a:ext>
            </a:extLst>
          </p:cNvPr>
          <p:cNvSpPr txBox="1"/>
          <p:nvPr/>
        </p:nvSpPr>
        <p:spPr>
          <a:xfrm>
            <a:off x="9418057" y="1619780"/>
            <a:ext cx="14354077" cy="964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800"/>
              </a:lnSpc>
            </a:pPr>
            <a:r>
              <a:rPr lang="pl-PL" sz="6000" b="1" dirty="0">
                <a:solidFill>
                  <a:schemeClr val="bg1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Konto mieszkaniowe</a:t>
            </a:r>
          </a:p>
        </p:txBody>
      </p:sp>
      <p:sp>
        <p:nvSpPr>
          <p:cNvPr id="29" name="pole tekstowe 28">
            <a:extLst>
              <a:ext uri="{FF2B5EF4-FFF2-40B4-BE49-F238E27FC236}">
                <a16:creationId xmlns:a16="http://schemas.microsoft.com/office/drawing/2014/main" id="{A2BE3FF3-B27C-F6AF-B384-14ED84B798CF}"/>
              </a:ext>
            </a:extLst>
          </p:cNvPr>
          <p:cNvSpPr txBox="1"/>
          <p:nvPr/>
        </p:nvSpPr>
        <p:spPr>
          <a:xfrm>
            <a:off x="8846475" y="6120224"/>
            <a:ext cx="6600353" cy="15143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800"/>
              </a:lnSpc>
            </a:pPr>
            <a:r>
              <a:rPr lang="pl-PL" sz="3000" dirty="0">
                <a:solidFill>
                  <a:srgbClr val="FFFFFF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Na pierwsze mieszkanie albo dla dużych rodzin mieszkających w zbyt ciasnych mieszkaniach</a:t>
            </a:r>
          </a:p>
        </p:txBody>
      </p:sp>
      <p:sp>
        <p:nvSpPr>
          <p:cNvPr id="30" name="pole tekstowe 29">
            <a:extLst>
              <a:ext uri="{FF2B5EF4-FFF2-40B4-BE49-F238E27FC236}">
                <a16:creationId xmlns:a16="http://schemas.microsoft.com/office/drawing/2014/main" id="{58FA3685-9C15-F5A2-4428-3415BF85E6F4}"/>
              </a:ext>
            </a:extLst>
          </p:cNvPr>
          <p:cNvSpPr txBox="1"/>
          <p:nvPr/>
        </p:nvSpPr>
        <p:spPr>
          <a:xfrm>
            <a:off x="8954784" y="10342573"/>
            <a:ext cx="6600353" cy="10270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800"/>
              </a:lnSpc>
            </a:pPr>
            <a:r>
              <a:rPr lang="pl-PL" sz="3000" dirty="0">
                <a:solidFill>
                  <a:srgbClr val="FFFFFF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Systematyczne wpłaty</a:t>
            </a:r>
          </a:p>
          <a:p>
            <a:pPr>
              <a:lnSpc>
                <a:spcPts val="3800"/>
              </a:lnSpc>
            </a:pPr>
            <a:r>
              <a:rPr lang="pl-PL" sz="3000" dirty="0">
                <a:solidFill>
                  <a:srgbClr val="FFFFFF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od 3 do 10 lat</a:t>
            </a:r>
          </a:p>
        </p:txBody>
      </p:sp>
      <p:sp>
        <p:nvSpPr>
          <p:cNvPr id="31" name="pole tekstowe 30">
            <a:extLst>
              <a:ext uri="{FF2B5EF4-FFF2-40B4-BE49-F238E27FC236}">
                <a16:creationId xmlns:a16="http://schemas.microsoft.com/office/drawing/2014/main" id="{3C5F3B70-1107-F813-F220-C58744299D9C}"/>
              </a:ext>
            </a:extLst>
          </p:cNvPr>
          <p:cNvSpPr txBox="1"/>
          <p:nvPr/>
        </p:nvSpPr>
        <p:spPr>
          <a:xfrm>
            <a:off x="16972087" y="6133827"/>
            <a:ext cx="6600353" cy="579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800"/>
              </a:lnSpc>
            </a:pPr>
            <a:r>
              <a:rPr lang="pl-PL" sz="3000" dirty="0">
                <a:solidFill>
                  <a:srgbClr val="FFFFFF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Wpłaty od </a:t>
            </a:r>
            <a:r>
              <a:rPr lang="pl-PL" sz="4000" b="1" dirty="0">
                <a:solidFill>
                  <a:srgbClr val="AFDABB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500</a:t>
            </a:r>
            <a:r>
              <a:rPr lang="pl-PL" sz="3000" dirty="0">
                <a:solidFill>
                  <a:srgbClr val="FFFFFF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do </a:t>
            </a:r>
            <a:r>
              <a:rPr lang="pl-PL" sz="4000" b="1" dirty="0">
                <a:solidFill>
                  <a:srgbClr val="AFDABB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2000 zł</a:t>
            </a:r>
            <a:endParaRPr lang="pl-PL" sz="3000" dirty="0">
              <a:solidFill>
                <a:srgbClr val="FFFFFF"/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051AD04C-D8BA-68C2-DFC3-166120E248DD}"/>
              </a:ext>
            </a:extLst>
          </p:cNvPr>
          <p:cNvSpPr txBox="1"/>
          <p:nvPr/>
        </p:nvSpPr>
        <p:spPr>
          <a:xfrm>
            <a:off x="16915676" y="10339511"/>
            <a:ext cx="6600353" cy="539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800"/>
              </a:lnSpc>
            </a:pPr>
            <a:r>
              <a:rPr lang="pl-PL" sz="3000" dirty="0">
                <a:solidFill>
                  <a:srgbClr val="FFFFFF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Wpłaty po ukończeniu 13. roku życia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A24B113D-C7AA-44C1-C82D-9BCC53BAC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5020" y="1735958"/>
            <a:ext cx="228600" cy="596900"/>
          </a:xfrm>
          <a:prstGeom prst="rect">
            <a:avLst/>
          </a:prstGeom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id="{97BF7986-426A-9553-68B2-40F4F05882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3761" y="5931609"/>
            <a:ext cx="6502400" cy="114300"/>
          </a:xfrm>
          <a:prstGeom prst="rect">
            <a:avLst/>
          </a:prstGeom>
        </p:spPr>
      </p:pic>
      <p:pic>
        <p:nvPicPr>
          <p:cNvPr id="28" name="Obraz 27">
            <a:extLst>
              <a:ext uri="{FF2B5EF4-FFF2-40B4-BE49-F238E27FC236}">
                <a16:creationId xmlns:a16="http://schemas.microsoft.com/office/drawing/2014/main" id="{72BDE5E2-DFEE-D090-00E2-10DB0DB378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3512" y="10063761"/>
            <a:ext cx="6502400" cy="114300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8C7B3CDF-4E7A-F1F4-D088-238CC75BB6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72087" y="5893899"/>
            <a:ext cx="6502400" cy="114300"/>
          </a:xfrm>
          <a:prstGeom prst="rect">
            <a:avLst/>
          </a:prstGeom>
        </p:spPr>
      </p:pic>
      <p:pic>
        <p:nvPicPr>
          <p:cNvPr id="34" name="Obraz 33">
            <a:extLst>
              <a:ext uri="{FF2B5EF4-FFF2-40B4-BE49-F238E27FC236}">
                <a16:creationId xmlns:a16="http://schemas.microsoft.com/office/drawing/2014/main" id="{01FE0686-25CE-95D0-5CC9-154BFF2072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21063" y="10054762"/>
            <a:ext cx="6502400" cy="114300"/>
          </a:xfrm>
          <a:prstGeom prst="rect">
            <a:avLst/>
          </a:prstGeom>
        </p:spPr>
      </p:pic>
      <p:pic>
        <p:nvPicPr>
          <p:cNvPr id="39" name="Obraz 38">
            <a:extLst>
              <a:ext uri="{FF2B5EF4-FFF2-40B4-BE49-F238E27FC236}">
                <a16:creationId xmlns:a16="http://schemas.microsoft.com/office/drawing/2014/main" id="{7C4306BD-9E89-8DC8-754C-3471B79591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0006" y="3522097"/>
            <a:ext cx="2463800" cy="184150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0EB057B4-AF3D-30B9-6049-AABBBF58FC82}"/>
              </a:ext>
            </a:extLst>
          </p:cNvPr>
          <p:cNvSpPr txBox="1"/>
          <p:nvPr/>
        </p:nvSpPr>
        <p:spPr>
          <a:xfrm>
            <a:off x="8898673" y="248792"/>
            <a:ext cx="14578360" cy="707886"/>
          </a:xfrm>
          <a:prstGeom prst="rect">
            <a:avLst/>
          </a:prstGeom>
          <a:solidFill>
            <a:srgbClr val="628FC6"/>
          </a:solidFill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000" b="0" i="0" u="none" strike="noStrike" kern="1200" cap="none" spc="5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Program </a:t>
            </a:r>
            <a:r>
              <a:rPr kumimoji="0" lang="pl-PL" sz="3800" b="0" i="0" u="none" strike="noStrike" kern="1200" cap="none" spc="5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Pierwsze Mieszkanie</a:t>
            </a:r>
            <a:endParaRPr kumimoji="0" lang="pl-PL" sz="3800" b="0" i="0" u="none" strike="noStrike" kern="1200" cap="none" spc="5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2D376E36-7363-B3E9-B068-7189FEE4C1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87750" y="3617640"/>
            <a:ext cx="1320800" cy="181610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716E9C40-2E81-B419-2D1A-56093FF7E3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03761" y="7968614"/>
            <a:ext cx="2413000" cy="1828800"/>
          </a:xfrm>
          <a:prstGeom prst="rect">
            <a:avLst/>
          </a:prstGeom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id="{0E1B6E02-09EF-C678-81EA-33534364D0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065837" y="7973122"/>
            <a:ext cx="30226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24195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1006</TotalTime>
  <Words>569</Words>
  <Application>Microsoft Office PowerPoint</Application>
  <PresentationFormat>Niestandardowy</PresentationFormat>
  <Paragraphs>123</Paragraphs>
  <Slides>12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Lato</vt:lpstr>
      <vt:lpstr>Lato Black</vt:lpstr>
      <vt:lpstr>Wingdings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Maciej Majtczak</dc:creator>
  <cp:lastModifiedBy>Krynicki Jan</cp:lastModifiedBy>
  <cp:revision>119</cp:revision>
  <dcterms:created xsi:type="dcterms:W3CDTF">2022-12-05T20:50:01Z</dcterms:created>
  <dcterms:modified xsi:type="dcterms:W3CDTF">2022-12-16T09:36:34Z</dcterms:modified>
</cp:coreProperties>
</file>