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8"/>
  </p:notesMasterIdLst>
  <p:handoutMasterIdLst>
    <p:handoutMasterId r:id="rId29"/>
  </p:handoutMasterIdLst>
  <p:sldIdLst>
    <p:sldId id="293" r:id="rId3"/>
    <p:sldId id="344" r:id="rId4"/>
    <p:sldId id="363" r:id="rId5"/>
    <p:sldId id="362" r:id="rId6"/>
    <p:sldId id="368" r:id="rId7"/>
    <p:sldId id="380" r:id="rId8"/>
    <p:sldId id="366" r:id="rId9"/>
    <p:sldId id="367" r:id="rId10"/>
    <p:sldId id="393" r:id="rId11"/>
    <p:sldId id="361" r:id="rId12"/>
    <p:sldId id="375" r:id="rId13"/>
    <p:sldId id="381" r:id="rId14"/>
    <p:sldId id="391" r:id="rId15"/>
    <p:sldId id="389" r:id="rId16"/>
    <p:sldId id="395" r:id="rId17"/>
    <p:sldId id="373" r:id="rId18"/>
    <p:sldId id="388" r:id="rId19"/>
    <p:sldId id="370" r:id="rId20"/>
    <p:sldId id="371" r:id="rId21"/>
    <p:sldId id="374" r:id="rId22"/>
    <p:sldId id="372" r:id="rId23"/>
    <p:sldId id="394" r:id="rId24"/>
    <p:sldId id="385" r:id="rId25"/>
    <p:sldId id="390" r:id="rId26"/>
    <p:sldId id="386" r:id="rId27"/>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92AD26"/>
    <a:srgbClr val="ABDBFF"/>
    <a:srgbClr val="006600"/>
    <a:srgbClr val="F19309"/>
    <a:srgbClr val="57B7FF"/>
    <a:srgbClr val="DDDDDD"/>
    <a:srgbClr val="B5B8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 jasny 1 — Ak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Styl jasny 3 — Ak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01" autoAdjust="0"/>
    <p:restoredTop sz="96391" autoAdjust="0"/>
  </p:normalViewPr>
  <p:slideViewPr>
    <p:cSldViewPr>
      <p:cViewPr varScale="1">
        <p:scale>
          <a:sx n="100" d="100"/>
          <a:sy n="100" d="100"/>
        </p:scale>
        <p:origin x="165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CBDD93-C0CF-4F73-9B75-395BBB08F827}"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pl-PL"/>
        </a:p>
      </dgm:t>
    </dgm:pt>
    <dgm:pt modelId="{4BA5E351-A07F-4CEE-9827-97AFD1C5472F}">
      <dgm:prSet phldrT="[Tekst]" custT="1"/>
      <dgm:spPr>
        <a:scene3d>
          <a:camera prst="orthographicFront"/>
          <a:lightRig rig="threePt" dir="t"/>
        </a:scene3d>
        <a:sp3d>
          <a:bevelT w="165100" prst="coolSlant"/>
        </a:sp3d>
      </dgm:spPr>
      <dgm:t>
        <a:bodyPr/>
        <a:lstStyle/>
        <a:p>
          <a:r>
            <a:rPr lang="pl-PL" sz="2400" dirty="0" smtClean="0"/>
            <a:t>Faza B+R</a:t>
          </a:r>
          <a:endParaRPr lang="pl-PL" sz="2400" dirty="0"/>
        </a:p>
      </dgm:t>
    </dgm:pt>
    <dgm:pt modelId="{D8A78BC2-5FB6-44D0-8112-36762495DB48}" type="parTrans" cxnId="{DDD9BF49-A62E-4B64-A4E1-B8AF1084084E}">
      <dgm:prSet/>
      <dgm:spPr/>
      <dgm:t>
        <a:bodyPr/>
        <a:lstStyle/>
        <a:p>
          <a:endParaRPr lang="pl-PL"/>
        </a:p>
      </dgm:t>
    </dgm:pt>
    <dgm:pt modelId="{1BD9D50B-0FB6-4C5C-B9BB-89272820C720}" type="sibTrans" cxnId="{DDD9BF49-A62E-4B64-A4E1-B8AF1084084E}">
      <dgm:prSet/>
      <dgm:spPr/>
      <dgm:t>
        <a:bodyPr/>
        <a:lstStyle/>
        <a:p>
          <a:endParaRPr lang="pl-PL"/>
        </a:p>
      </dgm:t>
    </dgm:pt>
    <dgm:pt modelId="{1E5E81CD-3C98-4B0D-9848-61CE0CEFC6C6}">
      <dgm:prSet phldrT="[Tekst]"/>
      <dgm:spPr>
        <a:scene3d>
          <a:camera prst="orthographicFront"/>
          <a:lightRig rig="threePt" dir="t"/>
        </a:scene3d>
        <a:sp3d>
          <a:bevelT w="165100" prst="coolSlant"/>
        </a:sp3d>
      </dgm:spPr>
      <dgm:t>
        <a:bodyPr/>
        <a:lstStyle/>
        <a:p>
          <a:r>
            <a:rPr lang="pl-PL" dirty="0" smtClean="0">
              <a:solidFill>
                <a:schemeClr val="tx1"/>
              </a:solidFill>
            </a:rPr>
            <a:t> I nabór ciągły wniosków: 09.08.2016 r.  – 31.03.2017 r.</a:t>
          </a:r>
        </a:p>
      </dgm:t>
    </dgm:pt>
    <dgm:pt modelId="{6EAC7075-3D5C-4E4D-9DA8-C8E9D8E829DA}" type="parTrans" cxnId="{ED30445E-135F-402E-A565-FB1731C90E23}">
      <dgm:prSet/>
      <dgm:spPr/>
      <dgm:t>
        <a:bodyPr/>
        <a:lstStyle/>
        <a:p>
          <a:endParaRPr lang="pl-PL"/>
        </a:p>
      </dgm:t>
    </dgm:pt>
    <dgm:pt modelId="{56052563-F87E-45AA-BFCE-7D69F37E2638}" type="sibTrans" cxnId="{ED30445E-135F-402E-A565-FB1731C90E23}">
      <dgm:prSet/>
      <dgm:spPr/>
      <dgm:t>
        <a:bodyPr/>
        <a:lstStyle/>
        <a:p>
          <a:endParaRPr lang="pl-PL"/>
        </a:p>
      </dgm:t>
    </dgm:pt>
    <dgm:pt modelId="{8B0AD288-50D4-438A-97EC-8164B304319C}">
      <dgm:prSet phldrT="[Tekst]"/>
      <dgm:spPr>
        <a:scene3d>
          <a:camera prst="orthographicFront"/>
          <a:lightRig rig="threePt" dir="t"/>
        </a:scene3d>
        <a:sp3d>
          <a:bevelT w="165100" prst="coolSlant"/>
        </a:sp3d>
      </dgm:spPr>
      <dgm:t>
        <a:bodyPr/>
        <a:lstStyle/>
        <a:p>
          <a:r>
            <a:rPr lang="pl-PL" dirty="0" smtClean="0">
              <a:solidFill>
                <a:schemeClr val="tx1"/>
              </a:solidFill>
            </a:rPr>
            <a:t>II nabór  ciągły wniosków: 19.06.2017 r.  - 31.12.2017 r. </a:t>
          </a:r>
          <a:endParaRPr lang="pl-PL" dirty="0"/>
        </a:p>
      </dgm:t>
    </dgm:pt>
    <dgm:pt modelId="{7A2737D2-5DAF-4449-B227-44EEE7D76573}" type="parTrans" cxnId="{79223CA4-C546-47F0-A09C-8B72A049F929}">
      <dgm:prSet/>
      <dgm:spPr/>
      <dgm:t>
        <a:bodyPr/>
        <a:lstStyle/>
        <a:p>
          <a:endParaRPr lang="pl-PL"/>
        </a:p>
      </dgm:t>
    </dgm:pt>
    <dgm:pt modelId="{0662AAC3-9C53-42EF-A5D7-9D35DCC06ED0}" type="sibTrans" cxnId="{79223CA4-C546-47F0-A09C-8B72A049F929}">
      <dgm:prSet/>
      <dgm:spPr/>
      <dgm:t>
        <a:bodyPr/>
        <a:lstStyle/>
        <a:p>
          <a:endParaRPr lang="pl-PL"/>
        </a:p>
      </dgm:t>
    </dgm:pt>
    <dgm:pt modelId="{E7DAAD12-F8B5-4AD2-BB8C-6256F3A48C0F}">
      <dgm:prSet phldrT="[Tekst]" custT="1"/>
      <dgm:spPr>
        <a:scene3d>
          <a:camera prst="orthographicFront"/>
          <a:lightRig rig="threePt" dir="t"/>
        </a:scene3d>
        <a:sp3d>
          <a:bevelT w="165100" prst="coolSlant"/>
        </a:sp3d>
      </dgm:spPr>
      <dgm:t>
        <a:bodyPr/>
        <a:lstStyle/>
        <a:p>
          <a:r>
            <a:rPr lang="pl-PL" sz="2400" dirty="0" smtClean="0"/>
            <a:t>Faza</a:t>
          </a:r>
          <a:r>
            <a:rPr lang="pl-PL" sz="3600" dirty="0" smtClean="0"/>
            <a:t> </a:t>
          </a:r>
          <a:r>
            <a:rPr lang="pl-PL" sz="2400" dirty="0" smtClean="0"/>
            <a:t>W</a:t>
          </a:r>
          <a:endParaRPr lang="pl-PL" sz="2400" dirty="0"/>
        </a:p>
      </dgm:t>
    </dgm:pt>
    <dgm:pt modelId="{462F3547-5572-4888-A861-245F1F09852F}" type="parTrans" cxnId="{041FCF95-D15F-4975-8B69-1EC2F80A982F}">
      <dgm:prSet/>
      <dgm:spPr/>
      <dgm:t>
        <a:bodyPr/>
        <a:lstStyle/>
        <a:p>
          <a:endParaRPr lang="pl-PL"/>
        </a:p>
      </dgm:t>
    </dgm:pt>
    <dgm:pt modelId="{5DC82FEA-9934-41D6-9282-37F81DAD9AFA}" type="sibTrans" cxnId="{041FCF95-D15F-4975-8B69-1EC2F80A982F}">
      <dgm:prSet/>
      <dgm:spPr/>
      <dgm:t>
        <a:bodyPr/>
        <a:lstStyle/>
        <a:p>
          <a:endParaRPr lang="pl-PL"/>
        </a:p>
      </dgm:t>
    </dgm:pt>
    <dgm:pt modelId="{9ACFD141-4713-4AE7-AEFE-011CBC319BB5}">
      <dgm:prSet phldrT="[Tekst]"/>
      <dgm:spPr>
        <a:scene3d>
          <a:camera prst="orthographicFront"/>
          <a:lightRig rig="threePt" dir="t"/>
        </a:scene3d>
        <a:sp3d>
          <a:bevelT w="165100" prst="coolSlant"/>
        </a:sp3d>
      </dgm:spPr>
      <dgm:t>
        <a:bodyPr/>
        <a:lstStyle/>
        <a:p>
          <a:r>
            <a:rPr lang="pl-PL" dirty="0" smtClean="0">
              <a:solidFill>
                <a:schemeClr val="tx1"/>
              </a:solidFill>
            </a:rPr>
            <a:t>I nabór ciągły wniosków: </a:t>
          </a:r>
        </a:p>
        <a:p>
          <a:r>
            <a:rPr lang="pl-PL" dirty="0" smtClean="0">
              <a:solidFill>
                <a:schemeClr val="tx1"/>
              </a:solidFill>
            </a:rPr>
            <a:t>09.08.2016 r. – 31.03.2017 r.</a:t>
          </a:r>
          <a:endParaRPr lang="pl-PL" dirty="0"/>
        </a:p>
      </dgm:t>
    </dgm:pt>
    <dgm:pt modelId="{30608728-2D9A-40F8-8F72-09966755C569}" type="parTrans" cxnId="{16CDF344-8E1D-4062-8138-3E1ACECEEE8F}">
      <dgm:prSet/>
      <dgm:spPr/>
      <dgm:t>
        <a:bodyPr/>
        <a:lstStyle/>
        <a:p>
          <a:endParaRPr lang="pl-PL"/>
        </a:p>
      </dgm:t>
    </dgm:pt>
    <dgm:pt modelId="{0BFD29AD-3F86-4446-A774-3F664C076EF1}" type="sibTrans" cxnId="{16CDF344-8E1D-4062-8138-3E1ACECEEE8F}">
      <dgm:prSet/>
      <dgm:spPr/>
      <dgm:t>
        <a:bodyPr/>
        <a:lstStyle/>
        <a:p>
          <a:endParaRPr lang="pl-PL"/>
        </a:p>
      </dgm:t>
    </dgm:pt>
    <dgm:pt modelId="{32C746F5-D13F-4730-BCC4-1FBB47946897}">
      <dgm:prSet phldrT="[Tekst]"/>
      <dgm:spPr>
        <a:scene3d>
          <a:camera prst="orthographicFront"/>
          <a:lightRig rig="threePt" dir="t"/>
        </a:scene3d>
        <a:sp3d>
          <a:bevelT w="165100" prst="coolSlant"/>
        </a:sp3d>
      </dgm:spPr>
      <dgm:t>
        <a:bodyPr/>
        <a:lstStyle/>
        <a:p>
          <a:r>
            <a:rPr lang="pl-PL" dirty="0" smtClean="0">
              <a:solidFill>
                <a:schemeClr val="tx1"/>
              </a:solidFill>
            </a:rPr>
            <a:t>II nabór ciągły wniosków: 19.06.2017 r.  - 31.12.2017 r. </a:t>
          </a:r>
          <a:endParaRPr lang="pl-PL" dirty="0"/>
        </a:p>
      </dgm:t>
    </dgm:pt>
    <dgm:pt modelId="{BEF1054B-F28C-4E20-92E4-544ADBA0CC46}" type="parTrans" cxnId="{1C39642F-6BC8-46F9-958D-856D6EA56D31}">
      <dgm:prSet/>
      <dgm:spPr/>
      <dgm:t>
        <a:bodyPr/>
        <a:lstStyle/>
        <a:p>
          <a:endParaRPr lang="pl-PL"/>
        </a:p>
      </dgm:t>
    </dgm:pt>
    <dgm:pt modelId="{71545F35-B7F7-4512-8718-9CE3634FDD1C}" type="sibTrans" cxnId="{1C39642F-6BC8-46F9-958D-856D6EA56D31}">
      <dgm:prSet/>
      <dgm:spPr/>
      <dgm:t>
        <a:bodyPr/>
        <a:lstStyle/>
        <a:p>
          <a:endParaRPr lang="pl-PL"/>
        </a:p>
      </dgm:t>
    </dgm:pt>
    <dgm:pt modelId="{E7AF7E97-31B0-4365-8F3F-84B222755C52}">
      <dgm:prSet phldrT="[Tekst]"/>
      <dgm:spPr>
        <a:scene3d>
          <a:camera prst="orthographicFront"/>
          <a:lightRig rig="threePt" dir="t"/>
        </a:scene3d>
        <a:sp3d>
          <a:bevelT w="165100" prst="coolSlant"/>
        </a:sp3d>
      </dgm:spPr>
      <dgm:t>
        <a:bodyPr/>
        <a:lstStyle/>
        <a:p>
          <a:r>
            <a:rPr lang="pl-PL" dirty="0" smtClean="0">
              <a:solidFill>
                <a:schemeClr val="tx1"/>
              </a:solidFill>
            </a:rPr>
            <a:t>III nabór  ciągły wniosków: 19.02.2018 r.  - 29.06.2018 r. </a:t>
          </a:r>
          <a:endParaRPr lang="pl-PL" dirty="0">
            <a:solidFill>
              <a:schemeClr val="tx1"/>
            </a:solidFill>
          </a:endParaRPr>
        </a:p>
      </dgm:t>
    </dgm:pt>
    <dgm:pt modelId="{0B8CEC39-42A5-4518-A39E-E538E7385B03}" type="parTrans" cxnId="{126F1381-9AF5-4592-9A24-A79E35703B94}">
      <dgm:prSet/>
      <dgm:spPr/>
      <dgm:t>
        <a:bodyPr/>
        <a:lstStyle/>
        <a:p>
          <a:endParaRPr lang="pl-PL"/>
        </a:p>
      </dgm:t>
    </dgm:pt>
    <dgm:pt modelId="{505DBACF-F124-4097-89CF-7AE6342FB242}" type="sibTrans" cxnId="{126F1381-9AF5-4592-9A24-A79E35703B94}">
      <dgm:prSet/>
      <dgm:spPr/>
      <dgm:t>
        <a:bodyPr/>
        <a:lstStyle/>
        <a:p>
          <a:endParaRPr lang="pl-PL"/>
        </a:p>
      </dgm:t>
    </dgm:pt>
    <dgm:pt modelId="{1B221562-E4F8-4632-B7C1-57FFE4FA6720}">
      <dgm:prSet phldrT="[Tekst]"/>
      <dgm:spPr>
        <a:scene3d>
          <a:camera prst="orthographicFront"/>
          <a:lightRig rig="threePt" dir="t"/>
        </a:scene3d>
        <a:sp3d>
          <a:bevelT w="165100" prst="coolSlant"/>
        </a:sp3d>
      </dgm:spPr>
      <dgm:t>
        <a:bodyPr/>
        <a:lstStyle/>
        <a:p>
          <a:r>
            <a:rPr lang="pl-PL" dirty="0" smtClean="0">
              <a:solidFill>
                <a:schemeClr val="tx1"/>
              </a:solidFill>
            </a:rPr>
            <a:t>III nabór  ciągły wniosków: 19.02.2018 r.  - 29.06.2018 r. </a:t>
          </a:r>
          <a:endParaRPr lang="pl-PL" dirty="0">
            <a:solidFill>
              <a:schemeClr val="tx1"/>
            </a:solidFill>
          </a:endParaRPr>
        </a:p>
      </dgm:t>
    </dgm:pt>
    <dgm:pt modelId="{D1DCF28D-40FC-451E-8E64-294670414BB7}" type="parTrans" cxnId="{DB7C60E4-0764-4B19-8681-D355747010D2}">
      <dgm:prSet/>
      <dgm:spPr/>
      <dgm:t>
        <a:bodyPr/>
        <a:lstStyle/>
        <a:p>
          <a:endParaRPr lang="pl-PL"/>
        </a:p>
      </dgm:t>
    </dgm:pt>
    <dgm:pt modelId="{356EE136-A423-45AA-B74F-FDCEC6B57C48}" type="sibTrans" cxnId="{DB7C60E4-0764-4B19-8681-D355747010D2}">
      <dgm:prSet/>
      <dgm:spPr/>
      <dgm:t>
        <a:bodyPr/>
        <a:lstStyle/>
        <a:p>
          <a:endParaRPr lang="pl-PL"/>
        </a:p>
      </dgm:t>
    </dgm:pt>
    <dgm:pt modelId="{97ABA9A9-AF75-44B6-A2CE-6A3901B58CE4}" type="pres">
      <dgm:prSet presAssocID="{83CBDD93-C0CF-4F73-9B75-395BBB08F827}" presName="Name0" presStyleCnt="0">
        <dgm:presLayoutVars>
          <dgm:chPref val="3"/>
          <dgm:dir/>
          <dgm:animLvl val="lvl"/>
          <dgm:resizeHandles/>
        </dgm:presLayoutVars>
      </dgm:prSet>
      <dgm:spPr/>
      <dgm:t>
        <a:bodyPr/>
        <a:lstStyle/>
        <a:p>
          <a:endParaRPr lang="pl-PL"/>
        </a:p>
      </dgm:t>
    </dgm:pt>
    <dgm:pt modelId="{5BCFD55D-99C8-43B5-A160-8AB44E838168}" type="pres">
      <dgm:prSet presAssocID="{4BA5E351-A07F-4CEE-9827-97AFD1C5472F}" presName="horFlow" presStyleCnt="0"/>
      <dgm:spPr/>
    </dgm:pt>
    <dgm:pt modelId="{C809E4D8-79F5-47DD-8F8A-0EAB9D0DA9B8}" type="pres">
      <dgm:prSet presAssocID="{4BA5E351-A07F-4CEE-9827-97AFD1C5472F}" presName="bigChev" presStyleLbl="node1" presStyleIdx="0" presStyleCnt="2" custScaleX="67165"/>
      <dgm:spPr/>
      <dgm:t>
        <a:bodyPr/>
        <a:lstStyle/>
        <a:p>
          <a:endParaRPr lang="pl-PL"/>
        </a:p>
      </dgm:t>
    </dgm:pt>
    <dgm:pt modelId="{C58FB27D-3A1A-4B48-BA20-CD7FB893733C}" type="pres">
      <dgm:prSet presAssocID="{6EAC7075-3D5C-4E4D-9DA8-C8E9D8E829DA}" presName="parTrans" presStyleCnt="0"/>
      <dgm:spPr/>
    </dgm:pt>
    <dgm:pt modelId="{F4C853E0-B39B-4F83-B20E-96D224CC3430}" type="pres">
      <dgm:prSet presAssocID="{1E5E81CD-3C98-4B0D-9848-61CE0CEFC6C6}" presName="node" presStyleLbl="alignAccFollowNode1" presStyleIdx="0" presStyleCnt="6" custScaleX="88398" custScaleY="111719">
        <dgm:presLayoutVars>
          <dgm:bulletEnabled val="1"/>
        </dgm:presLayoutVars>
      </dgm:prSet>
      <dgm:spPr/>
      <dgm:t>
        <a:bodyPr/>
        <a:lstStyle/>
        <a:p>
          <a:endParaRPr lang="pl-PL"/>
        </a:p>
      </dgm:t>
    </dgm:pt>
    <dgm:pt modelId="{50E6E28B-501E-4074-9412-070C13D3AD81}" type="pres">
      <dgm:prSet presAssocID="{56052563-F87E-45AA-BFCE-7D69F37E2638}" presName="sibTrans" presStyleCnt="0"/>
      <dgm:spPr/>
    </dgm:pt>
    <dgm:pt modelId="{994ADEAA-F201-4883-A475-F29AA5E494E8}" type="pres">
      <dgm:prSet presAssocID="{8B0AD288-50D4-438A-97EC-8164B304319C}" presName="node" presStyleLbl="alignAccFollowNode1" presStyleIdx="1" presStyleCnt="6" custScaleX="81069" custScaleY="107164">
        <dgm:presLayoutVars>
          <dgm:bulletEnabled val="1"/>
        </dgm:presLayoutVars>
      </dgm:prSet>
      <dgm:spPr/>
      <dgm:t>
        <a:bodyPr/>
        <a:lstStyle/>
        <a:p>
          <a:endParaRPr lang="pl-PL"/>
        </a:p>
      </dgm:t>
    </dgm:pt>
    <dgm:pt modelId="{1842064B-22CB-4A1E-A36F-BE7C4265D304}" type="pres">
      <dgm:prSet presAssocID="{0662AAC3-9C53-42EF-A5D7-9D35DCC06ED0}" presName="sibTrans" presStyleCnt="0"/>
      <dgm:spPr/>
    </dgm:pt>
    <dgm:pt modelId="{587E16BC-5AF2-44BC-B9DE-49BF10502362}" type="pres">
      <dgm:prSet presAssocID="{E7AF7E97-31B0-4365-8F3F-84B222755C52}" presName="node" presStyleLbl="alignAccFollowNode1" presStyleIdx="2" presStyleCnt="6" custScaleX="80851" custScaleY="107164" custLinFactNeighborX="2458" custLinFactNeighborY="-1344">
        <dgm:presLayoutVars>
          <dgm:bulletEnabled val="1"/>
        </dgm:presLayoutVars>
      </dgm:prSet>
      <dgm:spPr/>
      <dgm:t>
        <a:bodyPr/>
        <a:lstStyle/>
        <a:p>
          <a:endParaRPr lang="pl-PL"/>
        </a:p>
      </dgm:t>
    </dgm:pt>
    <dgm:pt modelId="{BF8063BC-3A9A-493A-ABE9-41BE64F15B20}" type="pres">
      <dgm:prSet presAssocID="{4BA5E351-A07F-4CEE-9827-97AFD1C5472F}" presName="vSp" presStyleCnt="0"/>
      <dgm:spPr/>
    </dgm:pt>
    <dgm:pt modelId="{8917D7B6-B86F-41DD-9F3E-B87AF09B1E16}" type="pres">
      <dgm:prSet presAssocID="{E7DAAD12-F8B5-4AD2-BB8C-6256F3A48C0F}" presName="horFlow" presStyleCnt="0"/>
      <dgm:spPr/>
    </dgm:pt>
    <dgm:pt modelId="{D168C1F2-5573-41C8-945F-E8C0F7413CA2}" type="pres">
      <dgm:prSet presAssocID="{E7DAAD12-F8B5-4AD2-BB8C-6256F3A48C0F}" presName="bigChev" presStyleLbl="node1" presStyleIdx="1" presStyleCnt="2" custScaleX="67566"/>
      <dgm:spPr/>
      <dgm:t>
        <a:bodyPr/>
        <a:lstStyle/>
        <a:p>
          <a:endParaRPr lang="pl-PL"/>
        </a:p>
      </dgm:t>
    </dgm:pt>
    <dgm:pt modelId="{8309A08F-D781-41BF-864B-21DB0988AEF0}" type="pres">
      <dgm:prSet presAssocID="{30608728-2D9A-40F8-8F72-09966755C569}" presName="parTrans" presStyleCnt="0"/>
      <dgm:spPr/>
    </dgm:pt>
    <dgm:pt modelId="{09811DF3-5F3B-4709-B050-1AD774262B10}" type="pres">
      <dgm:prSet presAssocID="{9ACFD141-4713-4AE7-AEFE-011CBC319BB5}" presName="node" presStyleLbl="alignAccFollowNode1" presStyleIdx="3" presStyleCnt="6" custScaleX="90231" custScaleY="108413" custLinFactNeighborX="8373" custLinFactNeighborY="-1905">
        <dgm:presLayoutVars>
          <dgm:bulletEnabled val="1"/>
        </dgm:presLayoutVars>
      </dgm:prSet>
      <dgm:spPr/>
      <dgm:t>
        <a:bodyPr/>
        <a:lstStyle/>
        <a:p>
          <a:endParaRPr lang="pl-PL"/>
        </a:p>
      </dgm:t>
    </dgm:pt>
    <dgm:pt modelId="{3E6F703C-0F8D-403E-A7B1-9B9AD8644A66}" type="pres">
      <dgm:prSet presAssocID="{0BFD29AD-3F86-4446-A774-3F664C076EF1}" presName="sibTrans" presStyleCnt="0"/>
      <dgm:spPr/>
    </dgm:pt>
    <dgm:pt modelId="{F3B1FCE7-1463-4D1E-96C5-697D1E15F316}" type="pres">
      <dgm:prSet presAssocID="{32C746F5-D13F-4730-BCC4-1FBB47946897}" presName="node" presStyleLbl="alignAccFollowNode1" presStyleIdx="4" presStyleCnt="6" custScaleX="75996">
        <dgm:presLayoutVars>
          <dgm:bulletEnabled val="1"/>
        </dgm:presLayoutVars>
      </dgm:prSet>
      <dgm:spPr/>
      <dgm:t>
        <a:bodyPr/>
        <a:lstStyle/>
        <a:p>
          <a:endParaRPr lang="pl-PL"/>
        </a:p>
      </dgm:t>
    </dgm:pt>
    <dgm:pt modelId="{885FB120-C891-4BDD-96C3-F5C88902455F}" type="pres">
      <dgm:prSet presAssocID="{71545F35-B7F7-4512-8718-9CE3634FDD1C}" presName="sibTrans" presStyleCnt="0"/>
      <dgm:spPr/>
    </dgm:pt>
    <dgm:pt modelId="{D56984F5-D144-4B9E-ADA3-8C193CCDF060}" type="pres">
      <dgm:prSet presAssocID="{1B221562-E4F8-4632-B7C1-57FFE4FA6720}" presName="node" presStyleLbl="alignAccFollowNode1" presStyleIdx="5" presStyleCnt="6" custScaleX="77004">
        <dgm:presLayoutVars>
          <dgm:bulletEnabled val="1"/>
        </dgm:presLayoutVars>
      </dgm:prSet>
      <dgm:spPr/>
      <dgm:t>
        <a:bodyPr/>
        <a:lstStyle/>
        <a:p>
          <a:endParaRPr lang="pl-PL"/>
        </a:p>
      </dgm:t>
    </dgm:pt>
  </dgm:ptLst>
  <dgm:cxnLst>
    <dgm:cxn modelId="{F8878BAF-CF6C-4312-A430-66C098BE7991}" type="presOf" srcId="{E7DAAD12-F8B5-4AD2-BB8C-6256F3A48C0F}" destId="{D168C1F2-5573-41C8-945F-E8C0F7413CA2}" srcOrd="0" destOrd="0" presId="urn:microsoft.com/office/officeart/2005/8/layout/lProcess3"/>
    <dgm:cxn modelId="{126F1381-9AF5-4592-9A24-A79E35703B94}" srcId="{4BA5E351-A07F-4CEE-9827-97AFD1C5472F}" destId="{E7AF7E97-31B0-4365-8F3F-84B222755C52}" srcOrd="2" destOrd="0" parTransId="{0B8CEC39-42A5-4518-A39E-E538E7385B03}" sibTransId="{505DBACF-F124-4097-89CF-7AE6342FB242}"/>
    <dgm:cxn modelId="{16CDF344-8E1D-4062-8138-3E1ACECEEE8F}" srcId="{E7DAAD12-F8B5-4AD2-BB8C-6256F3A48C0F}" destId="{9ACFD141-4713-4AE7-AEFE-011CBC319BB5}" srcOrd="0" destOrd="0" parTransId="{30608728-2D9A-40F8-8F72-09966755C569}" sibTransId="{0BFD29AD-3F86-4446-A774-3F664C076EF1}"/>
    <dgm:cxn modelId="{B913F7E8-0A0B-45DA-A89B-C741479A6A5C}" type="presOf" srcId="{1B221562-E4F8-4632-B7C1-57FFE4FA6720}" destId="{D56984F5-D144-4B9E-ADA3-8C193CCDF060}" srcOrd="0" destOrd="0" presId="urn:microsoft.com/office/officeart/2005/8/layout/lProcess3"/>
    <dgm:cxn modelId="{ED30445E-135F-402E-A565-FB1731C90E23}" srcId="{4BA5E351-A07F-4CEE-9827-97AFD1C5472F}" destId="{1E5E81CD-3C98-4B0D-9848-61CE0CEFC6C6}" srcOrd="0" destOrd="0" parTransId="{6EAC7075-3D5C-4E4D-9DA8-C8E9D8E829DA}" sibTransId="{56052563-F87E-45AA-BFCE-7D69F37E2638}"/>
    <dgm:cxn modelId="{EFC3281D-E044-40C6-9BB2-554C2BD69B41}" type="presOf" srcId="{32C746F5-D13F-4730-BCC4-1FBB47946897}" destId="{F3B1FCE7-1463-4D1E-96C5-697D1E15F316}" srcOrd="0" destOrd="0" presId="urn:microsoft.com/office/officeart/2005/8/layout/lProcess3"/>
    <dgm:cxn modelId="{1C39642F-6BC8-46F9-958D-856D6EA56D31}" srcId="{E7DAAD12-F8B5-4AD2-BB8C-6256F3A48C0F}" destId="{32C746F5-D13F-4730-BCC4-1FBB47946897}" srcOrd="1" destOrd="0" parTransId="{BEF1054B-F28C-4E20-92E4-544ADBA0CC46}" sibTransId="{71545F35-B7F7-4512-8718-9CE3634FDD1C}"/>
    <dgm:cxn modelId="{B0B6B375-2137-4380-B632-96CAFEEB8A62}" type="presOf" srcId="{4BA5E351-A07F-4CEE-9827-97AFD1C5472F}" destId="{C809E4D8-79F5-47DD-8F8A-0EAB9D0DA9B8}" srcOrd="0" destOrd="0" presId="urn:microsoft.com/office/officeart/2005/8/layout/lProcess3"/>
    <dgm:cxn modelId="{C1794F7F-E01D-4460-9DCF-A60DC06EA803}" type="presOf" srcId="{9ACFD141-4713-4AE7-AEFE-011CBC319BB5}" destId="{09811DF3-5F3B-4709-B050-1AD774262B10}" srcOrd="0" destOrd="0" presId="urn:microsoft.com/office/officeart/2005/8/layout/lProcess3"/>
    <dgm:cxn modelId="{DB7C60E4-0764-4B19-8681-D355747010D2}" srcId="{E7DAAD12-F8B5-4AD2-BB8C-6256F3A48C0F}" destId="{1B221562-E4F8-4632-B7C1-57FFE4FA6720}" srcOrd="2" destOrd="0" parTransId="{D1DCF28D-40FC-451E-8E64-294670414BB7}" sibTransId="{356EE136-A423-45AA-B74F-FDCEC6B57C48}"/>
    <dgm:cxn modelId="{79223CA4-C546-47F0-A09C-8B72A049F929}" srcId="{4BA5E351-A07F-4CEE-9827-97AFD1C5472F}" destId="{8B0AD288-50D4-438A-97EC-8164B304319C}" srcOrd="1" destOrd="0" parTransId="{7A2737D2-5DAF-4449-B227-44EEE7D76573}" sibTransId="{0662AAC3-9C53-42EF-A5D7-9D35DCC06ED0}"/>
    <dgm:cxn modelId="{879E7090-DC09-476D-BEA9-924322F8D591}" type="presOf" srcId="{83CBDD93-C0CF-4F73-9B75-395BBB08F827}" destId="{97ABA9A9-AF75-44B6-A2CE-6A3901B58CE4}" srcOrd="0" destOrd="0" presId="urn:microsoft.com/office/officeart/2005/8/layout/lProcess3"/>
    <dgm:cxn modelId="{35104CC9-D879-41EE-99EB-6CD3D70DD983}" type="presOf" srcId="{1E5E81CD-3C98-4B0D-9848-61CE0CEFC6C6}" destId="{F4C853E0-B39B-4F83-B20E-96D224CC3430}" srcOrd="0" destOrd="0" presId="urn:microsoft.com/office/officeart/2005/8/layout/lProcess3"/>
    <dgm:cxn modelId="{565E6247-B80A-44B4-AB69-453E358F5B3E}" type="presOf" srcId="{8B0AD288-50D4-438A-97EC-8164B304319C}" destId="{994ADEAA-F201-4883-A475-F29AA5E494E8}" srcOrd="0" destOrd="0" presId="urn:microsoft.com/office/officeart/2005/8/layout/lProcess3"/>
    <dgm:cxn modelId="{DDD9BF49-A62E-4B64-A4E1-B8AF1084084E}" srcId="{83CBDD93-C0CF-4F73-9B75-395BBB08F827}" destId="{4BA5E351-A07F-4CEE-9827-97AFD1C5472F}" srcOrd="0" destOrd="0" parTransId="{D8A78BC2-5FB6-44D0-8112-36762495DB48}" sibTransId="{1BD9D50B-0FB6-4C5C-B9BB-89272820C720}"/>
    <dgm:cxn modelId="{30D60027-67C4-4060-A524-7F92506AFA36}" type="presOf" srcId="{E7AF7E97-31B0-4365-8F3F-84B222755C52}" destId="{587E16BC-5AF2-44BC-B9DE-49BF10502362}" srcOrd="0" destOrd="0" presId="urn:microsoft.com/office/officeart/2005/8/layout/lProcess3"/>
    <dgm:cxn modelId="{041FCF95-D15F-4975-8B69-1EC2F80A982F}" srcId="{83CBDD93-C0CF-4F73-9B75-395BBB08F827}" destId="{E7DAAD12-F8B5-4AD2-BB8C-6256F3A48C0F}" srcOrd="1" destOrd="0" parTransId="{462F3547-5572-4888-A861-245F1F09852F}" sibTransId="{5DC82FEA-9934-41D6-9282-37F81DAD9AFA}"/>
    <dgm:cxn modelId="{7B1836C4-FF21-48F7-B2BA-FACEB20FD32E}" type="presParOf" srcId="{97ABA9A9-AF75-44B6-A2CE-6A3901B58CE4}" destId="{5BCFD55D-99C8-43B5-A160-8AB44E838168}" srcOrd="0" destOrd="0" presId="urn:microsoft.com/office/officeart/2005/8/layout/lProcess3"/>
    <dgm:cxn modelId="{B040740C-BFB2-4CDC-BD60-08965020C802}" type="presParOf" srcId="{5BCFD55D-99C8-43B5-A160-8AB44E838168}" destId="{C809E4D8-79F5-47DD-8F8A-0EAB9D0DA9B8}" srcOrd="0" destOrd="0" presId="urn:microsoft.com/office/officeart/2005/8/layout/lProcess3"/>
    <dgm:cxn modelId="{1B993FB3-CCF5-4601-BA8E-8DCA64E046B3}" type="presParOf" srcId="{5BCFD55D-99C8-43B5-A160-8AB44E838168}" destId="{C58FB27D-3A1A-4B48-BA20-CD7FB893733C}" srcOrd="1" destOrd="0" presId="urn:microsoft.com/office/officeart/2005/8/layout/lProcess3"/>
    <dgm:cxn modelId="{595D939E-314C-4879-AF99-DB31241D7C4D}" type="presParOf" srcId="{5BCFD55D-99C8-43B5-A160-8AB44E838168}" destId="{F4C853E0-B39B-4F83-B20E-96D224CC3430}" srcOrd="2" destOrd="0" presId="urn:microsoft.com/office/officeart/2005/8/layout/lProcess3"/>
    <dgm:cxn modelId="{A7EDF0B0-591A-4C3D-8BFE-3D7C5B774730}" type="presParOf" srcId="{5BCFD55D-99C8-43B5-A160-8AB44E838168}" destId="{50E6E28B-501E-4074-9412-070C13D3AD81}" srcOrd="3" destOrd="0" presId="urn:microsoft.com/office/officeart/2005/8/layout/lProcess3"/>
    <dgm:cxn modelId="{0616E58A-B3FD-45A5-B948-7376521D7EA3}" type="presParOf" srcId="{5BCFD55D-99C8-43B5-A160-8AB44E838168}" destId="{994ADEAA-F201-4883-A475-F29AA5E494E8}" srcOrd="4" destOrd="0" presId="urn:microsoft.com/office/officeart/2005/8/layout/lProcess3"/>
    <dgm:cxn modelId="{23E78D63-8BC2-4C29-9654-667939B5D380}" type="presParOf" srcId="{5BCFD55D-99C8-43B5-A160-8AB44E838168}" destId="{1842064B-22CB-4A1E-A36F-BE7C4265D304}" srcOrd="5" destOrd="0" presId="urn:microsoft.com/office/officeart/2005/8/layout/lProcess3"/>
    <dgm:cxn modelId="{AB6479EF-614F-4D8A-8DA3-6A54D63E5560}" type="presParOf" srcId="{5BCFD55D-99C8-43B5-A160-8AB44E838168}" destId="{587E16BC-5AF2-44BC-B9DE-49BF10502362}" srcOrd="6" destOrd="0" presId="urn:microsoft.com/office/officeart/2005/8/layout/lProcess3"/>
    <dgm:cxn modelId="{64485F55-995B-4D3C-A921-5A74749E9939}" type="presParOf" srcId="{97ABA9A9-AF75-44B6-A2CE-6A3901B58CE4}" destId="{BF8063BC-3A9A-493A-ABE9-41BE64F15B20}" srcOrd="1" destOrd="0" presId="urn:microsoft.com/office/officeart/2005/8/layout/lProcess3"/>
    <dgm:cxn modelId="{D4B1E25B-9868-42F1-B863-8DBF86CD72DB}" type="presParOf" srcId="{97ABA9A9-AF75-44B6-A2CE-6A3901B58CE4}" destId="{8917D7B6-B86F-41DD-9F3E-B87AF09B1E16}" srcOrd="2" destOrd="0" presId="urn:microsoft.com/office/officeart/2005/8/layout/lProcess3"/>
    <dgm:cxn modelId="{AC6ED609-6EFF-4009-9911-951B0B67A69B}" type="presParOf" srcId="{8917D7B6-B86F-41DD-9F3E-B87AF09B1E16}" destId="{D168C1F2-5573-41C8-945F-E8C0F7413CA2}" srcOrd="0" destOrd="0" presId="urn:microsoft.com/office/officeart/2005/8/layout/lProcess3"/>
    <dgm:cxn modelId="{AD8328AC-8E52-4302-8E29-B263910FBCB1}" type="presParOf" srcId="{8917D7B6-B86F-41DD-9F3E-B87AF09B1E16}" destId="{8309A08F-D781-41BF-864B-21DB0988AEF0}" srcOrd="1" destOrd="0" presId="urn:microsoft.com/office/officeart/2005/8/layout/lProcess3"/>
    <dgm:cxn modelId="{879CC38A-B3CA-4D7D-BAC1-ABE7C94D233F}" type="presParOf" srcId="{8917D7B6-B86F-41DD-9F3E-B87AF09B1E16}" destId="{09811DF3-5F3B-4709-B050-1AD774262B10}" srcOrd="2" destOrd="0" presId="urn:microsoft.com/office/officeart/2005/8/layout/lProcess3"/>
    <dgm:cxn modelId="{46633D56-3C45-45AA-A9B1-2D27AB63CC1C}" type="presParOf" srcId="{8917D7B6-B86F-41DD-9F3E-B87AF09B1E16}" destId="{3E6F703C-0F8D-403E-A7B1-9B9AD8644A66}" srcOrd="3" destOrd="0" presId="urn:microsoft.com/office/officeart/2005/8/layout/lProcess3"/>
    <dgm:cxn modelId="{B4232915-5017-430D-A037-FF2A5FEB286D}" type="presParOf" srcId="{8917D7B6-B86F-41DD-9F3E-B87AF09B1E16}" destId="{F3B1FCE7-1463-4D1E-96C5-697D1E15F316}" srcOrd="4" destOrd="0" presId="urn:microsoft.com/office/officeart/2005/8/layout/lProcess3"/>
    <dgm:cxn modelId="{82013FA5-0CFB-42EA-AA9E-219C84034515}" type="presParOf" srcId="{8917D7B6-B86F-41DD-9F3E-B87AF09B1E16}" destId="{885FB120-C891-4BDD-96C3-F5C88902455F}" srcOrd="5" destOrd="0" presId="urn:microsoft.com/office/officeart/2005/8/layout/lProcess3"/>
    <dgm:cxn modelId="{06EA2289-2AAE-446E-BC3C-5119A7A7B660}" type="presParOf" srcId="{8917D7B6-B86F-41DD-9F3E-B87AF09B1E16}" destId="{D56984F5-D144-4B9E-ADA3-8C193CCDF060}" srcOrd="6"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411C2B-B7E3-4E4F-A312-72C79CE2115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A6AC8A37-5ECB-465F-ABC1-0775866508E0}">
      <dgm:prSet phldrT="[Tekst]" custT="1"/>
      <dgm:spPr>
        <a:scene3d>
          <a:camera prst="orthographicFront"/>
          <a:lightRig rig="threePt" dir="t"/>
        </a:scene3d>
        <a:sp3d>
          <a:bevelT w="165100" prst="coolSlant"/>
        </a:sp3d>
      </dgm:spPr>
      <dgm:t>
        <a:bodyPr/>
        <a:lstStyle/>
        <a:p>
          <a:r>
            <a:rPr lang="pl-PL" sz="2400" dirty="0" smtClean="0"/>
            <a:t>Faza B+R</a:t>
          </a:r>
          <a:endParaRPr lang="pl-PL" sz="2400" dirty="0"/>
        </a:p>
      </dgm:t>
    </dgm:pt>
    <dgm:pt modelId="{128F1019-9D3E-433F-83A9-0ACB32D4ECB0}" type="parTrans" cxnId="{A9AFA86C-F0C0-48CB-A263-8FB9D723FD93}">
      <dgm:prSet/>
      <dgm:spPr/>
      <dgm:t>
        <a:bodyPr/>
        <a:lstStyle/>
        <a:p>
          <a:endParaRPr lang="pl-PL"/>
        </a:p>
      </dgm:t>
    </dgm:pt>
    <dgm:pt modelId="{44F1EFB3-0ED1-4854-9919-B54459787A3E}" type="sibTrans" cxnId="{A9AFA86C-F0C0-48CB-A263-8FB9D723FD93}">
      <dgm:prSet/>
      <dgm:spPr/>
      <dgm:t>
        <a:bodyPr/>
        <a:lstStyle/>
        <a:p>
          <a:endParaRPr lang="pl-PL"/>
        </a:p>
      </dgm:t>
    </dgm:pt>
    <dgm:pt modelId="{EAFED2BE-A147-4B2F-90D1-AE4EA4EA4A83}">
      <dgm:prSet phldrT="[Tekst]"/>
      <dgm:spPr>
        <a:scene3d>
          <a:camera prst="orthographicFront"/>
          <a:lightRig rig="threePt" dir="t"/>
        </a:scene3d>
        <a:sp3d>
          <a:bevelT w="165100" prst="coolSlant"/>
        </a:sp3d>
      </dgm:spPr>
      <dgm:t>
        <a:bodyPr/>
        <a:lstStyle/>
        <a:p>
          <a:r>
            <a:rPr lang="pl-PL" dirty="0" smtClean="0">
              <a:solidFill>
                <a:schemeClr val="tx1"/>
              </a:solidFill>
            </a:rPr>
            <a:t>Dotacja</a:t>
          </a:r>
          <a:endParaRPr lang="pl-PL" dirty="0">
            <a:solidFill>
              <a:schemeClr val="tx1"/>
            </a:solidFill>
          </a:endParaRPr>
        </a:p>
      </dgm:t>
    </dgm:pt>
    <dgm:pt modelId="{5E069E01-5611-46B5-8BA4-FFF77DDD6CA8}" type="parTrans" cxnId="{E9047667-74F4-41A0-ABF5-AA3D67FAD206}">
      <dgm:prSet/>
      <dgm:spPr/>
      <dgm:t>
        <a:bodyPr/>
        <a:lstStyle/>
        <a:p>
          <a:endParaRPr lang="pl-PL"/>
        </a:p>
      </dgm:t>
    </dgm:pt>
    <dgm:pt modelId="{A1A00052-8076-4127-96F6-5EAC6EFB76FE}" type="sibTrans" cxnId="{E9047667-74F4-41A0-ABF5-AA3D67FAD206}">
      <dgm:prSet/>
      <dgm:spPr/>
      <dgm:t>
        <a:bodyPr/>
        <a:lstStyle/>
        <a:p>
          <a:endParaRPr lang="pl-PL"/>
        </a:p>
      </dgm:t>
    </dgm:pt>
    <dgm:pt modelId="{F176F3C2-4A16-4776-9A57-AD674FFA4684}">
      <dgm:prSet phldrT="[Tekst]"/>
      <dgm:spPr>
        <a:scene3d>
          <a:camera prst="orthographicFront"/>
          <a:lightRig rig="threePt" dir="t"/>
        </a:scene3d>
        <a:sp3d>
          <a:bevelT w="165100" prst="coolSlant"/>
        </a:sp3d>
      </dgm:spPr>
      <dgm:t>
        <a:bodyPr/>
        <a:lstStyle/>
        <a:p>
          <a:r>
            <a:rPr lang="pl-PL" dirty="0" smtClean="0">
              <a:solidFill>
                <a:schemeClr val="tx1"/>
              </a:solidFill>
            </a:rPr>
            <a:t>Dotacja +Pożyczka</a:t>
          </a:r>
          <a:endParaRPr lang="pl-PL" dirty="0">
            <a:solidFill>
              <a:schemeClr val="tx1"/>
            </a:solidFill>
          </a:endParaRPr>
        </a:p>
      </dgm:t>
    </dgm:pt>
    <dgm:pt modelId="{A954B37B-8B81-4F69-888B-7FE2524DF1C5}" type="parTrans" cxnId="{21095A7A-12F0-48EA-8FC1-4982A586EED8}">
      <dgm:prSet/>
      <dgm:spPr/>
      <dgm:t>
        <a:bodyPr/>
        <a:lstStyle/>
        <a:p>
          <a:endParaRPr lang="pl-PL"/>
        </a:p>
      </dgm:t>
    </dgm:pt>
    <dgm:pt modelId="{4A404F18-44DA-4B82-BB56-E487695EAA44}" type="sibTrans" cxnId="{21095A7A-12F0-48EA-8FC1-4982A586EED8}">
      <dgm:prSet/>
      <dgm:spPr/>
      <dgm:t>
        <a:bodyPr/>
        <a:lstStyle/>
        <a:p>
          <a:endParaRPr lang="pl-PL"/>
        </a:p>
      </dgm:t>
    </dgm:pt>
    <dgm:pt modelId="{8215FD4E-C7C2-4868-A132-8665AE111103}">
      <dgm:prSet phldrT="[Tekst]" custT="1"/>
      <dgm:spPr>
        <a:scene3d>
          <a:camera prst="orthographicFront"/>
          <a:lightRig rig="threePt" dir="t"/>
        </a:scene3d>
        <a:sp3d>
          <a:bevelT w="165100" prst="coolSlant"/>
        </a:sp3d>
      </dgm:spPr>
      <dgm:t>
        <a:bodyPr/>
        <a:lstStyle/>
        <a:p>
          <a:r>
            <a:rPr lang="pl-PL" sz="2400" dirty="0" smtClean="0"/>
            <a:t>Faza W</a:t>
          </a:r>
          <a:endParaRPr lang="pl-PL" sz="2400" dirty="0"/>
        </a:p>
      </dgm:t>
    </dgm:pt>
    <dgm:pt modelId="{19B5E58C-EFC6-40A4-A554-54485D2924B0}" type="parTrans" cxnId="{F52A97B0-5BAF-47F8-B1A2-7AB80D799FDB}">
      <dgm:prSet/>
      <dgm:spPr/>
      <dgm:t>
        <a:bodyPr/>
        <a:lstStyle/>
        <a:p>
          <a:endParaRPr lang="pl-PL"/>
        </a:p>
      </dgm:t>
    </dgm:pt>
    <dgm:pt modelId="{B30666B5-BE34-4E4C-8102-5201DB64593E}" type="sibTrans" cxnId="{F52A97B0-5BAF-47F8-B1A2-7AB80D799FDB}">
      <dgm:prSet/>
      <dgm:spPr/>
      <dgm:t>
        <a:bodyPr/>
        <a:lstStyle/>
        <a:p>
          <a:endParaRPr lang="pl-PL"/>
        </a:p>
      </dgm:t>
    </dgm:pt>
    <dgm:pt modelId="{BBCB15C9-FA30-42C3-8C2C-8F60CDBF79F7}">
      <dgm:prSet phldrT="[Tekst]"/>
      <dgm:spPr>
        <a:scene3d>
          <a:camera prst="orthographicFront"/>
          <a:lightRig rig="threePt" dir="t"/>
        </a:scene3d>
        <a:sp3d>
          <a:bevelT w="165100" prst="coolSlant"/>
        </a:sp3d>
      </dgm:spPr>
      <dgm:t>
        <a:bodyPr/>
        <a:lstStyle/>
        <a:p>
          <a:r>
            <a:rPr lang="pl-PL" dirty="0" smtClean="0">
              <a:solidFill>
                <a:schemeClr val="tx1"/>
              </a:solidFill>
            </a:rPr>
            <a:t>Pożyczka (na warunkach preferencyjnych lub na warunkach rynkowych)</a:t>
          </a:r>
          <a:endParaRPr lang="pl-PL" dirty="0">
            <a:solidFill>
              <a:schemeClr val="tx1"/>
            </a:solidFill>
          </a:endParaRPr>
        </a:p>
      </dgm:t>
    </dgm:pt>
    <dgm:pt modelId="{6D59AE62-B87F-49B0-88BD-4FEF37320CA9}" type="parTrans" cxnId="{DADA4EDD-F8BF-4E09-B418-4DF0F1C2469B}">
      <dgm:prSet/>
      <dgm:spPr/>
      <dgm:t>
        <a:bodyPr/>
        <a:lstStyle/>
        <a:p>
          <a:endParaRPr lang="pl-PL"/>
        </a:p>
      </dgm:t>
    </dgm:pt>
    <dgm:pt modelId="{D078782B-84E7-4116-9810-40C87FD7D7BC}" type="sibTrans" cxnId="{DADA4EDD-F8BF-4E09-B418-4DF0F1C2469B}">
      <dgm:prSet/>
      <dgm:spPr/>
      <dgm:t>
        <a:bodyPr/>
        <a:lstStyle/>
        <a:p>
          <a:endParaRPr lang="pl-PL"/>
        </a:p>
      </dgm:t>
    </dgm:pt>
    <dgm:pt modelId="{B3CD3606-81C1-402F-B40A-5949F104F3FF}">
      <dgm:prSet phldrT="[Tekst]"/>
      <dgm:spPr>
        <a:scene3d>
          <a:camera prst="orthographicFront"/>
          <a:lightRig rig="threePt" dir="t"/>
        </a:scene3d>
        <a:sp3d>
          <a:bevelT w="165100" prst="coolSlant"/>
        </a:sp3d>
      </dgm:spPr>
      <dgm:t>
        <a:bodyPr/>
        <a:lstStyle/>
        <a:p>
          <a:r>
            <a:rPr lang="pl-PL" dirty="0" smtClean="0">
              <a:solidFill>
                <a:schemeClr val="tx1"/>
              </a:solidFill>
            </a:rPr>
            <a:t>Pożyczka (na warunkach preferencyjnych lub na warunkach rynkowych)</a:t>
          </a:r>
          <a:endParaRPr lang="pl-PL" dirty="0">
            <a:solidFill>
              <a:schemeClr val="tx1"/>
            </a:solidFill>
          </a:endParaRPr>
        </a:p>
      </dgm:t>
    </dgm:pt>
    <dgm:pt modelId="{F6FF6D23-2AAE-45F9-89BF-4A9D7B9D8C01}" type="parTrans" cxnId="{2D4B177B-96B8-40D5-8CD0-A83D72765369}">
      <dgm:prSet/>
      <dgm:spPr/>
      <dgm:t>
        <a:bodyPr/>
        <a:lstStyle/>
        <a:p>
          <a:endParaRPr lang="pl-PL"/>
        </a:p>
      </dgm:t>
    </dgm:pt>
    <dgm:pt modelId="{76299A4F-4B5D-4B67-A7A4-DDF965077A96}" type="sibTrans" cxnId="{2D4B177B-96B8-40D5-8CD0-A83D72765369}">
      <dgm:prSet/>
      <dgm:spPr/>
      <dgm:t>
        <a:bodyPr/>
        <a:lstStyle/>
        <a:p>
          <a:endParaRPr lang="pl-PL"/>
        </a:p>
      </dgm:t>
    </dgm:pt>
    <dgm:pt modelId="{AD12EADD-6278-48C8-B88A-019FB4592769}" type="pres">
      <dgm:prSet presAssocID="{24411C2B-B7E3-4E4F-A312-72C79CE21150}" presName="Name0" presStyleCnt="0">
        <dgm:presLayoutVars>
          <dgm:dir/>
          <dgm:animLvl val="lvl"/>
          <dgm:resizeHandles val="exact"/>
        </dgm:presLayoutVars>
      </dgm:prSet>
      <dgm:spPr/>
      <dgm:t>
        <a:bodyPr/>
        <a:lstStyle/>
        <a:p>
          <a:endParaRPr lang="pl-PL"/>
        </a:p>
      </dgm:t>
    </dgm:pt>
    <dgm:pt modelId="{7B10F4C0-9BC7-4B4B-B45E-F8CBEA5EB906}" type="pres">
      <dgm:prSet presAssocID="{A6AC8A37-5ECB-465F-ABC1-0775866508E0}" presName="linNode" presStyleCnt="0"/>
      <dgm:spPr/>
    </dgm:pt>
    <dgm:pt modelId="{8F1680B8-8E0F-496B-9262-D4FB560C136E}" type="pres">
      <dgm:prSet presAssocID="{A6AC8A37-5ECB-465F-ABC1-0775866508E0}" presName="parentText" presStyleLbl="node1" presStyleIdx="0" presStyleCnt="2" custScaleX="69498" custScaleY="65181" custLinFactNeighborX="-7153" custLinFactNeighborY="-884">
        <dgm:presLayoutVars>
          <dgm:chMax val="1"/>
          <dgm:bulletEnabled val="1"/>
        </dgm:presLayoutVars>
      </dgm:prSet>
      <dgm:spPr/>
      <dgm:t>
        <a:bodyPr/>
        <a:lstStyle/>
        <a:p>
          <a:endParaRPr lang="pl-PL"/>
        </a:p>
      </dgm:t>
    </dgm:pt>
    <dgm:pt modelId="{481F5B9E-3971-4E5D-ADAA-04EB5200F422}" type="pres">
      <dgm:prSet presAssocID="{A6AC8A37-5ECB-465F-ABC1-0775866508E0}" presName="descendantText" presStyleLbl="alignAccFollowNode1" presStyleIdx="0" presStyleCnt="2">
        <dgm:presLayoutVars>
          <dgm:bulletEnabled val="1"/>
        </dgm:presLayoutVars>
      </dgm:prSet>
      <dgm:spPr/>
      <dgm:t>
        <a:bodyPr/>
        <a:lstStyle/>
        <a:p>
          <a:endParaRPr lang="pl-PL"/>
        </a:p>
      </dgm:t>
    </dgm:pt>
    <dgm:pt modelId="{427E7E1C-7AB5-44E9-A27A-0E9174588C86}" type="pres">
      <dgm:prSet presAssocID="{44F1EFB3-0ED1-4854-9919-B54459787A3E}" presName="sp" presStyleCnt="0"/>
      <dgm:spPr/>
    </dgm:pt>
    <dgm:pt modelId="{FE363C71-81F5-4253-B2FA-734278C6548C}" type="pres">
      <dgm:prSet presAssocID="{8215FD4E-C7C2-4868-A132-8665AE111103}" presName="linNode" presStyleCnt="0"/>
      <dgm:spPr/>
    </dgm:pt>
    <dgm:pt modelId="{3536F4B1-EFF3-4738-B947-32D80038131C}" type="pres">
      <dgm:prSet presAssocID="{8215FD4E-C7C2-4868-A132-8665AE111103}" presName="parentText" presStyleLbl="node1" presStyleIdx="1" presStyleCnt="2" custScaleX="69498" custScaleY="72621" custLinFactNeighborX="-7153" custLinFactNeighborY="-2886">
        <dgm:presLayoutVars>
          <dgm:chMax val="1"/>
          <dgm:bulletEnabled val="1"/>
        </dgm:presLayoutVars>
      </dgm:prSet>
      <dgm:spPr/>
      <dgm:t>
        <a:bodyPr/>
        <a:lstStyle/>
        <a:p>
          <a:endParaRPr lang="pl-PL"/>
        </a:p>
      </dgm:t>
    </dgm:pt>
    <dgm:pt modelId="{32197BD9-0AF9-4910-B84E-4044406060C6}" type="pres">
      <dgm:prSet presAssocID="{8215FD4E-C7C2-4868-A132-8665AE111103}" presName="descendantText" presStyleLbl="alignAccFollowNode1" presStyleIdx="1" presStyleCnt="2">
        <dgm:presLayoutVars>
          <dgm:bulletEnabled val="1"/>
        </dgm:presLayoutVars>
      </dgm:prSet>
      <dgm:spPr/>
      <dgm:t>
        <a:bodyPr/>
        <a:lstStyle/>
        <a:p>
          <a:endParaRPr lang="pl-PL"/>
        </a:p>
      </dgm:t>
    </dgm:pt>
  </dgm:ptLst>
  <dgm:cxnLst>
    <dgm:cxn modelId="{E433D113-3514-4855-88EC-E1F73B65AFD5}" type="presOf" srcId="{B3CD3606-81C1-402F-B40A-5949F104F3FF}" destId="{481F5B9E-3971-4E5D-ADAA-04EB5200F422}" srcOrd="0" destOrd="1" presId="urn:microsoft.com/office/officeart/2005/8/layout/vList5"/>
    <dgm:cxn modelId="{367300E9-6862-4794-8F4A-5250D1524B9C}" type="presOf" srcId="{24411C2B-B7E3-4E4F-A312-72C79CE21150}" destId="{AD12EADD-6278-48C8-B88A-019FB4592769}" srcOrd="0" destOrd="0" presId="urn:microsoft.com/office/officeart/2005/8/layout/vList5"/>
    <dgm:cxn modelId="{DADA4EDD-F8BF-4E09-B418-4DF0F1C2469B}" srcId="{8215FD4E-C7C2-4868-A132-8665AE111103}" destId="{BBCB15C9-FA30-42C3-8C2C-8F60CDBF79F7}" srcOrd="0" destOrd="0" parTransId="{6D59AE62-B87F-49B0-88BD-4FEF37320CA9}" sibTransId="{D078782B-84E7-4116-9810-40C87FD7D7BC}"/>
    <dgm:cxn modelId="{F332CEBD-E3C2-4507-94E6-56B196720C5A}" type="presOf" srcId="{BBCB15C9-FA30-42C3-8C2C-8F60CDBF79F7}" destId="{32197BD9-0AF9-4910-B84E-4044406060C6}" srcOrd="0" destOrd="0" presId="urn:microsoft.com/office/officeart/2005/8/layout/vList5"/>
    <dgm:cxn modelId="{49B05A4A-201A-49AE-8404-70C8050C2879}" type="presOf" srcId="{F176F3C2-4A16-4776-9A57-AD674FFA4684}" destId="{481F5B9E-3971-4E5D-ADAA-04EB5200F422}" srcOrd="0" destOrd="2" presId="urn:microsoft.com/office/officeart/2005/8/layout/vList5"/>
    <dgm:cxn modelId="{21095A7A-12F0-48EA-8FC1-4982A586EED8}" srcId="{A6AC8A37-5ECB-465F-ABC1-0775866508E0}" destId="{F176F3C2-4A16-4776-9A57-AD674FFA4684}" srcOrd="2" destOrd="0" parTransId="{A954B37B-8B81-4F69-888B-7FE2524DF1C5}" sibTransId="{4A404F18-44DA-4B82-BB56-E487695EAA44}"/>
    <dgm:cxn modelId="{F52A97B0-5BAF-47F8-B1A2-7AB80D799FDB}" srcId="{24411C2B-B7E3-4E4F-A312-72C79CE21150}" destId="{8215FD4E-C7C2-4868-A132-8665AE111103}" srcOrd="1" destOrd="0" parTransId="{19B5E58C-EFC6-40A4-A554-54485D2924B0}" sibTransId="{B30666B5-BE34-4E4C-8102-5201DB64593E}"/>
    <dgm:cxn modelId="{2D4B177B-96B8-40D5-8CD0-A83D72765369}" srcId="{A6AC8A37-5ECB-465F-ABC1-0775866508E0}" destId="{B3CD3606-81C1-402F-B40A-5949F104F3FF}" srcOrd="1" destOrd="0" parTransId="{F6FF6D23-2AAE-45F9-89BF-4A9D7B9D8C01}" sibTransId="{76299A4F-4B5D-4B67-A7A4-DDF965077A96}"/>
    <dgm:cxn modelId="{99DF4189-4E46-4FE4-AB76-C7C3349440B7}" type="presOf" srcId="{A6AC8A37-5ECB-465F-ABC1-0775866508E0}" destId="{8F1680B8-8E0F-496B-9262-D4FB560C136E}" srcOrd="0" destOrd="0" presId="urn:microsoft.com/office/officeart/2005/8/layout/vList5"/>
    <dgm:cxn modelId="{A9AFA86C-F0C0-48CB-A263-8FB9D723FD93}" srcId="{24411C2B-B7E3-4E4F-A312-72C79CE21150}" destId="{A6AC8A37-5ECB-465F-ABC1-0775866508E0}" srcOrd="0" destOrd="0" parTransId="{128F1019-9D3E-433F-83A9-0ACB32D4ECB0}" sibTransId="{44F1EFB3-0ED1-4854-9919-B54459787A3E}"/>
    <dgm:cxn modelId="{901ACB6B-ED6B-49E8-9978-C30C881B6E51}" type="presOf" srcId="{EAFED2BE-A147-4B2F-90D1-AE4EA4EA4A83}" destId="{481F5B9E-3971-4E5D-ADAA-04EB5200F422}" srcOrd="0" destOrd="0" presId="urn:microsoft.com/office/officeart/2005/8/layout/vList5"/>
    <dgm:cxn modelId="{E9047667-74F4-41A0-ABF5-AA3D67FAD206}" srcId="{A6AC8A37-5ECB-465F-ABC1-0775866508E0}" destId="{EAFED2BE-A147-4B2F-90D1-AE4EA4EA4A83}" srcOrd="0" destOrd="0" parTransId="{5E069E01-5611-46B5-8BA4-FFF77DDD6CA8}" sibTransId="{A1A00052-8076-4127-96F6-5EAC6EFB76FE}"/>
    <dgm:cxn modelId="{7A88FE24-F0C4-4E05-849A-AE829CF79716}" type="presOf" srcId="{8215FD4E-C7C2-4868-A132-8665AE111103}" destId="{3536F4B1-EFF3-4738-B947-32D80038131C}" srcOrd="0" destOrd="0" presId="urn:microsoft.com/office/officeart/2005/8/layout/vList5"/>
    <dgm:cxn modelId="{F677FFAF-9FC8-4F06-BEB6-4AF4E464229D}" type="presParOf" srcId="{AD12EADD-6278-48C8-B88A-019FB4592769}" destId="{7B10F4C0-9BC7-4B4B-B45E-F8CBEA5EB906}" srcOrd="0" destOrd="0" presId="urn:microsoft.com/office/officeart/2005/8/layout/vList5"/>
    <dgm:cxn modelId="{43615ECC-AE1D-4B82-94C5-23FE8E3FCEF1}" type="presParOf" srcId="{7B10F4C0-9BC7-4B4B-B45E-F8CBEA5EB906}" destId="{8F1680B8-8E0F-496B-9262-D4FB560C136E}" srcOrd="0" destOrd="0" presId="urn:microsoft.com/office/officeart/2005/8/layout/vList5"/>
    <dgm:cxn modelId="{6E372E67-EB8A-445C-9D4E-C56B59972058}" type="presParOf" srcId="{7B10F4C0-9BC7-4B4B-B45E-F8CBEA5EB906}" destId="{481F5B9E-3971-4E5D-ADAA-04EB5200F422}" srcOrd="1" destOrd="0" presId="urn:microsoft.com/office/officeart/2005/8/layout/vList5"/>
    <dgm:cxn modelId="{DCA9A5D5-D323-4146-973C-D5A6514A6FB0}" type="presParOf" srcId="{AD12EADD-6278-48C8-B88A-019FB4592769}" destId="{427E7E1C-7AB5-44E9-A27A-0E9174588C86}" srcOrd="1" destOrd="0" presId="urn:microsoft.com/office/officeart/2005/8/layout/vList5"/>
    <dgm:cxn modelId="{1546D780-5F57-4428-9DBB-0681BD2C2AAF}" type="presParOf" srcId="{AD12EADD-6278-48C8-B88A-019FB4592769}" destId="{FE363C71-81F5-4253-B2FA-734278C6548C}" srcOrd="2" destOrd="0" presId="urn:microsoft.com/office/officeart/2005/8/layout/vList5"/>
    <dgm:cxn modelId="{12D8CF23-D972-4B37-9823-F0B699CC1872}" type="presParOf" srcId="{FE363C71-81F5-4253-B2FA-734278C6548C}" destId="{3536F4B1-EFF3-4738-B947-32D80038131C}" srcOrd="0" destOrd="0" presId="urn:microsoft.com/office/officeart/2005/8/layout/vList5"/>
    <dgm:cxn modelId="{ABCD61DA-958C-4C3B-A3D5-1DFE14F7B185}" type="presParOf" srcId="{FE363C71-81F5-4253-B2FA-734278C6548C}" destId="{32197BD9-0AF9-4910-B84E-4044406060C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D101B6-0C38-4A64-B7EB-E0DDBE65F5EB}" type="doc">
      <dgm:prSet loTypeId="urn:microsoft.com/office/officeart/2005/8/layout/matrix1" loCatId="matrix" qsTypeId="urn:microsoft.com/office/officeart/2005/8/quickstyle/simple2" qsCatId="simple" csTypeId="urn:microsoft.com/office/officeart/2005/8/colors/accent1_2" csCatId="accent1" phldr="1"/>
      <dgm:spPr/>
      <dgm:t>
        <a:bodyPr/>
        <a:lstStyle/>
        <a:p>
          <a:endParaRPr lang="pl-PL"/>
        </a:p>
      </dgm:t>
    </dgm:pt>
    <dgm:pt modelId="{024D3110-7C16-4C0D-B211-43C0217DB9C2}">
      <dgm:prSet phldrT="[Tekst]" custT="1"/>
      <dgm:spPr/>
      <dgm:t>
        <a:bodyPr/>
        <a:lstStyle/>
        <a:p>
          <a:r>
            <a:rPr lang="pl-PL" sz="1800" dirty="0" smtClean="0"/>
            <a:t>Faza B+R</a:t>
          </a:r>
          <a:endParaRPr lang="pl-PL" sz="1800" dirty="0"/>
        </a:p>
      </dgm:t>
    </dgm:pt>
    <dgm:pt modelId="{0155C325-7E98-46BA-B4E5-8685144F45DD}" type="parTrans" cxnId="{8A33BFC1-5D5D-468F-B8BC-A9C6D8863AB1}">
      <dgm:prSet/>
      <dgm:spPr/>
      <dgm:t>
        <a:bodyPr/>
        <a:lstStyle/>
        <a:p>
          <a:endParaRPr lang="pl-PL"/>
        </a:p>
      </dgm:t>
    </dgm:pt>
    <dgm:pt modelId="{3042C32D-32D7-4B7A-BF0C-5C9C695E37D9}" type="sibTrans" cxnId="{8A33BFC1-5D5D-468F-B8BC-A9C6D8863AB1}">
      <dgm:prSet/>
      <dgm:spPr/>
      <dgm:t>
        <a:bodyPr/>
        <a:lstStyle/>
        <a:p>
          <a:endParaRPr lang="pl-PL"/>
        </a:p>
      </dgm:t>
    </dgm:pt>
    <dgm:pt modelId="{124D62E1-F3B0-435C-8695-024E55357FD1}">
      <dgm:prSet phldrT="[Tekst]" custT="1"/>
      <dgm:spPr>
        <a:gradFill rotWithShape="0">
          <a:gsLst>
            <a:gs pos="30000">
              <a:schemeClr val="tx2">
                <a:lumMod val="75000"/>
              </a:schemeClr>
            </a:gs>
            <a:gs pos="80000">
              <a:schemeClr val="tx2">
                <a:lumMod val="60000"/>
                <a:lumOff val="40000"/>
              </a:schemeClr>
            </a:gs>
            <a:gs pos="99000">
              <a:schemeClr val="tx2">
                <a:lumMod val="40000"/>
                <a:lumOff val="60000"/>
              </a:schemeClr>
            </a:gs>
          </a:gsLst>
          <a:lin ang="13500000" scaled="1"/>
        </a:gradFill>
        <a:scene3d>
          <a:camera prst="orthographicFront"/>
          <a:lightRig rig="threePt" dir="t"/>
        </a:scene3d>
        <a:sp3d>
          <a:bevelT w="165100" prst="coolSlant"/>
        </a:sp3d>
      </dgm:spPr>
      <dgm:t>
        <a:bodyPr/>
        <a:lstStyle/>
        <a:p>
          <a:pPr algn="ctr"/>
          <a:endParaRPr lang="pl-PL" sz="500" dirty="0" smtClean="0"/>
        </a:p>
      </dgm:t>
    </dgm:pt>
    <dgm:pt modelId="{3D09E041-DC46-4BB0-B0B6-357F96CF344C}" type="parTrans" cxnId="{A4179163-B27A-4B8D-853D-93485E12CA11}">
      <dgm:prSet/>
      <dgm:spPr/>
      <dgm:t>
        <a:bodyPr/>
        <a:lstStyle/>
        <a:p>
          <a:endParaRPr lang="pl-PL"/>
        </a:p>
      </dgm:t>
    </dgm:pt>
    <dgm:pt modelId="{8D43541B-FEE4-4B51-8303-5B5CCC0D51E6}" type="sibTrans" cxnId="{A4179163-B27A-4B8D-853D-93485E12CA11}">
      <dgm:prSet/>
      <dgm:spPr/>
      <dgm:t>
        <a:bodyPr/>
        <a:lstStyle/>
        <a:p>
          <a:endParaRPr lang="pl-PL"/>
        </a:p>
      </dgm:t>
    </dgm:pt>
    <dgm:pt modelId="{6DE8F946-EE9D-498B-AE40-8AE00CCCB43F}">
      <dgm:prSet phldrT="[Tekst]"/>
      <dgm:spPr>
        <a:gradFill flip="none" rotWithShape="1">
          <a:gsLst>
            <a:gs pos="30000">
              <a:schemeClr val="tx2">
                <a:lumMod val="75000"/>
              </a:schemeClr>
            </a:gs>
            <a:gs pos="80000">
              <a:schemeClr val="tx2">
                <a:lumMod val="60000"/>
                <a:lumOff val="40000"/>
              </a:schemeClr>
            </a:gs>
            <a:gs pos="99000">
              <a:schemeClr val="tx2">
                <a:lumMod val="40000"/>
                <a:lumOff val="60000"/>
              </a:schemeClr>
            </a:gs>
          </a:gsLst>
          <a:lin ang="18900000" scaled="1"/>
          <a:tileRect/>
        </a:gradFill>
        <a:scene3d>
          <a:camera prst="orthographicFront"/>
          <a:lightRig rig="threePt" dir="t"/>
        </a:scene3d>
        <a:sp3d>
          <a:bevelT w="165100" prst="coolSlant"/>
        </a:sp3d>
      </dgm:spPr>
      <dgm:t>
        <a:bodyPr/>
        <a:lstStyle/>
        <a:p>
          <a:endParaRPr lang="pl-PL" dirty="0"/>
        </a:p>
      </dgm:t>
    </dgm:pt>
    <dgm:pt modelId="{11CF5784-1278-4BE0-95F3-5A8958D3672B}" type="parTrans" cxnId="{2716FC51-12EC-4D07-A825-3AB23A3FC5ED}">
      <dgm:prSet/>
      <dgm:spPr/>
      <dgm:t>
        <a:bodyPr/>
        <a:lstStyle/>
        <a:p>
          <a:endParaRPr lang="pl-PL"/>
        </a:p>
      </dgm:t>
    </dgm:pt>
    <dgm:pt modelId="{73EFAC14-B026-43A5-886C-DAE59BC26ACA}" type="sibTrans" cxnId="{2716FC51-12EC-4D07-A825-3AB23A3FC5ED}">
      <dgm:prSet/>
      <dgm:spPr/>
      <dgm:t>
        <a:bodyPr/>
        <a:lstStyle/>
        <a:p>
          <a:endParaRPr lang="pl-PL"/>
        </a:p>
      </dgm:t>
    </dgm:pt>
    <dgm:pt modelId="{FB5807FE-9642-4EA5-A4C5-01979DD19433}">
      <dgm:prSet phldrT="[Tekst]"/>
      <dgm:spPr>
        <a:gradFill flip="none" rotWithShape="1">
          <a:gsLst>
            <a:gs pos="36000">
              <a:schemeClr val="tx2">
                <a:lumMod val="75000"/>
              </a:schemeClr>
            </a:gs>
            <a:gs pos="75000">
              <a:schemeClr val="tx2">
                <a:lumMod val="60000"/>
                <a:lumOff val="40000"/>
              </a:schemeClr>
            </a:gs>
            <a:gs pos="99000">
              <a:schemeClr val="tx2">
                <a:lumMod val="40000"/>
                <a:lumOff val="60000"/>
              </a:schemeClr>
            </a:gs>
          </a:gsLst>
          <a:lin ang="18000000" scaled="0"/>
          <a:tileRect/>
        </a:gradFill>
        <a:scene3d>
          <a:camera prst="orthographicFront"/>
          <a:lightRig rig="threePt" dir="t"/>
        </a:scene3d>
        <a:sp3d>
          <a:bevelT w="165100" prst="coolSlant"/>
        </a:sp3d>
      </dgm:spPr>
      <dgm:t>
        <a:bodyPr/>
        <a:lstStyle/>
        <a:p>
          <a:endParaRPr lang="pl-PL" dirty="0"/>
        </a:p>
      </dgm:t>
    </dgm:pt>
    <dgm:pt modelId="{E422BACA-C0CE-4C94-91EF-8F5198A2E5D6}" type="parTrans" cxnId="{30D7555A-26FB-4775-9725-9016771877EC}">
      <dgm:prSet/>
      <dgm:spPr/>
      <dgm:t>
        <a:bodyPr/>
        <a:lstStyle/>
        <a:p>
          <a:endParaRPr lang="pl-PL"/>
        </a:p>
      </dgm:t>
    </dgm:pt>
    <dgm:pt modelId="{F8682F31-EACB-42CD-B8E4-BFEF7EEB4410}" type="sibTrans" cxnId="{30D7555A-26FB-4775-9725-9016771877EC}">
      <dgm:prSet/>
      <dgm:spPr/>
      <dgm:t>
        <a:bodyPr/>
        <a:lstStyle/>
        <a:p>
          <a:endParaRPr lang="pl-PL"/>
        </a:p>
      </dgm:t>
    </dgm:pt>
    <dgm:pt modelId="{A1F9F9C2-8D45-405D-9F81-A4EFC2C82F62}">
      <dgm:prSet phldrT="[Tekst]" custT="1"/>
      <dgm:spPr>
        <a:gradFill flip="none" rotWithShape="1">
          <a:gsLst>
            <a:gs pos="40000">
              <a:schemeClr val="tx2">
                <a:lumMod val="75000"/>
              </a:schemeClr>
            </a:gs>
            <a:gs pos="80000">
              <a:schemeClr val="tx2">
                <a:lumMod val="60000"/>
                <a:lumOff val="40000"/>
              </a:schemeClr>
            </a:gs>
            <a:gs pos="99000">
              <a:schemeClr val="tx2">
                <a:lumMod val="40000"/>
                <a:lumOff val="60000"/>
              </a:schemeClr>
            </a:gs>
          </a:gsLst>
          <a:lin ang="19800000" scaled="0"/>
          <a:tileRect/>
        </a:gradFill>
        <a:scene3d>
          <a:camera prst="orthographicFront"/>
          <a:lightRig rig="threePt" dir="t"/>
        </a:scene3d>
        <a:sp3d>
          <a:bevelT w="165100" prst="coolSlant"/>
        </a:sp3d>
      </dgm:spPr>
      <dgm:t>
        <a:bodyPr lIns="36000" tIns="0" rIns="36000" bIns="0" anchor="ctr" anchorCtr="0"/>
        <a:lstStyle/>
        <a:p>
          <a:pPr algn="l">
            <a:spcAft>
              <a:spcPts val="0"/>
            </a:spcAft>
          </a:pPr>
          <a:endParaRPr lang="pl-PL" sz="1600" b="1" dirty="0"/>
        </a:p>
      </dgm:t>
    </dgm:pt>
    <dgm:pt modelId="{411C2175-64E2-4F84-A91B-B80A58DAED7D}" type="parTrans" cxnId="{9F348FAB-C8EB-4E20-827F-8AC580CA47DF}">
      <dgm:prSet/>
      <dgm:spPr/>
      <dgm:t>
        <a:bodyPr/>
        <a:lstStyle/>
        <a:p>
          <a:endParaRPr lang="pl-PL"/>
        </a:p>
      </dgm:t>
    </dgm:pt>
    <dgm:pt modelId="{0B4DD527-9BB1-4F18-BF4F-5F52AA148E77}" type="sibTrans" cxnId="{9F348FAB-C8EB-4E20-827F-8AC580CA47DF}">
      <dgm:prSet/>
      <dgm:spPr/>
      <dgm:t>
        <a:bodyPr/>
        <a:lstStyle/>
        <a:p>
          <a:endParaRPr lang="pl-PL"/>
        </a:p>
      </dgm:t>
    </dgm:pt>
    <dgm:pt modelId="{1A6485DD-FC61-45F1-8C54-6E2C4421507B}" type="pres">
      <dgm:prSet presAssocID="{B6D101B6-0C38-4A64-B7EB-E0DDBE65F5EB}" presName="diagram" presStyleCnt="0">
        <dgm:presLayoutVars>
          <dgm:chMax val="1"/>
          <dgm:dir/>
          <dgm:animLvl val="ctr"/>
          <dgm:resizeHandles val="exact"/>
        </dgm:presLayoutVars>
      </dgm:prSet>
      <dgm:spPr/>
      <dgm:t>
        <a:bodyPr/>
        <a:lstStyle/>
        <a:p>
          <a:endParaRPr lang="pl-PL"/>
        </a:p>
      </dgm:t>
    </dgm:pt>
    <dgm:pt modelId="{53F4DB1E-88D0-4AFE-98C3-ED88F60C645C}" type="pres">
      <dgm:prSet presAssocID="{B6D101B6-0C38-4A64-B7EB-E0DDBE65F5EB}" presName="matrix" presStyleCnt="0"/>
      <dgm:spPr/>
    </dgm:pt>
    <dgm:pt modelId="{8BB85CD0-A7D8-4736-95C6-F373422D6E1D}" type="pres">
      <dgm:prSet presAssocID="{B6D101B6-0C38-4A64-B7EB-E0DDBE65F5EB}" presName="tile1" presStyleLbl="node1" presStyleIdx="0" presStyleCnt="4"/>
      <dgm:spPr/>
      <dgm:t>
        <a:bodyPr/>
        <a:lstStyle/>
        <a:p>
          <a:endParaRPr lang="pl-PL"/>
        </a:p>
      </dgm:t>
    </dgm:pt>
    <dgm:pt modelId="{AD6F496C-8500-455C-96CA-3C86521F1049}" type="pres">
      <dgm:prSet presAssocID="{B6D101B6-0C38-4A64-B7EB-E0DDBE65F5EB}" presName="tile1text" presStyleLbl="node1" presStyleIdx="0" presStyleCnt="4">
        <dgm:presLayoutVars>
          <dgm:chMax val="0"/>
          <dgm:chPref val="0"/>
          <dgm:bulletEnabled val="1"/>
        </dgm:presLayoutVars>
      </dgm:prSet>
      <dgm:spPr/>
      <dgm:t>
        <a:bodyPr/>
        <a:lstStyle/>
        <a:p>
          <a:endParaRPr lang="pl-PL"/>
        </a:p>
      </dgm:t>
    </dgm:pt>
    <dgm:pt modelId="{11F8624A-A478-4227-B251-93EF9B01F133}" type="pres">
      <dgm:prSet presAssocID="{B6D101B6-0C38-4A64-B7EB-E0DDBE65F5EB}" presName="tile2" presStyleLbl="node1" presStyleIdx="1" presStyleCnt="4" custLinFactNeighborX="-935"/>
      <dgm:spPr/>
      <dgm:t>
        <a:bodyPr/>
        <a:lstStyle/>
        <a:p>
          <a:endParaRPr lang="pl-PL"/>
        </a:p>
      </dgm:t>
    </dgm:pt>
    <dgm:pt modelId="{CD06C670-7107-4A81-A38F-D23E29B04A50}" type="pres">
      <dgm:prSet presAssocID="{B6D101B6-0C38-4A64-B7EB-E0DDBE65F5EB}" presName="tile2text" presStyleLbl="node1" presStyleIdx="1" presStyleCnt="4">
        <dgm:presLayoutVars>
          <dgm:chMax val="0"/>
          <dgm:chPref val="0"/>
          <dgm:bulletEnabled val="1"/>
        </dgm:presLayoutVars>
      </dgm:prSet>
      <dgm:spPr/>
      <dgm:t>
        <a:bodyPr/>
        <a:lstStyle/>
        <a:p>
          <a:endParaRPr lang="pl-PL"/>
        </a:p>
      </dgm:t>
    </dgm:pt>
    <dgm:pt modelId="{4659B998-3F22-4B5D-935A-EB8A50A87285}" type="pres">
      <dgm:prSet presAssocID="{B6D101B6-0C38-4A64-B7EB-E0DDBE65F5EB}" presName="tile3" presStyleLbl="node1" presStyleIdx="2" presStyleCnt="4"/>
      <dgm:spPr/>
      <dgm:t>
        <a:bodyPr/>
        <a:lstStyle/>
        <a:p>
          <a:endParaRPr lang="pl-PL"/>
        </a:p>
      </dgm:t>
    </dgm:pt>
    <dgm:pt modelId="{98CDB119-2E73-4455-9D82-FE1FD71BC504}" type="pres">
      <dgm:prSet presAssocID="{B6D101B6-0C38-4A64-B7EB-E0DDBE65F5EB}" presName="tile3text" presStyleLbl="node1" presStyleIdx="2" presStyleCnt="4">
        <dgm:presLayoutVars>
          <dgm:chMax val="0"/>
          <dgm:chPref val="0"/>
          <dgm:bulletEnabled val="1"/>
        </dgm:presLayoutVars>
      </dgm:prSet>
      <dgm:spPr/>
      <dgm:t>
        <a:bodyPr/>
        <a:lstStyle/>
        <a:p>
          <a:endParaRPr lang="pl-PL"/>
        </a:p>
      </dgm:t>
    </dgm:pt>
    <dgm:pt modelId="{1BB400C5-8435-449F-A7F1-EC0D2590FE06}" type="pres">
      <dgm:prSet presAssocID="{B6D101B6-0C38-4A64-B7EB-E0DDBE65F5EB}" presName="tile4" presStyleLbl="node1" presStyleIdx="3" presStyleCnt="4" custScaleX="99898" custScaleY="99211" custLinFactNeighborX="-986" custLinFactNeighborY="-394"/>
      <dgm:spPr/>
      <dgm:t>
        <a:bodyPr/>
        <a:lstStyle/>
        <a:p>
          <a:endParaRPr lang="pl-PL"/>
        </a:p>
      </dgm:t>
    </dgm:pt>
    <dgm:pt modelId="{E0A49927-2BDC-4668-AED0-4AE2E780889B}" type="pres">
      <dgm:prSet presAssocID="{B6D101B6-0C38-4A64-B7EB-E0DDBE65F5EB}" presName="tile4text" presStyleLbl="node1" presStyleIdx="3" presStyleCnt="4">
        <dgm:presLayoutVars>
          <dgm:chMax val="0"/>
          <dgm:chPref val="0"/>
          <dgm:bulletEnabled val="1"/>
        </dgm:presLayoutVars>
      </dgm:prSet>
      <dgm:spPr/>
      <dgm:t>
        <a:bodyPr/>
        <a:lstStyle/>
        <a:p>
          <a:endParaRPr lang="pl-PL"/>
        </a:p>
      </dgm:t>
    </dgm:pt>
    <dgm:pt modelId="{79E7EA9B-91D5-4E68-96BC-066BE255BE4D}" type="pres">
      <dgm:prSet presAssocID="{B6D101B6-0C38-4A64-B7EB-E0DDBE65F5EB}" presName="centerTile" presStyleLbl="fgShp" presStyleIdx="0" presStyleCnt="1" custScaleX="83333" custScaleY="65728" custLinFactNeighborX="-2359" custLinFactNeighborY="-8515">
        <dgm:presLayoutVars>
          <dgm:chMax val="0"/>
          <dgm:chPref val="0"/>
        </dgm:presLayoutVars>
      </dgm:prSet>
      <dgm:spPr/>
      <dgm:t>
        <a:bodyPr/>
        <a:lstStyle/>
        <a:p>
          <a:endParaRPr lang="pl-PL"/>
        </a:p>
      </dgm:t>
    </dgm:pt>
  </dgm:ptLst>
  <dgm:cxnLst>
    <dgm:cxn modelId="{4BADB10B-1933-4187-A90E-4EABD69A110D}" type="presOf" srcId="{B6D101B6-0C38-4A64-B7EB-E0DDBE65F5EB}" destId="{1A6485DD-FC61-45F1-8C54-6E2C4421507B}" srcOrd="0" destOrd="0" presId="urn:microsoft.com/office/officeart/2005/8/layout/matrix1"/>
    <dgm:cxn modelId="{A4179163-B27A-4B8D-853D-93485E12CA11}" srcId="{024D3110-7C16-4C0D-B211-43C0217DB9C2}" destId="{124D62E1-F3B0-435C-8695-024E55357FD1}" srcOrd="0" destOrd="0" parTransId="{3D09E041-DC46-4BB0-B0B6-357F96CF344C}" sibTransId="{8D43541B-FEE4-4B51-8303-5B5CCC0D51E6}"/>
    <dgm:cxn modelId="{30D7555A-26FB-4775-9725-9016771877EC}" srcId="{024D3110-7C16-4C0D-B211-43C0217DB9C2}" destId="{FB5807FE-9642-4EA5-A4C5-01979DD19433}" srcOrd="2" destOrd="0" parTransId="{E422BACA-C0CE-4C94-91EF-8F5198A2E5D6}" sibTransId="{F8682F31-EACB-42CD-B8E4-BFEF7EEB4410}"/>
    <dgm:cxn modelId="{6EDF738E-945B-4B66-902B-C57F041979A1}" type="presOf" srcId="{124D62E1-F3B0-435C-8695-024E55357FD1}" destId="{8BB85CD0-A7D8-4736-95C6-F373422D6E1D}" srcOrd="0" destOrd="0" presId="urn:microsoft.com/office/officeart/2005/8/layout/matrix1"/>
    <dgm:cxn modelId="{29DD1812-6D7B-4677-90CD-A95EEC8EF955}" type="presOf" srcId="{A1F9F9C2-8D45-405D-9F81-A4EFC2C82F62}" destId="{E0A49927-2BDC-4668-AED0-4AE2E780889B}" srcOrd="1" destOrd="0" presId="urn:microsoft.com/office/officeart/2005/8/layout/matrix1"/>
    <dgm:cxn modelId="{50CB43E7-EEA8-4A69-A1FD-29822AAB6F18}" type="presOf" srcId="{024D3110-7C16-4C0D-B211-43C0217DB9C2}" destId="{79E7EA9B-91D5-4E68-96BC-066BE255BE4D}" srcOrd="0" destOrd="0" presId="urn:microsoft.com/office/officeart/2005/8/layout/matrix1"/>
    <dgm:cxn modelId="{49B94F94-0360-476C-A27F-2EB8E70FAB07}" type="presOf" srcId="{FB5807FE-9642-4EA5-A4C5-01979DD19433}" destId="{98CDB119-2E73-4455-9D82-FE1FD71BC504}" srcOrd="1" destOrd="0" presId="urn:microsoft.com/office/officeart/2005/8/layout/matrix1"/>
    <dgm:cxn modelId="{045BC550-D422-426A-ADB6-5AAD689F07BF}" type="presOf" srcId="{FB5807FE-9642-4EA5-A4C5-01979DD19433}" destId="{4659B998-3F22-4B5D-935A-EB8A50A87285}" srcOrd="0" destOrd="0" presId="urn:microsoft.com/office/officeart/2005/8/layout/matrix1"/>
    <dgm:cxn modelId="{75DB129F-36E3-4F66-B75F-B4F426FFA86D}" type="presOf" srcId="{6DE8F946-EE9D-498B-AE40-8AE00CCCB43F}" destId="{CD06C670-7107-4A81-A38F-D23E29B04A50}" srcOrd="1" destOrd="0" presId="urn:microsoft.com/office/officeart/2005/8/layout/matrix1"/>
    <dgm:cxn modelId="{2D5BBC06-7719-4573-8A7A-4E888FB72A4D}" type="presOf" srcId="{124D62E1-F3B0-435C-8695-024E55357FD1}" destId="{AD6F496C-8500-455C-96CA-3C86521F1049}" srcOrd="1" destOrd="0" presId="urn:microsoft.com/office/officeart/2005/8/layout/matrix1"/>
    <dgm:cxn modelId="{2CFB1694-2526-4100-A8EE-D0D9464AA3D1}" type="presOf" srcId="{A1F9F9C2-8D45-405D-9F81-A4EFC2C82F62}" destId="{1BB400C5-8435-449F-A7F1-EC0D2590FE06}" srcOrd="0" destOrd="0" presId="urn:microsoft.com/office/officeart/2005/8/layout/matrix1"/>
    <dgm:cxn modelId="{9F348FAB-C8EB-4E20-827F-8AC580CA47DF}" srcId="{024D3110-7C16-4C0D-B211-43C0217DB9C2}" destId="{A1F9F9C2-8D45-405D-9F81-A4EFC2C82F62}" srcOrd="3" destOrd="0" parTransId="{411C2175-64E2-4F84-A91B-B80A58DAED7D}" sibTransId="{0B4DD527-9BB1-4F18-BF4F-5F52AA148E77}"/>
    <dgm:cxn modelId="{61071350-6716-4E39-B947-C1197B880C97}" type="presOf" srcId="{6DE8F946-EE9D-498B-AE40-8AE00CCCB43F}" destId="{11F8624A-A478-4227-B251-93EF9B01F133}" srcOrd="0" destOrd="0" presId="urn:microsoft.com/office/officeart/2005/8/layout/matrix1"/>
    <dgm:cxn modelId="{8A33BFC1-5D5D-468F-B8BC-A9C6D8863AB1}" srcId="{B6D101B6-0C38-4A64-B7EB-E0DDBE65F5EB}" destId="{024D3110-7C16-4C0D-B211-43C0217DB9C2}" srcOrd="0" destOrd="0" parTransId="{0155C325-7E98-46BA-B4E5-8685144F45DD}" sibTransId="{3042C32D-32D7-4B7A-BF0C-5C9C695E37D9}"/>
    <dgm:cxn modelId="{2716FC51-12EC-4D07-A825-3AB23A3FC5ED}" srcId="{024D3110-7C16-4C0D-B211-43C0217DB9C2}" destId="{6DE8F946-EE9D-498B-AE40-8AE00CCCB43F}" srcOrd="1" destOrd="0" parTransId="{11CF5784-1278-4BE0-95F3-5A8958D3672B}" sibTransId="{73EFAC14-B026-43A5-886C-DAE59BC26ACA}"/>
    <dgm:cxn modelId="{BC4F94CE-3399-4869-B20A-DB00F58D97E1}" type="presParOf" srcId="{1A6485DD-FC61-45F1-8C54-6E2C4421507B}" destId="{53F4DB1E-88D0-4AFE-98C3-ED88F60C645C}" srcOrd="0" destOrd="0" presId="urn:microsoft.com/office/officeart/2005/8/layout/matrix1"/>
    <dgm:cxn modelId="{95A373C1-D36A-46CD-A2EF-CE197F8D99CB}" type="presParOf" srcId="{53F4DB1E-88D0-4AFE-98C3-ED88F60C645C}" destId="{8BB85CD0-A7D8-4736-95C6-F373422D6E1D}" srcOrd="0" destOrd="0" presId="urn:microsoft.com/office/officeart/2005/8/layout/matrix1"/>
    <dgm:cxn modelId="{8254B93A-F39A-4459-BC30-5C07E2260B25}" type="presParOf" srcId="{53F4DB1E-88D0-4AFE-98C3-ED88F60C645C}" destId="{AD6F496C-8500-455C-96CA-3C86521F1049}" srcOrd="1" destOrd="0" presId="urn:microsoft.com/office/officeart/2005/8/layout/matrix1"/>
    <dgm:cxn modelId="{2632655B-0B77-4B84-9F24-C0B387D3D3DD}" type="presParOf" srcId="{53F4DB1E-88D0-4AFE-98C3-ED88F60C645C}" destId="{11F8624A-A478-4227-B251-93EF9B01F133}" srcOrd="2" destOrd="0" presId="urn:microsoft.com/office/officeart/2005/8/layout/matrix1"/>
    <dgm:cxn modelId="{BD4F6299-E0E8-4D77-A7AD-3E57A0C845F5}" type="presParOf" srcId="{53F4DB1E-88D0-4AFE-98C3-ED88F60C645C}" destId="{CD06C670-7107-4A81-A38F-D23E29B04A50}" srcOrd="3" destOrd="0" presId="urn:microsoft.com/office/officeart/2005/8/layout/matrix1"/>
    <dgm:cxn modelId="{9683AC4F-7E96-4A66-A2AB-30ED105B8E96}" type="presParOf" srcId="{53F4DB1E-88D0-4AFE-98C3-ED88F60C645C}" destId="{4659B998-3F22-4B5D-935A-EB8A50A87285}" srcOrd="4" destOrd="0" presId="urn:microsoft.com/office/officeart/2005/8/layout/matrix1"/>
    <dgm:cxn modelId="{25C77EB7-11FB-4B3B-B53E-FF689406C4CE}" type="presParOf" srcId="{53F4DB1E-88D0-4AFE-98C3-ED88F60C645C}" destId="{98CDB119-2E73-4455-9D82-FE1FD71BC504}" srcOrd="5" destOrd="0" presId="urn:microsoft.com/office/officeart/2005/8/layout/matrix1"/>
    <dgm:cxn modelId="{17C7C63F-4ECF-4C6B-8786-64E48ABCDBB4}" type="presParOf" srcId="{53F4DB1E-88D0-4AFE-98C3-ED88F60C645C}" destId="{1BB400C5-8435-449F-A7F1-EC0D2590FE06}" srcOrd="6" destOrd="0" presId="urn:microsoft.com/office/officeart/2005/8/layout/matrix1"/>
    <dgm:cxn modelId="{64F024E6-1C52-47C8-87E8-5E514ED6B076}" type="presParOf" srcId="{53F4DB1E-88D0-4AFE-98C3-ED88F60C645C}" destId="{E0A49927-2BDC-4668-AED0-4AE2E780889B}" srcOrd="7" destOrd="0" presId="urn:microsoft.com/office/officeart/2005/8/layout/matrix1"/>
    <dgm:cxn modelId="{5DABA258-CFA2-421C-9CDA-761F9AB6AE4F}" type="presParOf" srcId="{1A6485DD-FC61-45F1-8C54-6E2C4421507B}" destId="{79E7EA9B-91D5-4E68-96BC-066BE255BE4D}"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9E4D8-79F5-47DD-8F8A-0EAB9D0DA9B8}">
      <dsp:nvSpPr>
        <dsp:cNvPr id="0" name=""/>
        <dsp:cNvSpPr/>
      </dsp:nvSpPr>
      <dsp:spPr>
        <a:xfrm>
          <a:off x="89" y="61344"/>
          <a:ext cx="2107242" cy="125496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pl-PL" sz="2400" kern="1200" dirty="0" smtClean="0"/>
            <a:t>Faza B+R</a:t>
          </a:r>
          <a:endParaRPr lang="pl-PL" sz="2400" kern="1200" dirty="0"/>
        </a:p>
      </dsp:txBody>
      <dsp:txXfrm>
        <a:off x="627571" y="61344"/>
        <a:ext cx="852278" cy="1254964"/>
      </dsp:txXfrm>
    </dsp:sp>
    <dsp:sp modelId="{F4C853E0-B39B-4F83-B20E-96D224CC3430}">
      <dsp:nvSpPr>
        <dsp:cNvPr id="0" name=""/>
        <dsp:cNvSpPr/>
      </dsp:nvSpPr>
      <dsp:spPr>
        <a:xfrm>
          <a:off x="1699468" y="106982"/>
          <a:ext cx="2301929" cy="1163687"/>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 I nabór ciągły wniosków: 09.08.2016 r.  – 31.03.2017 r.</a:t>
          </a:r>
        </a:p>
      </dsp:txBody>
      <dsp:txXfrm>
        <a:off x="2281312" y="106982"/>
        <a:ext cx="1138242" cy="1163687"/>
      </dsp:txXfrm>
    </dsp:sp>
    <dsp:sp modelId="{994ADEAA-F201-4883-A475-F29AA5E494E8}">
      <dsp:nvSpPr>
        <dsp:cNvPr id="0" name=""/>
        <dsp:cNvSpPr/>
      </dsp:nvSpPr>
      <dsp:spPr>
        <a:xfrm>
          <a:off x="3636830" y="130705"/>
          <a:ext cx="2111078" cy="111624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II nabór  ciągły wniosków: 19.06.2017 r.  - 31.12.2017 r. </a:t>
          </a:r>
          <a:endParaRPr lang="pl-PL" sz="1200" kern="1200" dirty="0"/>
        </a:p>
      </dsp:txBody>
      <dsp:txXfrm>
        <a:off x="4194951" y="130705"/>
        <a:ext cx="994836" cy="1116242"/>
      </dsp:txXfrm>
    </dsp:sp>
    <dsp:sp modelId="{587E16BC-5AF2-44BC-B9DE-49BF10502362}">
      <dsp:nvSpPr>
        <dsp:cNvPr id="0" name=""/>
        <dsp:cNvSpPr/>
      </dsp:nvSpPr>
      <dsp:spPr>
        <a:xfrm>
          <a:off x="5383430" y="116705"/>
          <a:ext cx="2105401" cy="111624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III nabór  ciągły wniosków: 19.02.2018 r.  - 29.06.2018 r. </a:t>
          </a:r>
          <a:endParaRPr lang="pl-PL" sz="1200" kern="1200" dirty="0">
            <a:solidFill>
              <a:schemeClr val="tx1"/>
            </a:solidFill>
          </a:endParaRPr>
        </a:p>
      </dsp:txBody>
      <dsp:txXfrm>
        <a:off x="5941551" y="116705"/>
        <a:ext cx="989159" cy="1116242"/>
      </dsp:txXfrm>
    </dsp:sp>
    <dsp:sp modelId="{D168C1F2-5573-41C8-945F-E8C0F7413CA2}">
      <dsp:nvSpPr>
        <dsp:cNvPr id="0" name=""/>
        <dsp:cNvSpPr/>
      </dsp:nvSpPr>
      <dsp:spPr>
        <a:xfrm>
          <a:off x="89" y="1492003"/>
          <a:ext cx="2119823" cy="125496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pl-PL" sz="2400" kern="1200" dirty="0" smtClean="0"/>
            <a:t>Faza</a:t>
          </a:r>
          <a:r>
            <a:rPr lang="pl-PL" sz="3600" kern="1200" dirty="0" smtClean="0"/>
            <a:t> </a:t>
          </a:r>
          <a:r>
            <a:rPr lang="pl-PL" sz="2400" kern="1200" dirty="0" smtClean="0"/>
            <a:t>W</a:t>
          </a:r>
          <a:endParaRPr lang="pl-PL" sz="2400" kern="1200" dirty="0"/>
        </a:p>
      </dsp:txBody>
      <dsp:txXfrm>
        <a:off x="627571" y="1492003"/>
        <a:ext cx="864859" cy="1254964"/>
      </dsp:txXfrm>
    </dsp:sp>
    <dsp:sp modelId="{09811DF3-5F3B-4709-B050-1AD774262B10}">
      <dsp:nvSpPr>
        <dsp:cNvPr id="0" name=""/>
        <dsp:cNvSpPr/>
      </dsp:nvSpPr>
      <dsp:spPr>
        <a:xfrm>
          <a:off x="1742574" y="1535016"/>
          <a:ext cx="2349661" cy="112925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I nabór ciągły wniosków: </a:t>
          </a:r>
        </a:p>
        <a:p>
          <a:pPr lvl="0" algn="ctr" defTabSz="533400">
            <a:lnSpc>
              <a:spcPct val="90000"/>
            </a:lnSpc>
            <a:spcBef>
              <a:spcPct val="0"/>
            </a:spcBef>
            <a:spcAft>
              <a:spcPct val="35000"/>
            </a:spcAft>
          </a:pPr>
          <a:r>
            <a:rPr lang="pl-PL" sz="1200" kern="1200" dirty="0" smtClean="0">
              <a:solidFill>
                <a:schemeClr val="tx1"/>
              </a:solidFill>
            </a:rPr>
            <a:t>09.08.2016 r. – 31.03.2017 r.</a:t>
          </a:r>
          <a:endParaRPr lang="pl-PL" sz="1200" kern="1200" dirty="0"/>
        </a:p>
      </dsp:txBody>
      <dsp:txXfrm>
        <a:off x="2307200" y="1535016"/>
        <a:ext cx="1220409" cy="1129252"/>
      </dsp:txXfrm>
    </dsp:sp>
    <dsp:sp modelId="{F3B1FCE7-1463-4D1E-96C5-697D1E15F316}">
      <dsp:nvSpPr>
        <dsp:cNvPr id="0" name=""/>
        <dsp:cNvSpPr/>
      </dsp:nvSpPr>
      <dsp:spPr>
        <a:xfrm>
          <a:off x="3697143" y="1598675"/>
          <a:ext cx="1978974" cy="104162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II nabór ciągły wniosków: 19.06.2017 r.  - 31.12.2017 r. </a:t>
          </a:r>
          <a:endParaRPr lang="pl-PL" sz="1200" kern="1200" dirty="0"/>
        </a:p>
      </dsp:txBody>
      <dsp:txXfrm>
        <a:off x="4217953" y="1598675"/>
        <a:ext cx="937354" cy="1041620"/>
      </dsp:txXfrm>
    </dsp:sp>
    <dsp:sp modelId="{D56984F5-D144-4B9E-ADA3-8C193CCDF060}">
      <dsp:nvSpPr>
        <dsp:cNvPr id="0" name=""/>
        <dsp:cNvSpPr/>
      </dsp:nvSpPr>
      <dsp:spPr>
        <a:xfrm>
          <a:off x="5311550" y="1598675"/>
          <a:ext cx="2005223" cy="104162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kern="1200" dirty="0" smtClean="0">
              <a:solidFill>
                <a:schemeClr val="tx1"/>
              </a:solidFill>
            </a:rPr>
            <a:t>III nabór  ciągły wniosków: 19.02.2018 r.  - 29.06.2018 r. </a:t>
          </a:r>
          <a:endParaRPr lang="pl-PL" sz="1200" kern="1200" dirty="0">
            <a:solidFill>
              <a:schemeClr val="tx1"/>
            </a:solidFill>
          </a:endParaRPr>
        </a:p>
      </dsp:txBody>
      <dsp:txXfrm>
        <a:off x="5832360" y="1598675"/>
        <a:ext cx="963603" cy="10416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1F5B9E-3971-4E5D-ADAA-04EB5200F422}">
      <dsp:nvSpPr>
        <dsp:cNvPr id="0" name=""/>
        <dsp:cNvSpPr/>
      </dsp:nvSpPr>
      <dsp:spPr>
        <a:xfrm rot="5400000">
          <a:off x="3216401" y="-1219194"/>
          <a:ext cx="1743943" cy="4185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pl-PL" sz="2000" kern="1200" dirty="0" smtClean="0">
              <a:solidFill>
                <a:schemeClr val="tx1"/>
              </a:solidFill>
            </a:rPr>
            <a:t>Dotacja</a:t>
          </a:r>
          <a:endParaRPr lang="pl-PL" sz="2000" kern="1200" dirty="0">
            <a:solidFill>
              <a:schemeClr val="tx1"/>
            </a:solidFill>
          </a:endParaRPr>
        </a:p>
        <a:p>
          <a:pPr marL="228600" lvl="1" indent="-228600" algn="l" defTabSz="889000">
            <a:lnSpc>
              <a:spcPct val="90000"/>
            </a:lnSpc>
            <a:spcBef>
              <a:spcPct val="0"/>
            </a:spcBef>
            <a:spcAft>
              <a:spcPct val="15000"/>
            </a:spcAft>
            <a:buChar char="••"/>
          </a:pPr>
          <a:r>
            <a:rPr lang="pl-PL" sz="2000" kern="1200" dirty="0" smtClean="0">
              <a:solidFill>
                <a:schemeClr val="tx1"/>
              </a:solidFill>
            </a:rPr>
            <a:t>Pożyczka (na warunkach preferencyjnych lub na warunkach rynkowych)</a:t>
          </a:r>
          <a:endParaRPr lang="pl-PL" sz="2000" kern="1200" dirty="0">
            <a:solidFill>
              <a:schemeClr val="tx1"/>
            </a:solidFill>
          </a:endParaRPr>
        </a:p>
        <a:p>
          <a:pPr marL="228600" lvl="1" indent="-228600" algn="l" defTabSz="889000">
            <a:lnSpc>
              <a:spcPct val="90000"/>
            </a:lnSpc>
            <a:spcBef>
              <a:spcPct val="0"/>
            </a:spcBef>
            <a:spcAft>
              <a:spcPct val="15000"/>
            </a:spcAft>
            <a:buChar char="••"/>
          </a:pPr>
          <a:r>
            <a:rPr lang="pl-PL" sz="2000" kern="1200" dirty="0" smtClean="0">
              <a:solidFill>
                <a:schemeClr val="tx1"/>
              </a:solidFill>
            </a:rPr>
            <a:t>Dotacja +Pożyczka</a:t>
          </a:r>
          <a:endParaRPr lang="pl-PL" sz="2000" kern="1200" dirty="0">
            <a:solidFill>
              <a:schemeClr val="tx1"/>
            </a:solidFill>
          </a:endParaRPr>
        </a:p>
      </dsp:txBody>
      <dsp:txXfrm rot="-5400000">
        <a:off x="1995449" y="86890"/>
        <a:ext cx="4100716" cy="1573679"/>
      </dsp:txXfrm>
    </dsp:sp>
    <dsp:sp modelId="{8F1680B8-8E0F-496B-9262-D4FB560C136E}">
      <dsp:nvSpPr>
        <dsp:cNvPr id="0" name=""/>
        <dsp:cNvSpPr/>
      </dsp:nvSpPr>
      <dsp:spPr>
        <a:xfrm>
          <a:off x="59677" y="144009"/>
          <a:ext cx="1636357" cy="14208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kern="1200" dirty="0" smtClean="0"/>
            <a:t>Faza B+R</a:t>
          </a:r>
          <a:endParaRPr lang="pl-PL" sz="2400" kern="1200" dirty="0"/>
        </a:p>
      </dsp:txBody>
      <dsp:txXfrm>
        <a:off x="129040" y="213372"/>
        <a:ext cx="1497631" cy="1282173"/>
      </dsp:txXfrm>
    </dsp:sp>
    <dsp:sp modelId="{32197BD9-0AF9-4910-B84E-4044406060C6}">
      <dsp:nvSpPr>
        <dsp:cNvPr id="0" name=""/>
        <dsp:cNvSpPr/>
      </dsp:nvSpPr>
      <dsp:spPr>
        <a:xfrm rot="5400000">
          <a:off x="3216401" y="633745"/>
          <a:ext cx="1743943" cy="418584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pl-PL" sz="2000" kern="1200" dirty="0" smtClean="0">
              <a:solidFill>
                <a:schemeClr val="tx1"/>
              </a:solidFill>
            </a:rPr>
            <a:t>Pożyczka (na warunkach preferencyjnych lub na warunkach rynkowych)</a:t>
          </a:r>
          <a:endParaRPr lang="pl-PL" sz="2000" kern="1200" dirty="0">
            <a:solidFill>
              <a:schemeClr val="tx1"/>
            </a:solidFill>
          </a:endParaRPr>
        </a:p>
      </dsp:txBody>
      <dsp:txXfrm rot="-5400000">
        <a:off x="1995449" y="1939829"/>
        <a:ext cx="4100716" cy="1573679"/>
      </dsp:txXfrm>
    </dsp:sp>
    <dsp:sp modelId="{3536F4B1-EFF3-4738-B947-32D80038131C}">
      <dsp:nvSpPr>
        <dsp:cNvPr id="0" name=""/>
        <dsp:cNvSpPr/>
      </dsp:nvSpPr>
      <dsp:spPr>
        <a:xfrm>
          <a:off x="59677" y="1872213"/>
          <a:ext cx="1636357" cy="15830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65100" prst="coolSlant"/>
        </a:sp3d>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kern="1200" dirty="0" smtClean="0"/>
            <a:t>Faza W</a:t>
          </a:r>
          <a:endParaRPr lang="pl-PL" sz="2400" kern="1200" dirty="0"/>
        </a:p>
      </dsp:txBody>
      <dsp:txXfrm>
        <a:off x="136957" y="1949493"/>
        <a:ext cx="1481797" cy="14285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85CD0-A7D8-4736-95C6-F373422D6E1D}">
      <dsp:nvSpPr>
        <dsp:cNvPr id="0" name=""/>
        <dsp:cNvSpPr/>
      </dsp:nvSpPr>
      <dsp:spPr>
        <a:xfrm rot="16200000">
          <a:off x="882098" y="-882098"/>
          <a:ext cx="2088232" cy="3852428"/>
        </a:xfrm>
        <a:prstGeom prst="round1Rect">
          <a:avLst/>
        </a:prstGeom>
        <a:gradFill rotWithShape="0">
          <a:gsLst>
            <a:gs pos="30000">
              <a:schemeClr val="tx2">
                <a:lumMod val="75000"/>
              </a:schemeClr>
            </a:gs>
            <a:gs pos="80000">
              <a:schemeClr val="tx2">
                <a:lumMod val="60000"/>
                <a:lumOff val="40000"/>
              </a:schemeClr>
            </a:gs>
            <a:gs pos="99000">
              <a:schemeClr val="tx2">
                <a:lumMod val="40000"/>
                <a:lumOff val="60000"/>
              </a:schemeClr>
            </a:gs>
          </a:gsLst>
          <a:lin ang="13500000" scaled="1"/>
        </a:gra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65100" prst="coolSlant"/>
        </a:sp3d>
      </dsp:spPr>
      <dsp:style>
        <a:lnRef idx="3">
          <a:scrgbClr r="0" g="0" b="0"/>
        </a:lnRef>
        <a:fillRef idx="1">
          <a:scrgbClr r="0" g="0" b="0"/>
        </a:fillRef>
        <a:effectRef idx="1">
          <a:scrgbClr r="0" g="0" b="0"/>
        </a:effectRef>
        <a:fontRef idx="minor">
          <a:schemeClr val="lt1"/>
        </a:fontRef>
      </dsp:style>
      <dsp:txBody>
        <a:bodyPr spcFirstLastPara="0" vert="horz" wrap="square" lIns="35560" tIns="35560" rIns="35560" bIns="35560" numCol="1" spcCol="1270" anchor="ctr" anchorCtr="0">
          <a:noAutofit/>
        </a:bodyPr>
        <a:lstStyle/>
        <a:p>
          <a:pPr lvl="0" algn="ctr" defTabSz="222250">
            <a:lnSpc>
              <a:spcPct val="90000"/>
            </a:lnSpc>
            <a:spcBef>
              <a:spcPct val="0"/>
            </a:spcBef>
            <a:spcAft>
              <a:spcPct val="35000"/>
            </a:spcAft>
          </a:pPr>
          <a:endParaRPr lang="pl-PL" sz="500" kern="1200" dirty="0" smtClean="0"/>
        </a:p>
      </dsp:txBody>
      <dsp:txXfrm rot="5400000">
        <a:off x="-1" y="1"/>
        <a:ext cx="3852428" cy="1566174"/>
      </dsp:txXfrm>
    </dsp:sp>
    <dsp:sp modelId="{11F8624A-A478-4227-B251-93EF9B01F133}">
      <dsp:nvSpPr>
        <dsp:cNvPr id="0" name=""/>
        <dsp:cNvSpPr/>
      </dsp:nvSpPr>
      <dsp:spPr>
        <a:xfrm>
          <a:off x="3816407" y="0"/>
          <a:ext cx="3852428" cy="2088232"/>
        </a:xfrm>
        <a:prstGeom prst="round1Rect">
          <a:avLst/>
        </a:prstGeom>
        <a:gradFill flip="none" rotWithShape="1">
          <a:gsLst>
            <a:gs pos="30000">
              <a:schemeClr val="tx2">
                <a:lumMod val="75000"/>
              </a:schemeClr>
            </a:gs>
            <a:gs pos="80000">
              <a:schemeClr val="tx2">
                <a:lumMod val="60000"/>
                <a:lumOff val="40000"/>
              </a:schemeClr>
            </a:gs>
            <a:gs pos="99000">
              <a:schemeClr val="tx2">
                <a:lumMod val="40000"/>
                <a:lumOff val="60000"/>
              </a:schemeClr>
            </a:gs>
          </a:gsLst>
          <a:lin ang="18900000" scaled="1"/>
          <a:tileRect/>
        </a:gra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65100" prst="coolSlant"/>
        </a:sp3d>
      </dsp:spPr>
      <dsp:style>
        <a:lnRef idx="3">
          <a:scrgbClr r="0" g="0" b="0"/>
        </a:lnRef>
        <a:fillRef idx="1">
          <a:scrgbClr r="0" g="0" b="0"/>
        </a:fillRef>
        <a:effectRef idx="1">
          <a:scrgbClr r="0" g="0" b="0"/>
        </a:effectRef>
        <a:fontRef idx="minor">
          <a:schemeClr val="lt1"/>
        </a:fontRef>
      </dsp:style>
      <dsp:txBody>
        <a:bodyPr spcFirstLastPara="0" vert="horz" wrap="square" lIns="391160" tIns="391160" rIns="391160" bIns="391160" numCol="1" spcCol="1270" anchor="ctr" anchorCtr="0">
          <a:noAutofit/>
        </a:bodyPr>
        <a:lstStyle/>
        <a:p>
          <a:pPr lvl="0" algn="ctr" defTabSz="2444750">
            <a:lnSpc>
              <a:spcPct val="90000"/>
            </a:lnSpc>
            <a:spcBef>
              <a:spcPct val="0"/>
            </a:spcBef>
            <a:spcAft>
              <a:spcPct val="35000"/>
            </a:spcAft>
          </a:pPr>
          <a:endParaRPr lang="pl-PL" sz="5500" kern="1200" dirty="0"/>
        </a:p>
      </dsp:txBody>
      <dsp:txXfrm>
        <a:off x="3816407" y="0"/>
        <a:ext cx="3852428" cy="1566174"/>
      </dsp:txXfrm>
    </dsp:sp>
    <dsp:sp modelId="{4659B998-3F22-4B5D-935A-EB8A50A87285}">
      <dsp:nvSpPr>
        <dsp:cNvPr id="0" name=""/>
        <dsp:cNvSpPr/>
      </dsp:nvSpPr>
      <dsp:spPr>
        <a:xfrm rot="10800000">
          <a:off x="0" y="2088232"/>
          <a:ext cx="3852428" cy="2088232"/>
        </a:xfrm>
        <a:prstGeom prst="round1Rect">
          <a:avLst/>
        </a:prstGeom>
        <a:gradFill flip="none" rotWithShape="1">
          <a:gsLst>
            <a:gs pos="36000">
              <a:schemeClr val="tx2">
                <a:lumMod val="75000"/>
              </a:schemeClr>
            </a:gs>
            <a:gs pos="75000">
              <a:schemeClr val="tx2">
                <a:lumMod val="60000"/>
                <a:lumOff val="40000"/>
              </a:schemeClr>
            </a:gs>
            <a:gs pos="99000">
              <a:schemeClr val="tx2">
                <a:lumMod val="40000"/>
                <a:lumOff val="60000"/>
              </a:schemeClr>
            </a:gs>
          </a:gsLst>
          <a:lin ang="18000000" scaled="0"/>
          <a:tileRect/>
        </a:gra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65100" prst="coolSlant"/>
        </a:sp3d>
      </dsp:spPr>
      <dsp:style>
        <a:lnRef idx="3">
          <a:scrgbClr r="0" g="0" b="0"/>
        </a:lnRef>
        <a:fillRef idx="1">
          <a:scrgbClr r="0" g="0" b="0"/>
        </a:fillRef>
        <a:effectRef idx="1">
          <a:scrgbClr r="0" g="0" b="0"/>
        </a:effectRef>
        <a:fontRef idx="minor">
          <a:schemeClr val="lt1"/>
        </a:fontRef>
      </dsp:style>
      <dsp:txBody>
        <a:bodyPr spcFirstLastPara="0" vert="horz" wrap="square" lIns="391160" tIns="391160" rIns="391160" bIns="391160" numCol="1" spcCol="1270" anchor="ctr" anchorCtr="0">
          <a:noAutofit/>
        </a:bodyPr>
        <a:lstStyle/>
        <a:p>
          <a:pPr lvl="0" algn="ctr" defTabSz="2444750">
            <a:lnSpc>
              <a:spcPct val="90000"/>
            </a:lnSpc>
            <a:spcBef>
              <a:spcPct val="0"/>
            </a:spcBef>
            <a:spcAft>
              <a:spcPct val="35000"/>
            </a:spcAft>
          </a:pPr>
          <a:endParaRPr lang="pl-PL" sz="5500" kern="1200" dirty="0"/>
        </a:p>
      </dsp:txBody>
      <dsp:txXfrm rot="10800000">
        <a:off x="0" y="2610290"/>
        <a:ext cx="3852428" cy="1566174"/>
      </dsp:txXfrm>
    </dsp:sp>
    <dsp:sp modelId="{1BB400C5-8435-449F-A7F1-EC0D2590FE06}">
      <dsp:nvSpPr>
        <dsp:cNvPr id="0" name=""/>
        <dsp:cNvSpPr/>
      </dsp:nvSpPr>
      <dsp:spPr>
        <a:xfrm rot="5400000">
          <a:off x="4704779" y="1199871"/>
          <a:ext cx="2071755" cy="3848498"/>
        </a:xfrm>
        <a:prstGeom prst="round1Rect">
          <a:avLst/>
        </a:prstGeom>
        <a:gradFill flip="none" rotWithShape="1">
          <a:gsLst>
            <a:gs pos="40000">
              <a:schemeClr val="tx2">
                <a:lumMod val="75000"/>
              </a:schemeClr>
            </a:gs>
            <a:gs pos="80000">
              <a:schemeClr val="tx2">
                <a:lumMod val="60000"/>
                <a:lumOff val="40000"/>
              </a:schemeClr>
            </a:gs>
            <a:gs pos="99000">
              <a:schemeClr val="tx2">
                <a:lumMod val="40000"/>
                <a:lumOff val="60000"/>
              </a:schemeClr>
            </a:gs>
          </a:gsLst>
          <a:lin ang="19800000" scaled="0"/>
          <a:tileRect/>
        </a:gra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65100" prst="coolSlant"/>
        </a:sp3d>
      </dsp:spPr>
      <dsp:style>
        <a:lnRef idx="3">
          <a:scrgbClr r="0" g="0" b="0"/>
        </a:lnRef>
        <a:fillRef idx="1">
          <a:scrgbClr r="0" g="0" b="0"/>
        </a:fillRef>
        <a:effectRef idx="1">
          <a:scrgbClr r="0" g="0" b="0"/>
        </a:effectRef>
        <a:fontRef idx="minor">
          <a:schemeClr val="lt1"/>
        </a:fontRef>
      </dsp:style>
      <dsp:txBody>
        <a:bodyPr spcFirstLastPara="0" vert="horz" wrap="square" lIns="36000" tIns="0" rIns="36000" bIns="0" numCol="1" spcCol="1270" anchor="ctr" anchorCtr="0">
          <a:noAutofit/>
        </a:bodyPr>
        <a:lstStyle/>
        <a:p>
          <a:pPr lvl="0" algn="l" defTabSz="711200">
            <a:lnSpc>
              <a:spcPct val="90000"/>
            </a:lnSpc>
            <a:spcBef>
              <a:spcPct val="0"/>
            </a:spcBef>
            <a:spcAft>
              <a:spcPts val="0"/>
            </a:spcAft>
          </a:pPr>
          <a:endParaRPr lang="pl-PL" sz="1600" b="1" kern="1200" dirty="0"/>
        </a:p>
      </dsp:txBody>
      <dsp:txXfrm rot="-5400000">
        <a:off x="3816407" y="2606181"/>
        <a:ext cx="3848498" cy="1553816"/>
      </dsp:txXfrm>
    </dsp:sp>
    <dsp:sp modelId="{79E7EA9B-91D5-4E68-96BC-066BE255BE4D}">
      <dsp:nvSpPr>
        <dsp:cNvPr id="0" name=""/>
        <dsp:cNvSpPr/>
      </dsp:nvSpPr>
      <dsp:spPr>
        <a:xfrm>
          <a:off x="2834797" y="1656187"/>
          <a:ext cx="1926206" cy="686276"/>
        </a:xfrm>
        <a:prstGeom prst="roundRect">
          <a:avLst/>
        </a:prstGeom>
        <a:solidFill>
          <a:schemeClr val="accent1">
            <a:tint val="6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l-PL" sz="1800" kern="1200" dirty="0" smtClean="0"/>
            <a:t>Faza B+R</a:t>
          </a:r>
          <a:endParaRPr lang="pl-PL" sz="1800" kern="1200" dirty="0"/>
        </a:p>
      </dsp:txBody>
      <dsp:txXfrm>
        <a:off x="2868298" y="1689688"/>
        <a:ext cx="1859204" cy="61927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29" tIns="45715" rIns="91429" bIns="45715" rtlCol="0"/>
          <a:lstStyle>
            <a:lvl1pPr algn="l">
              <a:defRPr sz="1200"/>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29" tIns="45715" rIns="91429" bIns="45715" rtlCol="0"/>
          <a:lstStyle>
            <a:lvl1pPr algn="r">
              <a:defRPr sz="1200"/>
            </a:lvl1pPr>
          </a:lstStyle>
          <a:p>
            <a:pPr>
              <a:defRPr/>
            </a:pPr>
            <a:fld id="{B285C83D-2786-4590-9971-7EB40CF671FB}" type="datetimeFigureOut">
              <a:rPr lang="pl-PL"/>
              <a:pPr>
                <a:defRPr/>
              </a:pPr>
              <a:t>2019-01-28</a:t>
            </a:fld>
            <a:endParaRPr lang="pl-PL"/>
          </a:p>
        </p:txBody>
      </p:sp>
      <p:sp>
        <p:nvSpPr>
          <p:cNvPr id="4" name="Symbol zastępczy stopki 3"/>
          <p:cNvSpPr>
            <a:spLocks noGrp="1"/>
          </p:cNvSpPr>
          <p:nvPr>
            <p:ph type="ftr" sz="quarter" idx="2"/>
          </p:nvPr>
        </p:nvSpPr>
        <p:spPr>
          <a:xfrm>
            <a:off x="0" y="9429750"/>
            <a:ext cx="2946400" cy="496888"/>
          </a:xfrm>
          <a:prstGeom prst="rect">
            <a:avLst/>
          </a:prstGeom>
        </p:spPr>
        <p:txBody>
          <a:bodyPr vert="horz" lIns="91429" tIns="45715" rIns="91429" bIns="45715" rtlCol="0" anchor="b"/>
          <a:lstStyle>
            <a:lvl1pPr algn="l">
              <a:defRPr sz="1200"/>
            </a:lvl1pPr>
          </a:lstStyle>
          <a:p>
            <a:pPr>
              <a:defRPr/>
            </a:pPr>
            <a:endParaRPr lang="pl-PL"/>
          </a:p>
        </p:txBody>
      </p:sp>
      <p:sp>
        <p:nvSpPr>
          <p:cNvPr id="5" name="Symbol zastępczy numeru slajdu 4"/>
          <p:cNvSpPr>
            <a:spLocks noGrp="1"/>
          </p:cNvSpPr>
          <p:nvPr>
            <p:ph type="sldNum" sz="quarter" idx="3"/>
          </p:nvPr>
        </p:nvSpPr>
        <p:spPr>
          <a:xfrm>
            <a:off x="3849688" y="9429750"/>
            <a:ext cx="2946400" cy="496888"/>
          </a:xfrm>
          <a:prstGeom prst="rect">
            <a:avLst/>
          </a:prstGeom>
        </p:spPr>
        <p:txBody>
          <a:bodyPr vert="horz" lIns="91429" tIns="45715" rIns="91429" bIns="45715" rtlCol="0" anchor="b"/>
          <a:lstStyle>
            <a:lvl1pPr algn="r">
              <a:defRPr sz="1200"/>
            </a:lvl1pPr>
          </a:lstStyle>
          <a:p>
            <a:pPr>
              <a:defRPr/>
            </a:pPr>
            <a:fld id="{F2658762-6ECB-45E5-890D-FF82F45D7649}" type="slidenum">
              <a:rPr lang="pl-PL"/>
              <a:pPr>
                <a:defRPr/>
              </a:pPr>
              <a:t>‹#›</a:t>
            </a:fld>
            <a:endParaRPr lang="pl-PL"/>
          </a:p>
        </p:txBody>
      </p:sp>
    </p:spTree>
    <p:extLst>
      <p:ext uri="{BB962C8B-B14F-4D97-AF65-F5344CB8AC3E}">
        <p14:creationId xmlns:p14="http://schemas.microsoft.com/office/powerpoint/2010/main" val="3819690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29" tIns="45715" rIns="91429" bIns="45715" rtlCol="0"/>
          <a:lstStyle>
            <a:lvl1pPr algn="l">
              <a:defRPr sz="1200"/>
            </a:lvl1pPr>
          </a:lstStyle>
          <a:p>
            <a:pPr>
              <a:defRPr/>
            </a:pPr>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29" tIns="45715" rIns="91429" bIns="45715" rtlCol="0"/>
          <a:lstStyle>
            <a:lvl1pPr algn="r">
              <a:defRPr sz="1200"/>
            </a:lvl1pPr>
          </a:lstStyle>
          <a:p>
            <a:pPr>
              <a:defRPr/>
            </a:pPr>
            <a:fld id="{61EF91AD-430F-4A19-83C0-A22A05C25CFF}" type="datetimeFigureOut">
              <a:rPr lang="pl-PL"/>
              <a:pPr>
                <a:defRPr/>
              </a:pPr>
              <a:t>2019-01-28</a:t>
            </a:fld>
            <a:endParaRPr lang="pl-PL"/>
          </a:p>
        </p:txBody>
      </p:sp>
      <p:sp>
        <p:nvSpPr>
          <p:cNvPr id="4" name="Symbol zastępczy obrazu slajd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29" tIns="45715" rIns="91429" bIns="45715" rtlCol="0" anchor="ctr"/>
          <a:lstStyle/>
          <a:p>
            <a:pPr lvl="0"/>
            <a:endParaRPr lang="pl-PL" noProof="0" smtClean="0"/>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29" tIns="45715" rIns="91429" bIns="45715"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29" tIns="45715" rIns="91429" bIns="45715" rtlCol="0" anchor="b"/>
          <a:lstStyle>
            <a:lvl1pPr algn="l">
              <a:defRPr sz="1200"/>
            </a:lvl1pPr>
          </a:lstStyle>
          <a:p>
            <a:pPr>
              <a:defRPr/>
            </a:pPr>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29" tIns="45715" rIns="91429" bIns="45715" rtlCol="0" anchor="b"/>
          <a:lstStyle>
            <a:lvl1pPr algn="r">
              <a:defRPr sz="1200"/>
            </a:lvl1pPr>
          </a:lstStyle>
          <a:p>
            <a:pPr>
              <a:defRPr/>
            </a:pPr>
            <a:fld id="{4C5B8D8F-5EA5-4A82-8CD5-90F1C780CC56}" type="slidenum">
              <a:rPr lang="pl-PL"/>
              <a:pPr>
                <a:defRPr/>
              </a:pPr>
              <a:t>‹#›</a:t>
            </a:fld>
            <a:endParaRPr lang="pl-PL"/>
          </a:p>
        </p:txBody>
      </p:sp>
    </p:spTree>
    <p:extLst>
      <p:ext uri="{BB962C8B-B14F-4D97-AF65-F5344CB8AC3E}">
        <p14:creationId xmlns:p14="http://schemas.microsoft.com/office/powerpoint/2010/main" val="21766587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mr.gov.pl/media/22488/opis.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1024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B0D1C848-0ED3-4AA1-BBD8-57AA539E3712}" type="slidenum">
              <a:rPr lang="pl-PL" altLang="pl-PL" smtClean="0"/>
              <a:pPr/>
              <a:t>1</a:t>
            </a:fld>
            <a:endParaRPr lang="pl-PL" altLang="pl-PL" smtClean="0"/>
          </a:p>
        </p:txBody>
      </p:sp>
    </p:spTree>
    <p:extLst>
      <p:ext uri="{BB962C8B-B14F-4D97-AF65-F5344CB8AC3E}">
        <p14:creationId xmlns:p14="http://schemas.microsoft.com/office/powerpoint/2010/main" val="3709505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662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03141A97-FCC6-4FE5-A74F-83892AA4A335}" type="slidenum">
              <a:rPr lang="pl-PL" altLang="pl-PL" smtClean="0"/>
              <a:pPr/>
              <a:t>10</a:t>
            </a:fld>
            <a:endParaRPr lang="pl-PL" altLang="pl-PL" smtClean="0"/>
          </a:p>
        </p:txBody>
      </p:sp>
    </p:spTree>
    <p:extLst>
      <p:ext uri="{BB962C8B-B14F-4D97-AF65-F5344CB8AC3E}">
        <p14:creationId xmlns:p14="http://schemas.microsoft.com/office/powerpoint/2010/main" val="3603177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B6EB849-1DF1-4085-9A0E-89856C84F898}" type="slidenum">
              <a:rPr lang="pl-PL" altLang="pl-PL" smtClean="0"/>
              <a:pPr/>
              <a:t>11</a:t>
            </a:fld>
            <a:endParaRPr lang="pl-PL" altLang="pl-PL" smtClean="0"/>
          </a:p>
        </p:txBody>
      </p:sp>
    </p:spTree>
    <p:extLst>
      <p:ext uri="{BB962C8B-B14F-4D97-AF65-F5344CB8AC3E}">
        <p14:creationId xmlns:p14="http://schemas.microsoft.com/office/powerpoint/2010/main" val="2454364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072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85039988-8040-4193-8AEB-F36C44C36356}" type="slidenum">
              <a:rPr lang="pl-PL" altLang="pl-PL" smtClean="0"/>
              <a:pPr/>
              <a:t>12</a:t>
            </a:fld>
            <a:endParaRPr lang="pl-PL" altLang="pl-PL" smtClean="0"/>
          </a:p>
        </p:txBody>
      </p:sp>
    </p:spTree>
    <p:extLst>
      <p:ext uri="{BB962C8B-B14F-4D97-AF65-F5344CB8AC3E}">
        <p14:creationId xmlns:p14="http://schemas.microsoft.com/office/powerpoint/2010/main" val="2074847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867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B6EB849-1DF1-4085-9A0E-89856C84F898}" type="slidenum">
              <a:rPr lang="pl-PL" altLang="pl-PL" smtClean="0"/>
              <a:pPr/>
              <a:t>13</a:t>
            </a:fld>
            <a:endParaRPr lang="pl-PL" altLang="pl-PL" smtClean="0"/>
          </a:p>
        </p:txBody>
      </p:sp>
    </p:spTree>
    <p:extLst>
      <p:ext uri="{BB962C8B-B14F-4D97-AF65-F5344CB8AC3E}">
        <p14:creationId xmlns:p14="http://schemas.microsoft.com/office/powerpoint/2010/main" val="2824943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buFont typeface="Wingdings" panose="05000000000000000000" pitchFamily="2" charset="2"/>
              <a:buNone/>
            </a:pPr>
            <a:r>
              <a:rPr lang="pl-PL" altLang="pl-PL" sz="1600" smtClean="0">
                <a:solidFill>
                  <a:srgbClr val="FF0000"/>
                </a:solidFill>
              </a:rPr>
              <a:t>3.1 Przygotowanie przedsięwzięcia </a:t>
            </a:r>
          </a:p>
          <a:p>
            <a:pPr lvl="1"/>
            <a:r>
              <a:rPr lang="pl-PL" altLang="pl-PL" sz="1600" smtClean="0">
                <a:solidFill>
                  <a:srgbClr val="FF0000"/>
                </a:solidFill>
              </a:rPr>
              <a:t>Koszty związane z przygotowaniem przedsięwzięcia mogą być uznane za kwalifikowane, o ile wiążą się z opracowaniem dokumentacji niezbędnej do realizacji planowanego przedsięwzięcia oraz uzyskaniem niezbędnych pozwoleń i decyzji, w szczególności są to koszty opracowania: planów i programów ochrony, planów zadań ochronnych; </a:t>
            </a:r>
          </a:p>
          <a:p>
            <a:pPr lvl="1"/>
            <a:r>
              <a:rPr lang="pl-PL" altLang="pl-PL" sz="1600" smtClean="0">
                <a:solidFill>
                  <a:srgbClr val="FF0000"/>
                </a:solidFill>
              </a:rPr>
              <a:t>studium wykonalności (jeżeli jest wymagane przez NFOŚiGW), raportu o oddziaływaniu na środowisko, audytu energetycznego (jeżeli jest wymagany przez NFOŚiGW), projektu budowlanego i wykonawczego. </a:t>
            </a:r>
          </a:p>
          <a:p>
            <a:pPr lvl="1"/>
            <a:r>
              <a:rPr lang="pl-PL" altLang="pl-PL" sz="800" smtClean="0"/>
              <a:t>3.2 Zarządzanie przedsięwzięciem </a:t>
            </a:r>
          </a:p>
          <a:p>
            <a:pPr lvl="1"/>
            <a:r>
              <a:rPr lang="pl-PL" altLang="pl-PL" sz="800" smtClean="0"/>
              <a:t>Koszty zarządzania to wszelkie koszty, które wiążą się z planowaniem, realizacją i kontrolą zadań niezbędnych do osiągnięcia celów przedsięwzięcia. W szczególności kwalifikowane są koszty związane z zarządzaniem realizacją przedsięwzięcia w niezbędnym zakresie (np. koordynacja) lub w zakresie określonym obowiązującymi przepisami prawa (np. inspektor nadzoru).. Warunkiem koniecznym do uznania kosztów za kwalifikowane, poniesionych w związku z zarządzaniem przedsięwzięciem, jest ich szczegółowe opisanie oraz uzasadnienie we wniosku o dofinansowanie. Koszty te muszą zostać również wskazane w umowie o dofinansowanie W przypadku wykonywania zadania na rzecz przedsięwzięcia przez pracownika Beneficjenta wymagane jest, aby opis stanowiska pracy (zakres obowiązków tej osoby) wskazywał, jaka część etatu (udział procentowy) przypisana została do zarządzania przedsięwzięciem. Wysokość kosztów zarządzania przedsięwzięciem nie może przekraczać 3% kosztów kwalifikowanych przedsięwzięcia, chyba, że program priorytetowy stanowi inaczej.</a:t>
            </a:r>
          </a:p>
          <a:p>
            <a:pPr lvl="1"/>
            <a:r>
              <a:rPr lang="pl-PL" altLang="pl-PL" sz="800" smtClean="0"/>
              <a:t>3.3 Koszty informacji i promocji Koszty informacji i promocji związane z upowszechnianiem informacji o tym, że przedsięwzięcie jest dofinansowane ze środków NFOŚiGW (koszty działań wskazanych w „Instrukcji oznakowania przedsięwzięć dofinansowywanych ze środków NFOŚiGW”, w tym m.in. tablic informacyjnych, pamiątkowych, naklejek na ruchome składniki i elementy wyposażenia, itp.) są kwalifikowane.</a:t>
            </a:r>
          </a:p>
          <a:p>
            <a:pPr lvl="1"/>
            <a:r>
              <a:rPr lang="pl-PL" altLang="pl-PL" sz="800" smtClean="0"/>
              <a:t>3.4.1 Nabycie nieruchomości niezabudowanej, nieruchomości zabudowanej, zakup gruntu Wartość nabycia nieruchomości niezabudowanej, nieruchomości zabudowanej czy zakupu gruntu może być kosztem kwalifikowanym, jeżeli zostaną spełnione łącznie następujące warunki: a) nabyta nieruchomość jest niezbędna dla realizacji przedsięwzięcia i zostanie wykorzystana bezpośrednio do realizacji przedsięwzięcia, tzn. jako koszt kwalifikowany może być uznany tylko koszt takiej części nieruchomości, która jest niezbędna, b) wartość nabytej nieruchomości nie przekracza jej wartości godziwej, c) wartość nieruchomości jest potwierdzona operatem szacunkowym sporządzonym przez uprawnionego rzeczoznawcę w rozumieniu ustawy o gospodarce nieruchomościami, d) nabycie nieruchomości zostało przewidziane we wniosku o dofinansowanie i bezpośrednio wskazane w umowie o dofinansowanie, e) płatności związane z nabyciem są dokonywane na rzecz podmiotów zewnętrznych wobec Beneficjenta. Warunek wskazany w lit. c powyżej, nie obowiązuje w przypadku nabycia na zasadzie pierwokupu nieruchomości gruntowych niezbędnych do renaturyzacji siedlisk przyrodniczych oraz prowadzenia ochrony, restytucji bądź reintrodukcji gatunków w parkach narodowych, w tym także nieruchomości zabudowanych pod warunkiem, że budowle i budynki zostaną przeznaczone do rozbiórki lub wykorzystane do celów statutowych parku narodowego, a koszty te uznaje się za kwalifikowane.</a:t>
            </a:r>
          </a:p>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A578A32-305A-465B-9A8F-CAF5E21771DB}" type="slidenum">
              <a:rPr lang="pl-PL" altLang="pl-PL" smtClean="0"/>
              <a:pPr/>
              <a:t>14</a:t>
            </a:fld>
            <a:endParaRPr lang="pl-PL" altLang="pl-PL" smtClean="0"/>
          </a:p>
        </p:txBody>
      </p:sp>
    </p:spTree>
    <p:extLst>
      <p:ext uri="{BB962C8B-B14F-4D97-AF65-F5344CB8AC3E}">
        <p14:creationId xmlns:p14="http://schemas.microsoft.com/office/powerpoint/2010/main" val="836044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buFont typeface="Wingdings" panose="05000000000000000000" pitchFamily="2" charset="2"/>
              <a:buNone/>
            </a:pPr>
            <a:r>
              <a:rPr lang="pl-PL" altLang="pl-PL" sz="1600" smtClean="0">
                <a:solidFill>
                  <a:srgbClr val="FF0000"/>
                </a:solidFill>
              </a:rPr>
              <a:t>3.1 Przygotowanie przedsięwzięcia </a:t>
            </a:r>
          </a:p>
          <a:p>
            <a:pPr lvl="1"/>
            <a:r>
              <a:rPr lang="pl-PL" altLang="pl-PL" sz="1600" smtClean="0">
                <a:solidFill>
                  <a:srgbClr val="FF0000"/>
                </a:solidFill>
              </a:rPr>
              <a:t>Koszty związane z przygotowaniem przedsięwzięcia mogą być uznane za kwalifikowane, o ile wiążą się z opracowaniem dokumentacji niezbędnej do realizacji planowanego przedsięwzięcia oraz uzyskaniem niezbędnych pozwoleń i decyzji, w szczególności są to koszty opracowania: planów i programów ochrony, planów zadań ochronnych; </a:t>
            </a:r>
          </a:p>
          <a:p>
            <a:pPr lvl="1"/>
            <a:r>
              <a:rPr lang="pl-PL" altLang="pl-PL" sz="1600" smtClean="0">
                <a:solidFill>
                  <a:srgbClr val="FF0000"/>
                </a:solidFill>
              </a:rPr>
              <a:t>studium wykonalności (jeżeli jest wymagane przez NFOŚiGW), raportu o oddziaływaniu na środowisko, audytu energetycznego (jeżeli jest wymagany przez NFOŚiGW), projektu budowlanego i wykonawczego. </a:t>
            </a:r>
          </a:p>
          <a:p>
            <a:pPr lvl="1"/>
            <a:r>
              <a:rPr lang="pl-PL" altLang="pl-PL" sz="800" smtClean="0"/>
              <a:t>3.2 Zarządzanie przedsięwzięciem </a:t>
            </a:r>
          </a:p>
          <a:p>
            <a:pPr lvl="1"/>
            <a:r>
              <a:rPr lang="pl-PL" altLang="pl-PL" sz="800" smtClean="0"/>
              <a:t>Koszty zarządzania to wszelkie koszty, które wiążą się z planowaniem, realizacją i kontrolą zadań niezbędnych do osiągnięcia celów przedsięwzięcia. W szczególności kwalifikowane są koszty związane z zarządzaniem realizacją przedsięwzięcia w niezbędnym zakresie (np. koordynacja) lub w zakresie określonym obowiązującymi przepisami prawa (np. inspektor nadzoru).. Warunkiem koniecznym do uznania kosztów za kwalifikowane, poniesionych w związku z zarządzaniem przedsięwzięciem, jest ich szczegółowe opisanie oraz uzasadnienie we wniosku o dofinansowanie. Koszty te muszą zostać również wskazane w umowie o dofinansowanie W przypadku wykonywania zadania na rzecz przedsięwzięcia przez pracownika Beneficjenta wymagane jest, aby opis stanowiska pracy (zakres obowiązków tej osoby) wskazywał, jaka część etatu (udział procentowy) przypisana została do zarządzania przedsięwzięciem. Wysokość kosztów zarządzania przedsięwzięciem nie może przekraczać 3% kosztów kwalifikowanych przedsięwzięcia, chyba, że program priorytetowy stanowi inaczej.</a:t>
            </a:r>
          </a:p>
          <a:p>
            <a:pPr lvl="1"/>
            <a:r>
              <a:rPr lang="pl-PL" altLang="pl-PL" sz="800" smtClean="0"/>
              <a:t>3.3 Koszty informacji i promocji Koszty informacji i promocji związane z upowszechnianiem informacji o tym, że przedsięwzięcie jest dofinansowane ze środków NFOŚiGW (koszty działań wskazanych w „Instrukcji oznakowania przedsięwzięć dofinansowywanych ze środków NFOŚiGW”, w tym m.in. tablic informacyjnych, pamiątkowych, naklejek na ruchome składniki i elementy wyposażenia, itp.) są kwalifikowane.</a:t>
            </a:r>
          </a:p>
          <a:p>
            <a:pPr lvl="1"/>
            <a:r>
              <a:rPr lang="pl-PL" altLang="pl-PL" sz="800" smtClean="0"/>
              <a:t>3.4.1 Nabycie nieruchomości niezabudowanej, nieruchomości zabudowanej, zakup gruntu Wartość nabycia nieruchomości niezabudowanej, nieruchomości zabudowanej czy zakupu gruntu może być kosztem kwalifikowanym, jeżeli zostaną spełnione łącznie następujące warunki: a) nabyta nieruchomość jest niezbędna dla realizacji przedsięwzięcia i zostanie wykorzystana bezpośrednio do realizacji przedsięwzięcia, tzn. jako koszt kwalifikowany może być uznany tylko koszt takiej części nieruchomości, która jest niezbędna, b) wartość nabytej nieruchomości nie przekracza jej wartości godziwej, c) wartość nieruchomości jest potwierdzona operatem szacunkowym sporządzonym przez uprawnionego rzeczoznawcę w rozumieniu ustawy o gospodarce nieruchomościami, d) nabycie nieruchomości zostało przewidziane we wniosku o dofinansowanie i bezpośrednio wskazane w umowie o dofinansowanie, e) płatności związane z nabyciem są dokonywane na rzecz podmiotów zewnętrznych wobec Beneficjenta. Warunek wskazany w lit. c powyżej, nie obowiązuje w przypadku nabycia na zasadzie pierwokupu nieruchomości gruntowych niezbędnych do renaturyzacji siedlisk przyrodniczych oraz prowadzenia ochrony, restytucji bądź reintrodukcji gatunków w parkach narodowych, w tym także nieruchomości zabudowanych pod warunkiem, że budowle i budynki zostaną przeznaczone do rozbiórki lub wykorzystane do celów statutowych parku narodowego, a koszty te uznaje się za kwalifikowane.</a:t>
            </a:r>
          </a:p>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A578A32-305A-465B-9A8F-CAF5E21771DB}" type="slidenum">
              <a:rPr lang="pl-PL" altLang="pl-PL" smtClean="0"/>
              <a:pPr/>
              <a:t>15</a:t>
            </a:fld>
            <a:endParaRPr lang="pl-PL" altLang="pl-PL" smtClean="0"/>
          </a:p>
        </p:txBody>
      </p:sp>
    </p:spTree>
    <p:extLst>
      <p:ext uri="{BB962C8B-B14F-4D97-AF65-F5344CB8AC3E}">
        <p14:creationId xmlns:p14="http://schemas.microsoft.com/office/powerpoint/2010/main" val="8617013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buFont typeface="Wingdings" panose="05000000000000000000" pitchFamily="2" charset="2"/>
              <a:buNone/>
            </a:pPr>
            <a:r>
              <a:rPr lang="pl-PL" altLang="pl-PL" sz="1600" smtClean="0">
                <a:solidFill>
                  <a:srgbClr val="FF0000"/>
                </a:solidFill>
              </a:rPr>
              <a:t>3.1 Przygotowanie przedsięwzięcia </a:t>
            </a:r>
          </a:p>
          <a:p>
            <a:pPr lvl="1"/>
            <a:r>
              <a:rPr lang="pl-PL" altLang="pl-PL" sz="1600" smtClean="0">
                <a:solidFill>
                  <a:srgbClr val="FF0000"/>
                </a:solidFill>
              </a:rPr>
              <a:t>Koszty związane z przygotowaniem przedsięwzięcia mogą być uznane za kwalifikowane, o ile wiążą się z opracowaniem dokumentacji niezbędnej do realizacji planowanego przedsięwzięcia oraz uzyskaniem niezbędnych pozwoleń i decyzji, w szczególności są to koszty opracowania: planów i programów ochrony, planów zadań ochronnych; </a:t>
            </a:r>
          </a:p>
          <a:p>
            <a:pPr lvl="1"/>
            <a:r>
              <a:rPr lang="pl-PL" altLang="pl-PL" sz="1600" smtClean="0">
                <a:solidFill>
                  <a:srgbClr val="FF0000"/>
                </a:solidFill>
              </a:rPr>
              <a:t>studium wykonalności (jeżeli jest wymagane przez NFOŚiGW), raportu o oddziaływaniu na środowisko, audytu energetycznego (jeżeli jest wymagany przez NFOŚiGW), projektu budowlanego i wykonawczego. </a:t>
            </a:r>
          </a:p>
          <a:p>
            <a:pPr lvl="1"/>
            <a:r>
              <a:rPr lang="pl-PL" altLang="pl-PL" sz="800" smtClean="0"/>
              <a:t>3.2 Zarządzanie przedsięwzięciem </a:t>
            </a:r>
          </a:p>
          <a:p>
            <a:pPr lvl="1"/>
            <a:r>
              <a:rPr lang="pl-PL" altLang="pl-PL" sz="800" smtClean="0"/>
              <a:t>Koszty zarządzania to wszelkie koszty, które wiążą się z planowaniem, realizacją i kontrolą zadań niezbędnych do osiągnięcia celów przedsięwzięcia. W szczególności kwalifikowane są koszty związane z zarządzaniem realizacją przedsięwzięcia w niezbędnym zakresie (np. koordynacja) lub w zakresie określonym obowiązującymi przepisami prawa (np. inspektor nadzoru).. Warunkiem koniecznym do uznania kosztów za kwalifikowane, poniesionych w związku z zarządzaniem przedsięwzięciem, jest ich szczegółowe opisanie oraz uzasadnienie we wniosku o dofinansowanie. Koszty te muszą zostać również wskazane w umowie o dofinansowanie W przypadku wykonywania zadania na rzecz przedsięwzięcia przez pracownika Beneficjenta wymagane jest, aby opis stanowiska pracy (zakres obowiązków tej osoby) wskazywał, jaka część etatu (udział procentowy) przypisana została do zarządzania przedsięwzięciem. Wysokość kosztów zarządzania przedsięwzięciem nie może przekraczać 3% kosztów kwalifikowanych przedsięwzięcia, chyba, że program priorytetowy stanowi inaczej.</a:t>
            </a:r>
          </a:p>
          <a:p>
            <a:pPr lvl="1"/>
            <a:r>
              <a:rPr lang="pl-PL" altLang="pl-PL" sz="800" smtClean="0"/>
              <a:t>3.3 Koszty informacji i promocji Koszty informacji i promocji związane z upowszechnianiem informacji o tym, że przedsięwzięcie jest dofinansowane ze środków NFOŚiGW (koszty działań wskazanych w „Instrukcji oznakowania przedsięwzięć dofinansowywanych ze środków NFOŚiGW”, w tym m.in. tablic informacyjnych, pamiątkowych, naklejek na ruchome składniki i elementy wyposażenia, itp.) są kwalifikowane.</a:t>
            </a:r>
          </a:p>
          <a:p>
            <a:pPr lvl="1"/>
            <a:r>
              <a:rPr lang="pl-PL" altLang="pl-PL" sz="800" smtClean="0"/>
              <a:t>3.4.1 Nabycie nieruchomości niezabudowanej, nieruchomości zabudowanej, zakup gruntu Wartość nabycia nieruchomości niezabudowanej, nieruchomości zabudowanej czy zakupu gruntu może być kosztem kwalifikowanym, jeżeli zostaną spełnione łącznie następujące warunki: a) nabyta nieruchomość jest niezbędna dla realizacji przedsięwzięcia i zostanie wykorzystana bezpośrednio do realizacji przedsięwzięcia, tzn. jako koszt kwalifikowany może być uznany tylko koszt takiej części nieruchomości, która jest niezbędna, b) wartość nabytej nieruchomości nie przekracza jej wartości godziwej, c) wartość nieruchomości jest potwierdzona operatem szacunkowym sporządzonym przez uprawnionego rzeczoznawcę w rozumieniu ustawy o gospodarce nieruchomościami, d) nabycie nieruchomości zostało przewidziane we wniosku o dofinansowanie i bezpośrednio wskazane w umowie o dofinansowanie, e) płatności związane z nabyciem są dokonywane na rzecz podmiotów zewnętrznych wobec Beneficjenta. Warunek wskazany w lit. c powyżej, nie obowiązuje w przypadku nabycia na zasadzie pierwokupu nieruchomości gruntowych niezbędnych do renaturyzacji siedlisk przyrodniczych oraz prowadzenia ochrony, restytucji bądź reintrodukcji gatunków w parkach narodowych, w tym także nieruchomości zabudowanych pod warunkiem, że budowle i budynki zostaną przeznaczone do rozbiórki lub wykorzystane do celów statutowych parku narodowego, a koszty te uznaje się za kwalifikowane.</a:t>
            </a:r>
          </a:p>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A578A32-305A-465B-9A8F-CAF5E21771DB}" type="slidenum">
              <a:rPr lang="pl-PL" altLang="pl-PL" smtClean="0"/>
              <a:pPr/>
              <a:t>16</a:t>
            </a:fld>
            <a:endParaRPr lang="pl-PL" altLang="pl-PL" smtClean="0"/>
          </a:p>
        </p:txBody>
      </p:sp>
    </p:spTree>
    <p:extLst>
      <p:ext uri="{BB962C8B-B14F-4D97-AF65-F5344CB8AC3E}">
        <p14:creationId xmlns:p14="http://schemas.microsoft.com/office/powerpoint/2010/main" val="413244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a:buFont typeface="Wingdings" panose="05000000000000000000" pitchFamily="2" charset="2"/>
              <a:buNone/>
            </a:pPr>
            <a:r>
              <a:rPr lang="pl-PL" altLang="pl-PL" sz="1600" smtClean="0">
                <a:solidFill>
                  <a:srgbClr val="FF0000"/>
                </a:solidFill>
              </a:rPr>
              <a:t>3.1 Przygotowanie przedsięwzięcia </a:t>
            </a:r>
          </a:p>
          <a:p>
            <a:pPr lvl="1"/>
            <a:r>
              <a:rPr lang="pl-PL" altLang="pl-PL" sz="1600" smtClean="0">
                <a:solidFill>
                  <a:srgbClr val="FF0000"/>
                </a:solidFill>
              </a:rPr>
              <a:t>Koszty związane z przygotowaniem przedsięwzięcia mogą być uznane za kwalifikowane, o ile wiążą się z opracowaniem dokumentacji niezbędnej do realizacji planowanego przedsięwzięcia oraz uzyskaniem niezbędnych pozwoleń i decyzji, w szczególności są to koszty opracowania: planów i programów ochrony, planów zadań ochronnych; </a:t>
            </a:r>
          </a:p>
          <a:p>
            <a:pPr lvl="1"/>
            <a:r>
              <a:rPr lang="pl-PL" altLang="pl-PL" sz="1600" smtClean="0">
                <a:solidFill>
                  <a:srgbClr val="FF0000"/>
                </a:solidFill>
              </a:rPr>
              <a:t>studium wykonalności (jeżeli jest wymagane przez NFOŚiGW), raportu o oddziaływaniu na środowisko, audytu energetycznego (jeżeli jest wymagany przez NFOŚiGW), projektu budowlanego i wykonawczego. </a:t>
            </a:r>
          </a:p>
          <a:p>
            <a:pPr lvl="1"/>
            <a:r>
              <a:rPr lang="pl-PL" altLang="pl-PL" sz="800" smtClean="0"/>
              <a:t>3.2 Zarządzanie przedsięwzięciem </a:t>
            </a:r>
          </a:p>
          <a:p>
            <a:pPr lvl="1"/>
            <a:r>
              <a:rPr lang="pl-PL" altLang="pl-PL" sz="800" smtClean="0"/>
              <a:t>Koszty zarządzania to wszelkie koszty, które wiążą się z planowaniem, realizacją i kontrolą zadań niezbędnych do osiągnięcia celów przedsięwzięcia. W szczególności kwalifikowane są koszty związane z zarządzaniem realizacją przedsięwzięcia w niezbędnym zakresie (np. koordynacja) lub w zakresie określonym obowiązującymi przepisami prawa (np. inspektor nadzoru).. Warunkiem koniecznym do uznania kosztów za kwalifikowane, poniesionych w związku z zarządzaniem przedsięwzięciem, jest ich szczegółowe opisanie oraz uzasadnienie we wniosku o dofinansowanie. Koszty te muszą zostać również wskazane w umowie o dofinansowanie W przypadku wykonywania zadania na rzecz przedsięwzięcia przez pracownika Beneficjenta wymagane jest, aby opis stanowiska pracy (zakres obowiązków tej osoby) wskazywał, jaka część etatu (udział procentowy) przypisana została do zarządzania przedsięwzięciem. Wysokość kosztów zarządzania przedsięwzięciem nie może przekraczać 3% kosztów kwalifikowanych przedsięwzięcia, chyba, że program priorytetowy stanowi inaczej.</a:t>
            </a:r>
          </a:p>
          <a:p>
            <a:pPr lvl="1"/>
            <a:r>
              <a:rPr lang="pl-PL" altLang="pl-PL" sz="800" smtClean="0"/>
              <a:t>3.3 Koszty informacji i promocji Koszty informacji i promocji związane z upowszechnianiem informacji o tym, że przedsięwzięcie jest dofinansowane ze środków NFOŚiGW (koszty działań wskazanych w „Instrukcji oznakowania przedsięwzięć dofinansowywanych ze środków NFOŚiGW”, w tym m.in. tablic informacyjnych, pamiątkowych, naklejek na ruchome składniki i elementy wyposażenia, itp.) są kwalifikowane.</a:t>
            </a:r>
          </a:p>
          <a:p>
            <a:pPr lvl="1"/>
            <a:r>
              <a:rPr lang="pl-PL" altLang="pl-PL" sz="800" smtClean="0"/>
              <a:t>3.4.1 Nabycie nieruchomości niezabudowanej, nieruchomości zabudowanej, zakup gruntu Wartość nabycia nieruchomości niezabudowanej, nieruchomości zabudowanej czy zakupu gruntu może być kosztem kwalifikowanym, jeżeli zostaną spełnione łącznie następujące warunki: a) nabyta nieruchomość jest niezbędna dla realizacji przedsięwzięcia i zostanie wykorzystana bezpośrednio do realizacji przedsięwzięcia, tzn. jako koszt kwalifikowany może być uznany tylko koszt takiej części nieruchomości, która jest niezbędna, b) wartość nabytej nieruchomości nie przekracza jej wartości godziwej, c) wartość nieruchomości jest potwierdzona operatem szacunkowym sporządzonym przez uprawnionego rzeczoznawcę w rozumieniu ustawy o gospodarce nieruchomościami, d) nabycie nieruchomości zostało przewidziane we wniosku o dofinansowanie i bezpośrednio wskazane w umowie o dofinansowanie, e) płatności związane z nabyciem są dokonywane na rzecz podmiotów zewnętrznych wobec Beneficjenta. Warunek wskazany w lit. c powyżej, nie obowiązuje w przypadku nabycia na zasadzie pierwokupu nieruchomości gruntowych niezbędnych do renaturyzacji siedlisk przyrodniczych oraz prowadzenia ochrony, restytucji bądź reintrodukcji gatunków w parkach narodowych, w tym także nieruchomości zabudowanych pod warunkiem, że budowle i budynki zostaną przeznaczone do rozbiórki lub wykorzystane do celów statutowych parku narodowego, a koszty te uznaje się za kwalifikowane.</a:t>
            </a:r>
          </a:p>
          <a:p>
            <a:endParaRPr lang="pl-PL" altLang="pl-PL" smtClean="0"/>
          </a:p>
        </p:txBody>
      </p:sp>
      <p:sp>
        <p:nvSpPr>
          <p:cNvPr id="3277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A578A32-305A-465B-9A8F-CAF5E21771DB}" type="slidenum">
              <a:rPr lang="pl-PL" altLang="pl-PL" smtClean="0"/>
              <a:pPr/>
              <a:t>17</a:t>
            </a:fld>
            <a:endParaRPr lang="pl-PL" altLang="pl-PL" smtClean="0"/>
          </a:p>
        </p:txBody>
      </p:sp>
    </p:spTree>
    <p:extLst>
      <p:ext uri="{BB962C8B-B14F-4D97-AF65-F5344CB8AC3E}">
        <p14:creationId xmlns:p14="http://schemas.microsoft.com/office/powerpoint/2010/main" val="38337753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482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774CD717-617B-43E8-B955-B9558A82A4EE}" type="slidenum">
              <a:rPr lang="pl-PL" altLang="pl-PL" smtClean="0"/>
              <a:pPr/>
              <a:t>18</a:t>
            </a:fld>
            <a:endParaRPr lang="pl-PL" altLang="pl-PL" smtClean="0"/>
          </a:p>
        </p:txBody>
      </p:sp>
    </p:spTree>
    <p:extLst>
      <p:ext uri="{BB962C8B-B14F-4D97-AF65-F5344CB8AC3E}">
        <p14:creationId xmlns:p14="http://schemas.microsoft.com/office/powerpoint/2010/main" val="2811875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686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F40F4487-75AD-40B6-9A3B-A1068B72716A}" type="slidenum">
              <a:rPr lang="pl-PL" altLang="pl-PL" smtClean="0"/>
              <a:pPr/>
              <a:t>19</a:t>
            </a:fld>
            <a:endParaRPr lang="pl-PL" altLang="pl-PL" smtClean="0"/>
          </a:p>
        </p:txBody>
      </p:sp>
    </p:spTree>
    <p:extLst>
      <p:ext uri="{BB962C8B-B14F-4D97-AF65-F5344CB8AC3E}">
        <p14:creationId xmlns:p14="http://schemas.microsoft.com/office/powerpoint/2010/main" val="2950351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8 kwietnia 2014 r. Rada Ministrów przyjęła </a:t>
            </a:r>
            <a:r>
              <a:rPr lang="pl-PL" altLang="pl-PL" i="1" smtClean="0"/>
              <a:t>Program Rozwoju Przedsiębiorstw</a:t>
            </a:r>
            <a:r>
              <a:rPr lang="pl-PL" altLang="pl-PL" smtClean="0"/>
              <a:t>, którego integralną część stanowi </a:t>
            </a:r>
            <a:r>
              <a:rPr lang="pl-PL" altLang="pl-PL" b="1" i="1" smtClean="0"/>
              <a:t>Krajowa Inteligentna Specjalizacja (KIS).</a:t>
            </a:r>
            <a:endParaRPr lang="pl-PL" altLang="pl-PL" smtClean="0"/>
          </a:p>
          <a:p>
            <a:r>
              <a:rPr lang="pl-PL" altLang="pl-PL" b="1" i="1" smtClean="0"/>
              <a:t>Krajowa inteligentna specjalizacja </a:t>
            </a:r>
            <a:r>
              <a:rPr lang="pl-PL" altLang="pl-PL" b="1" smtClean="0"/>
              <a:t>jest dokumentem otwartym, który podlega ciągłej weryfikacji i aktualizacji w oparciu o system monitorowania oraz zachodzące zmiany społeczno-gospodarcze. </a:t>
            </a:r>
            <a:endParaRPr lang="pl-PL" altLang="pl-PL" smtClean="0"/>
          </a:p>
          <a:p>
            <a:r>
              <a:rPr lang="pl-PL" altLang="pl-PL" smtClean="0"/>
              <a:t>Dokument określa priorytety gospodarcze w obszarze B+R+I, których rozwój zapewni tworzenie innowacyjnych rozwiązań społeczno-gospodarczych, zwiększenie wartości dodanej gospodarki i podniesienie jej konkurencyjności na rynkach zagranicznych.</a:t>
            </a:r>
          </a:p>
          <a:p>
            <a:endParaRPr lang="pl-PL" altLang="pl-PL" smtClean="0"/>
          </a:p>
        </p:txBody>
      </p:sp>
      <p:sp>
        <p:nvSpPr>
          <p:cNvPr id="1843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5E219543-CADE-485B-ACE2-90EB48C6338C}" type="slidenum">
              <a:rPr lang="pl-PL" altLang="pl-PL" smtClean="0"/>
              <a:pPr/>
              <a:t>2</a:t>
            </a:fld>
            <a:endParaRPr lang="pl-PL" altLang="pl-PL" smtClean="0"/>
          </a:p>
        </p:txBody>
      </p:sp>
    </p:spTree>
    <p:extLst>
      <p:ext uri="{BB962C8B-B14F-4D97-AF65-F5344CB8AC3E}">
        <p14:creationId xmlns:p14="http://schemas.microsoft.com/office/powerpoint/2010/main" val="3240269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38916"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A736A3F8-1B25-45E7-9725-89361092B58B}" type="slidenum">
              <a:rPr lang="pl-PL" altLang="pl-PL" smtClean="0"/>
              <a:pPr/>
              <a:t>20</a:t>
            </a:fld>
            <a:endParaRPr lang="pl-PL" altLang="pl-PL" smtClean="0"/>
          </a:p>
        </p:txBody>
      </p:sp>
    </p:spTree>
    <p:extLst>
      <p:ext uri="{BB962C8B-B14F-4D97-AF65-F5344CB8AC3E}">
        <p14:creationId xmlns:p14="http://schemas.microsoft.com/office/powerpoint/2010/main" val="1273416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09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050BFAA4-5DD7-40FF-827D-C33AAF13766C}" type="slidenum">
              <a:rPr lang="pl-PL" altLang="pl-PL" smtClean="0"/>
              <a:pPr/>
              <a:t>21</a:t>
            </a:fld>
            <a:endParaRPr lang="pl-PL" altLang="pl-PL" smtClean="0"/>
          </a:p>
        </p:txBody>
      </p:sp>
    </p:spTree>
    <p:extLst>
      <p:ext uri="{BB962C8B-B14F-4D97-AF65-F5344CB8AC3E}">
        <p14:creationId xmlns:p14="http://schemas.microsoft.com/office/powerpoint/2010/main" val="336099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09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050BFAA4-5DD7-40FF-827D-C33AAF13766C}" type="slidenum">
              <a:rPr lang="pl-PL" altLang="pl-PL" smtClean="0"/>
              <a:pPr/>
              <a:t>22</a:t>
            </a:fld>
            <a:endParaRPr lang="pl-PL" altLang="pl-PL" smtClean="0"/>
          </a:p>
        </p:txBody>
      </p:sp>
    </p:spTree>
    <p:extLst>
      <p:ext uri="{BB962C8B-B14F-4D97-AF65-F5344CB8AC3E}">
        <p14:creationId xmlns:p14="http://schemas.microsoft.com/office/powerpoint/2010/main" val="694463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09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50BFAA4-5DD7-40FF-827D-C33AAF13766C}" type="slidenum">
              <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831296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09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50BFAA4-5DD7-40FF-827D-C33AAF13766C}" type="slidenum">
              <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51483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4096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50BFAA4-5DD7-40FF-827D-C33AAF13766C}" type="slidenum">
              <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pl-PL" altLang="pl-P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09530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W dniu 12 lipca 2016r.  Komitet Sterujący ds. krajowych inteligentnych specjalizacji zaakceptował 3. wersję Szczegółowych Opisów 20 Krajowych Inteligentnych Specjalizacji, wypracowane przez Grupy Robocze ds. kis, w skład których wchodzą przedstawiciele biznesu oraz nauki.</a:t>
            </a:r>
          </a:p>
          <a:p>
            <a:r>
              <a:rPr lang="pl-PL" altLang="pl-PL" smtClean="0"/>
              <a:t>Krajowe inteligentne specjalizacje są obszarami B+R+I zidentyfikowanymi w procesie przedsiębiorczego odkrywania, których rozwój przyczyni się do podniesienia innowacyjności polskiej gospodarki.</a:t>
            </a:r>
          </a:p>
          <a:p>
            <a:r>
              <a:rPr lang="pl-PL" altLang="pl-PL" u="sng" smtClean="0">
                <a:hlinkClick r:id="rId3" tooltip="opis"/>
              </a:rPr>
              <a:t>Szczegółowy Opis Krajowych Inteligentnych Specjalizacji - 4 wersja (styczeń 2018)</a:t>
            </a:r>
            <a:endParaRPr lang="pl-PL" altLang="pl-PL" u="sng" smtClean="0"/>
          </a:p>
          <a:p>
            <a:endParaRPr lang="pl-PL" altLang="pl-PL" smtClean="0"/>
          </a:p>
        </p:txBody>
      </p:sp>
      <p:sp>
        <p:nvSpPr>
          <p:cNvPr id="20484"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0280FA65-9B7E-490F-8E83-215175749A1C}" type="slidenum">
              <a:rPr lang="pl-PL" altLang="pl-PL" smtClean="0"/>
              <a:pPr/>
              <a:t>3</a:t>
            </a:fld>
            <a:endParaRPr lang="pl-PL" altLang="pl-PL" smtClean="0"/>
          </a:p>
        </p:txBody>
      </p:sp>
    </p:spTree>
    <p:extLst>
      <p:ext uri="{BB962C8B-B14F-4D97-AF65-F5344CB8AC3E}">
        <p14:creationId xmlns:p14="http://schemas.microsoft.com/office/powerpoint/2010/main" val="1410782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Nabór wniosków odbywa się osobno dla poszczególnych faz</a:t>
            </a:r>
          </a:p>
        </p:txBody>
      </p:sp>
      <p:sp>
        <p:nvSpPr>
          <p:cNvPr id="1229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940A32D8-B059-43D2-A407-21DF303BAEE0}" type="slidenum">
              <a:rPr lang="pl-PL" altLang="pl-PL" smtClean="0"/>
              <a:pPr/>
              <a:t>4</a:t>
            </a:fld>
            <a:endParaRPr lang="pl-PL" altLang="pl-PL" smtClean="0"/>
          </a:p>
        </p:txBody>
      </p:sp>
    </p:spTree>
    <p:extLst>
      <p:ext uri="{BB962C8B-B14F-4D97-AF65-F5344CB8AC3E}">
        <p14:creationId xmlns:p14="http://schemas.microsoft.com/office/powerpoint/2010/main" val="3494771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1434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C57171BA-F410-4878-AA36-2D927882E518}" type="slidenum">
              <a:rPr lang="pl-PL" altLang="pl-PL" smtClean="0"/>
              <a:pPr/>
              <a:t>5</a:t>
            </a:fld>
            <a:endParaRPr lang="pl-PL" altLang="pl-PL" smtClean="0"/>
          </a:p>
        </p:txBody>
      </p:sp>
    </p:spTree>
    <p:extLst>
      <p:ext uri="{BB962C8B-B14F-4D97-AF65-F5344CB8AC3E}">
        <p14:creationId xmlns:p14="http://schemas.microsoft.com/office/powerpoint/2010/main" val="377877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Nabór wniosków odbywa się osobno dla poszczególnych faz</a:t>
            </a:r>
          </a:p>
        </p:txBody>
      </p:sp>
      <p:sp>
        <p:nvSpPr>
          <p:cNvPr id="1638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724A36EC-D635-4E9C-B2BD-D380F6114766}" type="slidenum">
              <a:rPr lang="pl-PL" altLang="pl-PL" smtClean="0"/>
              <a:pPr/>
              <a:t>6</a:t>
            </a:fld>
            <a:endParaRPr lang="pl-PL" altLang="pl-PL" smtClean="0"/>
          </a:p>
        </p:txBody>
      </p:sp>
    </p:spTree>
    <p:extLst>
      <p:ext uri="{BB962C8B-B14F-4D97-AF65-F5344CB8AC3E}">
        <p14:creationId xmlns:p14="http://schemas.microsoft.com/office/powerpoint/2010/main" val="1253295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Dominika, czy gdzieśw KC jest napisane, że to musi być działalność prowadzona na terenie RP? Tzn. Że Beneficjent ma siedzibę w Polsce?</a:t>
            </a:r>
          </a:p>
        </p:txBody>
      </p:sp>
      <p:sp>
        <p:nvSpPr>
          <p:cNvPr id="22532"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EEA81286-C8E2-4A20-9E33-A2CF92686E11}" type="slidenum">
              <a:rPr lang="pl-PL" altLang="pl-PL" smtClean="0"/>
              <a:pPr/>
              <a:t>7</a:t>
            </a:fld>
            <a:endParaRPr lang="pl-PL" altLang="pl-PL" smtClean="0"/>
          </a:p>
        </p:txBody>
      </p:sp>
    </p:spTree>
    <p:extLst>
      <p:ext uri="{BB962C8B-B14F-4D97-AF65-F5344CB8AC3E}">
        <p14:creationId xmlns:p14="http://schemas.microsoft.com/office/powerpoint/2010/main" val="3025358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pl-PL" altLang="pl-PL" smtClean="0"/>
              <a:t>Prace rozwojowe - nabywanie, łączenie, kształtowanie i wykorzystywanie dostępnej aktualnie wiedzy i umiejętności z dziedziny nauki, technologii i działalności gospodarczej oraz innej wiedzy i umiejętności do planowania produkcji oraz tworzenia i projektowania nowych, zmienionych lub ulepszonych produktów, procesów i usług, z wyłączeniem prac obejmujących rutynowe i okresowe zmiany wprowadzane do produktów, linii produkcyjnych, procesów wytwórczych, istniejących usług oraz innych operacji w toku, nawet jeżeli takie zmiany mają charakter ulepszeń, w szczególności:</a:t>
            </a:r>
          </a:p>
          <a:p>
            <a:r>
              <a:rPr lang="pl-PL" altLang="pl-PL" smtClean="0"/>
              <a:t>a)  opracowywanie prototypów i projektów pilotażowych oraz demonstracje, testowanie i walidację nowych lub ulepszonych produktów, procesów lub usług w otoczeniu stanowiącym model warunków rzeczywistego funkcjonowania, których głównym celem jest dalsze udoskonalenie techniczne produktów, procesów lub usług, których ostateczny kształt nie został określony,</a:t>
            </a:r>
          </a:p>
          <a:p>
            <a:r>
              <a:rPr lang="pl-PL" altLang="pl-PL" smtClean="0"/>
              <a:t>b)  opracowywanie prototypów i projektów pilotażowych, które można wykorzystać do celów komercyjnych, w przypadku gdy prototyp lub projekt pilotażowy stanowi produkt końcowy gotowy do wykorzystania komercyjnego, a jego produkcja wyłącznie do celów demonstracyjnych i walidacyjnych jest zbyt kosztowna;</a:t>
            </a:r>
          </a:p>
          <a:p>
            <a:r>
              <a:rPr lang="pl-PL" altLang="pl-PL" smtClean="0"/>
              <a:t>prace rozwojowe nie obejmują rutynowych i okresowych zmian wprowadzanych do produktów, linii produkcyjnych, procesów wytwórczych, istniejących usług oraz innych operacji w toku, nawet jeżeli takie zmiany mają charakter ulepszeń;</a:t>
            </a:r>
          </a:p>
        </p:txBody>
      </p:sp>
      <p:sp>
        <p:nvSpPr>
          <p:cNvPr id="24580"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77B9515D-AC6F-451C-8BF6-0FB6B42E903D}" type="slidenum">
              <a:rPr lang="pl-PL" altLang="pl-PL" smtClean="0"/>
              <a:pPr/>
              <a:t>8</a:t>
            </a:fld>
            <a:endParaRPr lang="pl-PL" altLang="pl-PL" smtClean="0"/>
          </a:p>
        </p:txBody>
      </p:sp>
    </p:spTree>
    <p:extLst>
      <p:ext uri="{BB962C8B-B14F-4D97-AF65-F5344CB8AC3E}">
        <p14:creationId xmlns:p14="http://schemas.microsoft.com/office/powerpoint/2010/main" val="27143866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smtClean="0"/>
          </a:p>
        </p:txBody>
      </p:sp>
      <p:sp>
        <p:nvSpPr>
          <p:cNvPr id="26628" name="Symbol zastępczy numeru slajd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39775" indent="-284163">
              <a:defRPr>
                <a:solidFill>
                  <a:schemeClr val="tx1"/>
                </a:solidFill>
                <a:latin typeface="Arial" panose="020B0604020202020204" pitchFamily="34" charset="0"/>
              </a:defRPr>
            </a:lvl2pPr>
            <a:lvl3pPr marL="1141413" indent="-227013">
              <a:defRPr>
                <a:solidFill>
                  <a:schemeClr val="tx1"/>
                </a:solidFill>
                <a:latin typeface="Arial" panose="020B0604020202020204" pitchFamily="34" charset="0"/>
              </a:defRPr>
            </a:lvl3pPr>
            <a:lvl4pPr marL="1598613" indent="-227013">
              <a:defRPr>
                <a:solidFill>
                  <a:schemeClr val="tx1"/>
                </a:solidFill>
                <a:latin typeface="Arial" panose="020B0604020202020204" pitchFamily="34" charset="0"/>
              </a:defRPr>
            </a:lvl4pPr>
            <a:lvl5pPr marL="2055813" indent="-227013">
              <a:defRPr>
                <a:solidFill>
                  <a:schemeClr val="tx1"/>
                </a:solidFill>
                <a:latin typeface="Arial" panose="020B0604020202020204" pitchFamily="34" charset="0"/>
              </a:defRPr>
            </a:lvl5pPr>
            <a:lvl6pPr marL="2513013" indent="-227013" eaLnBrk="0" fontAlgn="base" hangingPunct="0">
              <a:spcBef>
                <a:spcPct val="0"/>
              </a:spcBef>
              <a:spcAft>
                <a:spcPct val="0"/>
              </a:spcAft>
              <a:defRPr>
                <a:solidFill>
                  <a:schemeClr val="tx1"/>
                </a:solidFill>
                <a:latin typeface="Arial" panose="020B0604020202020204" pitchFamily="34" charset="0"/>
              </a:defRPr>
            </a:lvl6pPr>
            <a:lvl7pPr marL="2970213" indent="-227013" eaLnBrk="0" fontAlgn="base" hangingPunct="0">
              <a:spcBef>
                <a:spcPct val="0"/>
              </a:spcBef>
              <a:spcAft>
                <a:spcPct val="0"/>
              </a:spcAft>
              <a:defRPr>
                <a:solidFill>
                  <a:schemeClr val="tx1"/>
                </a:solidFill>
                <a:latin typeface="Arial" panose="020B0604020202020204" pitchFamily="34" charset="0"/>
              </a:defRPr>
            </a:lvl7pPr>
            <a:lvl8pPr marL="3427413" indent="-227013" eaLnBrk="0" fontAlgn="base" hangingPunct="0">
              <a:spcBef>
                <a:spcPct val="0"/>
              </a:spcBef>
              <a:spcAft>
                <a:spcPct val="0"/>
              </a:spcAft>
              <a:defRPr>
                <a:solidFill>
                  <a:schemeClr val="tx1"/>
                </a:solidFill>
                <a:latin typeface="Arial" panose="020B0604020202020204" pitchFamily="34" charset="0"/>
              </a:defRPr>
            </a:lvl8pPr>
            <a:lvl9pPr marL="3884613" indent="-227013" eaLnBrk="0" fontAlgn="base" hangingPunct="0">
              <a:spcBef>
                <a:spcPct val="0"/>
              </a:spcBef>
              <a:spcAft>
                <a:spcPct val="0"/>
              </a:spcAft>
              <a:defRPr>
                <a:solidFill>
                  <a:schemeClr val="tx1"/>
                </a:solidFill>
                <a:latin typeface="Arial" panose="020B0604020202020204" pitchFamily="34" charset="0"/>
              </a:defRPr>
            </a:lvl9pPr>
          </a:lstStyle>
          <a:p>
            <a:fld id="{03141A97-FCC6-4FE5-A74F-83892AA4A335}" type="slidenum">
              <a:rPr lang="pl-PL" altLang="pl-PL" smtClean="0"/>
              <a:pPr/>
              <a:t>9</a:t>
            </a:fld>
            <a:endParaRPr lang="pl-PL" altLang="pl-PL" smtClean="0"/>
          </a:p>
        </p:txBody>
      </p:sp>
    </p:spTree>
    <p:extLst>
      <p:ext uri="{BB962C8B-B14F-4D97-AF65-F5344CB8AC3E}">
        <p14:creationId xmlns:p14="http://schemas.microsoft.com/office/powerpoint/2010/main" val="3961308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lvl1pPr>
              <a:defRPr sz="2800"/>
            </a:lvl1pPr>
          </a:lstStyle>
          <a:p>
            <a:r>
              <a:rPr lang="pl-PL" dirty="0" smtClean="0"/>
              <a:t>Kliknij, aby edytować styl</a:t>
            </a:r>
            <a:endParaRPr lang="pl-PL" dirty="0"/>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2697294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381312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38224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8AEAFEF9-5248-44A9-905D-33F60BD80155}" type="datetimeFigureOut">
              <a:rPr lang="pl-PL"/>
              <a:pPr>
                <a:defRPr/>
              </a:pPr>
              <a:t>2019-01-28</a:t>
            </a:fld>
            <a:endParaRPr lang="pl-PL"/>
          </a:p>
        </p:txBody>
      </p:sp>
      <p:sp>
        <p:nvSpPr>
          <p:cNvPr id="5" name="Symbol zastępczy stopki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pl-PL"/>
          </a:p>
        </p:txBody>
      </p:sp>
    </p:spTree>
    <p:extLst>
      <p:ext uri="{BB962C8B-B14F-4D97-AF65-F5344CB8AC3E}">
        <p14:creationId xmlns:p14="http://schemas.microsoft.com/office/powerpoint/2010/main" val="3514321385"/>
      </p:ext>
    </p:extLst>
  </p:cSld>
  <p:clrMapOvr>
    <a:masterClrMapping/>
  </p:clrMapOvr>
  <p:transition spd="med">
    <p:fade thruBlk="1"/>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4" name="Prostokąt 3"/>
          <p:cNvSpPr/>
          <p:nvPr userDrawn="1"/>
        </p:nvSpPr>
        <p:spPr>
          <a:xfrm>
            <a:off x="0" y="500063"/>
            <a:ext cx="928688" cy="1071562"/>
          </a:xfrm>
          <a:prstGeom prst="rect">
            <a:avLst/>
          </a:prstGeom>
          <a:solidFill>
            <a:srgbClr val="FFFFFF">
              <a:alpha val="6588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l-PL">
              <a:solidFill>
                <a:prstClr val="white"/>
              </a:solidFill>
            </a:endParaRPr>
          </a:p>
        </p:txBody>
      </p:sp>
      <p:sp>
        <p:nvSpPr>
          <p:cNvPr id="2" name="Tytuł 1"/>
          <p:cNvSpPr>
            <a:spLocks noGrp="1"/>
          </p:cNvSpPr>
          <p:nvPr>
            <p:ph type="title"/>
          </p:nvPr>
        </p:nvSpPr>
        <p:spPr>
          <a:xfrm>
            <a:off x="1071538" y="357174"/>
            <a:ext cx="7615262" cy="1143000"/>
          </a:xfrm>
        </p:spPr>
        <p:txBody>
          <a:bodyPr/>
          <a:lstStyle/>
          <a:p>
            <a:r>
              <a:rPr lang="pl-PL" dirty="0" smtClean="0"/>
              <a:t>Kliknij, aby edytować styl</a:t>
            </a:r>
            <a:endParaRPr lang="pl-PL" dirty="0"/>
          </a:p>
        </p:txBody>
      </p:sp>
      <p:sp>
        <p:nvSpPr>
          <p:cNvPr id="3" name="Symbol zastępczy zawartości 2"/>
          <p:cNvSpPr>
            <a:spLocks noGrp="1"/>
          </p:cNvSpPr>
          <p:nvPr>
            <p:ph idx="1"/>
          </p:nvPr>
        </p:nvSpPr>
        <p:spPr>
          <a:xfrm>
            <a:off x="1071538" y="1600200"/>
            <a:ext cx="7615262" cy="4525963"/>
          </a:xfrm>
        </p:spPr>
        <p:txBody>
          <a:bodyPr/>
          <a:lstStyle>
            <a:lvl1pPr algn="just">
              <a:defRPr/>
            </a:lvl1pPr>
            <a:lvl2pPr algn="just">
              <a:defRPr/>
            </a:lvl2pPr>
            <a:lvl3pPr algn="just">
              <a:defRPr/>
            </a:lvl3pPr>
            <a:lvl4pPr algn="just">
              <a:defRPr/>
            </a:lvl4pPr>
            <a:lvl5pPr algn="just">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daty 3"/>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FAD3B57C-3B06-445D-9DE9-BA18066234AD}" type="datetimeFigureOut">
              <a:rPr lang="pl-PL"/>
              <a:pPr>
                <a:defRPr/>
              </a:pPr>
              <a:t>2019-01-28</a:t>
            </a:fld>
            <a:endParaRPr lang="pl-PL"/>
          </a:p>
        </p:txBody>
      </p:sp>
      <p:sp>
        <p:nvSpPr>
          <p:cNvPr id="6" name="Symbol zastępczy stopki 4"/>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pl-PL"/>
          </a:p>
        </p:txBody>
      </p:sp>
      <p:sp>
        <p:nvSpPr>
          <p:cNvPr id="7" name="Symbol zastępczy numeru slajdu 5"/>
          <p:cNvSpPr>
            <a:spLocks noGrp="1"/>
          </p:cNvSpPr>
          <p:nvPr>
            <p:ph type="sldNum" sz="quarter" idx="12"/>
          </p:nvPr>
        </p:nvSpPr>
        <p:spPr>
          <a:xfrm>
            <a:off x="6553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2D74FA3F-76D7-4FE4-83B2-55B00E51541E}" type="slidenum">
              <a:rPr lang="pl-PL"/>
              <a:pPr>
                <a:defRPr/>
              </a:pPr>
              <a:t>‹#›</a:t>
            </a:fld>
            <a:endParaRPr lang="pl-PL"/>
          </a:p>
        </p:txBody>
      </p:sp>
    </p:spTree>
    <p:extLst>
      <p:ext uri="{BB962C8B-B14F-4D97-AF65-F5344CB8AC3E}">
        <p14:creationId xmlns:p14="http://schemas.microsoft.com/office/powerpoint/2010/main" val="2387530362"/>
      </p:ext>
    </p:extLst>
  </p:cSld>
  <p:clrMapOvr>
    <a:masterClrMapping/>
  </p:clrMapOvr>
  <p:transition spd="med">
    <p:fade thruBlk="1"/>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0D8F1DE5-A9AF-40FC-A333-DB3A12ACE192}" type="datetimeFigureOut">
              <a:rPr lang="pl-PL"/>
              <a:pPr>
                <a:defRPr/>
              </a:pPr>
              <a:t>2019-01-28</a:t>
            </a:fld>
            <a:endParaRPr lang="pl-PL"/>
          </a:p>
        </p:txBody>
      </p:sp>
      <p:sp>
        <p:nvSpPr>
          <p:cNvPr id="6" name="Symbol zastępczy stopki 5"/>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8C825000-1BD3-46B9-A5FB-D624456975F9}" type="slidenum">
              <a:rPr lang="pl-PL"/>
              <a:pPr>
                <a:defRPr/>
              </a:pPr>
              <a:t>‹#›</a:t>
            </a:fld>
            <a:endParaRPr lang="pl-PL"/>
          </a:p>
        </p:txBody>
      </p:sp>
    </p:spTree>
    <p:extLst>
      <p:ext uri="{BB962C8B-B14F-4D97-AF65-F5344CB8AC3E}">
        <p14:creationId xmlns:p14="http://schemas.microsoft.com/office/powerpoint/2010/main" val="3719438648"/>
      </p:ext>
    </p:extLst>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a:xfrm>
            <a:off x="457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92CA8E4F-458D-4B6C-A128-DF4B8BA023DF}" type="datetimeFigureOut">
              <a:rPr lang="pl-PL"/>
              <a:pPr>
                <a:defRPr/>
              </a:pPr>
              <a:t>2019-01-28</a:t>
            </a:fld>
            <a:endParaRPr lang="pl-PL"/>
          </a:p>
        </p:txBody>
      </p:sp>
      <p:sp>
        <p:nvSpPr>
          <p:cNvPr id="8" name="Symbol zastępczy stopki 7"/>
          <p:cNvSpPr>
            <a:spLocks noGrp="1"/>
          </p:cNvSpPr>
          <p:nvPr>
            <p:ph type="ftr" sz="quarter" idx="11"/>
          </p:nvPr>
        </p:nvSpPr>
        <p:spPr/>
        <p:txBody>
          <a:bodyPr/>
          <a:lstStyle>
            <a:lvl1pPr eaLnBrk="0" fontAlgn="base" hangingPunct="0">
              <a:spcBef>
                <a:spcPct val="0"/>
              </a:spcBef>
              <a:spcAft>
                <a:spcPct val="0"/>
              </a:spcAft>
              <a:defRPr>
                <a:latin typeface="Arial" panose="020B0604020202020204" pitchFamily="34" charset="0"/>
              </a:defRPr>
            </a:lvl1pPr>
          </a:lstStyle>
          <a:p>
            <a:pPr>
              <a:defRPr/>
            </a:pPr>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lvl1pPr eaLnBrk="1" fontAlgn="auto" hangingPunct="1">
              <a:spcBef>
                <a:spcPts val="0"/>
              </a:spcBef>
              <a:spcAft>
                <a:spcPts val="0"/>
              </a:spcAft>
              <a:defRPr>
                <a:solidFill>
                  <a:prstClr val="black"/>
                </a:solidFill>
                <a:latin typeface="Calibri"/>
              </a:defRPr>
            </a:lvl1pPr>
          </a:lstStyle>
          <a:p>
            <a:pPr>
              <a:defRPr/>
            </a:pPr>
            <a:fld id="{BE8808FB-B00C-43D8-AD67-08174B7BF8D8}" type="slidenum">
              <a:rPr lang="pl-PL"/>
              <a:pPr>
                <a:defRPr/>
              </a:pPr>
              <a:t>‹#›</a:t>
            </a:fld>
            <a:endParaRPr lang="pl-PL"/>
          </a:p>
        </p:txBody>
      </p:sp>
    </p:spTree>
    <p:extLst>
      <p:ext uri="{BB962C8B-B14F-4D97-AF65-F5344CB8AC3E}">
        <p14:creationId xmlns:p14="http://schemas.microsoft.com/office/powerpoint/2010/main" val="3683558724"/>
      </p:ext>
    </p:extLst>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sz="3000"/>
            </a:lvl1pPr>
          </a:lstStyle>
          <a:p>
            <a:r>
              <a:rPr lang="pl-PL" dirty="0" smtClean="0"/>
              <a:t>Kliknij, aby edytować styl</a:t>
            </a:r>
            <a:endParaRPr lang="pl-PL" dirty="0"/>
          </a:p>
        </p:txBody>
      </p:sp>
      <p:sp>
        <p:nvSpPr>
          <p:cNvPr id="3" name="Symbol zastępczy zawartości 2"/>
          <p:cNvSpPr>
            <a:spLocks noGrp="1"/>
          </p:cNvSpPr>
          <p:nvPr>
            <p:ph idx="1"/>
          </p:nvPr>
        </p:nvSpPr>
        <p:spPr/>
        <p:txBody>
          <a:bodyPr/>
          <a:lstStyle>
            <a:lvl1pPr>
              <a:defRPr sz="2000"/>
            </a:lvl1pPr>
            <a:lvl2pPr>
              <a:buFont typeface="Arial" pitchFamily="34" charset="0"/>
              <a:buChar char="•"/>
              <a:defRPr sz="2000"/>
            </a:lvl2pPr>
            <a:lvl3pPr marL="990600" indent="-276225">
              <a:buSzPct val="70000"/>
              <a:buFont typeface="Courier New" pitchFamily="49" charset="0"/>
              <a:buChar char="o"/>
              <a:defRPr sz="2000"/>
            </a:lvl3pPr>
            <a:lvl4pPr marL="1438275" indent="-276225">
              <a:defRPr sz="2000"/>
            </a:lvl4pPr>
            <a:lvl5pPr marL="1619250" indent="-361950">
              <a:defRPr sz="2000"/>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extLst>
      <p:ext uri="{BB962C8B-B14F-4D97-AF65-F5344CB8AC3E}">
        <p14:creationId xmlns:p14="http://schemas.microsoft.com/office/powerpoint/2010/main" val="3577757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2400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48480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89250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Tree>
    <p:extLst>
      <p:ext uri="{BB962C8B-B14F-4D97-AF65-F5344CB8AC3E}">
        <p14:creationId xmlns:p14="http://schemas.microsoft.com/office/powerpoint/2010/main" val="8850967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95441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2515004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219403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4.xml"/><Relationship Id="rId7"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3"/>
          <p:cNvSpPr>
            <a:spLocks noChangeArrowheads="1"/>
          </p:cNvSpPr>
          <p:nvPr userDrawn="1"/>
        </p:nvSpPr>
        <p:spPr bwMode="auto">
          <a:xfrm>
            <a:off x="0" y="6503988"/>
            <a:ext cx="6157913" cy="361950"/>
          </a:xfrm>
          <a:prstGeom prst="rect">
            <a:avLst/>
          </a:prstGeom>
          <a:solidFill>
            <a:srgbClr val="84C22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pl-PL" altLang="pl-PL" smtClean="0"/>
          </a:p>
        </p:txBody>
      </p:sp>
      <p:sp>
        <p:nvSpPr>
          <p:cNvPr id="1027" name="Rectangle 24"/>
          <p:cNvSpPr>
            <a:spLocks noChangeArrowheads="1"/>
          </p:cNvSpPr>
          <p:nvPr userDrawn="1"/>
        </p:nvSpPr>
        <p:spPr bwMode="auto">
          <a:xfrm>
            <a:off x="457200" y="6503988"/>
            <a:ext cx="8686800" cy="361950"/>
          </a:xfrm>
          <a:prstGeom prst="rect">
            <a:avLst/>
          </a:prstGeom>
          <a:solidFill>
            <a:srgbClr val="C7E3B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pl-PL" altLang="pl-PL" smtClean="0"/>
          </a:p>
        </p:txBody>
      </p:sp>
      <p:sp>
        <p:nvSpPr>
          <p:cNvPr id="1028" name="Rectangle 2"/>
          <p:cNvSpPr>
            <a:spLocks noGrp="1" noChangeArrowheads="1"/>
          </p:cNvSpPr>
          <p:nvPr>
            <p:ph type="title"/>
          </p:nvPr>
        </p:nvSpPr>
        <p:spPr bwMode="auto">
          <a:xfrm>
            <a:off x="423863" y="827088"/>
            <a:ext cx="8229600" cy="657225"/>
          </a:xfrm>
          <a:prstGeom prst="rect">
            <a:avLst/>
          </a:prstGeom>
          <a:solidFill>
            <a:schemeClr val="bg1">
              <a:lumMod val="85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pl-PL" dirty="0" smtClean="0"/>
          </a:p>
        </p:txBody>
      </p:sp>
      <p:sp>
        <p:nvSpPr>
          <p:cNvPr id="1029" name="Rectangle 3"/>
          <p:cNvSpPr>
            <a:spLocks noGrp="1" noChangeArrowheads="1"/>
          </p:cNvSpPr>
          <p:nvPr>
            <p:ph type="body" idx="1"/>
          </p:nvPr>
        </p:nvSpPr>
        <p:spPr bwMode="auto">
          <a:xfrm>
            <a:off x="457200" y="2571750"/>
            <a:ext cx="8229600" cy="355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pl-PL" altLang="pl-PL" smtClean="0"/>
          </a:p>
        </p:txBody>
      </p:sp>
      <p:pic>
        <p:nvPicPr>
          <p:cNvPr id="1030" name="Obraz 3"/>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434711" y="6237311"/>
            <a:ext cx="2420364" cy="7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Obraz 9"/>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23850" y="33338"/>
            <a:ext cx="180022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Obraz 10"/>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910388" y="188913"/>
            <a:ext cx="194468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Lst>
  <p:timing>
    <p:tnLst>
      <p:par>
        <p:cTn id="1" dur="indefinite" restart="never" nodeType="tmRoot"/>
      </p:par>
    </p:tnLst>
  </p:timing>
  <p:txStyles>
    <p:titleStyle>
      <a:lvl1pPr algn="ctr" rtl="0" eaLnBrk="0" fontAlgn="base" hangingPunct="0">
        <a:spcBef>
          <a:spcPct val="0"/>
        </a:spcBef>
        <a:spcAft>
          <a:spcPct val="0"/>
        </a:spcAft>
        <a:defRPr sz="3600" b="1">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marL="457200" algn="ctr" rtl="0" fontAlgn="base">
        <a:spcBef>
          <a:spcPct val="0"/>
        </a:spcBef>
        <a:spcAft>
          <a:spcPct val="0"/>
        </a:spcAft>
        <a:defRPr sz="4400" b="1">
          <a:solidFill>
            <a:srgbClr val="92AD26"/>
          </a:solidFill>
          <a:latin typeface="Arial" charset="0"/>
        </a:defRPr>
      </a:lvl6pPr>
      <a:lvl7pPr marL="914400" algn="ctr" rtl="0" fontAlgn="base">
        <a:spcBef>
          <a:spcPct val="0"/>
        </a:spcBef>
        <a:spcAft>
          <a:spcPct val="0"/>
        </a:spcAft>
        <a:defRPr sz="4400" b="1">
          <a:solidFill>
            <a:srgbClr val="92AD26"/>
          </a:solidFill>
          <a:latin typeface="Arial" charset="0"/>
        </a:defRPr>
      </a:lvl7pPr>
      <a:lvl8pPr marL="1371600" algn="ctr" rtl="0" fontAlgn="base">
        <a:spcBef>
          <a:spcPct val="0"/>
        </a:spcBef>
        <a:spcAft>
          <a:spcPct val="0"/>
        </a:spcAft>
        <a:defRPr sz="4400" b="1">
          <a:solidFill>
            <a:srgbClr val="92AD26"/>
          </a:solidFill>
          <a:latin typeface="Arial" charset="0"/>
        </a:defRPr>
      </a:lvl8pPr>
      <a:lvl9pPr marL="1828800" algn="ctr" rtl="0" fontAlgn="base">
        <a:spcBef>
          <a:spcPct val="0"/>
        </a:spcBef>
        <a:spcAft>
          <a:spcPct val="0"/>
        </a:spcAft>
        <a:defRPr sz="4400" b="1">
          <a:solidFill>
            <a:srgbClr val="92AD26"/>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Obraz 26" descr="Obraz1.jpg"/>
          <p:cNvPicPr>
            <a:picLocks noChangeAspect="1"/>
          </p:cNvPicPr>
          <p:nvPr userDrawn="1"/>
        </p:nvPicPr>
        <p:blipFill>
          <a:blip r:embed="rId6">
            <a:extLst>
              <a:ext uri="{28A0092B-C50C-407E-A947-70E740481C1C}">
                <a14:useLocalDpi xmlns:a14="http://schemas.microsoft.com/office/drawing/2010/main" val="0"/>
              </a:ext>
            </a:extLst>
          </a:blip>
          <a:srcRect t="124" r="7246" b="3027"/>
          <a:stretch>
            <a:fillRect/>
          </a:stretch>
        </p:blipFill>
        <p:spPr bwMode="auto">
          <a:xfrm>
            <a:off x="0" y="0"/>
            <a:ext cx="913606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Symbol zastępczy tytułu 1"/>
          <p:cNvSpPr>
            <a:spLocks noGrp="1"/>
          </p:cNvSpPr>
          <p:nvPr>
            <p:ph type="title"/>
          </p:nvPr>
        </p:nvSpPr>
        <p:spPr bwMode="auto">
          <a:xfrm>
            <a:off x="1000125" y="357188"/>
            <a:ext cx="76866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smtClean="0"/>
              <a:t>Kliknij, aby edytować styl</a:t>
            </a:r>
          </a:p>
        </p:txBody>
      </p:sp>
      <p:sp>
        <p:nvSpPr>
          <p:cNvPr id="2052" name="Symbol zastępczy tekstu 2"/>
          <p:cNvSpPr>
            <a:spLocks noGrp="1"/>
          </p:cNvSpPr>
          <p:nvPr>
            <p:ph type="body" idx="1"/>
          </p:nvPr>
        </p:nvSpPr>
        <p:spPr bwMode="auto">
          <a:xfrm>
            <a:off x="1000125" y="1600200"/>
            <a:ext cx="7686675"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tekst</a:t>
            </a:r>
          </a:p>
          <a:p>
            <a:pPr lvl="1"/>
            <a:r>
              <a:rPr lang="pl-PL" altLang="pl-PL" smtClean="0"/>
              <a:t>Drugi poziom tekstu</a:t>
            </a:r>
          </a:p>
          <a:p>
            <a:pPr lvl="2"/>
            <a:r>
              <a:rPr lang="pl-PL" altLang="pl-PL" smtClean="0"/>
              <a:t>Trzeci poziom tekstu</a:t>
            </a:r>
          </a:p>
          <a:p>
            <a:pPr lvl="3"/>
            <a:r>
              <a:rPr lang="pl-PL" altLang="pl-PL" smtClean="0"/>
              <a:t>Czwarty poziom tekstu</a:t>
            </a: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pl-PL"/>
          </a:p>
        </p:txBody>
      </p:sp>
      <p:sp>
        <p:nvSpPr>
          <p:cNvPr id="2054" name="pole tekstowe 22"/>
          <p:cNvSpPr txBox="1">
            <a:spLocks noChangeArrowheads="1"/>
          </p:cNvSpPr>
          <p:nvPr userDrawn="1"/>
        </p:nvSpPr>
        <p:spPr bwMode="auto">
          <a:xfrm>
            <a:off x="214313" y="6473825"/>
            <a:ext cx="38576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pl-PL" altLang="pl-PL" sz="1400" i="1" smtClean="0">
                <a:solidFill>
                  <a:srgbClr val="026937"/>
                </a:solidFill>
                <a:latin typeface="Calibri" panose="020F0502020204030204" pitchFamily="34" charset="0"/>
              </a:rPr>
              <a:t>Zainwestujmy razem w środowisko</a:t>
            </a:r>
          </a:p>
        </p:txBody>
      </p:sp>
      <p:pic>
        <p:nvPicPr>
          <p:cNvPr id="2055" name="Obraz 8" descr="dekor2.png"/>
          <p:cNvPicPr>
            <a:picLocks noChangeAspect="1"/>
          </p:cNvPicPr>
          <p:nvPr userDrawn="1"/>
        </p:nvPicPr>
        <p:blipFill>
          <a:blip r:embed="rId7" cstate="print">
            <a:extLst>
              <a:ext uri="{28A0092B-C50C-407E-A947-70E740481C1C}">
                <a14:useLocalDpi xmlns:a14="http://schemas.microsoft.com/office/drawing/2010/main" val="0"/>
              </a:ext>
            </a:extLst>
          </a:blip>
          <a:srcRect l="470" t="31482" b="38889"/>
          <a:stretch>
            <a:fillRect/>
          </a:stretch>
        </p:blipFill>
        <p:spPr bwMode="auto">
          <a:xfrm>
            <a:off x="0" y="554038"/>
            <a:ext cx="9382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Obraz 9"/>
          <p:cNvPicPr>
            <a:picLocks noChangeAspect="1"/>
          </p:cNvPicPr>
          <p:nvPr userDrawn="1"/>
        </p:nvPicPr>
        <p:blipFill>
          <a:blip r:embed="rId8" cstate="print">
            <a:extLst>
              <a:ext uri="{28A0092B-C50C-407E-A947-70E740481C1C}">
                <a14:useLocalDpi xmlns:a14="http://schemas.microsoft.com/office/drawing/2010/main" val="0"/>
              </a:ext>
            </a:extLst>
          </a:blip>
          <a:srcRect t="10367" b="19206"/>
          <a:stretch>
            <a:fillRect/>
          </a:stretch>
        </p:blipFill>
        <p:spPr bwMode="auto">
          <a:xfrm>
            <a:off x="5961740" y="6126162"/>
            <a:ext cx="2972710" cy="68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710" r:id="rId1"/>
    <p:sldLayoutId id="2147484711" r:id="rId2"/>
    <p:sldLayoutId id="2147484712" r:id="rId3"/>
    <p:sldLayoutId id="2147484713" r:id="rId4"/>
  </p:sldLayoutIdLst>
  <p:transition spd="med">
    <p:fade thruBlk="1"/>
  </p:transition>
  <p:timing>
    <p:tnLst>
      <p:par>
        <p:cTn id="1" dur="indefinite" restart="never" nodeType="tmRoot"/>
      </p:par>
    </p:tnLst>
  </p:timing>
  <p:txStyles>
    <p:titleStyle>
      <a:lvl1pPr algn="l" rtl="0" eaLnBrk="0" fontAlgn="base" hangingPunct="0">
        <a:spcBef>
          <a:spcPct val="0"/>
        </a:spcBef>
        <a:spcAft>
          <a:spcPct val="0"/>
        </a:spcAft>
        <a:defRPr sz="4000" b="1" kern="1200">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Calibri" panose="020F0502020204030204" pitchFamily="34" charset="0"/>
        </a:defRPr>
      </a:lvl2pPr>
      <a:lvl3pPr algn="l" rtl="0" eaLnBrk="0" fontAlgn="base" hangingPunct="0">
        <a:spcBef>
          <a:spcPct val="0"/>
        </a:spcBef>
        <a:spcAft>
          <a:spcPct val="0"/>
        </a:spcAft>
        <a:defRPr sz="4000" b="1">
          <a:solidFill>
            <a:schemeClr val="tx1"/>
          </a:solidFill>
          <a:latin typeface="Calibri" panose="020F0502020204030204" pitchFamily="34" charset="0"/>
        </a:defRPr>
      </a:lvl3pPr>
      <a:lvl4pPr algn="l" rtl="0" eaLnBrk="0" fontAlgn="base" hangingPunct="0">
        <a:spcBef>
          <a:spcPct val="0"/>
        </a:spcBef>
        <a:spcAft>
          <a:spcPct val="0"/>
        </a:spcAft>
        <a:defRPr sz="4000" b="1">
          <a:solidFill>
            <a:schemeClr val="tx1"/>
          </a:solidFill>
          <a:latin typeface="Calibri" panose="020F0502020204030204" pitchFamily="34" charset="0"/>
        </a:defRPr>
      </a:lvl4pPr>
      <a:lvl5pPr algn="l" rtl="0" eaLnBrk="0" fontAlgn="base" hangingPunct="0">
        <a:spcBef>
          <a:spcPct val="0"/>
        </a:spcBef>
        <a:spcAft>
          <a:spcPct val="0"/>
        </a:spcAft>
        <a:defRPr sz="4000" b="1">
          <a:solidFill>
            <a:schemeClr val="tx1"/>
          </a:solidFill>
          <a:latin typeface="Calibri" panose="020F0502020204030204" pitchFamily="34" charset="0"/>
        </a:defRPr>
      </a:lvl5pPr>
      <a:lvl6pPr marL="457200" algn="l" rtl="0" fontAlgn="base">
        <a:spcBef>
          <a:spcPct val="0"/>
        </a:spcBef>
        <a:spcAft>
          <a:spcPct val="0"/>
        </a:spcAft>
        <a:defRPr sz="4000" b="1">
          <a:solidFill>
            <a:schemeClr val="tx1"/>
          </a:solidFill>
          <a:latin typeface="Calibri" panose="020F0502020204030204" pitchFamily="34" charset="0"/>
        </a:defRPr>
      </a:lvl6pPr>
      <a:lvl7pPr marL="914400" algn="l" rtl="0" fontAlgn="base">
        <a:spcBef>
          <a:spcPct val="0"/>
        </a:spcBef>
        <a:spcAft>
          <a:spcPct val="0"/>
        </a:spcAft>
        <a:defRPr sz="4000" b="1">
          <a:solidFill>
            <a:schemeClr val="tx1"/>
          </a:solidFill>
          <a:latin typeface="Calibri" panose="020F0502020204030204" pitchFamily="34" charset="0"/>
        </a:defRPr>
      </a:lvl7pPr>
      <a:lvl8pPr marL="1371600" algn="l" rtl="0" fontAlgn="base">
        <a:spcBef>
          <a:spcPct val="0"/>
        </a:spcBef>
        <a:spcAft>
          <a:spcPct val="0"/>
        </a:spcAft>
        <a:defRPr sz="4000" b="1">
          <a:solidFill>
            <a:schemeClr val="tx1"/>
          </a:solidFill>
          <a:latin typeface="Calibri" panose="020F0502020204030204" pitchFamily="34" charset="0"/>
        </a:defRPr>
      </a:lvl8pPr>
      <a:lvl9pPr marL="1828800" algn="l" rtl="0" fontAlgn="base">
        <a:spcBef>
          <a:spcPct val="0"/>
        </a:spcBef>
        <a:spcAft>
          <a:spcPct val="0"/>
        </a:spcAft>
        <a:defRPr sz="4000" b="1">
          <a:solidFill>
            <a:schemeClr val="tx1"/>
          </a:solidFill>
          <a:latin typeface="Calibri" panose="020F0502020204030204" pitchFamily="34" charset="0"/>
        </a:defRPr>
      </a:lvl9pPr>
    </p:titleStyle>
    <p:bodyStyle>
      <a:lvl1pPr marL="342900" indent="-342900" algn="just" rtl="0" eaLnBrk="0" fontAlgn="base" hangingPunct="0">
        <a:spcBef>
          <a:spcPct val="20000"/>
        </a:spcBef>
        <a:spcAft>
          <a:spcPct val="0"/>
        </a:spcAft>
        <a:buFont typeface="Arial" panose="020B0604020202020204" pitchFamily="34" charset="0"/>
        <a:defRPr sz="2000" kern="1200">
          <a:solidFill>
            <a:schemeClr val="tx1"/>
          </a:solidFill>
          <a:latin typeface="+mn-lt"/>
          <a:ea typeface="+mn-ea"/>
          <a:cs typeface="+mn-cs"/>
        </a:defRPr>
      </a:lvl1pPr>
      <a:lvl2pPr marL="742950" indent="-285750" algn="just"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just" rtl="0" eaLnBrk="0" fontAlgn="base" hangingPunct="0">
        <a:spcBef>
          <a:spcPct val="20000"/>
        </a:spcBef>
        <a:spcAft>
          <a:spcPct val="0"/>
        </a:spcAft>
        <a:buSzPct val="70000"/>
        <a:buFont typeface="Courier New" panose="02070309020205020404" pitchFamily="49" charset="0"/>
        <a:buChar char="o"/>
        <a:defRPr sz="2000" kern="1200">
          <a:solidFill>
            <a:schemeClr val="tx1"/>
          </a:solidFill>
          <a:latin typeface="+mn-lt"/>
          <a:ea typeface="+mn-ea"/>
          <a:cs typeface="+mn-cs"/>
        </a:defRPr>
      </a:lvl3pPr>
      <a:lvl4pPr marL="1600200" indent="-228600" algn="just"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hyperlink" Target="http://nfosigw.gov.pl/oferta-finansowania/srodki-krajowe/wsparcie-dla-innowacji-sprzyjajacych2" TargetMode="External"/><Relationship Id="rId2" Type="http://schemas.openxmlformats.org/officeDocument/2006/relationships/notesSlide" Target="../notesSlides/notesSlide23.xml"/><Relationship Id="rId1" Type="http://schemas.openxmlformats.org/officeDocument/2006/relationships/slideLayout" Target="../slideLayouts/slideLayout13.xml"/><Relationship Id="rId4" Type="http://schemas.openxmlformats.org/officeDocument/2006/relationships/hyperlink" Target="http://nfosigw.gov.pl/oferta-finansowania/srodki-krajowe/informacje-ogolne/kryteria-wyboru-przedsiewziec/"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10"/>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pic>
        <p:nvPicPr>
          <p:cNvPr id="9219" name="Picture 2" descr="H:\Grupy\DL\FOTOLIA\Fotolia_65208503_M.jpg"/>
          <p:cNvPicPr>
            <a:picLocks noChangeAspect="1" noChangeArrowheads="1"/>
          </p:cNvPicPr>
          <p:nvPr/>
        </p:nvPicPr>
        <p:blipFill>
          <a:blip r:embed="rId3">
            <a:extLst>
              <a:ext uri="{28A0092B-C50C-407E-A947-70E740481C1C}">
                <a14:useLocalDpi xmlns:a14="http://schemas.microsoft.com/office/drawing/2010/main" val="0"/>
              </a:ext>
            </a:extLst>
          </a:blip>
          <a:srcRect r="3760"/>
          <a:stretch>
            <a:fillRect/>
          </a:stretch>
        </p:blipFill>
        <p:spPr bwMode="auto">
          <a:xfrm>
            <a:off x="0" y="-26988"/>
            <a:ext cx="9144000" cy="635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Prostokąt 30"/>
          <p:cNvSpPr/>
          <p:nvPr/>
        </p:nvSpPr>
        <p:spPr>
          <a:xfrm>
            <a:off x="0" y="2395538"/>
            <a:ext cx="9144000" cy="1285875"/>
          </a:xfrm>
          <a:prstGeom prst="rect">
            <a:avLst/>
          </a:prstGeom>
          <a:solidFill>
            <a:schemeClr val="bg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4" name="Prostokąt 33"/>
          <p:cNvSpPr/>
          <p:nvPr/>
        </p:nvSpPr>
        <p:spPr>
          <a:xfrm>
            <a:off x="0" y="3752850"/>
            <a:ext cx="9144000" cy="428625"/>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5" name="Prostokąt 34"/>
          <p:cNvSpPr/>
          <p:nvPr/>
        </p:nvSpPr>
        <p:spPr>
          <a:xfrm>
            <a:off x="0" y="4214813"/>
            <a:ext cx="9144000" cy="285750"/>
          </a:xfrm>
          <a:prstGeom prst="rect">
            <a:avLst/>
          </a:prstGeom>
          <a:solidFill>
            <a:srgbClr val="F2F2F2">
              <a:alpha val="2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9223" name="pole tekstowe 31"/>
          <p:cNvSpPr txBox="1">
            <a:spLocks noChangeArrowheads="1"/>
          </p:cNvSpPr>
          <p:nvPr/>
        </p:nvSpPr>
        <p:spPr bwMode="auto">
          <a:xfrm>
            <a:off x="704850" y="2413164"/>
            <a:ext cx="8318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pl-PL" altLang="pl-PL" sz="1800" dirty="0">
                <a:solidFill>
                  <a:schemeClr val="bg1"/>
                </a:solidFill>
                <a:latin typeface="Calibri" panose="020F0502020204030204" pitchFamily="34" charset="0"/>
                <a:cs typeface="Calibri" panose="020F0502020204030204" pitchFamily="34" charset="0"/>
              </a:rPr>
              <a:t>Narodowy Fundusz Ochrony Środowiska i Gospodarki Wodnej</a:t>
            </a:r>
          </a:p>
        </p:txBody>
      </p:sp>
      <p:sp>
        <p:nvSpPr>
          <p:cNvPr id="33" name="pole tekstowe 32"/>
          <p:cNvSpPr txBox="1">
            <a:spLocks noChangeArrowheads="1"/>
          </p:cNvSpPr>
          <p:nvPr/>
        </p:nvSpPr>
        <p:spPr bwMode="auto">
          <a:xfrm>
            <a:off x="107504" y="2770349"/>
            <a:ext cx="8915846" cy="146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pl-PL" altLang="pl-PL" sz="2400" b="1" dirty="0">
                <a:solidFill>
                  <a:schemeClr val="bg1"/>
                </a:solidFill>
                <a:latin typeface="Calibri" panose="020F0502020204030204" pitchFamily="34" charset="0"/>
                <a:cs typeface="Calibri" panose="020F0502020204030204" pitchFamily="34" charset="0"/>
              </a:rPr>
              <a:t>Wsparcie dla Innowacji sprzyjających </a:t>
            </a:r>
            <a:r>
              <a:rPr lang="pl-PL" altLang="pl-PL" sz="2400" b="1" dirty="0" err="1">
                <a:solidFill>
                  <a:schemeClr val="bg1"/>
                </a:solidFill>
                <a:latin typeface="Calibri" panose="020F0502020204030204" pitchFamily="34" charset="0"/>
                <a:cs typeface="Calibri" panose="020F0502020204030204" pitchFamily="34" charset="0"/>
              </a:rPr>
              <a:t>zasobooszczędnej</a:t>
            </a:r>
            <a:r>
              <a:rPr lang="pl-PL" altLang="pl-PL" sz="2400" b="1" dirty="0">
                <a:solidFill>
                  <a:schemeClr val="bg1"/>
                </a:solidFill>
                <a:latin typeface="Calibri" panose="020F0502020204030204" pitchFamily="34" charset="0"/>
                <a:cs typeface="Calibri" panose="020F0502020204030204" pitchFamily="34" charset="0"/>
              </a:rPr>
              <a:t> </a:t>
            </a:r>
            <a:r>
              <a:rPr lang="pl-PL" altLang="pl-PL" sz="2400" b="1" dirty="0" smtClean="0">
                <a:solidFill>
                  <a:schemeClr val="bg1"/>
                </a:solidFill>
                <a:latin typeface="Calibri" panose="020F0502020204030204" pitchFamily="34" charset="0"/>
                <a:cs typeface="Calibri" panose="020F0502020204030204" pitchFamily="34" charset="0"/>
              </a:rPr>
              <a:t/>
            </a:r>
            <a:br>
              <a:rPr lang="pl-PL" altLang="pl-PL" sz="2400" b="1" dirty="0" smtClean="0">
                <a:solidFill>
                  <a:schemeClr val="bg1"/>
                </a:solidFill>
                <a:latin typeface="Calibri" panose="020F0502020204030204" pitchFamily="34" charset="0"/>
                <a:cs typeface="Calibri" panose="020F0502020204030204" pitchFamily="34" charset="0"/>
              </a:rPr>
            </a:br>
            <a:r>
              <a:rPr lang="pl-PL" altLang="pl-PL" sz="2400" b="1" dirty="0" smtClean="0">
                <a:solidFill>
                  <a:schemeClr val="bg1"/>
                </a:solidFill>
                <a:latin typeface="Calibri" panose="020F0502020204030204" pitchFamily="34" charset="0"/>
                <a:cs typeface="Calibri" panose="020F0502020204030204" pitchFamily="34" charset="0"/>
              </a:rPr>
              <a:t>i </a:t>
            </a:r>
            <a:r>
              <a:rPr lang="pl-PL" altLang="pl-PL" sz="2400" b="1" dirty="0">
                <a:solidFill>
                  <a:schemeClr val="bg1"/>
                </a:solidFill>
                <a:latin typeface="Calibri" panose="020F0502020204030204" pitchFamily="34" charset="0"/>
                <a:cs typeface="Calibri" panose="020F0502020204030204" pitchFamily="34" charset="0"/>
              </a:rPr>
              <a:t>niskoemisyjnej gospodarce</a:t>
            </a:r>
            <a:r>
              <a:rPr lang="pl-PL" altLang="pl-PL" sz="2400" dirty="0" smtClean="0">
                <a:solidFill>
                  <a:schemeClr val="bg1"/>
                </a:solidFill>
                <a:latin typeface="Calibri" panose="020F0502020204030204" pitchFamily="34" charset="0"/>
                <a:cs typeface="Calibri" panose="020F0502020204030204" pitchFamily="34" charset="0"/>
              </a:rPr>
              <a:t>.</a:t>
            </a:r>
          </a:p>
          <a:p>
            <a:pPr algn="r">
              <a:spcBef>
                <a:spcPct val="0"/>
              </a:spcBef>
              <a:buFontTx/>
              <a:buNone/>
            </a:pPr>
            <a:r>
              <a:rPr lang="pl-PL" altLang="pl-PL" sz="1800" dirty="0" smtClean="0">
                <a:solidFill>
                  <a:schemeClr val="bg1"/>
                </a:solidFill>
                <a:latin typeface="Calibri" panose="020F0502020204030204" pitchFamily="34" charset="0"/>
                <a:cs typeface="Calibri" panose="020F0502020204030204" pitchFamily="34" charset="0"/>
              </a:rPr>
              <a:t> </a:t>
            </a:r>
            <a:endParaRPr lang="pl-PL" altLang="pl-PL" sz="1800" dirty="0">
              <a:solidFill>
                <a:schemeClr val="bg1"/>
              </a:solidFill>
              <a:latin typeface="Calibri" panose="020F0502020204030204" pitchFamily="34" charset="0"/>
              <a:cs typeface="Calibri" panose="020F0502020204030204" pitchFamily="34" charset="0"/>
            </a:endParaRPr>
          </a:p>
          <a:p>
            <a:pPr algn="r">
              <a:spcBef>
                <a:spcPct val="0"/>
              </a:spcBef>
              <a:buFontTx/>
              <a:buNone/>
            </a:pPr>
            <a:r>
              <a:rPr lang="pl-PL" altLang="pl-PL" sz="2300" dirty="0">
                <a:latin typeface="Calibri" panose="020F0502020204030204" pitchFamily="34" charset="0"/>
                <a:cs typeface="Calibri" panose="020F0502020204030204" pitchFamily="34" charset="0"/>
              </a:rPr>
              <a:t>Część 1) Sokół – wdrożenie innowacyjnych </a:t>
            </a:r>
            <a:r>
              <a:rPr lang="pl-PL" altLang="pl-PL" sz="2300" dirty="0" smtClean="0">
                <a:latin typeface="Calibri" panose="020F0502020204030204" pitchFamily="34" charset="0"/>
                <a:cs typeface="Calibri" panose="020F0502020204030204" pitchFamily="34" charset="0"/>
              </a:rPr>
              <a:t>technologii środowiskowych</a:t>
            </a:r>
            <a:endParaRPr lang="pl-PL" altLang="pl-PL" sz="2300" dirty="0">
              <a:latin typeface="Calibri" panose="020F0502020204030204" pitchFamily="34" charset="0"/>
              <a:cs typeface="Calibri" panose="020F0502020204030204" pitchFamily="34" charset="0"/>
            </a:endParaRPr>
          </a:p>
        </p:txBody>
      </p:sp>
      <p:pic>
        <p:nvPicPr>
          <p:cNvPr id="9225" name="Obraz 11"/>
          <p:cNvPicPr>
            <a:picLocks noChangeAspect="1"/>
          </p:cNvPicPr>
          <p:nvPr/>
        </p:nvPicPr>
        <p:blipFill>
          <a:blip r:embed="rId4">
            <a:extLst>
              <a:ext uri="{28A0092B-C50C-407E-A947-70E740481C1C}">
                <a14:useLocalDpi xmlns:a14="http://schemas.microsoft.com/office/drawing/2010/main" val="0"/>
              </a:ext>
            </a:extLst>
          </a:blip>
          <a:srcRect t="10367" b="19206"/>
          <a:stretch>
            <a:fillRect/>
          </a:stretch>
        </p:blipFill>
        <p:spPr bwMode="auto">
          <a:xfrm>
            <a:off x="5508625" y="6021388"/>
            <a:ext cx="3425825"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ole tekstowe 9"/>
          <p:cNvSpPr txBox="1">
            <a:spLocks noChangeArrowheads="1"/>
          </p:cNvSpPr>
          <p:nvPr/>
        </p:nvSpPr>
        <p:spPr bwMode="auto">
          <a:xfrm>
            <a:off x="869950" y="4946650"/>
            <a:ext cx="8153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pl-PL" altLang="pl-PL" dirty="0" smtClean="0"/>
              <a:t>Żanna Białek</a:t>
            </a:r>
            <a:endParaRPr lang="pl-PL" altLang="pl-PL" dirty="0"/>
          </a:p>
          <a:p>
            <a:pPr algn="r">
              <a:spcBef>
                <a:spcPct val="0"/>
              </a:spcBef>
              <a:buFontTx/>
              <a:buNone/>
            </a:pPr>
            <a:r>
              <a:rPr lang="pl-PL" altLang="pl-PL" dirty="0">
                <a:solidFill>
                  <a:schemeClr val="bg1"/>
                </a:solidFill>
                <a:latin typeface="Calibri" panose="020F0502020204030204" pitchFamily="34" charset="0"/>
                <a:cs typeface="Calibri" panose="020F0502020204030204" pitchFamily="34" charset="0"/>
              </a:rPr>
              <a:t>Departament </a:t>
            </a:r>
            <a:r>
              <a:rPr lang="pl-PL" altLang="pl-PL" dirty="0" smtClean="0">
                <a:solidFill>
                  <a:schemeClr val="bg1"/>
                </a:solidFill>
                <a:latin typeface="Calibri" panose="020F0502020204030204" pitchFamily="34" charset="0"/>
                <a:cs typeface="Calibri" panose="020F0502020204030204" pitchFamily="34" charset="0"/>
              </a:rPr>
              <a:t>Innowacji i Ekspertyz</a:t>
            </a:r>
            <a:endParaRPr lang="pl-PL" altLang="pl-PL" dirty="0">
              <a:solidFill>
                <a:schemeClr val="bg1"/>
              </a:solidFill>
              <a:latin typeface="Calibri" panose="020F0502020204030204" pitchFamily="34" charset="0"/>
              <a:cs typeface="Calibri" panose="020F0502020204030204" pitchFamily="34" charset="0"/>
            </a:endParaRPr>
          </a:p>
        </p:txBody>
      </p:sp>
      <p:pic>
        <p:nvPicPr>
          <p:cNvPr id="12" name="Obraz 11"/>
          <p:cNvPicPr>
            <a:picLocks noChangeAspect="1"/>
          </p:cNvPicPr>
          <p:nvPr/>
        </p:nvPicPr>
        <p:blipFill>
          <a:blip r:embed="rId5"/>
          <a:stretch>
            <a:fillRect/>
          </a:stretch>
        </p:blipFill>
        <p:spPr>
          <a:xfrm>
            <a:off x="107504" y="6348202"/>
            <a:ext cx="532976" cy="465348"/>
          </a:xfrm>
          <a:prstGeom prst="rect">
            <a:avLst/>
          </a:prstGeom>
          <a:effectLst>
            <a:outerShdw blurRad="50800" dist="38100" dir="5400000" algn="t" rotWithShape="0">
              <a:prstClr val="black">
                <a:alpha val="40000"/>
              </a:prstClr>
            </a:outerShdw>
          </a:effectLst>
          <a:scene3d>
            <a:camera prst="orthographicFront"/>
            <a:lightRig rig="threePt" dir="t"/>
          </a:scene3d>
          <a:sp3d>
            <a:bevelT w="165100" prst="coolSlant"/>
          </a:sp3d>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right)">
                                      <p:cBhvr>
                                        <p:cTn id="7" dur="500"/>
                                        <p:tgtEl>
                                          <p:spTgt spid="3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righ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effectLst/>
      </p:bgPr>
    </p:bg>
    <p:spTree>
      <p:nvGrpSpPr>
        <p:cNvPr id="1" name=""/>
        <p:cNvGrpSpPr/>
        <p:nvPr/>
      </p:nvGrpSpPr>
      <p:grpSpPr>
        <a:xfrm>
          <a:off x="0" y="0"/>
          <a:ext cx="0" cy="0"/>
          <a:chOff x="0" y="0"/>
          <a:chExt cx="0" cy="0"/>
        </a:xfrm>
      </p:grpSpPr>
      <p:sp>
        <p:nvSpPr>
          <p:cNvPr id="5" name="Prostokąt zaokrąglony 4"/>
          <p:cNvSpPr/>
          <p:nvPr/>
        </p:nvSpPr>
        <p:spPr>
          <a:xfrm>
            <a:off x="1115616" y="2105897"/>
            <a:ext cx="1671960" cy="796925"/>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600" u="sng" dirty="0">
                <a:solidFill>
                  <a:schemeClr val="bg1"/>
                </a:solidFill>
              </a:rPr>
              <a:t>Dofinansowanie w formie dotacji:</a:t>
            </a:r>
            <a:r>
              <a:rPr lang="pl-PL" sz="1600" dirty="0">
                <a:solidFill>
                  <a:schemeClr val="bg1"/>
                </a:solidFill>
              </a:rPr>
              <a:t> </a:t>
            </a:r>
          </a:p>
        </p:txBody>
      </p:sp>
      <p:sp>
        <p:nvSpPr>
          <p:cNvPr id="7" name="Prostokąt zaokrąglony 6"/>
          <p:cNvSpPr/>
          <p:nvPr/>
        </p:nvSpPr>
        <p:spPr>
          <a:xfrm>
            <a:off x="1078781" y="4378324"/>
            <a:ext cx="1708795" cy="842963"/>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600" u="sng" dirty="0">
                <a:solidFill>
                  <a:schemeClr val="bg1"/>
                </a:solidFill>
              </a:rPr>
              <a:t>Dofinansowanie w formie dotacji </a:t>
            </a:r>
            <a:r>
              <a:rPr lang="pl-PL" sz="1600" u="sng" dirty="0" smtClean="0">
                <a:solidFill>
                  <a:schemeClr val="bg1"/>
                </a:solidFill>
              </a:rPr>
              <a:t/>
            </a:r>
            <a:br>
              <a:rPr lang="pl-PL" sz="1600" u="sng" dirty="0" smtClean="0">
                <a:solidFill>
                  <a:schemeClr val="bg1"/>
                </a:solidFill>
              </a:rPr>
            </a:br>
            <a:r>
              <a:rPr lang="pl-PL" sz="1600" u="sng" dirty="0" smtClean="0">
                <a:solidFill>
                  <a:schemeClr val="bg1"/>
                </a:solidFill>
              </a:rPr>
              <a:t>i </a:t>
            </a:r>
            <a:r>
              <a:rPr lang="pl-PL" sz="1600" u="sng" dirty="0">
                <a:solidFill>
                  <a:schemeClr val="bg1"/>
                </a:solidFill>
              </a:rPr>
              <a:t>pożyczki:</a:t>
            </a:r>
            <a:endParaRPr lang="pl-PL" sz="1600" i="1" dirty="0">
              <a:solidFill>
                <a:schemeClr val="bg1"/>
              </a:solidFill>
            </a:endParaRPr>
          </a:p>
        </p:txBody>
      </p:sp>
      <p:sp>
        <p:nvSpPr>
          <p:cNvPr id="8" name="Prostokąt zaokrąglony 7"/>
          <p:cNvSpPr/>
          <p:nvPr/>
        </p:nvSpPr>
        <p:spPr>
          <a:xfrm>
            <a:off x="2971444" y="1901110"/>
            <a:ext cx="5399087" cy="1206500"/>
          </a:xfrm>
          <a:prstGeom prst="roundRect">
            <a:avLst/>
          </a:prstGeom>
          <a:solidFill>
            <a:schemeClr val="bg1">
              <a:lumMod val="8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400" dirty="0">
                <a:solidFill>
                  <a:schemeClr val="tx1"/>
                </a:solidFill>
              </a:rPr>
              <a:t>Maksymalny poziom dofinansowania w przypadku:</a:t>
            </a:r>
          </a:p>
          <a:p>
            <a:pPr marL="285750" indent="-285750">
              <a:buFont typeface="Arial" panose="020B0604020202020204" pitchFamily="34" charset="0"/>
              <a:buChar char="•"/>
              <a:defRPr/>
            </a:pPr>
            <a:r>
              <a:rPr lang="pl-PL" sz="1400" dirty="0">
                <a:solidFill>
                  <a:schemeClr val="tx1"/>
                </a:solidFill>
              </a:rPr>
              <a:t>mikro i małych przedsiębiorstw – do 80% kosztów kwalifikowanych;</a:t>
            </a:r>
          </a:p>
          <a:p>
            <a:pPr marL="285750" indent="-285750">
              <a:buFont typeface="Arial" panose="020B0604020202020204" pitchFamily="34" charset="0"/>
              <a:buChar char="•"/>
              <a:defRPr/>
            </a:pPr>
            <a:r>
              <a:rPr lang="pl-PL" sz="1400" dirty="0">
                <a:solidFill>
                  <a:schemeClr val="tx1"/>
                </a:solidFill>
              </a:rPr>
              <a:t>średnich przedsiębiorstw – do 70% kosztów kwalifikowanych;</a:t>
            </a:r>
          </a:p>
          <a:p>
            <a:pPr marL="285750" indent="-285750">
              <a:buFont typeface="Arial" panose="020B0604020202020204" pitchFamily="34" charset="0"/>
              <a:buChar char="•"/>
              <a:defRPr/>
            </a:pPr>
            <a:r>
              <a:rPr lang="pl-PL" sz="1400" dirty="0">
                <a:solidFill>
                  <a:schemeClr val="tx1"/>
                </a:solidFill>
              </a:rPr>
              <a:t>dużych przedsiębiorstw  – do 60% kosztów kwalifikowanych; </a:t>
            </a:r>
          </a:p>
        </p:txBody>
      </p:sp>
      <p:sp>
        <p:nvSpPr>
          <p:cNvPr id="10" name="Prostokąt zaokrąglony 9"/>
          <p:cNvSpPr/>
          <p:nvPr/>
        </p:nvSpPr>
        <p:spPr>
          <a:xfrm>
            <a:off x="2861766" y="4410075"/>
            <a:ext cx="5454650" cy="779463"/>
          </a:xfrm>
          <a:prstGeom prst="roundRect">
            <a:avLst/>
          </a:prstGeom>
          <a:solidFill>
            <a:schemeClr val="bg1">
              <a:lumMod val="8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400" dirty="0">
                <a:solidFill>
                  <a:schemeClr val="tx1"/>
                </a:solidFill>
              </a:rPr>
              <a:t> </a:t>
            </a:r>
          </a:p>
          <a:p>
            <a:pPr>
              <a:defRPr/>
            </a:pPr>
            <a:r>
              <a:rPr lang="pl-PL" sz="1400" dirty="0">
                <a:solidFill>
                  <a:schemeClr val="tx1"/>
                </a:solidFill>
              </a:rPr>
              <a:t>Dofinansowanie w formie pożyczki jest udzielane jako uzupełnienie do 100% kosztów kwalifikowanych, po uwzględnieniu kwoty dotacji*;</a:t>
            </a:r>
          </a:p>
          <a:p>
            <a:pPr>
              <a:defRPr/>
            </a:pPr>
            <a:endParaRPr lang="pl-PL" sz="1400" dirty="0">
              <a:solidFill>
                <a:schemeClr val="tx1"/>
              </a:solidFill>
            </a:endParaRPr>
          </a:p>
        </p:txBody>
      </p:sp>
      <p:sp>
        <p:nvSpPr>
          <p:cNvPr id="9" name="Prostokąt zaokrąglony 8"/>
          <p:cNvSpPr/>
          <p:nvPr/>
        </p:nvSpPr>
        <p:spPr>
          <a:xfrm>
            <a:off x="1097198" y="3257550"/>
            <a:ext cx="1708795" cy="842962"/>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600" u="sng" dirty="0">
                <a:solidFill>
                  <a:schemeClr val="bg1"/>
                </a:solidFill>
              </a:rPr>
              <a:t>Dofinansowanie w formie pożyczki:</a:t>
            </a:r>
            <a:endParaRPr lang="pl-PL" sz="1600" i="1" dirty="0">
              <a:solidFill>
                <a:schemeClr val="bg1"/>
              </a:solidFill>
            </a:endParaRPr>
          </a:p>
        </p:txBody>
      </p:sp>
      <p:sp>
        <p:nvSpPr>
          <p:cNvPr id="11" name="Prostokąt zaokrąglony 10"/>
          <p:cNvSpPr/>
          <p:nvPr/>
        </p:nvSpPr>
        <p:spPr>
          <a:xfrm>
            <a:off x="2910979" y="3328988"/>
            <a:ext cx="5405437" cy="700087"/>
          </a:xfrm>
          <a:prstGeom prst="roundRect">
            <a:avLst/>
          </a:prstGeom>
          <a:solidFill>
            <a:schemeClr val="bg1">
              <a:lumMod val="8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400" dirty="0">
                <a:solidFill>
                  <a:schemeClr val="tx1"/>
                </a:solidFill>
              </a:rPr>
              <a:t>Maksymalny poziom dofinansowania – do 85 % kosztów kwalifikowanych;</a:t>
            </a:r>
          </a:p>
        </p:txBody>
      </p:sp>
      <p:sp>
        <p:nvSpPr>
          <p:cNvPr id="25610" name="Prostokąt 1"/>
          <p:cNvSpPr>
            <a:spLocks noChangeArrowheads="1"/>
          </p:cNvSpPr>
          <p:nvPr/>
        </p:nvSpPr>
        <p:spPr bwMode="auto">
          <a:xfrm>
            <a:off x="179388" y="5365750"/>
            <a:ext cx="8569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indent="-179388" algn="l">
              <a:spcBef>
                <a:spcPct val="0"/>
              </a:spcBef>
              <a:buFontTx/>
              <a:buNone/>
            </a:pPr>
            <a:r>
              <a:rPr lang="pl-PL" altLang="pl-PL" sz="1200" i="1" dirty="0" smtClean="0">
                <a:solidFill>
                  <a:srgbClr val="C00000"/>
                </a:solidFill>
              </a:rPr>
              <a:t>* 	w </a:t>
            </a:r>
            <a:r>
              <a:rPr lang="pl-PL" altLang="pl-PL" sz="1200" i="1" dirty="0">
                <a:solidFill>
                  <a:srgbClr val="C00000"/>
                </a:solidFill>
              </a:rPr>
              <a:t>przypadku projektów </a:t>
            </a:r>
            <a:r>
              <a:rPr lang="pl-PL" altLang="pl-PL" sz="1200" b="1" i="1" dirty="0" err="1">
                <a:solidFill>
                  <a:srgbClr val="C00000"/>
                </a:solidFill>
              </a:rPr>
              <a:t>project</a:t>
            </a:r>
            <a:r>
              <a:rPr lang="pl-PL" altLang="pl-PL" sz="1200" b="1" i="1" dirty="0">
                <a:solidFill>
                  <a:srgbClr val="C00000"/>
                </a:solidFill>
              </a:rPr>
              <a:t> </a:t>
            </a:r>
            <a:r>
              <a:rPr lang="pl-PL" altLang="pl-PL" sz="1200" b="1" i="1" dirty="0" err="1">
                <a:solidFill>
                  <a:srgbClr val="C00000"/>
                </a:solidFill>
              </a:rPr>
              <a:t>finance</a:t>
            </a:r>
            <a:r>
              <a:rPr lang="pl-PL" altLang="pl-PL" sz="1200" b="1" i="1" dirty="0">
                <a:solidFill>
                  <a:srgbClr val="C00000"/>
                </a:solidFill>
              </a:rPr>
              <a:t> </a:t>
            </a:r>
            <a:r>
              <a:rPr lang="pl-PL" altLang="pl-PL" sz="1200" i="1" dirty="0">
                <a:solidFill>
                  <a:srgbClr val="C00000"/>
                </a:solidFill>
              </a:rPr>
              <a:t>Wnioskodawca jest zobowiązany do pokrycia 15% kosztów kwalifikowanych przedsięwzięcia ze środków własnych wniesionych w postaci udziału kapitału zakładowego pokrytego wkładem pieniężnym. W przypadku tych projektów poziom dofinansowania pożyczką i dotacją nie może przekraczać 85% kosztów kwalifikowanych.</a:t>
            </a:r>
            <a:endParaRPr lang="pl-PL" altLang="pl-PL" sz="1200" i="1" dirty="0">
              <a:solidFill>
                <a:srgbClr val="C00000"/>
              </a:solidFill>
              <a:latin typeface="Arial" panose="020B0604020202020204" pitchFamily="34" charset="0"/>
            </a:endParaRPr>
          </a:p>
        </p:txBody>
      </p:sp>
      <p:sp>
        <p:nvSpPr>
          <p:cNvPr id="12" name="Prostokąt zaokrąglony 11"/>
          <p:cNvSpPr/>
          <p:nvPr/>
        </p:nvSpPr>
        <p:spPr>
          <a:xfrm>
            <a:off x="863650" y="164838"/>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3" name="Objaśnienie prostokątne zaokrąglone 12"/>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179512" y="3140968"/>
            <a:ext cx="2016224" cy="1372989"/>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2000" dirty="0">
                <a:solidFill>
                  <a:schemeClr val="bg1"/>
                </a:solidFill>
                <a:effectLst>
                  <a:outerShdw blurRad="38100" dist="38100" dir="2700000" algn="tl">
                    <a:srgbClr val="000000">
                      <a:alpha val="43137"/>
                    </a:srgbClr>
                  </a:outerShdw>
                </a:effectLst>
              </a:rPr>
              <a:t>Dofinansowanie w formie </a:t>
            </a:r>
            <a:r>
              <a:rPr lang="pl-PL" sz="2000" dirty="0" smtClean="0">
                <a:solidFill>
                  <a:schemeClr val="bg1"/>
                </a:solidFill>
                <a:effectLst>
                  <a:outerShdw blurRad="38100" dist="38100" dir="2700000" algn="tl">
                    <a:srgbClr val="000000">
                      <a:alpha val="43137"/>
                    </a:srgbClr>
                  </a:outerShdw>
                </a:effectLst>
              </a:rPr>
              <a:t/>
            </a:r>
            <a:br>
              <a:rPr lang="pl-PL" sz="2000" dirty="0" smtClean="0">
                <a:solidFill>
                  <a:schemeClr val="bg1"/>
                </a:solidFill>
                <a:effectLst>
                  <a:outerShdw blurRad="38100" dist="38100" dir="2700000" algn="tl">
                    <a:srgbClr val="000000">
                      <a:alpha val="43137"/>
                    </a:srgbClr>
                  </a:outerShdw>
                </a:effectLst>
              </a:rPr>
            </a:br>
            <a:r>
              <a:rPr lang="pl-PL" sz="2000" dirty="0" smtClean="0">
                <a:solidFill>
                  <a:schemeClr val="bg1"/>
                </a:solidFill>
                <a:effectLst>
                  <a:outerShdw blurRad="38100" dist="38100" dir="2700000" algn="tl">
                    <a:srgbClr val="000000">
                      <a:alpha val="43137"/>
                    </a:srgbClr>
                  </a:outerShdw>
                </a:effectLst>
              </a:rPr>
              <a:t>dotacji - PRZYKŁADY </a:t>
            </a:r>
            <a:endParaRPr lang="pl-PL" sz="2000" dirty="0">
              <a:solidFill>
                <a:schemeClr val="bg1"/>
              </a:solidFill>
              <a:effectLst>
                <a:outerShdw blurRad="38100" dist="38100" dir="2700000" algn="tl">
                  <a:srgbClr val="000000">
                    <a:alpha val="43137"/>
                  </a:srgbClr>
                </a:outerShdw>
              </a:effectLst>
            </a:endParaRPr>
          </a:p>
        </p:txBody>
      </p:sp>
      <p:sp>
        <p:nvSpPr>
          <p:cNvPr id="8" name="Prostokąt zaokrąglony 7"/>
          <p:cNvSpPr/>
          <p:nvPr/>
        </p:nvSpPr>
        <p:spPr>
          <a:xfrm>
            <a:off x="2483767" y="1830615"/>
            <a:ext cx="5831557" cy="1958426"/>
          </a:xfrm>
          <a:prstGeom prst="roundRect">
            <a:avLst/>
          </a:prstGeom>
          <a:solidFill>
            <a:schemeClr val="bg1">
              <a:lumMod val="85000"/>
              <a:alpha val="59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b="1" dirty="0" smtClean="0">
                <a:solidFill>
                  <a:srgbClr val="C00000"/>
                </a:solidFill>
              </a:rPr>
              <a:t>1:</a:t>
            </a:r>
            <a:r>
              <a:rPr lang="pl-PL" dirty="0" smtClean="0">
                <a:solidFill>
                  <a:srgbClr val="C00000"/>
                </a:solidFill>
              </a:rPr>
              <a:t> </a:t>
            </a:r>
            <a:r>
              <a:rPr lang="pl-PL" dirty="0">
                <a:solidFill>
                  <a:schemeClr val="tx1"/>
                </a:solidFill>
              </a:rPr>
              <a:t>przedsiębiorstwo średnie</a:t>
            </a:r>
          </a:p>
          <a:p>
            <a:pPr>
              <a:defRPr/>
            </a:pPr>
            <a:r>
              <a:rPr lang="pl-PL" dirty="0">
                <a:solidFill>
                  <a:schemeClr val="tx1"/>
                </a:solidFill>
              </a:rPr>
              <a:t>Koszt całkowity = 2 mln zł</a:t>
            </a:r>
          </a:p>
          <a:p>
            <a:pPr>
              <a:defRPr/>
            </a:pPr>
            <a:r>
              <a:rPr lang="pl-PL" dirty="0">
                <a:solidFill>
                  <a:schemeClr val="tx1"/>
                </a:solidFill>
              </a:rPr>
              <a:t>koszt kwalifikowany = 1,5 mln zł</a:t>
            </a:r>
          </a:p>
          <a:p>
            <a:pPr>
              <a:defRPr/>
            </a:pPr>
            <a:r>
              <a:rPr lang="pl-PL" dirty="0">
                <a:solidFill>
                  <a:schemeClr val="tx1"/>
                </a:solidFill>
              </a:rPr>
              <a:t>Dofinansowanie: 1,5 mln*70% = 1,05 mln zł</a:t>
            </a:r>
          </a:p>
          <a:p>
            <a:pPr>
              <a:defRPr/>
            </a:pPr>
            <a:r>
              <a:rPr lang="pl-PL" dirty="0">
                <a:solidFill>
                  <a:schemeClr val="tx1"/>
                </a:solidFill>
              </a:rPr>
              <a:t>1,05 mln zł &gt; 200 tys. Euro (ok. </a:t>
            </a:r>
            <a:r>
              <a:rPr lang="pl-PL" dirty="0" smtClean="0">
                <a:solidFill>
                  <a:schemeClr val="tx1"/>
                </a:solidFill>
              </a:rPr>
              <a:t>860 tys. zł</a:t>
            </a:r>
            <a:r>
              <a:rPr lang="pl-PL" dirty="0">
                <a:solidFill>
                  <a:schemeClr val="tx1"/>
                </a:solidFill>
              </a:rPr>
              <a:t>)</a:t>
            </a:r>
          </a:p>
          <a:p>
            <a:pPr>
              <a:defRPr/>
            </a:pPr>
            <a:r>
              <a:rPr lang="pl-PL" dirty="0">
                <a:solidFill>
                  <a:schemeClr val="tx1"/>
                </a:solidFill>
              </a:rPr>
              <a:t>Możliwe </a:t>
            </a:r>
            <a:r>
              <a:rPr lang="pl-PL" dirty="0" smtClean="0">
                <a:solidFill>
                  <a:schemeClr val="tx1"/>
                </a:solidFill>
              </a:rPr>
              <a:t>dofinansowanie: </a:t>
            </a:r>
            <a:r>
              <a:rPr lang="pl-PL" dirty="0">
                <a:solidFill>
                  <a:srgbClr val="C00000"/>
                </a:solidFill>
              </a:rPr>
              <a:t>200 tys. Euro (ok. </a:t>
            </a:r>
            <a:r>
              <a:rPr lang="pl-PL" dirty="0" smtClean="0">
                <a:solidFill>
                  <a:srgbClr val="C00000"/>
                </a:solidFill>
              </a:rPr>
              <a:t>860 tys. zł</a:t>
            </a:r>
            <a:r>
              <a:rPr lang="pl-PL" dirty="0">
                <a:solidFill>
                  <a:srgbClr val="C00000"/>
                </a:solidFill>
              </a:rPr>
              <a:t>) </a:t>
            </a:r>
          </a:p>
        </p:txBody>
      </p:sp>
      <p:sp>
        <p:nvSpPr>
          <p:cNvPr id="10" name="Prostokąt zaokrąglony 9"/>
          <p:cNvSpPr/>
          <p:nvPr/>
        </p:nvSpPr>
        <p:spPr>
          <a:xfrm>
            <a:off x="2483768" y="4005064"/>
            <a:ext cx="5831557" cy="2025850"/>
          </a:xfrm>
          <a:prstGeom prst="roundRect">
            <a:avLst/>
          </a:prstGeom>
          <a:solidFill>
            <a:schemeClr val="bg1">
              <a:lumMod val="85000"/>
              <a:alpha val="67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400" dirty="0">
                <a:solidFill>
                  <a:schemeClr val="tx1"/>
                </a:solidFill>
              </a:rPr>
              <a:t> </a:t>
            </a:r>
          </a:p>
        </p:txBody>
      </p:sp>
      <p:sp>
        <p:nvSpPr>
          <p:cNvPr id="4" name="Prostokąt 3"/>
          <p:cNvSpPr/>
          <p:nvPr/>
        </p:nvSpPr>
        <p:spPr>
          <a:xfrm>
            <a:off x="2627784" y="4208395"/>
            <a:ext cx="4572000" cy="1754326"/>
          </a:xfrm>
          <a:prstGeom prst="rect">
            <a:avLst/>
          </a:prstGeom>
        </p:spPr>
        <p:txBody>
          <a:bodyPr>
            <a:spAutoFit/>
          </a:bodyPr>
          <a:lstStyle/>
          <a:p>
            <a:pPr>
              <a:defRPr/>
            </a:pPr>
            <a:r>
              <a:rPr lang="pl-PL" b="1" dirty="0" smtClean="0">
                <a:solidFill>
                  <a:srgbClr val="C00000"/>
                </a:solidFill>
                <a:latin typeface="+mn-lt"/>
              </a:rPr>
              <a:t>2:</a:t>
            </a:r>
            <a:r>
              <a:rPr lang="pl-PL" dirty="0" smtClean="0">
                <a:solidFill>
                  <a:srgbClr val="C00000"/>
                </a:solidFill>
                <a:latin typeface="+mn-lt"/>
              </a:rPr>
              <a:t> </a:t>
            </a:r>
            <a:r>
              <a:rPr lang="pl-PL" dirty="0">
                <a:latin typeface="+mn-lt"/>
              </a:rPr>
              <a:t>przedsiębiorstwo średnie</a:t>
            </a:r>
          </a:p>
          <a:p>
            <a:pPr>
              <a:defRPr/>
            </a:pPr>
            <a:r>
              <a:rPr lang="pl-PL" dirty="0">
                <a:latin typeface="+mn-lt"/>
              </a:rPr>
              <a:t>Koszt całkowity = 1 mln zł</a:t>
            </a:r>
          </a:p>
          <a:p>
            <a:pPr>
              <a:defRPr/>
            </a:pPr>
            <a:r>
              <a:rPr lang="pl-PL" dirty="0">
                <a:latin typeface="+mn-lt"/>
              </a:rPr>
              <a:t>koszt kwalifikowany = 900 tys. zł</a:t>
            </a:r>
          </a:p>
          <a:p>
            <a:pPr>
              <a:defRPr/>
            </a:pPr>
            <a:r>
              <a:rPr lang="pl-PL" dirty="0">
                <a:latin typeface="+mn-lt"/>
              </a:rPr>
              <a:t>Dofinansowanie: 900 tys. zł*70% = 630 tys. zł</a:t>
            </a:r>
          </a:p>
          <a:p>
            <a:pPr>
              <a:defRPr/>
            </a:pPr>
            <a:r>
              <a:rPr lang="pl-PL" dirty="0">
                <a:latin typeface="+mn-lt"/>
              </a:rPr>
              <a:t>630 tys. zł &lt; 200 tys. Euro (ok. </a:t>
            </a:r>
            <a:r>
              <a:rPr lang="pl-PL" dirty="0" smtClean="0">
                <a:latin typeface="+mn-lt"/>
              </a:rPr>
              <a:t>860 tys. zł</a:t>
            </a:r>
            <a:r>
              <a:rPr lang="pl-PL" dirty="0">
                <a:latin typeface="+mn-lt"/>
              </a:rPr>
              <a:t>)</a:t>
            </a:r>
          </a:p>
          <a:p>
            <a:pPr>
              <a:defRPr/>
            </a:pPr>
            <a:r>
              <a:rPr lang="pl-PL" dirty="0">
                <a:latin typeface="+mn-lt"/>
              </a:rPr>
              <a:t>Możliwe </a:t>
            </a:r>
            <a:r>
              <a:rPr lang="pl-PL" dirty="0" smtClean="0">
                <a:latin typeface="+mn-lt"/>
              </a:rPr>
              <a:t>dofinansowanie: </a:t>
            </a:r>
            <a:r>
              <a:rPr lang="pl-PL" dirty="0">
                <a:solidFill>
                  <a:srgbClr val="C00000"/>
                </a:solidFill>
                <a:latin typeface="+mn-lt"/>
              </a:rPr>
              <a:t>630 tys. zł </a:t>
            </a:r>
          </a:p>
        </p:txBody>
      </p:sp>
      <p:sp>
        <p:nvSpPr>
          <p:cNvPr id="9" name="Prostokąt zaokrąglony 8"/>
          <p:cNvSpPr/>
          <p:nvPr/>
        </p:nvSpPr>
        <p:spPr>
          <a:xfrm>
            <a:off x="1114525" y="237216"/>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1" name="Objaśnienie prostokątne zaokrąglone 10"/>
          <p:cNvSpPr/>
          <p:nvPr/>
        </p:nvSpPr>
        <p:spPr>
          <a:xfrm>
            <a:off x="7740352" y="485822"/>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1000" fill="hold"/>
                                        <p:tgtEl>
                                          <p:spTgt spid="4"/>
                                        </p:tgtEl>
                                        <p:attrNameLst>
                                          <p:attrName>ppt_x</p:attrName>
                                        </p:attrNameLst>
                                      </p:cBhvr>
                                      <p:tavLst>
                                        <p:tav tm="0">
                                          <p:val>
                                            <p:strVal val="#ppt_x"/>
                                          </p:val>
                                        </p:tav>
                                        <p:tav tm="100000">
                                          <p:val>
                                            <p:strVal val="#ppt_x"/>
                                          </p:val>
                                        </p:tav>
                                      </p:tavLst>
                                    </p:anim>
                                    <p:anim calcmode="lin" valueType="num">
                                      <p:cBhvr additive="base">
                                        <p:cTn id="1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107504" y="3068960"/>
            <a:ext cx="1852712" cy="1265930"/>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u="sng" dirty="0">
                <a:solidFill>
                  <a:schemeClr val="bg1"/>
                </a:solidFill>
              </a:rPr>
              <a:t>Dofinansowanie w formie pożyczki:</a:t>
            </a:r>
            <a:endParaRPr lang="pl-PL" i="1" dirty="0">
              <a:solidFill>
                <a:schemeClr val="bg1"/>
              </a:solidFill>
            </a:endParaRPr>
          </a:p>
        </p:txBody>
      </p:sp>
      <p:sp>
        <p:nvSpPr>
          <p:cNvPr id="10" name="Prostokąt zaokrąglony 9"/>
          <p:cNvSpPr/>
          <p:nvPr/>
        </p:nvSpPr>
        <p:spPr>
          <a:xfrm>
            <a:off x="2123728" y="1819145"/>
            <a:ext cx="6552728" cy="3950568"/>
          </a:xfrm>
          <a:prstGeom prst="roundRect">
            <a:avLst/>
          </a:prstGeom>
          <a:solidFill>
            <a:schemeClr val="bg1">
              <a:lumMod val="8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465750" lvl="2" indent="-285750">
              <a:buFont typeface="Arial" panose="020B0604020202020204" pitchFamily="34" charset="0"/>
              <a:buChar char="•"/>
              <a:defRPr/>
            </a:pPr>
            <a:r>
              <a:rPr lang="pl-PL" sz="1600" dirty="0">
                <a:solidFill>
                  <a:schemeClr val="tx1"/>
                </a:solidFill>
              </a:rPr>
              <a:t>W przypadku dofinansowania fazy B+R  w formie pożyczki na warunkach określonych w „Zasadach udzielania dofinansowania ze środków Narodowego Funduszu Ochrony Środowiska i Gospodarki Wodnej”</a:t>
            </a:r>
          </a:p>
          <a:p>
            <a:pPr marL="465750" lvl="2" indent="-285750">
              <a:buFont typeface="Arial" panose="020B0604020202020204" pitchFamily="34" charset="0"/>
              <a:buChar char="•"/>
              <a:defRPr/>
            </a:pPr>
            <a:r>
              <a:rPr lang="pl-PL" sz="1600" dirty="0">
                <a:solidFill>
                  <a:schemeClr val="tx1"/>
                </a:solidFill>
              </a:rPr>
              <a:t>kwota pożyczki:</a:t>
            </a:r>
            <a:r>
              <a:rPr lang="pl-PL" sz="1600" dirty="0">
                <a:solidFill>
                  <a:srgbClr val="FF0000"/>
                </a:solidFill>
              </a:rPr>
              <a:t> </a:t>
            </a:r>
            <a:r>
              <a:rPr lang="pl-PL" sz="1600" dirty="0">
                <a:solidFill>
                  <a:srgbClr val="C00000"/>
                </a:solidFill>
              </a:rPr>
              <a:t>do 5 mln zł</a:t>
            </a:r>
            <a:r>
              <a:rPr lang="pl-PL" sz="1600" dirty="0">
                <a:solidFill>
                  <a:schemeClr val="tx1"/>
                </a:solidFill>
              </a:rPr>
              <a:t>, </a:t>
            </a:r>
          </a:p>
          <a:p>
            <a:pPr marL="465750" lvl="2" indent="-285750">
              <a:buFont typeface="Arial" panose="020B0604020202020204" pitchFamily="34" charset="0"/>
              <a:buChar char="•"/>
              <a:defRPr/>
            </a:pPr>
            <a:r>
              <a:rPr lang="pl-PL" sz="1600" dirty="0">
                <a:solidFill>
                  <a:schemeClr val="tx1"/>
                </a:solidFill>
              </a:rPr>
              <a:t>oprocentowanie pożyczki: </a:t>
            </a:r>
          </a:p>
          <a:p>
            <a:pPr marL="922950" lvl="3" indent="-285750">
              <a:buFont typeface="Arial" panose="020B0604020202020204" pitchFamily="34" charset="0"/>
              <a:buChar char="•"/>
              <a:defRPr/>
            </a:pPr>
            <a:r>
              <a:rPr lang="pl-PL" sz="1600" dirty="0">
                <a:solidFill>
                  <a:schemeClr val="tx1"/>
                </a:solidFill>
              </a:rPr>
              <a:t>na warunkach rynkowych (pożyczka nie stanowi pomocy publicznej): oprocentowanie na poziomie stopy referencyjnej ustalanej zgodnie z komunikatem Komisji Europejskiej w sprawie zmiany metody ustalania stóp referencyjnych i dyskontowych (Dz. Urz. UE C 14, 19.01.2008, str. 6) </a:t>
            </a:r>
          </a:p>
          <a:p>
            <a:pPr marL="637200" lvl="3">
              <a:defRPr/>
            </a:pPr>
            <a:r>
              <a:rPr lang="pl-PL" sz="1600" dirty="0">
                <a:solidFill>
                  <a:schemeClr val="tx1"/>
                </a:solidFill>
              </a:rPr>
              <a:t>lub</a:t>
            </a:r>
          </a:p>
          <a:p>
            <a:pPr marL="922950" lvl="3" indent="-285750">
              <a:buFont typeface="Arial" panose="020B0604020202020204" pitchFamily="34" charset="0"/>
              <a:buChar char="•"/>
              <a:defRPr/>
            </a:pPr>
            <a:r>
              <a:rPr lang="pl-PL" sz="1600" dirty="0">
                <a:solidFill>
                  <a:schemeClr val="tx1"/>
                </a:solidFill>
              </a:rPr>
              <a:t>na warunkach preferencyjnych: oprocentowanie WIBOR 3M +50 </a:t>
            </a:r>
            <a:r>
              <a:rPr lang="pl-PL" sz="1600" dirty="0" err="1">
                <a:solidFill>
                  <a:schemeClr val="tx1"/>
                </a:solidFill>
              </a:rPr>
              <a:t>p.b</a:t>
            </a:r>
            <a:r>
              <a:rPr lang="pl-PL" sz="1600" dirty="0">
                <a:solidFill>
                  <a:schemeClr val="tx1"/>
                </a:solidFill>
              </a:rPr>
              <a:t>., nie mniej niż 2% w skali roku, przy czym pożyczka nie podlega umorzeniu.</a:t>
            </a:r>
          </a:p>
        </p:txBody>
      </p:sp>
      <p:sp>
        <p:nvSpPr>
          <p:cNvPr id="4" name="Prostokąt 3"/>
          <p:cNvSpPr/>
          <p:nvPr/>
        </p:nvSpPr>
        <p:spPr>
          <a:xfrm>
            <a:off x="2339753" y="5931327"/>
            <a:ext cx="6408712" cy="277813"/>
          </a:xfrm>
          <a:prstGeom prst="rect">
            <a:avLst/>
          </a:prstGeom>
        </p:spPr>
        <p:txBody>
          <a:bodyPr wrap="square">
            <a:spAutoFit/>
          </a:bodyPr>
          <a:lstStyle/>
          <a:p>
            <a:pPr>
              <a:defRPr/>
            </a:pPr>
            <a:r>
              <a:rPr lang="pl-PL" sz="1200" dirty="0">
                <a:latin typeface="+mj-lt"/>
              </a:rPr>
              <a:t>http://nfosigw.gov.pl/oferta-finansowania/pomoc-publiczna/kalkulatory-pomocy-publicznej/</a:t>
            </a:r>
          </a:p>
        </p:txBody>
      </p:sp>
      <p:sp>
        <p:nvSpPr>
          <p:cNvPr id="8" name="Prostokąt zaokrąglony 7"/>
          <p:cNvSpPr/>
          <p:nvPr/>
        </p:nvSpPr>
        <p:spPr>
          <a:xfrm>
            <a:off x="1115616" y="116632"/>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9" name="Objaśnienie prostokątne zaokrąglone 8"/>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179512" y="3140968"/>
            <a:ext cx="2016224" cy="1372989"/>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2000" dirty="0" smtClean="0">
                <a:solidFill>
                  <a:schemeClr val="bg1"/>
                </a:solidFill>
                <a:effectLst>
                  <a:outerShdw blurRad="38100" dist="38100" dir="2700000" algn="tl">
                    <a:srgbClr val="000000">
                      <a:alpha val="43137"/>
                    </a:srgbClr>
                  </a:outerShdw>
                </a:effectLst>
              </a:rPr>
              <a:t>Zaliczkowanie</a:t>
            </a:r>
            <a:endParaRPr lang="pl-PL" sz="2000" dirty="0">
              <a:solidFill>
                <a:schemeClr val="bg1"/>
              </a:solidFill>
              <a:effectLst>
                <a:outerShdw blurRad="38100" dist="38100" dir="2700000" algn="tl">
                  <a:srgbClr val="000000">
                    <a:alpha val="43137"/>
                  </a:srgbClr>
                </a:outerShdw>
              </a:effectLst>
            </a:endParaRPr>
          </a:p>
        </p:txBody>
      </p:sp>
      <p:sp>
        <p:nvSpPr>
          <p:cNvPr id="8" name="Prostokąt zaokrąglony 7"/>
          <p:cNvSpPr/>
          <p:nvPr/>
        </p:nvSpPr>
        <p:spPr>
          <a:xfrm>
            <a:off x="2458616" y="1969831"/>
            <a:ext cx="5831557" cy="3115353"/>
          </a:xfrm>
          <a:prstGeom prst="roundRect">
            <a:avLst/>
          </a:prstGeom>
          <a:solidFill>
            <a:schemeClr val="bg1">
              <a:lumMod val="85000"/>
              <a:alpha val="59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Arial" panose="020B0604020202020204" pitchFamily="34" charset="0"/>
              <a:buChar char="•"/>
            </a:pPr>
            <a:r>
              <a:rPr lang="pl-PL" dirty="0">
                <a:solidFill>
                  <a:schemeClr val="tx1">
                    <a:lumMod val="95000"/>
                    <a:lumOff val="5000"/>
                  </a:schemeClr>
                </a:solidFill>
              </a:rPr>
              <a:t>Dofinansowanie fazy B+R może odbywać się, po akceptacji NFOŚiGW, w systemie zaliczkowym lub w systemie refundacji poniesionych kosztów kwalifikowanych</a:t>
            </a:r>
            <a:r>
              <a:rPr lang="pl-PL" dirty="0" smtClean="0">
                <a:solidFill>
                  <a:schemeClr val="tx1">
                    <a:lumMod val="95000"/>
                    <a:lumOff val="5000"/>
                  </a:schemeClr>
                </a:solidFill>
              </a:rPr>
              <a:t>.</a:t>
            </a:r>
          </a:p>
          <a:p>
            <a:endParaRPr lang="pl-PL" sz="2000" dirty="0">
              <a:solidFill>
                <a:schemeClr val="tx1">
                  <a:lumMod val="95000"/>
                  <a:lumOff val="5000"/>
                </a:schemeClr>
              </a:solidFill>
            </a:endParaRPr>
          </a:p>
          <a:p>
            <a:pPr marL="285750" indent="-285750">
              <a:buFont typeface="Arial" panose="020B0604020202020204" pitchFamily="34" charset="0"/>
              <a:buChar char="•"/>
            </a:pPr>
            <a:r>
              <a:rPr lang="pl-PL" dirty="0">
                <a:solidFill>
                  <a:schemeClr val="tx1">
                    <a:lumMod val="95000"/>
                    <a:lumOff val="5000"/>
                  </a:schemeClr>
                </a:solidFill>
              </a:rPr>
              <a:t>W przypadku dofinansowania fazy B+R w systemie zaliczkowym zaliczki wypłacane są na podstawie składanych wniosków o płatność. Warunkiem otrzymania kolejnej transzy zaliczki jest rozliczenie przez beneficjenta co najmniej 70% sumy wszystkich wcześniej otrzymanych zaliczek.</a:t>
            </a:r>
            <a:endParaRPr lang="pl-PL" sz="2000" dirty="0">
              <a:solidFill>
                <a:schemeClr val="tx1">
                  <a:lumMod val="95000"/>
                  <a:lumOff val="5000"/>
                </a:schemeClr>
              </a:solidFill>
            </a:endParaRPr>
          </a:p>
        </p:txBody>
      </p:sp>
      <p:sp>
        <p:nvSpPr>
          <p:cNvPr id="9" name="Prostokąt zaokrąglony 8"/>
          <p:cNvSpPr/>
          <p:nvPr/>
        </p:nvSpPr>
        <p:spPr>
          <a:xfrm>
            <a:off x="1114525" y="237216"/>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1" name="Objaśnienie prostokątne zaokrąglone 10"/>
          <p:cNvSpPr/>
          <p:nvPr/>
        </p:nvSpPr>
        <p:spPr>
          <a:xfrm>
            <a:off x="7740352" y="485822"/>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
        <p:nvSpPr>
          <p:cNvPr id="12" name="Prostokąt 1"/>
          <p:cNvSpPr>
            <a:spLocks noChangeArrowheads="1"/>
          </p:cNvSpPr>
          <p:nvPr/>
        </p:nvSpPr>
        <p:spPr bwMode="auto">
          <a:xfrm>
            <a:off x="179388" y="5365750"/>
            <a:ext cx="856932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l">
              <a:spcBef>
                <a:spcPct val="0"/>
              </a:spcBef>
              <a:buFont typeface="Arial" panose="020B0604020202020204" pitchFamily="34" charset="0"/>
              <a:buChar char="•"/>
            </a:pPr>
            <a:r>
              <a:rPr lang="pl-PL" altLang="pl-PL" sz="1400" i="1" dirty="0">
                <a:solidFill>
                  <a:srgbClr val="C00000"/>
                </a:solidFill>
              </a:rPr>
              <a:t>Zaliczkowanie powinno wynikać z ewentualnych umów z Wykonawcami, w których </a:t>
            </a:r>
            <a:r>
              <a:rPr lang="pl-PL" altLang="pl-PL" sz="1400" i="1" dirty="0" smtClean="0">
                <a:solidFill>
                  <a:srgbClr val="C00000"/>
                </a:solidFill>
              </a:rPr>
              <a:t>Wnioskodawca </a:t>
            </a:r>
            <a:r>
              <a:rPr lang="pl-PL" altLang="pl-PL" sz="1400" i="1" dirty="0">
                <a:solidFill>
                  <a:srgbClr val="C00000"/>
                </a:solidFill>
              </a:rPr>
              <a:t>(</a:t>
            </a:r>
            <a:r>
              <a:rPr lang="pl-PL" sz="1400" i="1" dirty="0">
                <a:solidFill>
                  <a:srgbClr val="C00000"/>
                </a:solidFill>
              </a:rPr>
              <a:t>Zamawiający) może udzielić zaliczek na poczet wykonania zamówienia</a:t>
            </a:r>
            <a:endParaRPr lang="pl-PL" altLang="pl-PL" sz="1400" i="1" dirty="0">
              <a:solidFill>
                <a:srgbClr val="C00000"/>
              </a:solidFill>
            </a:endParaRPr>
          </a:p>
        </p:txBody>
      </p:sp>
    </p:spTree>
    <p:extLst>
      <p:ext uri="{BB962C8B-B14F-4D97-AF65-F5344CB8AC3E}">
        <p14:creationId xmlns:p14="http://schemas.microsoft.com/office/powerpoint/2010/main" val="2362367223"/>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827584" y="72653"/>
            <a:ext cx="7200800" cy="1008112"/>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zasobooszczędnej i niskoemisyjnej gospodarce</a:t>
            </a:r>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6" name="Prostokąt zaokrąglony 15"/>
          <p:cNvSpPr/>
          <p:nvPr/>
        </p:nvSpPr>
        <p:spPr>
          <a:xfrm>
            <a:off x="408049" y="1936720"/>
            <a:ext cx="8039869" cy="4176463"/>
          </a:xfrm>
          <a:prstGeom prst="roundRect">
            <a:avLst/>
          </a:prstGeom>
          <a:solidFill>
            <a:schemeClr val="bg1">
              <a:lumMod val="85000"/>
              <a:alpha val="7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pl-PL" sz="1600" dirty="0" smtClean="0">
              <a:solidFill>
                <a:schemeClr val="tx1"/>
              </a:solidFill>
            </a:endParaRPr>
          </a:p>
          <a:p>
            <a:endParaRPr lang="pl-PL" sz="1600" dirty="0"/>
          </a:p>
          <a:p>
            <a:r>
              <a:rPr lang="pl-PL" sz="1600" dirty="0">
                <a:solidFill>
                  <a:srgbClr val="008000"/>
                </a:solidFill>
              </a:rPr>
              <a:t>Za koszty kwalifikowane w ramach przedsięwzięcia uznane będą koszty faktycznie poniesione przez Beneficjenta spełniające wszystkie poniższe warunki łącznie: </a:t>
            </a:r>
            <a:endParaRPr lang="pl-PL" sz="1600" dirty="0" smtClean="0">
              <a:solidFill>
                <a:srgbClr val="008000"/>
              </a:solidFill>
            </a:endParaRPr>
          </a:p>
          <a:p>
            <a:pPr marL="342900" indent="-342900">
              <a:buFont typeface="+mj-lt"/>
              <a:buAutoNum type="alphaLcParenR"/>
            </a:pPr>
            <a:r>
              <a:rPr lang="pl-PL" sz="1600" dirty="0" smtClean="0">
                <a:solidFill>
                  <a:schemeClr val="tx1"/>
                </a:solidFill>
              </a:rPr>
              <a:t>są </a:t>
            </a:r>
            <a:r>
              <a:rPr lang="pl-PL" sz="1600" dirty="0">
                <a:solidFill>
                  <a:schemeClr val="tx1"/>
                </a:solidFill>
              </a:rPr>
              <a:t>zgodne z obowiązującymi przepisami prawa, </a:t>
            </a:r>
          </a:p>
          <a:p>
            <a:pPr marL="342900" indent="-342900">
              <a:buFont typeface="+mj-lt"/>
              <a:buAutoNum type="alphaLcParenR"/>
            </a:pPr>
            <a:r>
              <a:rPr lang="pl-PL" sz="1600" dirty="0" smtClean="0">
                <a:solidFill>
                  <a:schemeClr val="tx1"/>
                </a:solidFill>
              </a:rPr>
              <a:t>są </a:t>
            </a:r>
            <a:r>
              <a:rPr lang="pl-PL" sz="1600" dirty="0">
                <a:solidFill>
                  <a:schemeClr val="tx1"/>
                </a:solidFill>
              </a:rPr>
              <a:t>niezbędne do realizacji przedsięwzięcia oraz zapewniają wdrożenie i funkcjonowanie przedsięwzięcia oraz uzyskanie określonego efektu ekologicznego, </a:t>
            </a:r>
          </a:p>
          <a:p>
            <a:pPr marL="342900" indent="-342900">
              <a:buFont typeface="+mj-lt"/>
              <a:buAutoNum type="alphaLcParenR"/>
            </a:pPr>
            <a:r>
              <a:rPr lang="pl-PL" sz="1600" dirty="0" smtClean="0">
                <a:solidFill>
                  <a:schemeClr val="tx1"/>
                </a:solidFill>
              </a:rPr>
              <a:t>są </a:t>
            </a:r>
            <a:r>
              <a:rPr lang="pl-PL" sz="1600" dirty="0">
                <a:solidFill>
                  <a:schemeClr val="tx1"/>
                </a:solidFill>
              </a:rPr>
              <a:t>poniesione w okresie kwalifikowalności kosztów, </a:t>
            </a:r>
          </a:p>
          <a:p>
            <a:pPr marL="342900" indent="-342900">
              <a:buFont typeface="+mj-lt"/>
              <a:buAutoNum type="alphaLcParenR"/>
            </a:pPr>
            <a:r>
              <a:rPr lang="pl-PL" sz="1600" dirty="0" smtClean="0">
                <a:solidFill>
                  <a:schemeClr val="tx1"/>
                </a:solidFill>
              </a:rPr>
              <a:t>są </a:t>
            </a:r>
            <a:r>
              <a:rPr lang="pl-PL" sz="1600" dirty="0">
                <a:solidFill>
                  <a:schemeClr val="tx1"/>
                </a:solidFill>
              </a:rPr>
              <a:t>poniesione przez Beneficjenta lub podmiot upoważniony do ponoszenia koszów, zaakceptowany przez NFOŚiGW i wskazany w umowie o dofinansowanie, </a:t>
            </a:r>
          </a:p>
          <a:p>
            <a:pPr marL="342900" indent="-342900">
              <a:buFont typeface="+mj-lt"/>
              <a:buAutoNum type="alphaLcParenR"/>
            </a:pPr>
            <a:r>
              <a:rPr lang="pl-PL" sz="1600" dirty="0" smtClean="0">
                <a:solidFill>
                  <a:schemeClr val="tx1"/>
                </a:solidFill>
              </a:rPr>
              <a:t>są </a:t>
            </a:r>
            <a:r>
              <a:rPr lang="pl-PL" sz="1600" dirty="0">
                <a:solidFill>
                  <a:schemeClr val="tx1"/>
                </a:solidFill>
              </a:rPr>
              <a:t>zgodne z umową o dofinansowanie, w szczególności z aktualnym harmonogramem rzeczowo-finansowym, </a:t>
            </a:r>
          </a:p>
          <a:p>
            <a:pPr marL="342900" indent="-342900">
              <a:buFont typeface="+mj-lt"/>
              <a:buAutoNum type="alphaLcParenR"/>
            </a:pPr>
            <a:r>
              <a:rPr lang="pl-PL" sz="1600" dirty="0" smtClean="0">
                <a:solidFill>
                  <a:schemeClr val="tx1"/>
                </a:solidFill>
              </a:rPr>
              <a:t>są </a:t>
            </a:r>
            <a:r>
              <a:rPr lang="pl-PL" sz="1600" dirty="0">
                <a:solidFill>
                  <a:schemeClr val="tx1"/>
                </a:solidFill>
              </a:rPr>
              <a:t>udokumentowane i możliwe do zidentyfikowania w szczególności poprzez wprowadzenie ich do ewidencji księgowej Beneficjenta oraz ustalone zgodnie z odpowiednimi standardami </a:t>
            </a:r>
            <a:r>
              <a:rPr lang="pl-PL" sz="1600" dirty="0" smtClean="0">
                <a:solidFill>
                  <a:schemeClr val="tx1"/>
                </a:solidFill>
              </a:rPr>
              <a:t>rachunkowości, </a:t>
            </a:r>
          </a:p>
          <a:p>
            <a:pPr marL="342900" indent="-342900">
              <a:buFont typeface="+mj-lt"/>
              <a:buAutoNum type="alphaLcParenR"/>
            </a:pPr>
            <a:r>
              <a:rPr lang="pl-PL" sz="1600" dirty="0" smtClean="0">
                <a:solidFill>
                  <a:schemeClr val="tx1"/>
                </a:solidFill>
              </a:rPr>
              <a:t>nie </a:t>
            </a:r>
            <a:r>
              <a:rPr lang="pl-PL" sz="1600" dirty="0">
                <a:solidFill>
                  <a:schemeClr val="tx1"/>
                </a:solidFill>
              </a:rPr>
              <a:t>podlegają wyłączeniom z finansowania przez NFOŚiGW, o których mowa w pkt 4 Wytycznych, lub określonych w programie </a:t>
            </a:r>
            <a:r>
              <a:rPr lang="pl-PL" sz="1600" dirty="0" smtClean="0">
                <a:solidFill>
                  <a:schemeClr val="tx1"/>
                </a:solidFill>
              </a:rPr>
              <a:t>priorytetowym</a:t>
            </a:r>
            <a:endParaRPr lang="pl-PL" sz="1600" dirty="0">
              <a:solidFill>
                <a:schemeClr val="tx1"/>
              </a:solidFill>
            </a:endParaRPr>
          </a:p>
          <a:p>
            <a:pPr>
              <a:defRPr/>
            </a:pPr>
            <a:endParaRPr lang="pl-PL" sz="1600" dirty="0">
              <a:solidFill>
                <a:schemeClr val="tx1"/>
              </a:solidFill>
            </a:endParaRPr>
          </a:p>
        </p:txBody>
      </p:sp>
      <p:sp>
        <p:nvSpPr>
          <p:cNvPr id="5" name="Prostokąt zaokrąglony 4"/>
          <p:cNvSpPr/>
          <p:nvPr/>
        </p:nvSpPr>
        <p:spPr>
          <a:xfrm>
            <a:off x="141074" y="1252042"/>
            <a:ext cx="8856662" cy="563563"/>
          </a:xfrm>
          <a:prstGeom prst="roundRect">
            <a:avLst/>
          </a:prstGeom>
          <a:gradFill>
            <a:gsLst>
              <a:gs pos="33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1750" name="Prostokąt 3"/>
          <p:cNvSpPr>
            <a:spLocks noChangeArrowheads="1"/>
          </p:cNvSpPr>
          <p:nvPr/>
        </p:nvSpPr>
        <p:spPr bwMode="auto">
          <a:xfrm>
            <a:off x="125198" y="1365003"/>
            <a:ext cx="88884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600" dirty="0">
                <a:solidFill>
                  <a:schemeClr val="bg1"/>
                </a:solidFill>
                <a:latin typeface="Arial" panose="020B0604020202020204" pitchFamily="34" charset="0"/>
              </a:rPr>
              <a:t>Koszty kwalifikowane – zgodnie z „Wytycznymi NFOŚiGW w zakresie kosztów kwalifikowanych”</a:t>
            </a:r>
          </a:p>
          <a:p>
            <a:pPr algn="l">
              <a:spcBef>
                <a:spcPct val="0"/>
              </a:spcBef>
              <a:buFontTx/>
              <a:buNone/>
            </a:pPr>
            <a:endParaRPr lang="pl-PL" altLang="pl-PL" sz="1600" dirty="0">
              <a:solidFill>
                <a:schemeClr val="bg1"/>
              </a:solidFill>
              <a:latin typeface="Arial" panose="020B0604020202020204" pitchFamily="34" charset="0"/>
            </a:endParaRPr>
          </a:p>
        </p:txBody>
      </p:sp>
    </p:spTree>
    <p:extLst>
      <p:ext uri="{BB962C8B-B14F-4D97-AF65-F5344CB8AC3E}">
        <p14:creationId xmlns:p14="http://schemas.microsoft.com/office/powerpoint/2010/main" val="303575833"/>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827584" y="72653"/>
            <a:ext cx="7200800" cy="1008112"/>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zasobooszczędnej i niskoemisyjnej gospodarce</a:t>
            </a:r>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6" name="Prostokąt zaokrąglony 15"/>
          <p:cNvSpPr/>
          <p:nvPr/>
        </p:nvSpPr>
        <p:spPr>
          <a:xfrm>
            <a:off x="539552" y="2708920"/>
            <a:ext cx="8039869" cy="1944216"/>
          </a:xfrm>
          <a:prstGeom prst="roundRect">
            <a:avLst/>
          </a:prstGeom>
          <a:solidFill>
            <a:schemeClr val="bg1">
              <a:lumMod val="85000"/>
              <a:alpha val="7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r>
              <a:rPr lang="pl-PL" sz="1600" b="1" dirty="0">
                <a:solidFill>
                  <a:srgbClr val="008000"/>
                </a:solidFill>
              </a:rPr>
              <a:t>Finansowanie wynagrodzenia osoby zaangażowanej w realizację przedsięwzięcia wykonującej zadania, które mieszczą się w zakresie obowiązków służbowych wynikających ze stosunku pracy tej osoby – jest uznawane za podwójne finansowanie i jest niedozwolone (pkt. 2.4. d) Wytycznych (…)).</a:t>
            </a:r>
            <a:endParaRPr lang="pl-PL" sz="1600" dirty="0">
              <a:solidFill>
                <a:schemeClr val="tx1"/>
              </a:solidFill>
            </a:endParaRPr>
          </a:p>
          <a:p>
            <a:pPr>
              <a:defRPr/>
            </a:pPr>
            <a:endParaRPr lang="pl-PL" sz="1600" dirty="0">
              <a:solidFill>
                <a:schemeClr val="tx1"/>
              </a:solidFill>
            </a:endParaRPr>
          </a:p>
        </p:txBody>
      </p:sp>
      <p:sp>
        <p:nvSpPr>
          <p:cNvPr id="5" name="Prostokąt zaokrąglony 4"/>
          <p:cNvSpPr/>
          <p:nvPr/>
        </p:nvSpPr>
        <p:spPr>
          <a:xfrm>
            <a:off x="1403648" y="1196752"/>
            <a:ext cx="6150216" cy="1024830"/>
          </a:xfrm>
          <a:prstGeom prst="roundRect">
            <a:avLst/>
          </a:prstGeom>
          <a:gradFill>
            <a:gsLst>
              <a:gs pos="33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1750" name="Prostokąt 3"/>
          <p:cNvSpPr>
            <a:spLocks noChangeArrowheads="1"/>
          </p:cNvSpPr>
          <p:nvPr/>
        </p:nvSpPr>
        <p:spPr bwMode="auto">
          <a:xfrm>
            <a:off x="1763688" y="1390585"/>
            <a:ext cx="57901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600" dirty="0" smtClean="0">
                <a:solidFill>
                  <a:schemeClr val="bg1"/>
                </a:solidFill>
                <a:latin typeface="Arial" panose="020B0604020202020204" pitchFamily="34" charset="0"/>
              </a:rPr>
              <a:t>2.4. Zakaz podwójnego </a:t>
            </a:r>
            <a:r>
              <a:rPr lang="pl-PL" altLang="pl-PL" sz="1600" dirty="0" err="1" smtClean="0">
                <a:solidFill>
                  <a:schemeClr val="bg1"/>
                </a:solidFill>
                <a:latin typeface="Arial" panose="020B0604020202020204" pitchFamily="34" charset="0"/>
              </a:rPr>
              <a:t>finansownaia</a:t>
            </a:r>
            <a:r>
              <a:rPr lang="pl-PL" altLang="pl-PL" sz="1600" dirty="0" smtClean="0">
                <a:solidFill>
                  <a:schemeClr val="bg1"/>
                </a:solidFill>
                <a:latin typeface="Arial" panose="020B0604020202020204" pitchFamily="34" charset="0"/>
              </a:rPr>
              <a:t> </a:t>
            </a:r>
            <a:r>
              <a:rPr lang="pl-PL" altLang="pl-PL" sz="1600" dirty="0">
                <a:solidFill>
                  <a:schemeClr val="bg1"/>
                </a:solidFill>
                <a:latin typeface="Arial" panose="020B0604020202020204" pitchFamily="34" charset="0"/>
              </a:rPr>
              <a:t>– zgodnie z </a:t>
            </a:r>
            <a:endParaRPr lang="pl-PL" altLang="pl-PL" sz="1600" dirty="0" smtClean="0">
              <a:solidFill>
                <a:schemeClr val="bg1"/>
              </a:solidFill>
              <a:latin typeface="Arial" panose="020B0604020202020204" pitchFamily="34" charset="0"/>
            </a:endParaRPr>
          </a:p>
          <a:p>
            <a:pPr algn="l">
              <a:spcBef>
                <a:spcPct val="0"/>
              </a:spcBef>
              <a:buFontTx/>
              <a:buNone/>
            </a:pPr>
            <a:r>
              <a:rPr lang="pl-PL" altLang="pl-PL" sz="1600" dirty="0" smtClean="0">
                <a:solidFill>
                  <a:schemeClr val="bg1"/>
                </a:solidFill>
                <a:latin typeface="Arial" panose="020B0604020202020204" pitchFamily="34" charset="0"/>
              </a:rPr>
              <a:t>„</a:t>
            </a:r>
            <a:r>
              <a:rPr lang="pl-PL" altLang="pl-PL" sz="1600" dirty="0">
                <a:solidFill>
                  <a:schemeClr val="bg1"/>
                </a:solidFill>
                <a:latin typeface="Arial" panose="020B0604020202020204" pitchFamily="34" charset="0"/>
              </a:rPr>
              <a:t>Wytycznymi NFOŚiGW w zakresie kosztów kwalifikowanych”</a:t>
            </a:r>
          </a:p>
          <a:p>
            <a:pPr algn="l">
              <a:spcBef>
                <a:spcPct val="0"/>
              </a:spcBef>
              <a:buFontTx/>
              <a:buNone/>
            </a:pPr>
            <a:endParaRPr lang="pl-PL" altLang="pl-PL" sz="1600" dirty="0">
              <a:solidFill>
                <a:schemeClr val="bg1"/>
              </a:solidFill>
              <a:latin typeface="Arial" panose="020B0604020202020204" pitchFamily="34" charset="0"/>
            </a:endParaRPr>
          </a:p>
        </p:txBody>
      </p:sp>
    </p:spTree>
    <p:extLst>
      <p:ext uri="{BB962C8B-B14F-4D97-AF65-F5344CB8AC3E}">
        <p14:creationId xmlns:p14="http://schemas.microsoft.com/office/powerpoint/2010/main" val="3609490582"/>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1115616" y="116632"/>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6" name="Prostokąt zaokrąglony 15"/>
          <p:cNvSpPr/>
          <p:nvPr/>
        </p:nvSpPr>
        <p:spPr>
          <a:xfrm>
            <a:off x="467544" y="2484438"/>
            <a:ext cx="8039869" cy="2836862"/>
          </a:xfrm>
          <a:prstGeom prst="roundRect">
            <a:avLst/>
          </a:prstGeom>
          <a:solidFill>
            <a:schemeClr val="bg1">
              <a:lumMod val="85000"/>
              <a:alpha val="7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Wingdings" panose="05000000000000000000" pitchFamily="2" charset="2"/>
              <a:buChar char="v"/>
              <a:defRPr/>
            </a:pPr>
            <a:r>
              <a:rPr lang="pl-PL" sz="1600" dirty="0">
                <a:solidFill>
                  <a:schemeClr val="tx1"/>
                </a:solidFill>
              </a:rPr>
              <a:t>3. KATEGORIE KOSZTÓW KWALIFIKOWANYCH</a:t>
            </a:r>
          </a:p>
          <a:p>
            <a:pPr>
              <a:defRPr/>
            </a:pPr>
            <a:r>
              <a:rPr lang="pl-PL" sz="1600" dirty="0">
                <a:solidFill>
                  <a:schemeClr val="tx1"/>
                </a:solidFill>
              </a:rPr>
              <a:t>NFOŚiGW może wprowadzić limitowanie wysokości kosztów kwalifikowanych w poszczególnych kategoriach, w programie priorytetowym. </a:t>
            </a:r>
          </a:p>
          <a:p>
            <a:pPr marL="742950" lvl="1" indent="-285750">
              <a:buFont typeface="Wingdings" panose="05000000000000000000" pitchFamily="2" charset="2"/>
              <a:buChar char="q"/>
              <a:defRPr/>
            </a:pPr>
            <a:r>
              <a:rPr lang="pl-PL" sz="1600" dirty="0">
                <a:solidFill>
                  <a:schemeClr val="tx1"/>
                </a:solidFill>
              </a:rPr>
              <a:t>3.1 Przygotowanie przedsięwzięcia</a:t>
            </a:r>
          </a:p>
          <a:p>
            <a:pPr marL="742950" lvl="1" indent="-285750">
              <a:buFont typeface="Wingdings" panose="05000000000000000000" pitchFamily="2" charset="2"/>
              <a:buChar char="q"/>
              <a:defRPr/>
            </a:pPr>
            <a:r>
              <a:rPr lang="pl-PL" sz="1600" dirty="0">
                <a:solidFill>
                  <a:schemeClr val="tx1"/>
                </a:solidFill>
              </a:rPr>
              <a:t>3.2 Zarządzanie </a:t>
            </a:r>
            <a:r>
              <a:rPr lang="pl-PL" sz="1600" dirty="0" smtClean="0">
                <a:solidFill>
                  <a:schemeClr val="tx1"/>
                </a:solidFill>
              </a:rPr>
              <a:t>przedsięwzięciem*</a:t>
            </a:r>
            <a:endParaRPr lang="pl-PL" sz="1600" dirty="0">
              <a:solidFill>
                <a:schemeClr val="tx1"/>
              </a:solidFill>
            </a:endParaRPr>
          </a:p>
          <a:p>
            <a:pPr marL="742950" lvl="1" indent="-285750">
              <a:buFont typeface="Wingdings" panose="05000000000000000000" pitchFamily="2" charset="2"/>
              <a:buChar char="q"/>
              <a:defRPr/>
            </a:pPr>
            <a:r>
              <a:rPr lang="pl-PL" sz="1600" dirty="0">
                <a:solidFill>
                  <a:schemeClr val="tx1"/>
                </a:solidFill>
              </a:rPr>
              <a:t>3.3 Koszty informacji i promocji</a:t>
            </a:r>
          </a:p>
          <a:p>
            <a:pPr marL="742950" lvl="1" indent="-285750">
              <a:buFont typeface="Wingdings" panose="05000000000000000000" pitchFamily="2" charset="2"/>
              <a:buChar char="q"/>
              <a:defRPr/>
            </a:pPr>
            <a:r>
              <a:rPr lang="pl-PL" sz="1600" dirty="0">
                <a:solidFill>
                  <a:schemeClr val="tx1"/>
                </a:solidFill>
              </a:rPr>
              <a:t>3.4 Realizacja przedsięwzięcia </a:t>
            </a:r>
          </a:p>
          <a:p>
            <a:pPr marL="1200150" lvl="2" indent="-285750">
              <a:buFont typeface="Wingdings" panose="05000000000000000000" pitchFamily="2" charset="2"/>
              <a:buChar char="§"/>
              <a:defRPr/>
            </a:pPr>
            <a:r>
              <a:rPr lang="pl-PL" sz="1600" dirty="0">
                <a:solidFill>
                  <a:schemeClr val="tx1"/>
                </a:solidFill>
              </a:rPr>
              <a:t>3.4.1 Nabycie nieruchomości niezabudowanej, nieruchomości zabudowanej</a:t>
            </a:r>
          </a:p>
          <a:p>
            <a:pPr marL="1200150" lvl="2" indent="-285750">
              <a:buFont typeface="Wingdings" panose="05000000000000000000" pitchFamily="2" charset="2"/>
              <a:buChar char="§"/>
              <a:defRPr/>
            </a:pPr>
            <a:r>
              <a:rPr lang="pl-PL" sz="1600" dirty="0">
                <a:solidFill>
                  <a:schemeClr val="tx1"/>
                </a:solidFill>
              </a:rPr>
              <a:t>3.4.2 Roboty budowlane </a:t>
            </a:r>
          </a:p>
          <a:p>
            <a:pPr marL="1200150" lvl="2" indent="-285750">
              <a:buFont typeface="Wingdings" panose="05000000000000000000" pitchFamily="2" charset="2"/>
              <a:buChar char="§"/>
              <a:defRPr/>
            </a:pPr>
            <a:r>
              <a:rPr lang="pl-PL" sz="1600" dirty="0">
                <a:solidFill>
                  <a:schemeClr val="tx1"/>
                </a:solidFill>
              </a:rPr>
              <a:t>3.4.3 Środki trwałe, sprzęt i wyposażenie, wartości niematerialne i prawne</a:t>
            </a:r>
          </a:p>
          <a:p>
            <a:pPr marL="1200150" lvl="2" indent="-285750">
              <a:buFont typeface="Wingdings" panose="05000000000000000000" pitchFamily="2" charset="2"/>
              <a:buChar char="§"/>
              <a:defRPr/>
            </a:pPr>
            <a:r>
              <a:rPr lang="pl-PL" sz="1600" dirty="0">
                <a:solidFill>
                  <a:schemeClr val="tx1"/>
                </a:solidFill>
              </a:rPr>
              <a:t>3.4.4 Pozostałe koszty </a:t>
            </a:r>
          </a:p>
        </p:txBody>
      </p:sp>
      <p:sp>
        <p:nvSpPr>
          <p:cNvPr id="31748" name="Prostokąt 1"/>
          <p:cNvSpPr>
            <a:spLocks noChangeArrowheads="1"/>
          </p:cNvSpPr>
          <p:nvPr/>
        </p:nvSpPr>
        <p:spPr bwMode="auto">
          <a:xfrm>
            <a:off x="131763" y="5391150"/>
            <a:ext cx="890473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indent="-179388" algn="l">
              <a:spcBef>
                <a:spcPct val="0"/>
              </a:spcBef>
              <a:buFontTx/>
              <a:buNone/>
            </a:pPr>
            <a:r>
              <a:rPr lang="pl-PL" altLang="pl-PL" sz="1200" dirty="0" smtClean="0">
                <a:solidFill>
                  <a:srgbClr val="006600"/>
                </a:solidFill>
                <a:cs typeface="Calibri" panose="020F0502020204030204" pitchFamily="34" charset="0"/>
              </a:rPr>
              <a:t>* 	warunkiem </a:t>
            </a:r>
            <a:r>
              <a:rPr lang="pl-PL" altLang="pl-PL" sz="1200" dirty="0">
                <a:solidFill>
                  <a:srgbClr val="006600"/>
                </a:solidFill>
                <a:cs typeface="Calibri" panose="020F0502020204030204" pitchFamily="34" charset="0"/>
              </a:rPr>
              <a:t>koniecznym do uznania kosztów za kwalifikowane, poniesionych w związku z zarządzaniem przedsięwzięciem</a:t>
            </a:r>
            <a:r>
              <a:rPr lang="pl-PL" altLang="pl-PL" sz="1200" dirty="0" smtClean="0">
                <a:solidFill>
                  <a:srgbClr val="006600"/>
                </a:solidFill>
                <a:cs typeface="Calibri" panose="020F0502020204030204" pitchFamily="34" charset="0"/>
              </a:rPr>
              <a:t>, jest </a:t>
            </a:r>
            <a:r>
              <a:rPr lang="pl-PL" altLang="pl-PL" sz="1200" dirty="0">
                <a:solidFill>
                  <a:srgbClr val="006600"/>
                </a:solidFill>
                <a:cs typeface="Calibri" panose="020F0502020204030204" pitchFamily="34" charset="0"/>
              </a:rPr>
              <a:t>ich szczegółowe opisanie oraz uzasadnienie we wniosku o dofinansowanie. Koszty te muszą zostać również wskazane w umowie o </a:t>
            </a:r>
            <a:r>
              <a:rPr lang="pl-PL" altLang="pl-PL" sz="1200" dirty="0" smtClean="0">
                <a:solidFill>
                  <a:srgbClr val="006600"/>
                </a:solidFill>
                <a:cs typeface="Calibri" panose="020F0502020204030204" pitchFamily="34" charset="0"/>
              </a:rPr>
              <a:t>dofinansowanie.</a:t>
            </a:r>
            <a:endParaRPr lang="pl-PL" altLang="pl-PL" sz="1200" dirty="0">
              <a:solidFill>
                <a:srgbClr val="006600"/>
              </a:solidFill>
              <a:cs typeface="Calibri" panose="020F0502020204030204" pitchFamily="34" charset="0"/>
            </a:endParaRPr>
          </a:p>
          <a:p>
            <a:pPr algn="l">
              <a:spcBef>
                <a:spcPct val="0"/>
              </a:spcBef>
              <a:buFontTx/>
              <a:buNone/>
            </a:pPr>
            <a:r>
              <a:rPr lang="pl-PL" altLang="pl-PL" sz="1200" dirty="0">
                <a:solidFill>
                  <a:srgbClr val="FF0000"/>
                </a:solidFill>
                <a:cs typeface="Calibri" panose="020F0502020204030204" pitchFamily="34" charset="0"/>
              </a:rPr>
              <a:t> </a:t>
            </a:r>
            <a:r>
              <a:rPr lang="pl-PL" altLang="pl-PL" sz="1200" dirty="0" smtClean="0">
                <a:solidFill>
                  <a:srgbClr val="FF0000"/>
                </a:solidFill>
                <a:cs typeface="Calibri" panose="020F0502020204030204" pitchFamily="34" charset="0"/>
              </a:rPr>
              <a:t>    http</a:t>
            </a:r>
            <a:r>
              <a:rPr lang="pl-PL" altLang="pl-PL" sz="1200" dirty="0">
                <a:solidFill>
                  <a:srgbClr val="FF0000"/>
                </a:solidFill>
                <a:cs typeface="Calibri" panose="020F0502020204030204" pitchFamily="34" charset="0"/>
              </a:rPr>
              <a:t>://www.nfosigw.gov.pl/oferta-finansowania/srodki-krajowe/informacje-ogolne/kryteria-wyboru-przedsiewziec/</a:t>
            </a:r>
          </a:p>
        </p:txBody>
      </p:sp>
      <p:sp>
        <p:nvSpPr>
          <p:cNvPr id="5" name="Prostokąt zaokrąglony 4"/>
          <p:cNvSpPr/>
          <p:nvPr/>
        </p:nvSpPr>
        <p:spPr>
          <a:xfrm>
            <a:off x="131763" y="1797050"/>
            <a:ext cx="8856662" cy="563563"/>
          </a:xfrm>
          <a:prstGeom prst="roundRect">
            <a:avLst/>
          </a:prstGeom>
          <a:gradFill>
            <a:gsLst>
              <a:gs pos="33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1750" name="Prostokąt 3"/>
          <p:cNvSpPr>
            <a:spLocks noChangeArrowheads="1"/>
          </p:cNvSpPr>
          <p:nvPr/>
        </p:nvSpPr>
        <p:spPr bwMode="auto">
          <a:xfrm>
            <a:off x="114300" y="1900238"/>
            <a:ext cx="88884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600">
                <a:solidFill>
                  <a:schemeClr val="bg1"/>
                </a:solidFill>
                <a:latin typeface="Arial" panose="020B0604020202020204" pitchFamily="34" charset="0"/>
              </a:rPr>
              <a:t>Koszty kwalifikowane – zgodnie z „Wytycznymi NFOŚiGW w zakresie kosztów kwalifikowanych”</a:t>
            </a:r>
          </a:p>
          <a:p>
            <a:pPr algn="l">
              <a:spcBef>
                <a:spcPct val="0"/>
              </a:spcBef>
              <a:buFontTx/>
              <a:buNone/>
            </a:pPr>
            <a:endParaRPr lang="pl-PL" altLang="pl-PL" sz="1600">
              <a:solidFill>
                <a:schemeClr val="bg1"/>
              </a:solidFill>
              <a:latin typeface="Arial" panose="020B0604020202020204" pitchFamily="34" charset="0"/>
            </a:endParaRPr>
          </a:p>
        </p:txBody>
      </p:sp>
      <p:sp>
        <p:nvSpPr>
          <p:cNvPr id="8" name="Objaśnienie prostokątne zaokrąglone 7"/>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1115616" y="116632"/>
            <a:ext cx="7200800" cy="1152128"/>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6" name="Prostokąt zaokrąglony 15"/>
          <p:cNvSpPr/>
          <p:nvPr/>
        </p:nvSpPr>
        <p:spPr>
          <a:xfrm>
            <a:off x="276547" y="1954653"/>
            <a:ext cx="8039869" cy="3240360"/>
          </a:xfrm>
          <a:prstGeom prst="roundRect">
            <a:avLst/>
          </a:prstGeom>
          <a:solidFill>
            <a:schemeClr val="bg1">
              <a:lumMod val="85000"/>
              <a:alpha val="70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Wingdings" panose="05000000000000000000" pitchFamily="2" charset="2"/>
              <a:buChar char="v"/>
              <a:defRPr/>
            </a:pPr>
            <a:r>
              <a:rPr lang="pl-PL" sz="1600" dirty="0">
                <a:solidFill>
                  <a:schemeClr val="tx1"/>
                </a:solidFill>
              </a:rPr>
              <a:t>3. KATEGORIE KOSZTÓW KWALIFIKOWANYCH</a:t>
            </a:r>
          </a:p>
          <a:p>
            <a:pPr marL="742950" lvl="1" indent="-285750">
              <a:buFont typeface="Wingdings" panose="05000000000000000000" pitchFamily="2" charset="2"/>
              <a:buChar char="q"/>
              <a:defRPr/>
            </a:pPr>
            <a:r>
              <a:rPr lang="pl-PL" sz="1600" dirty="0">
                <a:solidFill>
                  <a:schemeClr val="tx1"/>
                </a:solidFill>
              </a:rPr>
              <a:t>3.3 Koszty informacji i promocji</a:t>
            </a:r>
          </a:p>
          <a:p>
            <a:endParaRPr lang="pl-PL" sz="1400" dirty="0" smtClean="0">
              <a:solidFill>
                <a:schemeClr val="tx1"/>
              </a:solidFill>
            </a:endParaRPr>
          </a:p>
          <a:p>
            <a:r>
              <a:rPr lang="pl-PL" sz="1400" dirty="0" smtClean="0">
                <a:solidFill>
                  <a:schemeClr val="tx1"/>
                </a:solidFill>
              </a:rPr>
              <a:t>Koszty </a:t>
            </a:r>
            <a:r>
              <a:rPr lang="pl-PL" sz="1400" dirty="0">
                <a:solidFill>
                  <a:schemeClr val="tx1"/>
                </a:solidFill>
              </a:rPr>
              <a:t>informacji i promocji związane z upowszechnianiem informacji o tym, że przedsięwzięcie jest dofinansowane ze środków NFOŚiGW (koszty działań wskazanych w „Instrukcji oznakowania przedsięwzięć dofinansowywanych ze środków NFOŚiGW”, w tym m.in. tablic informacyjnych, pamiątkowych, naklejek na ruchome składniki i elementy wyposażenia, itp</a:t>
            </a:r>
            <a:r>
              <a:rPr lang="pl-PL" sz="1400" dirty="0" smtClean="0">
                <a:solidFill>
                  <a:schemeClr val="tx1"/>
                </a:solidFill>
              </a:rPr>
              <a:t>.). </a:t>
            </a:r>
          </a:p>
          <a:p>
            <a:endParaRPr lang="pl-PL" sz="1400" dirty="0" smtClean="0">
              <a:solidFill>
                <a:schemeClr val="tx1"/>
              </a:solidFill>
            </a:endParaRPr>
          </a:p>
          <a:p>
            <a:r>
              <a:rPr lang="pl-PL" sz="1400" b="1" dirty="0" smtClean="0">
                <a:solidFill>
                  <a:srgbClr val="008000"/>
                </a:solidFill>
              </a:rPr>
              <a:t>PODSUMOWANIE: NIE kwalifikujemy uczestnictwa w sympozjach, targach, </a:t>
            </a:r>
            <a:r>
              <a:rPr lang="pl-PL" sz="1400" b="1" dirty="0" err="1" smtClean="0">
                <a:solidFill>
                  <a:srgbClr val="008000"/>
                </a:solidFill>
              </a:rPr>
              <a:t>etc</a:t>
            </a:r>
            <a:endParaRPr lang="pl-PL" sz="1400" b="1" dirty="0">
              <a:solidFill>
                <a:schemeClr val="tx1"/>
              </a:solidFill>
            </a:endParaRPr>
          </a:p>
        </p:txBody>
      </p:sp>
      <p:sp>
        <p:nvSpPr>
          <p:cNvPr id="8" name="Objaśnienie prostokątne zaokrąglone 7"/>
          <p:cNvSpPr/>
          <p:nvPr/>
        </p:nvSpPr>
        <p:spPr>
          <a:xfrm>
            <a:off x="7724407" y="1268760"/>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extLst>
      <p:ext uri="{BB962C8B-B14F-4D97-AF65-F5344CB8AC3E}">
        <p14:creationId xmlns:p14="http://schemas.microsoft.com/office/powerpoint/2010/main" val="1627436035"/>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024123" y="1739149"/>
            <a:ext cx="2879725" cy="519112"/>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000" b="1" dirty="0"/>
              <a:t>Rodzaje przedsięwzięć</a:t>
            </a:r>
          </a:p>
        </p:txBody>
      </p:sp>
      <p:sp>
        <p:nvSpPr>
          <p:cNvPr id="7" name="Prostokąt zaokrąglony 6"/>
          <p:cNvSpPr/>
          <p:nvPr/>
        </p:nvSpPr>
        <p:spPr>
          <a:xfrm>
            <a:off x="503544" y="3717032"/>
            <a:ext cx="7920880" cy="2181225"/>
          </a:xfrm>
          <a:prstGeom prst="roundRect">
            <a:avLst/>
          </a:prstGeom>
          <a:gradFill>
            <a:gsLst>
              <a:gs pos="25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1">
              <a:defRPr/>
            </a:pPr>
            <a:r>
              <a:rPr lang="pl-PL" dirty="0"/>
              <a:t>Przedsięwzięcia realizowane w istniejącym lub nowopowstałym przedsiębiorstwie/ zakładzie polegające na:</a:t>
            </a:r>
          </a:p>
          <a:p>
            <a:pPr lvl="2">
              <a:defRPr/>
            </a:pPr>
            <a:r>
              <a:rPr lang="pl-PL" dirty="0"/>
              <a:t>- uruchomieniu produkcji nowego lub zmodernizowanego wyrobu / technologii,</a:t>
            </a:r>
          </a:p>
          <a:p>
            <a:pPr lvl="1">
              <a:defRPr/>
            </a:pPr>
            <a:r>
              <a:rPr lang="pl-PL" dirty="0"/>
              <a:t>	- wdrożeniu nowej albo znacząco udoskonalonej technologii, </a:t>
            </a:r>
          </a:p>
          <a:p>
            <a:pPr lvl="1">
              <a:defRPr/>
            </a:pPr>
            <a:r>
              <a:rPr lang="pl-PL" dirty="0"/>
              <a:t>które służą poprawie  efektywności wykorzystania zasobów naturalnych oraz zmniejszają negatywny wpływ człowieka na środowisko.</a:t>
            </a:r>
          </a:p>
        </p:txBody>
      </p:sp>
      <p:sp>
        <p:nvSpPr>
          <p:cNvPr id="8" name="Prążkowana strzałka w prawo 7"/>
          <p:cNvSpPr/>
          <p:nvPr/>
        </p:nvSpPr>
        <p:spPr>
          <a:xfrm rot="5400000">
            <a:off x="3959953" y="2613084"/>
            <a:ext cx="1008062" cy="885825"/>
          </a:xfrm>
          <a:prstGeom prst="stripedRightArrow">
            <a:avLst>
              <a:gd name="adj1" fmla="val 71722"/>
              <a:gd name="adj2" fmla="val 50000"/>
            </a:avLst>
          </a:prstGeom>
          <a:solidFill>
            <a:srgbClr val="92D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9" name="Prostokąt zaokrąglony 8"/>
          <p:cNvSpPr/>
          <p:nvPr/>
        </p:nvSpPr>
        <p:spPr>
          <a:xfrm>
            <a:off x="1115616" y="116632"/>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0" name="Objaśnienie prostokątne zaokrąglone 9"/>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W</a:t>
            </a:r>
            <a:endParaRPr lang="pl-PL" dirty="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143272" y="2928934"/>
            <a:ext cx="1944688" cy="1655762"/>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0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600" u="sng" dirty="0">
                <a:solidFill>
                  <a:schemeClr val="bg1"/>
                </a:solidFill>
              </a:rPr>
              <a:t>Dofinansowanie w formie pożyczki:</a:t>
            </a:r>
            <a:endParaRPr lang="pl-PL" sz="1600" i="1" dirty="0">
              <a:solidFill>
                <a:schemeClr val="bg1"/>
              </a:solidFill>
            </a:endParaRPr>
          </a:p>
        </p:txBody>
      </p:sp>
      <p:sp>
        <p:nvSpPr>
          <p:cNvPr id="10" name="Prostokąt zaokrąglony 9"/>
          <p:cNvSpPr/>
          <p:nvPr/>
        </p:nvSpPr>
        <p:spPr>
          <a:xfrm>
            <a:off x="2341066" y="1819145"/>
            <a:ext cx="5975350" cy="3816350"/>
          </a:xfrm>
          <a:prstGeom prst="roundRect">
            <a:avLst/>
          </a:prstGeom>
          <a:solidFill>
            <a:schemeClr val="bg1">
              <a:lumMod val="85000"/>
              <a:alpha val="63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Tx/>
              <a:buChar char="-"/>
              <a:defRPr/>
            </a:pPr>
            <a:r>
              <a:rPr lang="pl-PL" sz="1400" dirty="0">
                <a:solidFill>
                  <a:schemeClr val="tx1"/>
                </a:solidFill>
              </a:rPr>
              <a:t>do 85% kosztów kwalifikowanych, </a:t>
            </a:r>
          </a:p>
          <a:p>
            <a:pPr marL="285750" indent="-285750">
              <a:buFontTx/>
              <a:buChar char="-"/>
              <a:defRPr/>
            </a:pPr>
            <a:r>
              <a:rPr lang="pl-PL" sz="1400" dirty="0">
                <a:solidFill>
                  <a:schemeClr val="tx1"/>
                </a:solidFill>
              </a:rPr>
              <a:t>kwota pożyczki: </a:t>
            </a:r>
          </a:p>
          <a:p>
            <a:pPr marL="742950" lvl="1" indent="-285750">
              <a:buFont typeface="Arial" panose="020B0604020202020204" pitchFamily="34" charset="0"/>
              <a:buChar char="•"/>
              <a:defRPr/>
            </a:pPr>
            <a:r>
              <a:rPr lang="pl-PL" sz="1400" dirty="0">
                <a:solidFill>
                  <a:srgbClr val="C00000"/>
                </a:solidFill>
              </a:rPr>
              <a:t>od 0,5 mln zł do 150 mln zł (dla mikro-, małych i średnich przedsiębiorstw)</a:t>
            </a:r>
          </a:p>
          <a:p>
            <a:pPr marL="742950" lvl="1" indent="-285750">
              <a:buFont typeface="Arial" panose="020B0604020202020204" pitchFamily="34" charset="0"/>
              <a:buChar char="•"/>
              <a:defRPr/>
            </a:pPr>
            <a:r>
              <a:rPr lang="pl-PL" sz="1400" dirty="0">
                <a:solidFill>
                  <a:srgbClr val="C00000"/>
                </a:solidFill>
              </a:rPr>
              <a:t>od 0,5 mln zł do 300 mln zł (dla dużych przedsiębiorstw)</a:t>
            </a:r>
          </a:p>
          <a:p>
            <a:pPr marL="285750" indent="-285750">
              <a:buFontTx/>
              <a:buChar char="-"/>
              <a:defRPr/>
            </a:pPr>
            <a:r>
              <a:rPr lang="pl-PL" sz="1400" dirty="0">
                <a:solidFill>
                  <a:schemeClr val="tx1"/>
                </a:solidFill>
              </a:rPr>
              <a:t>okres finansowania: do 15 lat</a:t>
            </a:r>
          </a:p>
          <a:p>
            <a:pPr marL="285750" indent="-285750">
              <a:buFontTx/>
              <a:buChar char="-"/>
              <a:defRPr/>
            </a:pPr>
            <a:r>
              <a:rPr lang="pl-PL" sz="1400" dirty="0">
                <a:solidFill>
                  <a:schemeClr val="tx1"/>
                </a:solidFill>
              </a:rPr>
              <a:t>częściowe umorzenie pożyczki na warunkach określonych w „Zasadach dofinansowania ze środków NFOŚiGW”</a:t>
            </a:r>
          </a:p>
          <a:p>
            <a:pPr marL="285750" indent="-285750">
              <a:buFontTx/>
              <a:buChar char="-"/>
              <a:defRPr/>
            </a:pPr>
            <a:r>
              <a:rPr lang="pl-PL" sz="1400" dirty="0">
                <a:solidFill>
                  <a:schemeClr val="tx1"/>
                </a:solidFill>
              </a:rPr>
              <a:t>oprocentowanie pożyczki: </a:t>
            </a:r>
          </a:p>
          <a:p>
            <a:pPr marL="742950" lvl="1" indent="-285750">
              <a:buFont typeface="Arial" panose="020B0604020202020204" pitchFamily="34" charset="0"/>
              <a:buChar char="•"/>
              <a:defRPr/>
            </a:pPr>
            <a:r>
              <a:rPr lang="pl-PL" sz="1400" u="sng" dirty="0">
                <a:solidFill>
                  <a:schemeClr val="tx1"/>
                </a:solidFill>
              </a:rPr>
              <a:t>na warunkach rynkowych </a:t>
            </a:r>
            <a:r>
              <a:rPr lang="pl-PL" sz="1400" dirty="0">
                <a:solidFill>
                  <a:schemeClr val="tx1"/>
                </a:solidFill>
              </a:rPr>
              <a:t>(pożyczka nie stanowi pomocy publicznej): oprocentowanie na poziomie stopy referencyjnej ustalonej zgodnie z komunikatem KE w sprawie zmiany metody ustalania stóp referencyjnych i dyskontowych</a:t>
            </a:r>
          </a:p>
          <a:p>
            <a:pPr lvl="1">
              <a:defRPr/>
            </a:pPr>
            <a:r>
              <a:rPr lang="pl-PL" sz="1400" i="1" dirty="0">
                <a:solidFill>
                  <a:schemeClr val="tx1"/>
                </a:solidFill>
              </a:rPr>
              <a:t>lub</a:t>
            </a:r>
          </a:p>
          <a:p>
            <a:pPr marL="742950" lvl="1" indent="-285750">
              <a:buFont typeface="Arial" panose="020B0604020202020204" pitchFamily="34" charset="0"/>
              <a:buChar char="•"/>
              <a:defRPr/>
            </a:pPr>
            <a:r>
              <a:rPr lang="pl-PL" sz="1400" u="sng" dirty="0">
                <a:solidFill>
                  <a:schemeClr val="tx1"/>
                </a:solidFill>
              </a:rPr>
              <a:t>na warunkach preferencyjnych</a:t>
            </a:r>
            <a:r>
              <a:rPr lang="pl-PL" sz="1400" dirty="0">
                <a:solidFill>
                  <a:schemeClr val="tx1"/>
                </a:solidFill>
              </a:rPr>
              <a:t>: WIBOR 3M+ 50 </a:t>
            </a:r>
            <a:r>
              <a:rPr lang="pl-PL" sz="1400" dirty="0" err="1">
                <a:solidFill>
                  <a:schemeClr val="tx1"/>
                </a:solidFill>
              </a:rPr>
              <a:t>p.b</a:t>
            </a:r>
            <a:r>
              <a:rPr lang="pl-PL" sz="1400" dirty="0">
                <a:solidFill>
                  <a:schemeClr val="tx1"/>
                </a:solidFill>
              </a:rPr>
              <a:t>., nie mniej niż 2% w skali roku </a:t>
            </a:r>
          </a:p>
        </p:txBody>
      </p:sp>
      <p:sp>
        <p:nvSpPr>
          <p:cNvPr id="35846" name="Prostokąt 3"/>
          <p:cNvSpPr>
            <a:spLocks noChangeArrowheads="1"/>
          </p:cNvSpPr>
          <p:nvPr/>
        </p:nvSpPr>
        <p:spPr bwMode="auto">
          <a:xfrm>
            <a:off x="485775" y="5732463"/>
            <a:ext cx="81899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400" dirty="0">
                <a:solidFill>
                  <a:srgbClr val="C00000"/>
                </a:solidFill>
                <a:latin typeface="+mn-lt"/>
              </a:rPr>
              <a:t>Metodyka oceny finansowej wniosku o dofinansowanie: http://www.nfosigw.gov.pl/oferta-finansowania/srodki-krajowe/informacje-ogolne/kryteria-wyboru-przedsiewziec/</a:t>
            </a:r>
          </a:p>
        </p:txBody>
      </p:sp>
      <p:sp>
        <p:nvSpPr>
          <p:cNvPr id="8" name="Prostokąt zaokrąglony 7"/>
          <p:cNvSpPr/>
          <p:nvPr/>
        </p:nvSpPr>
        <p:spPr>
          <a:xfrm>
            <a:off x="980331" y="167361"/>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9" name="Objaśnienie prostokątne zaokrąglone 8"/>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W</a:t>
            </a:r>
            <a:endParaRPr lang="pl-PL" dirty="0"/>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p:cNvPicPr>
            <a:picLocks noChangeAspect="1"/>
          </p:cNvPicPr>
          <p:nvPr/>
        </p:nvPicPr>
        <p:blipFill>
          <a:blip r:embed="rId3"/>
          <a:stretch>
            <a:fillRect/>
          </a:stretch>
        </p:blipFill>
        <p:spPr>
          <a:xfrm>
            <a:off x="2987824" y="2700402"/>
            <a:ext cx="2870177" cy="2505986"/>
          </a:xfrm>
          <a:prstGeom prst="rect">
            <a:avLst/>
          </a:prstGeom>
          <a:effectLst>
            <a:outerShdw blurRad="50800" dist="38100" dir="5400000" algn="t" rotWithShape="0">
              <a:prstClr val="black">
                <a:alpha val="40000"/>
              </a:prstClr>
            </a:outerShdw>
          </a:effectLst>
          <a:scene3d>
            <a:camera prst="orthographicFront"/>
            <a:lightRig rig="threePt" dir="t"/>
          </a:scene3d>
          <a:sp3d>
            <a:bevelT w="165100" prst="coolSlant"/>
          </a:sp3d>
        </p:spPr>
      </p:pic>
      <p:sp>
        <p:nvSpPr>
          <p:cNvPr id="15" name="Prostokąt zaokrąglony 14"/>
          <p:cNvSpPr/>
          <p:nvPr/>
        </p:nvSpPr>
        <p:spPr>
          <a:xfrm>
            <a:off x="251520" y="3733526"/>
            <a:ext cx="864939" cy="439737"/>
          </a:xfrm>
          <a:prstGeom prst="roundRect">
            <a:avLst/>
          </a:prstGeom>
          <a:solidFill>
            <a:srgbClr val="0070C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b="1" dirty="0"/>
              <a:t>Cel</a:t>
            </a:r>
          </a:p>
        </p:txBody>
      </p:sp>
      <p:sp>
        <p:nvSpPr>
          <p:cNvPr id="16" name="Prostokąt zaokrąglony 15"/>
          <p:cNvSpPr/>
          <p:nvPr/>
        </p:nvSpPr>
        <p:spPr>
          <a:xfrm>
            <a:off x="1547664" y="2492895"/>
            <a:ext cx="6120679" cy="2921000"/>
          </a:xfrm>
          <a:prstGeom prst="roundRect">
            <a:avLst/>
          </a:prstGeom>
          <a:solidFill>
            <a:schemeClr val="bg1">
              <a:lumMod val="85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i="1" dirty="0">
                <a:solidFill>
                  <a:schemeClr val="tx1"/>
                </a:solidFill>
              </a:rPr>
              <a:t>Wdrożenie innowacyjnych technologii środowiskowych służących ograniczeniu oddziaływania zakładów/instalacji/urządzeń na środowisko oraz wykorzystaniu lub produkcji technologii, wpisujących się w jeden z obszarów Krajowych Inteligentnych Specjalizacji:</a:t>
            </a:r>
          </a:p>
          <a:p>
            <a:pPr algn="ctr">
              <a:defRPr/>
            </a:pPr>
            <a:r>
              <a:rPr lang="pl-PL" i="1" dirty="0">
                <a:solidFill>
                  <a:schemeClr val="tx1"/>
                </a:solidFill>
              </a:rPr>
              <a:t>3, 4, 5, 6, 7, 8, lub 9</a:t>
            </a:r>
          </a:p>
          <a:p>
            <a:pPr algn="ctr">
              <a:defRPr/>
            </a:pPr>
            <a:endParaRPr lang="pl-PL" dirty="0">
              <a:solidFill>
                <a:schemeClr val="tx1"/>
              </a:solidFill>
            </a:endParaRPr>
          </a:p>
          <a:p>
            <a:pPr algn="ctr">
              <a:defRPr/>
            </a:pPr>
            <a:r>
              <a:rPr lang="pl-PL" sz="1600" i="1" dirty="0">
                <a:solidFill>
                  <a:srgbClr val="FF0000"/>
                </a:solidFill>
              </a:rPr>
              <a:t>http://krajoweinteligentnespecjalizacje.pl</a:t>
            </a:r>
            <a:r>
              <a:rPr lang="pl-PL" sz="1600" i="1" dirty="0" smtClean="0">
                <a:solidFill>
                  <a:srgbClr val="FF0000"/>
                </a:solidFill>
              </a:rPr>
              <a:t>/*</a:t>
            </a:r>
            <a:endParaRPr lang="pl-PL" sz="1600" i="1" dirty="0">
              <a:solidFill>
                <a:srgbClr val="FF0000"/>
              </a:solidFill>
            </a:endParaRPr>
          </a:p>
          <a:p>
            <a:pPr algn="ctr">
              <a:defRPr/>
            </a:pPr>
            <a:endParaRPr lang="pl-PL" dirty="0">
              <a:solidFill>
                <a:schemeClr val="tx1"/>
              </a:solidFill>
            </a:endParaRPr>
          </a:p>
        </p:txBody>
      </p:sp>
      <p:sp>
        <p:nvSpPr>
          <p:cNvPr id="6" name="Prostokąt zaokrąglony 5"/>
          <p:cNvSpPr/>
          <p:nvPr/>
        </p:nvSpPr>
        <p:spPr>
          <a:xfrm>
            <a:off x="946991" y="260648"/>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3" name="Prostokąt zaokrąglony 2"/>
          <p:cNvSpPr/>
          <p:nvPr/>
        </p:nvSpPr>
        <p:spPr>
          <a:xfrm>
            <a:off x="2123728" y="5605750"/>
            <a:ext cx="5184576" cy="2880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pl-PL" sz="1400" dirty="0" smtClean="0">
                <a:solidFill>
                  <a:srgbClr val="FF0000"/>
                </a:solidFill>
              </a:rPr>
              <a:t>*) Uwaga: w ramach naboru obowiązują KIS z dn. 1 stycznia 2018 r.</a:t>
            </a:r>
            <a:endParaRPr lang="pl-PL" sz="1400" dirty="0">
              <a:solidFill>
                <a:srgbClr val="FF0000"/>
              </a:solidFill>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Prostokąt zaokrąglony 15"/>
          <p:cNvSpPr/>
          <p:nvPr/>
        </p:nvSpPr>
        <p:spPr>
          <a:xfrm>
            <a:off x="250822" y="2160146"/>
            <a:ext cx="8621713" cy="4013200"/>
          </a:xfrm>
          <a:prstGeom prst="roundRect">
            <a:avLst/>
          </a:prstGeom>
          <a:solidFill>
            <a:schemeClr val="bg1">
              <a:lumMod val="85000"/>
              <a:alpha val="56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buFont typeface="Wingdings" panose="05000000000000000000" pitchFamily="2" charset="2"/>
              <a:buChar char="v"/>
              <a:defRPr/>
            </a:pPr>
            <a:r>
              <a:rPr lang="pl-PL" sz="1600" dirty="0">
                <a:solidFill>
                  <a:schemeClr val="tx1"/>
                </a:solidFill>
              </a:rPr>
              <a:t>3. KATEGORIE KOSZTÓW KWALIFIKOWANYCH</a:t>
            </a:r>
          </a:p>
          <a:p>
            <a:pPr>
              <a:defRPr/>
            </a:pPr>
            <a:r>
              <a:rPr lang="pl-PL" sz="1600" dirty="0">
                <a:solidFill>
                  <a:schemeClr val="tx1"/>
                </a:solidFill>
              </a:rPr>
              <a:t>NFOŚiGW może wprowadzić limitowanie wysokości kosztów kwalifikowanych w poszczególnych kategoriach, w programie priorytetowym. </a:t>
            </a:r>
          </a:p>
          <a:p>
            <a:pPr marL="742950" lvl="1" indent="-285750">
              <a:buFont typeface="Wingdings" panose="05000000000000000000" pitchFamily="2" charset="2"/>
              <a:buChar char="q"/>
              <a:defRPr/>
            </a:pPr>
            <a:r>
              <a:rPr lang="pl-PL" sz="1600" dirty="0">
                <a:solidFill>
                  <a:schemeClr val="tx1"/>
                </a:solidFill>
              </a:rPr>
              <a:t>3.1 Przygotowanie przedsięwzięcia – </a:t>
            </a:r>
            <a:r>
              <a:rPr lang="pl-PL" sz="1600" i="1" dirty="0">
                <a:solidFill>
                  <a:srgbClr val="C00000"/>
                </a:solidFill>
              </a:rPr>
              <a:t>kwalifikuje się tylko „Projekt budowlany i wykonawczy”</a:t>
            </a:r>
          </a:p>
          <a:p>
            <a:pPr marL="742950" lvl="1" indent="-285750">
              <a:buFont typeface="Wingdings" panose="05000000000000000000" pitchFamily="2" charset="2"/>
              <a:buChar char="q"/>
              <a:defRPr/>
            </a:pPr>
            <a:r>
              <a:rPr lang="pl-PL" sz="1600" dirty="0">
                <a:solidFill>
                  <a:schemeClr val="tx1"/>
                </a:solidFill>
              </a:rPr>
              <a:t>3.2 Zarządzanie przedsięwzięciem  - </a:t>
            </a:r>
            <a:r>
              <a:rPr lang="pl-PL" sz="1600" i="1" dirty="0">
                <a:solidFill>
                  <a:srgbClr val="C00000"/>
                </a:solidFill>
              </a:rPr>
              <a:t>wyłącza się koszty kategorii 3.2 za wyjątkiem kosztów „Nadzoru inwestorskiego i autorskiego”</a:t>
            </a:r>
          </a:p>
          <a:p>
            <a:pPr marL="742950" lvl="1" indent="-285750">
              <a:buFont typeface="Wingdings" panose="05000000000000000000" pitchFamily="2" charset="2"/>
              <a:buChar char="q"/>
              <a:defRPr/>
            </a:pPr>
            <a:r>
              <a:rPr lang="pl-PL" sz="1600" dirty="0">
                <a:solidFill>
                  <a:schemeClr val="tx1"/>
                </a:solidFill>
              </a:rPr>
              <a:t>3.3 Koszty informacji i promocji - </a:t>
            </a:r>
            <a:r>
              <a:rPr lang="pl-PL" sz="1600" i="1" dirty="0">
                <a:solidFill>
                  <a:srgbClr val="C00000"/>
                </a:solidFill>
              </a:rPr>
              <a:t>wyłącza się koszty kategorii 3.3</a:t>
            </a:r>
            <a:endParaRPr lang="pl-PL" sz="1600" dirty="0">
              <a:solidFill>
                <a:srgbClr val="C00000"/>
              </a:solidFill>
            </a:endParaRPr>
          </a:p>
          <a:p>
            <a:pPr marL="742950" lvl="1" indent="-285750">
              <a:buFont typeface="Wingdings" panose="05000000000000000000" pitchFamily="2" charset="2"/>
              <a:buChar char="q"/>
              <a:defRPr/>
            </a:pPr>
            <a:r>
              <a:rPr lang="pl-PL" sz="1600" dirty="0">
                <a:solidFill>
                  <a:schemeClr val="tx1"/>
                </a:solidFill>
              </a:rPr>
              <a:t>3.4 Realizacja przedsięwzięcia </a:t>
            </a:r>
          </a:p>
          <a:p>
            <a:pPr marL="1200150" lvl="2" indent="-285750">
              <a:buFont typeface="Wingdings" panose="05000000000000000000" pitchFamily="2" charset="2"/>
              <a:buChar char="§"/>
              <a:defRPr/>
            </a:pPr>
            <a:r>
              <a:rPr lang="pl-PL" sz="1600" dirty="0">
                <a:solidFill>
                  <a:schemeClr val="tx1"/>
                </a:solidFill>
              </a:rPr>
              <a:t>3.4.1 Nabycie nieruchomości niezabudowanej, nieruchomości zabudowanej - </a:t>
            </a:r>
            <a:r>
              <a:rPr lang="pl-PL" sz="1600" i="1" dirty="0">
                <a:solidFill>
                  <a:srgbClr val="C00000"/>
                </a:solidFill>
              </a:rPr>
              <a:t>wyłącza się koszty kategorii 3.4.1</a:t>
            </a:r>
            <a:endParaRPr lang="pl-PL" sz="1600" dirty="0">
              <a:solidFill>
                <a:srgbClr val="C00000"/>
              </a:solidFill>
            </a:endParaRPr>
          </a:p>
          <a:p>
            <a:pPr marL="1200150" lvl="2" indent="-285750">
              <a:buFont typeface="Wingdings" panose="05000000000000000000" pitchFamily="2" charset="2"/>
              <a:buChar char="§"/>
              <a:defRPr/>
            </a:pPr>
            <a:r>
              <a:rPr lang="pl-PL" sz="1600" dirty="0">
                <a:solidFill>
                  <a:schemeClr val="tx1"/>
                </a:solidFill>
              </a:rPr>
              <a:t>3.4.2 Roboty budowlane </a:t>
            </a:r>
          </a:p>
          <a:p>
            <a:pPr marL="1200150" lvl="2" indent="-285750">
              <a:buFont typeface="Wingdings" panose="05000000000000000000" pitchFamily="2" charset="2"/>
              <a:buChar char="§"/>
              <a:defRPr/>
            </a:pPr>
            <a:r>
              <a:rPr lang="pl-PL" sz="1600" dirty="0">
                <a:solidFill>
                  <a:schemeClr val="tx1"/>
                </a:solidFill>
              </a:rPr>
              <a:t>3.4.3 Środki trwałe, sprzęt i wyposażenie, wartości niematerialne i prawne – </a:t>
            </a:r>
            <a:r>
              <a:rPr lang="pl-PL" sz="1600" i="1" dirty="0">
                <a:solidFill>
                  <a:srgbClr val="C00000"/>
                </a:solidFill>
              </a:rPr>
              <a:t>koszty przeznaczone na zakup wartości niematerialnych i prawnych nie może przekroczyć 20% sumy pozostałych kosztów kwalifikowanych przedsięwzięcia </a:t>
            </a:r>
          </a:p>
          <a:p>
            <a:pPr marL="1200150" lvl="2" indent="-285750">
              <a:buFont typeface="Wingdings" panose="05000000000000000000" pitchFamily="2" charset="2"/>
              <a:buChar char="§"/>
              <a:defRPr/>
            </a:pPr>
            <a:r>
              <a:rPr lang="pl-PL" sz="1600" dirty="0">
                <a:solidFill>
                  <a:schemeClr val="tx1"/>
                </a:solidFill>
              </a:rPr>
              <a:t>3.4.4 Pozostałe koszty - </a:t>
            </a:r>
            <a:r>
              <a:rPr lang="pl-PL" sz="1600" i="1" dirty="0">
                <a:solidFill>
                  <a:srgbClr val="C00000"/>
                </a:solidFill>
              </a:rPr>
              <a:t>wyłącza się koszty kategorii 3.4.4</a:t>
            </a:r>
            <a:endParaRPr lang="pl-PL" sz="1600" dirty="0">
              <a:solidFill>
                <a:srgbClr val="C00000"/>
              </a:solidFill>
            </a:endParaRPr>
          </a:p>
        </p:txBody>
      </p:sp>
      <p:sp>
        <p:nvSpPr>
          <p:cNvPr id="5" name="Prostokąt zaokrąglony 4"/>
          <p:cNvSpPr/>
          <p:nvPr/>
        </p:nvSpPr>
        <p:spPr>
          <a:xfrm>
            <a:off x="133346" y="1572321"/>
            <a:ext cx="8856663" cy="450850"/>
          </a:xfrm>
          <a:prstGeom prst="roundRect">
            <a:avLst/>
          </a:prstGeom>
          <a:gradFill>
            <a:gsLst>
              <a:gs pos="28000">
                <a:schemeClr val="tx2">
                  <a:lumMod val="75000"/>
                </a:schemeClr>
              </a:gs>
              <a:gs pos="75000">
                <a:schemeClr val="tx2">
                  <a:lumMod val="60000"/>
                  <a:lumOff val="40000"/>
                </a:schemeClr>
              </a:gs>
              <a:gs pos="99000">
                <a:schemeClr val="tx2">
                  <a:lumMod val="40000"/>
                  <a:lumOff val="60000"/>
                </a:schemeClr>
              </a:gs>
            </a:gsLst>
            <a:lin ang="13500000" scaled="1"/>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37893" name="Prostokąt 3"/>
          <p:cNvSpPr>
            <a:spLocks noChangeArrowheads="1"/>
          </p:cNvSpPr>
          <p:nvPr/>
        </p:nvSpPr>
        <p:spPr bwMode="auto">
          <a:xfrm>
            <a:off x="117473" y="1709296"/>
            <a:ext cx="88884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600" dirty="0">
                <a:solidFill>
                  <a:schemeClr val="bg1"/>
                </a:solidFill>
                <a:latin typeface="Arial" panose="020B0604020202020204" pitchFamily="34" charset="0"/>
              </a:rPr>
              <a:t>Koszty kwalifikowane – zgodnie z „Wytycznymi NFOŚiGW w zakresie kosztów kwalifikowanych”</a:t>
            </a:r>
          </a:p>
        </p:txBody>
      </p:sp>
      <p:sp>
        <p:nvSpPr>
          <p:cNvPr id="6" name="Prostokąt zaokrąglony 5"/>
          <p:cNvSpPr/>
          <p:nvPr/>
        </p:nvSpPr>
        <p:spPr>
          <a:xfrm>
            <a:off x="980331" y="167361"/>
            <a:ext cx="7200800" cy="1245415"/>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7" name="Objaśnienie prostokątne zaokrąglone 6"/>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W</a:t>
            </a:r>
            <a:endParaRPr lang="pl-PL" dirty="0"/>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lipsa 14"/>
          <p:cNvSpPr/>
          <p:nvPr/>
        </p:nvSpPr>
        <p:spPr>
          <a:xfrm>
            <a:off x="4767021" y="2347609"/>
            <a:ext cx="3414110" cy="3183068"/>
          </a:xfrm>
          <a:prstGeom prst="ellipse">
            <a:avLst/>
          </a:prstGeom>
          <a:solidFill>
            <a:srgbClr val="92AD26"/>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sp>
        <p:nvSpPr>
          <p:cNvPr id="13" name="Elipsa 12"/>
          <p:cNvSpPr/>
          <p:nvPr/>
        </p:nvSpPr>
        <p:spPr>
          <a:xfrm>
            <a:off x="1267858" y="2370779"/>
            <a:ext cx="3342055" cy="3168650"/>
          </a:xfrm>
          <a:prstGeom prst="ellipse">
            <a:avLst/>
          </a:prstGeom>
          <a:solidFill>
            <a:srgbClr val="ABDBFF"/>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p>
        </p:txBody>
      </p:sp>
      <p:sp>
        <p:nvSpPr>
          <p:cNvPr id="5" name="Schemat blokowy: proces alternatywny 4"/>
          <p:cNvSpPr/>
          <p:nvPr/>
        </p:nvSpPr>
        <p:spPr>
          <a:xfrm>
            <a:off x="2789103" y="2103648"/>
            <a:ext cx="4103687" cy="612775"/>
          </a:xfrm>
          <a:prstGeom prst="flowChartAlternateProcess">
            <a:avLst/>
          </a:prstGeom>
          <a:gradFill>
            <a:gsLst>
              <a:gs pos="0">
                <a:schemeClr val="tx2">
                  <a:lumMod val="75000"/>
                </a:schemeClr>
              </a:gs>
              <a:gs pos="63000">
                <a:schemeClr val="tx2">
                  <a:lumMod val="60000"/>
                  <a:lumOff val="40000"/>
                </a:schemeClr>
              </a:gs>
              <a:gs pos="100000">
                <a:schemeClr val="accent1">
                  <a:lumMod val="30000"/>
                  <a:lumOff val="70000"/>
                </a:schemeClr>
              </a:gs>
            </a:gsLst>
            <a:lin ang="144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Kryteria  dostępu</a:t>
            </a:r>
          </a:p>
        </p:txBody>
      </p:sp>
      <p:sp>
        <p:nvSpPr>
          <p:cNvPr id="10" name="Schemat blokowy: proces alternatywny 9"/>
          <p:cNvSpPr/>
          <p:nvPr/>
        </p:nvSpPr>
        <p:spPr>
          <a:xfrm>
            <a:off x="1763688" y="3254586"/>
            <a:ext cx="2371725" cy="1138079"/>
          </a:xfrm>
          <a:prstGeom prst="flowChartAlternateProcess">
            <a:avLst/>
          </a:prstGeom>
          <a:gradFill>
            <a:gsLst>
              <a:gs pos="0">
                <a:schemeClr val="tx2">
                  <a:lumMod val="75000"/>
                </a:schemeClr>
              </a:gs>
              <a:gs pos="63000">
                <a:schemeClr val="tx2">
                  <a:lumMod val="60000"/>
                  <a:lumOff val="40000"/>
                </a:schemeClr>
              </a:gs>
              <a:gs pos="100000">
                <a:schemeClr val="accent1">
                  <a:lumMod val="30000"/>
                  <a:lumOff val="70000"/>
                </a:schemeClr>
              </a:gs>
            </a:gsLst>
            <a:lin ang="144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Kryteria jakościowe dopuszczające</a:t>
            </a:r>
          </a:p>
        </p:txBody>
      </p:sp>
      <p:sp>
        <p:nvSpPr>
          <p:cNvPr id="11" name="Schemat blokowy: proces alternatywny 10"/>
          <p:cNvSpPr/>
          <p:nvPr/>
        </p:nvSpPr>
        <p:spPr>
          <a:xfrm>
            <a:off x="5204076" y="2956598"/>
            <a:ext cx="2540000" cy="941388"/>
          </a:xfrm>
          <a:prstGeom prst="flowChartAlternateProcess">
            <a:avLst/>
          </a:prstGeom>
          <a:gradFill>
            <a:gsLst>
              <a:gs pos="0">
                <a:schemeClr val="tx2">
                  <a:lumMod val="75000"/>
                </a:schemeClr>
              </a:gs>
              <a:gs pos="63000">
                <a:schemeClr val="tx2">
                  <a:lumMod val="60000"/>
                  <a:lumOff val="40000"/>
                </a:schemeClr>
              </a:gs>
              <a:gs pos="100000">
                <a:schemeClr val="accent1">
                  <a:lumMod val="30000"/>
                  <a:lumOff val="70000"/>
                </a:schemeClr>
              </a:gs>
            </a:gsLst>
            <a:lin ang="144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Kryteria jakościowe punktowe</a:t>
            </a:r>
          </a:p>
        </p:txBody>
      </p:sp>
      <p:sp>
        <p:nvSpPr>
          <p:cNvPr id="12" name="Schemat blokowy: proces alternatywny 11"/>
          <p:cNvSpPr/>
          <p:nvPr/>
        </p:nvSpPr>
        <p:spPr>
          <a:xfrm>
            <a:off x="5212442" y="4109978"/>
            <a:ext cx="2541587" cy="928208"/>
          </a:xfrm>
          <a:prstGeom prst="flowChartAlternateProcess">
            <a:avLst/>
          </a:prstGeom>
          <a:gradFill>
            <a:gsLst>
              <a:gs pos="0">
                <a:schemeClr val="tx2">
                  <a:lumMod val="75000"/>
                </a:schemeClr>
              </a:gs>
              <a:gs pos="63000">
                <a:schemeClr val="tx2">
                  <a:lumMod val="60000"/>
                  <a:lumOff val="40000"/>
                </a:schemeClr>
              </a:gs>
              <a:gs pos="100000">
                <a:schemeClr val="accent1">
                  <a:lumMod val="30000"/>
                  <a:lumOff val="70000"/>
                </a:schemeClr>
              </a:gs>
            </a:gsLst>
            <a:lin ang="144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t>Kryteria jakościowe dopuszczające</a:t>
            </a:r>
          </a:p>
        </p:txBody>
      </p:sp>
      <p:sp>
        <p:nvSpPr>
          <p:cNvPr id="14" name="Prostokąt zaokrąglony 13"/>
          <p:cNvSpPr/>
          <p:nvPr/>
        </p:nvSpPr>
        <p:spPr>
          <a:xfrm>
            <a:off x="980331" y="167361"/>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8" name="Objaśnienie prostokątne zaokrąglone 17"/>
          <p:cNvSpPr/>
          <p:nvPr/>
        </p:nvSpPr>
        <p:spPr>
          <a:xfrm>
            <a:off x="7717681" y="1647592"/>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W</a:t>
            </a:r>
            <a:endParaRPr lang="pl-PL" dirty="0"/>
          </a:p>
        </p:txBody>
      </p:sp>
      <p:sp>
        <p:nvSpPr>
          <p:cNvPr id="19" name="Objaśnienie prostokątne zaokrąglone 18"/>
          <p:cNvSpPr/>
          <p:nvPr/>
        </p:nvSpPr>
        <p:spPr>
          <a:xfrm>
            <a:off x="206003" y="1766761"/>
            <a:ext cx="1296144" cy="720080"/>
          </a:xfrm>
          <a:prstGeom prst="wedgeRoundRectCallout">
            <a:avLst>
              <a:gd name="adj1" fmla="val 40723"/>
              <a:gd name="adj2" fmla="val 81174"/>
              <a:gd name="adj3" fmla="val 16667"/>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11" grpId="0" animBg="1"/>
      <p:bldP spid="1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chemat blokowy: proces alternatywny 4"/>
          <p:cNvSpPr/>
          <p:nvPr/>
        </p:nvSpPr>
        <p:spPr>
          <a:xfrm>
            <a:off x="1187624" y="1196752"/>
            <a:ext cx="6696744" cy="612775"/>
          </a:xfrm>
          <a:prstGeom prst="flowChartAlternateProcess">
            <a:avLst/>
          </a:prstGeom>
          <a:gradFill>
            <a:gsLst>
              <a:gs pos="0">
                <a:schemeClr val="tx2">
                  <a:lumMod val="75000"/>
                </a:schemeClr>
              </a:gs>
              <a:gs pos="63000">
                <a:schemeClr val="tx2">
                  <a:lumMod val="60000"/>
                  <a:lumOff val="40000"/>
                </a:schemeClr>
              </a:gs>
              <a:gs pos="100000">
                <a:schemeClr val="accent1">
                  <a:lumMod val="30000"/>
                  <a:lumOff val="70000"/>
                </a:schemeClr>
              </a:gs>
            </a:gsLst>
            <a:lin ang="144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smtClean="0"/>
              <a:t>Odrzucenie wniosku (§7 ust. 9 Regulaminu IV naboru)</a:t>
            </a:r>
            <a:endParaRPr lang="pl-PL" dirty="0"/>
          </a:p>
        </p:txBody>
      </p:sp>
      <p:sp>
        <p:nvSpPr>
          <p:cNvPr id="14" name="Prostokąt zaokrąglony 13"/>
          <p:cNvSpPr/>
          <p:nvPr/>
        </p:nvSpPr>
        <p:spPr>
          <a:xfrm>
            <a:off x="980331" y="167361"/>
            <a:ext cx="7200800" cy="957383"/>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zasobooszczędnej i niskoemisyjnej gospodarce</a:t>
            </a: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6" name="Prostokąt zaokrąglony 15"/>
          <p:cNvSpPr/>
          <p:nvPr/>
        </p:nvSpPr>
        <p:spPr>
          <a:xfrm>
            <a:off x="611560" y="1881535"/>
            <a:ext cx="8110661" cy="3528392"/>
          </a:xfrm>
          <a:prstGeom prst="roundRect">
            <a:avLst/>
          </a:prstGeom>
          <a:solidFill>
            <a:schemeClr val="bg1">
              <a:lumMod val="85000"/>
              <a:alpha val="59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lvl="0"/>
            <a:r>
              <a:rPr lang="pl-PL" sz="1400" b="1" dirty="0">
                <a:solidFill>
                  <a:schemeClr val="tx1">
                    <a:lumMod val="95000"/>
                    <a:lumOff val="5000"/>
                  </a:schemeClr>
                </a:solidFill>
              </a:rPr>
              <a:t>Wniosek podlega odrzuceniu, jeżeli wnioskodawca:</a:t>
            </a:r>
          </a:p>
          <a:p>
            <a:pPr marL="342900" lvl="0" indent="-342900">
              <a:buFont typeface="+mj-lt"/>
              <a:buAutoNum type="arabicParenR"/>
            </a:pPr>
            <a:r>
              <a:rPr lang="pl-PL" sz="1400" dirty="0">
                <a:solidFill>
                  <a:schemeClr val="tx1">
                    <a:lumMod val="95000"/>
                    <a:lumOff val="5000"/>
                  </a:schemeClr>
                </a:solidFill>
              </a:rPr>
              <a:t>nie dostarczył w wyznaczonym terminie wskazanych w wezwaniu dokumentów;</a:t>
            </a:r>
          </a:p>
          <a:p>
            <a:pPr marL="342900" lvl="0" indent="-342900">
              <a:buFont typeface="+mj-lt"/>
              <a:buAutoNum type="arabicParenR"/>
            </a:pPr>
            <a:r>
              <a:rPr lang="pl-PL" sz="1400" dirty="0">
                <a:solidFill>
                  <a:schemeClr val="tx1">
                    <a:lumMod val="95000"/>
                    <a:lumOff val="5000"/>
                  </a:schemeClr>
                </a:solidFill>
              </a:rPr>
              <a:t>nie złożył w terminie wymaganych wyjaśnień;</a:t>
            </a:r>
          </a:p>
          <a:p>
            <a:pPr marL="342900" lvl="0" indent="-342900">
              <a:buFont typeface="+mj-lt"/>
              <a:buAutoNum type="arabicParenR"/>
            </a:pPr>
            <a:r>
              <a:rPr lang="pl-PL" sz="1400" dirty="0">
                <a:solidFill>
                  <a:schemeClr val="tx1">
                    <a:lumMod val="95000"/>
                    <a:lumOff val="5000"/>
                  </a:schemeClr>
                </a:solidFill>
              </a:rPr>
              <a:t>w odpowiedzi na wezwanie występuje z inną prośbą;</a:t>
            </a:r>
          </a:p>
          <a:p>
            <a:pPr marL="342900" lvl="0" indent="-342900" fontAlgn="auto">
              <a:buFont typeface="+mj-lt"/>
              <a:buAutoNum type="arabicParenR"/>
            </a:pPr>
            <a:r>
              <a:rPr lang="pl-PL" sz="1400" dirty="0">
                <a:solidFill>
                  <a:schemeClr val="tx1">
                    <a:lumMod val="95000"/>
                    <a:lumOff val="5000"/>
                  </a:schemeClr>
                </a:solidFill>
              </a:rPr>
              <a:t>złożył wyjaśnienia, niepozwalające na stwierdzenie, że kryteria zostały spełnione.</a:t>
            </a:r>
          </a:p>
          <a:p>
            <a:r>
              <a:rPr lang="pl-PL" sz="1400" dirty="0">
                <a:solidFill>
                  <a:schemeClr val="tx1">
                    <a:lumMod val="95000"/>
                    <a:lumOff val="5000"/>
                  </a:schemeClr>
                </a:solidFill>
              </a:rPr>
              <a:t> </a:t>
            </a:r>
          </a:p>
          <a:p>
            <a:pPr lvl="0"/>
            <a:r>
              <a:rPr lang="pl-PL" sz="1400" dirty="0">
                <a:solidFill>
                  <a:schemeClr val="tx1">
                    <a:lumMod val="95000"/>
                    <a:lumOff val="5000"/>
                  </a:schemeClr>
                </a:solidFill>
              </a:rPr>
              <a:t> Dopuszcza się stwierdzenie niepełnej zgodności z kryteriami jakościowymi dopuszczającymi pod warunkiem doprowadzenia przez wnioskodawcę do spełnienia ww. kryteriów w terminie wskazanym w piśmie, informującym wnioskodawcę o wyniku oceny. W takim przypadku projekt otrzymuje ocenę pozytywną z zastrzeżeniem przedstawienia w powyższym terminie skorygowanego wniosku o dofinansowanie lub określonych dokumentów, o czym wnioskodawca jest informowany w ww. piśmie. </a:t>
            </a:r>
            <a:endParaRPr lang="pl-PL" sz="1400" dirty="0" smtClean="0">
              <a:solidFill>
                <a:schemeClr val="tx1">
                  <a:lumMod val="95000"/>
                  <a:lumOff val="5000"/>
                </a:schemeClr>
              </a:solidFill>
            </a:endParaRPr>
          </a:p>
          <a:p>
            <a:pPr lvl="0"/>
            <a:r>
              <a:rPr lang="pl-PL" sz="1400" dirty="0" smtClean="0">
                <a:solidFill>
                  <a:schemeClr val="tx1">
                    <a:lumMod val="95000"/>
                    <a:lumOff val="5000"/>
                  </a:schemeClr>
                </a:solidFill>
              </a:rPr>
              <a:t>W </a:t>
            </a:r>
            <a:r>
              <a:rPr lang="pl-PL" sz="1400" dirty="0">
                <a:solidFill>
                  <a:schemeClr val="tx1">
                    <a:lumMod val="95000"/>
                    <a:lumOff val="5000"/>
                  </a:schemeClr>
                </a:solidFill>
              </a:rPr>
              <a:t>przypadku niedotrzymania terminu lub niedostarczenia wymaganych dokumentów, projekt jest oceniany negatywnie. </a:t>
            </a:r>
          </a:p>
        </p:txBody>
      </p:sp>
      <p:sp>
        <p:nvSpPr>
          <p:cNvPr id="17" name="Prostokąt zaokrąglony 16"/>
          <p:cNvSpPr/>
          <p:nvPr/>
        </p:nvSpPr>
        <p:spPr>
          <a:xfrm>
            <a:off x="683568" y="5481935"/>
            <a:ext cx="8038653" cy="755377"/>
          </a:xfrm>
          <a:prstGeom prst="roundRect">
            <a:avLst/>
          </a:prstGeom>
          <a:solidFill>
            <a:schemeClr val="bg1">
              <a:lumMod val="85000"/>
              <a:alpha val="67000"/>
            </a:schemeClr>
          </a:soli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400" dirty="0">
                <a:solidFill>
                  <a:schemeClr val="tx1"/>
                </a:solidFill>
              </a:rPr>
              <a:t> </a:t>
            </a:r>
          </a:p>
        </p:txBody>
      </p:sp>
      <p:sp>
        <p:nvSpPr>
          <p:cNvPr id="2" name="Prostokąt 1"/>
          <p:cNvSpPr/>
          <p:nvPr/>
        </p:nvSpPr>
        <p:spPr>
          <a:xfrm>
            <a:off x="876684" y="5550323"/>
            <a:ext cx="7408093" cy="553998"/>
          </a:xfrm>
          <a:prstGeom prst="rect">
            <a:avLst/>
          </a:prstGeom>
        </p:spPr>
        <p:txBody>
          <a:bodyPr wrap="square">
            <a:spAutoFit/>
          </a:bodyPr>
          <a:lstStyle/>
          <a:p>
            <a:pPr lvl="0" algn="just">
              <a:lnSpc>
                <a:spcPts val="1800"/>
              </a:lnSpc>
              <a:spcBef>
                <a:spcPts val="600"/>
              </a:spcBef>
              <a:spcAft>
                <a:spcPts val="0"/>
              </a:spcAft>
              <a:tabLst>
                <a:tab pos="215900" algn="l"/>
              </a:tabLst>
            </a:pPr>
            <a:r>
              <a:rPr lang="pl-PL" sz="1400" dirty="0" smtClean="0"/>
              <a:t>(§ 9 </a:t>
            </a:r>
            <a:r>
              <a:rPr lang="pl-PL" sz="1400" dirty="0"/>
              <a:t>ust. </a:t>
            </a:r>
            <a:r>
              <a:rPr lang="pl-PL" sz="1400" dirty="0" smtClean="0"/>
              <a:t>7 </a:t>
            </a:r>
            <a:r>
              <a:rPr lang="pl-PL" sz="1400" dirty="0"/>
              <a:t>Regulaminu IV </a:t>
            </a:r>
            <a:r>
              <a:rPr lang="pl-PL" sz="1400" dirty="0" smtClean="0"/>
              <a:t>naboru: </a:t>
            </a:r>
            <a:r>
              <a:rPr lang="pl-PL" sz="1400" dirty="0" smtClean="0">
                <a:latin typeface="Calibri" panose="020F0502020204030204" pitchFamily="34" charset="0"/>
                <a:ea typeface="Times New Roman" panose="02020603050405020304" pitchFamily="18" charset="0"/>
              </a:rPr>
              <a:t>W </a:t>
            </a:r>
            <a:r>
              <a:rPr lang="pl-PL" sz="1400" dirty="0">
                <a:latin typeface="Calibri" panose="020F0502020204030204" pitchFamily="34" charset="0"/>
                <a:ea typeface="Times New Roman" panose="02020603050405020304" pitchFamily="18" charset="0"/>
              </a:rPr>
              <a:t>przypadku, gdy negocjowane będą elementy mające wpływ na ocenę wniosku, koniecznym jest przeprowadzenie ponownej jego oceny.</a:t>
            </a:r>
            <a:endParaRPr lang="pl-PL"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03439243"/>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1000" fill="hold"/>
                                        <p:tgtEl>
                                          <p:spTgt spid="16"/>
                                        </p:tgtEl>
                                        <p:attrNameLst>
                                          <p:attrName>ppt_x</p:attrName>
                                        </p:attrNameLst>
                                      </p:cBhvr>
                                      <p:tavLst>
                                        <p:tav tm="0">
                                          <p:val>
                                            <p:strVal val="1+#ppt_w/2"/>
                                          </p:val>
                                        </p:tav>
                                        <p:tav tm="100000">
                                          <p:val>
                                            <p:strVal val="#ppt_x"/>
                                          </p:val>
                                        </p:tav>
                                      </p:tavLst>
                                    </p:anim>
                                    <p:anim calcmode="lin" valueType="num">
                                      <p:cBhvr additive="base">
                                        <p:cTn id="13"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1000" fill="hold"/>
                                        <p:tgtEl>
                                          <p:spTgt spid="17"/>
                                        </p:tgtEl>
                                        <p:attrNameLst>
                                          <p:attrName>ppt_x</p:attrName>
                                        </p:attrNameLst>
                                      </p:cBhvr>
                                      <p:tavLst>
                                        <p:tav tm="0">
                                          <p:val>
                                            <p:strVal val="#ppt_x"/>
                                          </p:val>
                                        </p:tav>
                                        <p:tav tm="100000">
                                          <p:val>
                                            <p:strVal val="#ppt_x"/>
                                          </p:val>
                                        </p:tav>
                                      </p:tavLst>
                                    </p:anim>
                                    <p:anim calcmode="lin" valueType="num">
                                      <p:cBhvr additive="base">
                                        <p:cTn id="19"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P spid="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chemat blokowy: proces alternatywny 4"/>
          <p:cNvSpPr/>
          <p:nvPr/>
        </p:nvSpPr>
        <p:spPr>
          <a:xfrm>
            <a:off x="2339752" y="1772816"/>
            <a:ext cx="4103687" cy="612775"/>
          </a:xfrm>
          <a:prstGeom prst="flowChartAlternateProcess">
            <a:avLst/>
          </a:prstGeom>
          <a:gradFill>
            <a:gsLst>
              <a:gs pos="13000">
                <a:schemeClr val="tx2">
                  <a:lumMod val="75000"/>
                </a:schemeClr>
              </a:gs>
              <a:gs pos="63000">
                <a:schemeClr val="tx2">
                  <a:lumMod val="60000"/>
                  <a:lumOff val="40000"/>
                </a:schemeClr>
              </a:gs>
              <a:gs pos="100000">
                <a:schemeClr val="accent1">
                  <a:lumMod val="30000"/>
                  <a:lumOff val="70000"/>
                </a:schemeClr>
              </a:gs>
            </a:gsLst>
            <a:lin ang="15000000" scaled="0"/>
          </a:gradFill>
          <a:ln>
            <a:no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1800" b="0" i="0" u="none" strike="noStrike" kern="1200" cap="none" spc="0" normalizeH="0" baseline="0" noProof="0" dirty="0" smtClean="0">
                <a:ln>
                  <a:noFill/>
                </a:ln>
                <a:solidFill>
                  <a:prstClr val="white"/>
                </a:solidFill>
                <a:effectLst/>
                <a:uLnTx/>
                <a:uFillTx/>
                <a:latin typeface="Calibri"/>
                <a:ea typeface="+mn-ea"/>
                <a:cs typeface="+mn-cs"/>
              </a:rPr>
              <a:t>Ważne dokumenty</a:t>
            </a:r>
            <a:endParaRPr kumimoji="0" lang="pl-PL"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Prostokąt zaokrąglony 13"/>
          <p:cNvSpPr/>
          <p:nvPr/>
        </p:nvSpPr>
        <p:spPr>
          <a:xfrm>
            <a:off x="980331" y="167361"/>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1" i="0" u="none" strike="noStrike" kern="1200" cap="none" spc="0" normalizeH="0" baseline="0" noProof="0" dirty="0" smtClean="0">
              <a:ln>
                <a:noFill/>
              </a:ln>
              <a:solidFill>
                <a:prstClr val="white"/>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000" b="1" i="0" u="none" strike="noStrike" kern="1200" cap="none" spc="0" normalizeH="0" baseline="0" noProof="0" dirty="0" smtClean="0">
                <a:ln>
                  <a:noFill/>
                </a:ln>
                <a:solidFill>
                  <a:prstClr val="black">
                    <a:lumMod val="75000"/>
                    <a:lumOff val="25000"/>
                  </a:prstClr>
                </a:solidFill>
                <a:effectLst/>
                <a:uLnTx/>
                <a:uFillTx/>
                <a:latin typeface="Calibri"/>
                <a:ea typeface="+mn-ea"/>
                <a:cs typeface="+mn-cs"/>
              </a:rPr>
              <a:t>Wsparcie dla Innowacji sprzyjających </a:t>
            </a:r>
            <a:r>
              <a:rPr kumimoji="0" lang="pl-PL" sz="2000" b="1" i="0" u="none" strike="noStrike" kern="1200" cap="none" spc="0" normalizeH="0" baseline="0" noProof="0" dirty="0" err="1" smtClean="0">
                <a:ln>
                  <a:noFill/>
                </a:ln>
                <a:solidFill>
                  <a:prstClr val="black">
                    <a:lumMod val="75000"/>
                    <a:lumOff val="25000"/>
                  </a:prstClr>
                </a:solidFill>
                <a:effectLst/>
                <a:uLnTx/>
                <a:uFillTx/>
                <a:latin typeface="Calibri"/>
                <a:ea typeface="+mn-ea"/>
                <a:cs typeface="+mn-cs"/>
              </a:rPr>
              <a:t>zasobooszczędnej</a:t>
            </a:r>
            <a:r>
              <a:rPr kumimoji="0" lang="pl-PL" sz="2000" b="1" i="0" u="none" strike="noStrike" kern="1200" cap="none" spc="0" normalizeH="0" baseline="0" noProof="0" dirty="0" smtClean="0">
                <a:ln>
                  <a:noFill/>
                </a:ln>
                <a:solidFill>
                  <a:prstClr val="black">
                    <a:lumMod val="75000"/>
                    <a:lumOff val="25000"/>
                  </a:prstClr>
                </a:solidFill>
                <a:effectLst/>
                <a:uLnTx/>
                <a:uFillTx/>
                <a:latin typeface="Calibri"/>
                <a:ea typeface="+mn-ea"/>
                <a:cs typeface="+mn-cs"/>
              </a:rPr>
              <a:t> i niskoemisyjnej gospodarce</a:t>
            </a:r>
            <a:endParaRPr kumimoji="0" lang="pl-PL" sz="2000" b="0" i="0" u="none" strike="noStrike" kern="1200" cap="none" spc="0" normalizeH="0" baseline="0" noProof="0" dirty="0" smtClean="0">
              <a:ln>
                <a:noFill/>
              </a:ln>
              <a:solidFill>
                <a:prstClr val="black">
                  <a:lumMod val="75000"/>
                  <a:lumOff val="25000"/>
                </a:prstClr>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18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Część 1) SOKÓŁ– wdrożenie innowacyjnych technologii środowiskowych</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pole tekstowe 1"/>
          <p:cNvSpPr txBox="1"/>
          <p:nvPr/>
        </p:nvSpPr>
        <p:spPr>
          <a:xfrm>
            <a:off x="116235" y="2636912"/>
            <a:ext cx="8928992" cy="3452227"/>
          </a:xfrm>
          <a:prstGeom prst="rect">
            <a:avLst/>
          </a:prstGeom>
          <a:solidFill>
            <a:schemeClr val="bg1">
              <a:lumMod val="85000"/>
              <a:alpha val="41000"/>
            </a:schemeClr>
          </a:solidFill>
        </p:spPr>
        <p:txBody>
          <a:bodyPr wrap="square" rtlCol="0">
            <a:spAutoFit/>
          </a:bodyPr>
          <a:lstStyle/>
          <a:p>
            <a:pPr marL="285750" indent="-285750">
              <a:lnSpc>
                <a:spcPts val="3200"/>
              </a:lnSpc>
              <a:buFont typeface="Wingdings" panose="05000000000000000000" pitchFamily="2" charset="2"/>
              <a:buChar char="ü"/>
            </a:pPr>
            <a:r>
              <a:rPr lang="pl-PL" sz="2400" b="1" dirty="0" smtClean="0">
                <a:latin typeface="+mn-lt"/>
              </a:rPr>
              <a:t>Program priorytetowy Sokół</a:t>
            </a:r>
          </a:p>
          <a:p>
            <a:pPr marL="285750" indent="-285750">
              <a:lnSpc>
                <a:spcPts val="3200"/>
              </a:lnSpc>
              <a:buFont typeface="Wingdings" panose="05000000000000000000" pitchFamily="2" charset="2"/>
              <a:buChar char="ü"/>
            </a:pPr>
            <a:r>
              <a:rPr lang="pl-PL" sz="2400" b="1" dirty="0" smtClean="0">
                <a:latin typeface="+mn-lt"/>
              </a:rPr>
              <a:t>Regulamin naboru</a:t>
            </a:r>
          </a:p>
          <a:p>
            <a:r>
              <a:rPr lang="pl-PL" sz="1600" i="1" dirty="0">
                <a:latin typeface="+mn-lt"/>
                <a:hlinkClick r:id="rId3"/>
              </a:rPr>
              <a:t>http://</a:t>
            </a:r>
            <a:r>
              <a:rPr lang="pl-PL" sz="1600" i="1" dirty="0" smtClean="0">
                <a:latin typeface="+mn-lt"/>
                <a:hlinkClick r:id="rId3"/>
              </a:rPr>
              <a:t>nfosigw.gov.pl/oferta-finansowania/srodki-krajowe/wsparcie-dla-innowacji-sprzyjajacych2</a:t>
            </a:r>
            <a:endParaRPr lang="pl-PL" sz="1600" i="1" dirty="0" smtClean="0">
              <a:latin typeface="+mn-lt"/>
            </a:endParaRPr>
          </a:p>
          <a:p>
            <a:endParaRPr lang="pl-PL" sz="1600" i="1" dirty="0" smtClean="0">
              <a:latin typeface="+mn-lt"/>
            </a:endParaRPr>
          </a:p>
          <a:p>
            <a:pPr marL="285750" indent="-285750">
              <a:lnSpc>
                <a:spcPts val="3400"/>
              </a:lnSpc>
              <a:buFont typeface="Wingdings" panose="05000000000000000000" pitchFamily="2" charset="2"/>
              <a:buChar char="ü"/>
            </a:pPr>
            <a:r>
              <a:rPr lang="pl-PL" sz="2400" b="1" dirty="0">
                <a:latin typeface="+mn-lt"/>
              </a:rPr>
              <a:t>Wytyczne w zakresie kosztów </a:t>
            </a:r>
            <a:r>
              <a:rPr lang="pl-PL" sz="2400" b="1" dirty="0" smtClean="0">
                <a:latin typeface="+mn-lt"/>
              </a:rPr>
              <a:t>kwalifikowanych</a:t>
            </a:r>
          </a:p>
          <a:p>
            <a:pPr marL="285750" indent="-285750">
              <a:lnSpc>
                <a:spcPts val="3400"/>
              </a:lnSpc>
              <a:buFont typeface="Wingdings" panose="05000000000000000000" pitchFamily="2" charset="2"/>
              <a:buChar char="ü"/>
            </a:pPr>
            <a:r>
              <a:rPr lang="pl-PL" sz="2400" b="1" dirty="0">
                <a:latin typeface="+mn-lt"/>
              </a:rPr>
              <a:t>Metodyka oceny finansowej wniosku o dofinansowanie</a:t>
            </a:r>
          </a:p>
          <a:p>
            <a:pPr marL="285750" indent="-285750">
              <a:lnSpc>
                <a:spcPts val="3400"/>
              </a:lnSpc>
              <a:buFont typeface="Wingdings" panose="05000000000000000000" pitchFamily="2" charset="2"/>
              <a:buChar char="ü"/>
            </a:pPr>
            <a:r>
              <a:rPr lang="pl-PL" sz="2400" b="1" dirty="0">
                <a:latin typeface="+mn-lt"/>
              </a:rPr>
              <a:t>Zasady </a:t>
            </a:r>
            <a:r>
              <a:rPr lang="pl-PL" sz="2400" b="1" dirty="0" smtClean="0">
                <a:latin typeface="+mn-lt"/>
              </a:rPr>
              <a:t>wyboru </a:t>
            </a:r>
            <a:r>
              <a:rPr lang="pl-PL" sz="2400" b="1" dirty="0">
                <a:latin typeface="+mn-lt"/>
              </a:rPr>
              <a:t>przedsięwzięć</a:t>
            </a:r>
          </a:p>
          <a:p>
            <a:r>
              <a:rPr lang="pl-PL" sz="1600" i="1" dirty="0">
                <a:latin typeface="+mn-lt"/>
                <a:hlinkClick r:id="rId4"/>
              </a:rPr>
              <a:t>http://nfosigw.gov.pl/oferta-finansowania/srodki-krajowe/informacje-ogolne/kryteria-wyboru-przedsiewziec</a:t>
            </a:r>
            <a:r>
              <a:rPr lang="pl-PL" sz="1600" i="1" dirty="0" smtClean="0">
                <a:latin typeface="+mn-lt"/>
                <a:hlinkClick r:id="rId4"/>
              </a:rPr>
              <a:t>/</a:t>
            </a:r>
            <a:endParaRPr lang="pl-PL" sz="1600" i="1" dirty="0" smtClean="0">
              <a:latin typeface="+mn-lt"/>
            </a:endParaRPr>
          </a:p>
          <a:p>
            <a:endParaRPr lang="pl-PL" sz="1600" i="1" dirty="0">
              <a:latin typeface="+mn-lt"/>
            </a:endParaRPr>
          </a:p>
        </p:txBody>
      </p:sp>
    </p:spTree>
    <p:extLst>
      <p:ext uri="{BB962C8B-B14F-4D97-AF65-F5344CB8AC3E}">
        <p14:creationId xmlns:p14="http://schemas.microsoft.com/office/powerpoint/2010/main" val="415161789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rostokąt zaokrąglony 13"/>
          <p:cNvSpPr/>
          <p:nvPr/>
        </p:nvSpPr>
        <p:spPr>
          <a:xfrm>
            <a:off x="980331" y="167361"/>
            <a:ext cx="7200800" cy="1173407"/>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1" i="0" u="none" strike="noStrike" kern="1200" cap="none" spc="0" normalizeH="0" baseline="0" noProof="0" dirty="0" smtClean="0">
              <a:ln>
                <a:noFill/>
              </a:ln>
              <a:solidFill>
                <a:prstClr val="white"/>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000" b="1" i="0" u="none" strike="noStrike" kern="1200" cap="none" spc="0" normalizeH="0" baseline="0" noProof="0" dirty="0" smtClean="0">
                <a:ln>
                  <a:noFill/>
                </a:ln>
                <a:solidFill>
                  <a:prstClr val="black">
                    <a:lumMod val="75000"/>
                    <a:lumOff val="25000"/>
                  </a:prstClr>
                </a:solidFill>
                <a:effectLst/>
                <a:uLnTx/>
                <a:uFillTx/>
                <a:latin typeface="Calibri"/>
                <a:ea typeface="+mn-ea"/>
                <a:cs typeface="+mn-cs"/>
              </a:rPr>
              <a:t>Wsparcie dla Innowacji sprzyjających </a:t>
            </a:r>
            <a:r>
              <a:rPr kumimoji="0" lang="pl-PL" sz="2000" b="1" i="0" u="none" strike="noStrike" kern="1200" cap="none" spc="0" normalizeH="0" baseline="0" noProof="0" dirty="0" err="1" smtClean="0">
                <a:ln>
                  <a:noFill/>
                </a:ln>
                <a:solidFill>
                  <a:prstClr val="black">
                    <a:lumMod val="75000"/>
                    <a:lumOff val="25000"/>
                  </a:prstClr>
                </a:solidFill>
                <a:effectLst/>
                <a:uLnTx/>
                <a:uFillTx/>
                <a:latin typeface="Calibri"/>
                <a:ea typeface="+mn-ea"/>
                <a:cs typeface="+mn-cs"/>
              </a:rPr>
              <a:t>zasobooszczędnej</a:t>
            </a:r>
            <a:r>
              <a:rPr kumimoji="0" lang="pl-PL" sz="2000" b="1" i="0" u="none" strike="noStrike" kern="1200" cap="none" spc="0" normalizeH="0" baseline="0" noProof="0" dirty="0" smtClean="0">
                <a:ln>
                  <a:noFill/>
                </a:ln>
                <a:solidFill>
                  <a:prstClr val="black">
                    <a:lumMod val="75000"/>
                    <a:lumOff val="25000"/>
                  </a:prstClr>
                </a:solidFill>
                <a:effectLst/>
                <a:uLnTx/>
                <a:uFillTx/>
                <a:latin typeface="Calibri"/>
                <a:ea typeface="+mn-ea"/>
                <a:cs typeface="+mn-cs"/>
              </a:rPr>
              <a:t> i niskoemisyjnej gospodarce</a:t>
            </a:r>
            <a:endParaRPr kumimoji="0" lang="pl-PL" sz="2000" b="0" i="0" u="none" strike="noStrike" kern="1200" cap="none" spc="0" normalizeH="0" baseline="0" noProof="0" dirty="0" smtClean="0">
              <a:ln>
                <a:noFill/>
              </a:ln>
              <a:solidFill>
                <a:prstClr val="black">
                  <a:lumMod val="75000"/>
                  <a:lumOff val="25000"/>
                </a:prstClr>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1" i="0" u="none" strike="noStrike" kern="1200" cap="none" spc="0" normalizeH="0" baseline="0" noProof="0" dirty="0">
              <a:ln>
                <a:noFill/>
              </a:ln>
              <a:solidFill>
                <a:prstClr val="white"/>
              </a:solidFill>
              <a:effectLst/>
              <a:uLnTx/>
              <a:uFillTx/>
              <a:latin typeface="Calibri"/>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1800" b="0"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mn-ea"/>
                <a:cs typeface="+mn-cs"/>
              </a:rPr>
              <a:t>Część 1) SOKÓŁ– wdrożenie innowacyjnych technologii środowiskowych</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pole tekstowe 1"/>
          <p:cNvSpPr txBox="1"/>
          <p:nvPr/>
        </p:nvSpPr>
        <p:spPr>
          <a:xfrm>
            <a:off x="1910" y="1484784"/>
            <a:ext cx="8928992" cy="4616648"/>
          </a:xfrm>
          <a:prstGeom prst="rect">
            <a:avLst/>
          </a:prstGeom>
          <a:solidFill>
            <a:schemeClr val="bg1">
              <a:lumMod val="85000"/>
              <a:alpha val="41000"/>
            </a:schemeClr>
          </a:solidFill>
        </p:spPr>
        <p:txBody>
          <a:bodyPr wrap="square" rtlCol="0">
            <a:spAutoFit/>
          </a:bodyPr>
          <a:lstStyle/>
          <a:p>
            <a:r>
              <a:rPr lang="pl-PL" sz="1400" dirty="0"/>
              <a:t>Narodowy Fundusz Ochrony Środowiska i Gospodarki Wodnej informuje, iż zgodnie z art. 4 ust. 1 ustawy z dnia 6 września </a:t>
            </a:r>
            <a:r>
              <a:rPr lang="pl-PL" sz="1400" dirty="0" smtClean="0"/>
              <a:t>2001r</a:t>
            </a:r>
            <a:r>
              <a:rPr lang="pl-PL" sz="1400" dirty="0"/>
              <a:t>. o dostępie do informacji publicznej (</a:t>
            </a:r>
            <a:r>
              <a:rPr lang="pl-PL" sz="1400" dirty="0" err="1"/>
              <a:t>t.j</a:t>
            </a:r>
            <a:r>
              <a:rPr lang="pl-PL" sz="1400" dirty="0"/>
              <a:t>. Dz.U. 2016 poz. 1764, z </a:t>
            </a:r>
            <a:r>
              <a:rPr lang="pl-PL" sz="1400" dirty="0" err="1"/>
              <a:t>późn</a:t>
            </a:r>
            <a:r>
              <a:rPr lang="pl-PL" sz="1400" dirty="0"/>
              <a:t>. zm.), zwanej dalej </a:t>
            </a:r>
            <a:r>
              <a:rPr lang="pl-PL" sz="1400" i="1" dirty="0"/>
              <a:t>„</a:t>
            </a:r>
            <a:r>
              <a:rPr lang="pl-PL" sz="1400" i="1" dirty="0" err="1"/>
              <a:t>udip</a:t>
            </a:r>
            <a:r>
              <a:rPr lang="pl-PL" sz="1400" i="1" dirty="0"/>
              <a:t>”</a:t>
            </a:r>
            <a:r>
              <a:rPr lang="pl-PL" sz="1400" dirty="0"/>
              <a:t> jako podmiot wykonujący zadania publiczne </a:t>
            </a:r>
            <a:r>
              <a:rPr lang="pl-PL" sz="1400" b="1" u="sng" dirty="0"/>
              <a:t>obowiązany jest do udostępniania informacji publicznej.</a:t>
            </a:r>
            <a:r>
              <a:rPr lang="pl-PL" sz="1400" dirty="0"/>
              <a:t> W myśl art. 5 ust. 2 </a:t>
            </a:r>
            <a:r>
              <a:rPr lang="pl-PL" sz="1400" dirty="0" err="1"/>
              <a:t>udip</a:t>
            </a:r>
            <a:r>
              <a:rPr lang="pl-PL" sz="1400" dirty="0"/>
              <a:t> prawo do informacji podlega ograniczeniu ze względu na </a:t>
            </a:r>
            <a:r>
              <a:rPr lang="pl-PL" sz="1400" b="1" u="sng" dirty="0"/>
              <a:t>tajemnicę przedsiębiorcy</a:t>
            </a:r>
            <a:r>
              <a:rPr lang="pl-PL" sz="1400" dirty="0"/>
              <a:t>. Jednakże na gruncie tego przepisu w doktrynie prawa oraz w orzecznictwie sądów administracyjnych prezentowany jest pogląd, że przy wykładni pojęcia "tajemnica przedsiębiorcy" należy posiłkowo odwoływać się do "tajemnicy przedsiębiorstwa", zdefiniowanej w art. 11 ust. 4 ustawy z dnia 16 kwietnia 1993 r. o zwalczaniu nieuczciwej konkurencji (</a:t>
            </a:r>
            <a:r>
              <a:rPr lang="pl-PL" sz="1400" dirty="0" err="1"/>
              <a:t>t.j</a:t>
            </a:r>
            <a:r>
              <a:rPr lang="pl-PL" sz="1400" dirty="0"/>
              <a:t>. Dz. U. z 2018 r. poz. 419) tj. nieujawnione do wiadomości publicznej informacje techniczne, technologiczne, organizacyjne przedsiębiorstwa lub inne informacje posiadające wartość gospodarczą, co do których przedsiębiorca podjął niezbędne działania w celu zachowania ich poufności. Zwraca się również, iż na "tajemnicę przedsiębiorcy" składają się dwa elementy: </a:t>
            </a:r>
            <a:r>
              <a:rPr lang="pl-PL" sz="1400" b="1" u="sng" dirty="0"/>
              <a:t>materialny - posiadanie przez informację określonej wartości dla przedsiębiorcy oraz formalny - wola utajnienia danych informacji</a:t>
            </a:r>
            <a:r>
              <a:rPr lang="pl-PL" sz="1400" dirty="0"/>
              <a:t> </a:t>
            </a:r>
            <a:r>
              <a:rPr lang="pl-PL" sz="1400" dirty="0" smtClean="0"/>
              <a:t>(wyrok </a:t>
            </a:r>
            <a:r>
              <a:rPr lang="pl-PL" sz="1400" dirty="0"/>
              <a:t>Naczelnego Sądu Administracyjnego w Warszawie, z dnia 17 stycznia 2017 r., w sprawie o sygn. akt I OSK 1993/16). </a:t>
            </a:r>
          </a:p>
          <a:p>
            <a:r>
              <a:rPr lang="pl-PL" sz="1400" dirty="0"/>
              <a:t> </a:t>
            </a:r>
          </a:p>
          <a:p>
            <a:r>
              <a:rPr lang="pl-PL" sz="1400" dirty="0"/>
              <a:t>Dokumenty składane przez wnioskodawców w ramach </a:t>
            </a:r>
            <a:r>
              <a:rPr lang="pl-PL" sz="1400" dirty="0" smtClean="0"/>
              <a:t>ww. programu </a:t>
            </a:r>
            <a:r>
              <a:rPr lang="pl-PL" sz="1400" dirty="0"/>
              <a:t>mogą zawierać informację posiadającą walor tajemnicy przedsiębiorcy. </a:t>
            </a:r>
          </a:p>
          <a:p>
            <a:r>
              <a:rPr lang="pl-PL" sz="1400" dirty="0"/>
              <a:t>W tej sytuacji, aby NFOŚiGW nie był zobligowany do udostępnienia tajemnicy przedsiębiorcy wnioskodawcy ubiegającego się o dofinansowanie w trybie </a:t>
            </a:r>
            <a:r>
              <a:rPr lang="pl-PL" sz="1400" dirty="0" err="1"/>
              <a:t>udip</a:t>
            </a:r>
            <a:r>
              <a:rPr lang="pl-PL" sz="1400" dirty="0"/>
              <a:t> muszą być wypełnione dwa elementy składające się na "tajemnicę przedsiębiorcy" </a:t>
            </a:r>
            <a:r>
              <a:rPr lang="pl-PL" sz="1400" b="1" u="sng" dirty="0"/>
              <a:t>tj. materialny - posiadanie przez informację określonej wartości dla przedsiębiorcy oraz formalny - wola utajnienia danych informacji przez przedsiębiorcę</a:t>
            </a:r>
            <a:r>
              <a:rPr lang="pl-PL" sz="1400" b="1" u="sng" dirty="0" smtClean="0"/>
              <a:t>.</a:t>
            </a:r>
            <a:endParaRPr lang="pl-PL" sz="1200" i="1" dirty="0">
              <a:latin typeface="+mn-lt"/>
            </a:endParaRPr>
          </a:p>
        </p:txBody>
      </p:sp>
      <p:sp>
        <p:nvSpPr>
          <p:cNvPr id="6" name="Prostokąt 3"/>
          <p:cNvSpPr>
            <a:spLocks noChangeArrowheads="1"/>
          </p:cNvSpPr>
          <p:nvPr/>
        </p:nvSpPr>
        <p:spPr bwMode="auto">
          <a:xfrm>
            <a:off x="251520" y="6222305"/>
            <a:ext cx="818991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400" dirty="0" smtClean="0">
                <a:solidFill>
                  <a:srgbClr val="C00000"/>
                </a:solidFill>
                <a:latin typeface="+mn-lt"/>
              </a:rPr>
              <a:t>OŚWIADCZENIE O TAJEMNICY PRZEDSIĘBIORSTWA W ZAKRESIE PKT… w </a:t>
            </a:r>
            <a:r>
              <a:rPr lang="pl-PL" altLang="pl-PL" sz="1400" dirty="0" err="1" smtClean="0">
                <a:solidFill>
                  <a:srgbClr val="C00000"/>
                </a:solidFill>
                <a:latin typeface="+mn-lt"/>
              </a:rPr>
              <a:t>WoD</a:t>
            </a:r>
            <a:endParaRPr lang="pl-PL" altLang="pl-PL" sz="1400" dirty="0">
              <a:solidFill>
                <a:srgbClr val="C00000"/>
              </a:solidFill>
              <a:latin typeface="+mn-lt"/>
            </a:endParaRPr>
          </a:p>
        </p:txBody>
      </p:sp>
    </p:spTree>
    <p:extLst>
      <p:ext uri="{BB962C8B-B14F-4D97-AF65-F5344CB8AC3E}">
        <p14:creationId xmlns:p14="http://schemas.microsoft.com/office/powerpoint/2010/main" val="3677831302"/>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2"/>
          <p:cNvSpPr txBox="1">
            <a:spLocks/>
          </p:cNvSpPr>
          <p:nvPr/>
        </p:nvSpPr>
        <p:spPr bwMode="auto">
          <a:xfrm>
            <a:off x="467544" y="3725069"/>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r" defTabSz="914400" eaLnBrk="1" fontAlgn="auto" latinLnBrk="0" hangingPunct="1">
              <a:lnSpc>
                <a:spcPct val="100000"/>
              </a:lnSpc>
              <a:spcBef>
                <a:spcPct val="20000"/>
              </a:spcBef>
              <a:spcAft>
                <a:spcPts val="0"/>
              </a:spcAft>
              <a:buClrTx/>
              <a:buSzTx/>
              <a:buFontTx/>
              <a:buNone/>
              <a:tabLst/>
              <a:defRPr/>
            </a:pPr>
            <a:r>
              <a:rPr kumimoji="0" lang="pl-PL" altLang="pl-PL" sz="4000" b="0" i="0" u="none" strike="noStrike" kern="0" cap="none" spc="0" normalizeH="0" baseline="0" noProof="0">
                <a:ln>
                  <a:noFill/>
                </a:ln>
                <a:solidFill>
                  <a:srgbClr val="000000"/>
                </a:solidFill>
                <a:effectLst/>
                <a:uLnTx/>
                <a:uFillTx/>
                <a:latin typeface="Arial" panose="020B0604020202020204" pitchFamily="34" charset="0"/>
              </a:rPr>
              <a:t> Dziękuję za uwagę!</a:t>
            </a:r>
          </a:p>
        </p:txBody>
      </p:sp>
      <p:sp>
        <p:nvSpPr>
          <p:cNvPr id="7" name="Symbol zastępczy zawartości 2"/>
          <p:cNvSpPr txBox="1">
            <a:spLocks/>
          </p:cNvSpPr>
          <p:nvPr/>
        </p:nvSpPr>
        <p:spPr bwMode="auto">
          <a:xfrm>
            <a:off x="417513" y="4797425"/>
            <a:ext cx="8229600" cy="135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20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marR="0" lvl="0" indent="-342900" algn="r" defTabSz="914400" eaLnBrk="1" fontAlgn="auto" latinLnBrk="0" hangingPunct="1">
              <a:lnSpc>
                <a:spcPct val="100000"/>
              </a:lnSpc>
              <a:spcBef>
                <a:spcPct val="20000"/>
              </a:spcBef>
              <a:spcAft>
                <a:spcPts val="0"/>
              </a:spcAft>
              <a:buClrTx/>
              <a:buSzTx/>
              <a:buFontTx/>
              <a:buNone/>
              <a:tabLst/>
              <a:defRPr/>
            </a:pPr>
            <a:r>
              <a:rPr lang="pl-PL" altLang="pl-PL" dirty="0" smtClean="0"/>
              <a:t>Żanna Białek</a:t>
            </a:r>
            <a:endParaRPr lang="pl-PL" altLang="pl-PL" dirty="0"/>
          </a:p>
          <a:p>
            <a:pPr lvl="0" algn="r" eaLnBrk="1" fontAlgn="auto" hangingPunct="1">
              <a:spcAft>
                <a:spcPts val="0"/>
              </a:spcAft>
              <a:buNone/>
              <a:defRPr/>
            </a:pPr>
            <a:r>
              <a:rPr lang="pl-PL" altLang="pl-PL" sz="1400" kern="0" dirty="0" err="1" smtClean="0">
                <a:solidFill>
                  <a:srgbClr val="000000"/>
                </a:solidFill>
              </a:rPr>
              <a:t>Żanna.Białek</a:t>
            </a:r>
            <a:r>
              <a:rPr kumimoji="0" lang="pl-PL" altLang="pl-PL" sz="1400" b="0" i="0" u="none" strike="noStrike" kern="0" cap="none" spc="0" normalizeH="0" baseline="0" noProof="0" dirty="0" smtClean="0">
                <a:ln>
                  <a:noFill/>
                </a:ln>
                <a:solidFill>
                  <a:srgbClr val="000000"/>
                </a:solidFill>
                <a:effectLst/>
                <a:uLnTx/>
                <a:uFillTx/>
                <a:latin typeface="Arial" panose="020B0604020202020204" pitchFamily="34" charset="0"/>
              </a:rPr>
              <a:t>@nfosigw.gov.pl</a:t>
            </a:r>
            <a:endParaRPr kumimoji="0" lang="pl-PL" altLang="pl-PL" sz="1400" b="0" i="0" u="none" strike="noStrike" kern="0" cap="none" spc="0" normalizeH="0" baseline="0" noProof="0" dirty="0">
              <a:ln>
                <a:noFill/>
              </a:ln>
              <a:solidFill>
                <a:srgbClr val="000000"/>
              </a:solidFill>
              <a:effectLst/>
              <a:uLnTx/>
              <a:uFillTx/>
              <a:latin typeface="Arial" panose="020B0604020202020204" pitchFamily="34" charset="0"/>
            </a:endParaRPr>
          </a:p>
          <a:p>
            <a:pPr marL="342900" marR="0" lvl="0" indent="-342900" algn="r" defTabSz="914400" eaLnBrk="1" fontAlgn="auto" latinLnBrk="0" hangingPunct="1">
              <a:lnSpc>
                <a:spcPct val="100000"/>
              </a:lnSpc>
              <a:spcBef>
                <a:spcPct val="20000"/>
              </a:spcBef>
              <a:spcAft>
                <a:spcPts val="0"/>
              </a:spcAft>
              <a:buClrTx/>
              <a:buSzTx/>
              <a:buFontTx/>
              <a:buNone/>
              <a:tabLst/>
              <a:defRPr/>
            </a:pPr>
            <a:endParaRPr kumimoji="0" lang="pl-PL" altLang="pl-PL" sz="2000" b="0" i="0" u="none" strike="noStrike" kern="0" cap="none" spc="0" normalizeH="0" baseline="0" noProof="0" dirty="0">
              <a:ln>
                <a:noFill/>
              </a:ln>
              <a:solidFill>
                <a:srgbClr val="000000"/>
              </a:solidFill>
              <a:effectLst/>
              <a:uLnTx/>
              <a:uFillTx/>
              <a:latin typeface="Arial" panose="020B0604020202020204" pitchFamily="34" charset="0"/>
            </a:endParaRPr>
          </a:p>
        </p:txBody>
      </p:sp>
      <p:pic>
        <p:nvPicPr>
          <p:cNvPr id="8" name="Picture 2" descr="H:\Grupy\DL\FOTOLIA\fotolia_3006928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224" y="2420888"/>
            <a:ext cx="180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az 8"/>
          <p:cNvPicPr>
            <a:picLocks noChangeAspect="1"/>
          </p:cNvPicPr>
          <p:nvPr/>
        </p:nvPicPr>
        <p:blipFill>
          <a:blip r:embed="rId4"/>
          <a:stretch>
            <a:fillRect/>
          </a:stretch>
        </p:blipFill>
        <p:spPr>
          <a:xfrm>
            <a:off x="393196" y="990630"/>
            <a:ext cx="3276228" cy="2860516"/>
          </a:xfrm>
          <a:prstGeom prst="rect">
            <a:avLst/>
          </a:prstGeom>
          <a:effectLst>
            <a:outerShdw blurRad="50800" dist="38100" dir="5400000" algn="t" rotWithShape="0">
              <a:prstClr val="black">
                <a:alpha val="40000"/>
              </a:prstClr>
            </a:outerShdw>
          </a:effectLst>
          <a:scene3d>
            <a:camera prst="orthographicFront"/>
            <a:lightRig rig="threePt" dir="t"/>
          </a:scene3d>
          <a:sp3d>
            <a:bevelT w="165100" prst="coolSlant"/>
          </a:sp3d>
        </p:spPr>
      </p:pic>
    </p:spTree>
    <p:extLst>
      <p:ext uri="{BB962C8B-B14F-4D97-AF65-F5344CB8AC3E}">
        <p14:creationId xmlns:p14="http://schemas.microsoft.com/office/powerpoint/2010/main" val="3519048580"/>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971599" y="303515"/>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5" name="pole tekstowe 4"/>
          <p:cNvSpPr txBox="1"/>
          <p:nvPr/>
        </p:nvSpPr>
        <p:spPr>
          <a:xfrm>
            <a:off x="359531" y="2380153"/>
            <a:ext cx="8424936" cy="3895938"/>
          </a:xfrm>
          <a:prstGeom prst="rect">
            <a:avLst/>
          </a:prstGeom>
          <a:noFill/>
        </p:spPr>
        <p:txBody>
          <a:bodyPr wrap="square" rtlCol="0">
            <a:spAutoFit/>
          </a:bodyPr>
          <a:lstStyle/>
          <a:p>
            <a:pPr marL="538163" lvl="0" indent="-538163">
              <a:lnSpc>
                <a:spcPts val="2500"/>
              </a:lnSpc>
            </a:pPr>
            <a:r>
              <a:rPr lang="pl-PL" sz="1800" i="1" dirty="0" smtClean="0"/>
              <a:t>nr 3: Biotechnologiczne i chemiczne procesy, </a:t>
            </a:r>
            <a:r>
              <a:rPr lang="pl-PL" sz="1800" i="1" dirty="0" err="1" smtClean="0"/>
              <a:t>bioprodukty</a:t>
            </a:r>
            <a:r>
              <a:rPr lang="pl-PL" sz="1800" i="1" dirty="0" smtClean="0"/>
              <a:t> i produkty chemii specjalistycznej oraz inżynierii środowiska</a:t>
            </a:r>
          </a:p>
          <a:p>
            <a:pPr marL="538163" indent="-538163">
              <a:lnSpc>
                <a:spcPts val="2500"/>
              </a:lnSpc>
            </a:pPr>
            <a:r>
              <a:rPr lang="pl-PL" sz="1800" i="1" dirty="0" smtClean="0"/>
              <a:t>nr 4: Wysokosprawne, niskoemisyjne i zintegrowane układy wytwarzania, magazynowania, </a:t>
            </a:r>
            <a:r>
              <a:rPr lang="pl-PL" sz="1800" i="1" dirty="0" err="1" smtClean="0"/>
              <a:t>przesyłu</a:t>
            </a:r>
            <a:r>
              <a:rPr lang="pl-PL" sz="1800" i="1" dirty="0" smtClean="0"/>
              <a:t> i dystrybucji energii </a:t>
            </a:r>
          </a:p>
          <a:p>
            <a:pPr marL="538163" indent="-538163">
              <a:lnSpc>
                <a:spcPts val="2500"/>
              </a:lnSpc>
            </a:pPr>
            <a:r>
              <a:rPr lang="pl-PL" sz="1800" i="1" dirty="0" smtClean="0"/>
              <a:t>nr 5: Inteligentne i energooszczędne budownictwo </a:t>
            </a:r>
          </a:p>
          <a:p>
            <a:pPr marL="538163" indent="-538163">
              <a:lnSpc>
                <a:spcPts val="2500"/>
              </a:lnSpc>
            </a:pPr>
            <a:r>
              <a:rPr lang="pl-PL" sz="1800" i="1" dirty="0" smtClean="0"/>
              <a:t>nr 6: Rozwiązania transportowe przyjazne środowisku</a:t>
            </a:r>
          </a:p>
          <a:p>
            <a:pPr marL="538163" indent="-538163">
              <a:lnSpc>
                <a:spcPts val="2500"/>
              </a:lnSpc>
            </a:pPr>
            <a:r>
              <a:rPr lang="pl-PL" sz="1800" i="1" dirty="0" smtClean="0"/>
              <a:t>nr 7. Nowoczesne technologie pozyskiwania, przetwórstwa i wykorzystania surowców naturalnych oraz wytwarzanie ich substytutów</a:t>
            </a:r>
          </a:p>
          <a:p>
            <a:pPr marL="538163" indent="-538163">
              <a:lnSpc>
                <a:spcPts val="2500"/>
              </a:lnSpc>
            </a:pPr>
            <a:r>
              <a:rPr lang="pl-PL" sz="1800" i="1" dirty="0" smtClean="0"/>
              <a:t>nr 8: Minimalizacja wytwarzania odpadów, w tym niezdatnych do przetworzenia oraz wykorzystanie materiałowe i energetyczne odpadów (recykling i inne metody odzysku)</a:t>
            </a:r>
          </a:p>
          <a:p>
            <a:pPr marL="538163" indent="-538163"/>
            <a:r>
              <a:rPr lang="pl-PL" sz="1800" i="1" dirty="0" smtClean="0"/>
              <a:t>nr 9: Innowacyjne rozwiązania i technologie w gospodarce wodno-ściekowej</a:t>
            </a:r>
          </a:p>
        </p:txBody>
      </p:sp>
      <p:sp>
        <p:nvSpPr>
          <p:cNvPr id="6" name="pole tekstowe 5"/>
          <p:cNvSpPr txBox="1"/>
          <p:nvPr/>
        </p:nvSpPr>
        <p:spPr>
          <a:xfrm>
            <a:off x="2140885" y="1840231"/>
            <a:ext cx="4862228" cy="461665"/>
          </a:xfrm>
          <a:prstGeom prst="rect">
            <a:avLst/>
          </a:prstGeom>
          <a:noFill/>
        </p:spPr>
        <p:txBody>
          <a:bodyPr wrap="none" rtlCol="0">
            <a:spAutoFit/>
          </a:bodyPr>
          <a:lstStyle/>
          <a:p>
            <a:r>
              <a:rPr lang="pl-PL" sz="2400" i="1" dirty="0" smtClean="0">
                <a:solidFill>
                  <a:schemeClr val="accent3">
                    <a:lumMod val="50000"/>
                  </a:schemeClr>
                </a:solidFill>
                <a:effectLst>
                  <a:outerShdw blurRad="38100" dist="38100" dir="2700000" algn="tl">
                    <a:srgbClr val="000000">
                      <a:alpha val="43137"/>
                    </a:srgbClr>
                  </a:outerShdw>
                </a:effectLst>
              </a:rPr>
              <a:t>Krajowe Inteligentne Specjalizacje</a:t>
            </a:r>
            <a:endParaRPr lang="pl-PL" sz="2400" i="1" dirty="0">
              <a:solidFill>
                <a:schemeClr val="accent3">
                  <a:lumMod val="50000"/>
                </a:schemeClr>
              </a:solidFill>
              <a:effectLst>
                <a:outerShdw blurRad="38100" dist="38100" dir="2700000" algn="tl">
                  <a:srgbClr val="000000">
                    <a:alpha val="43137"/>
                  </a:srgbClr>
                </a:outerShdw>
              </a:effectLst>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3269057046"/>
              </p:ext>
            </p:extLst>
          </p:nvPr>
        </p:nvGraphicFramePr>
        <p:xfrm>
          <a:off x="107504" y="2420888"/>
          <a:ext cx="7488832"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Prostokąt zaokrąglony 7"/>
          <p:cNvSpPr/>
          <p:nvPr/>
        </p:nvSpPr>
        <p:spPr>
          <a:xfrm>
            <a:off x="2478401" y="5367988"/>
            <a:ext cx="4752975" cy="635000"/>
          </a:xfrm>
          <a:prstGeom prst="roundRect">
            <a:avLst/>
          </a:prstGeom>
          <a:gradFill>
            <a:gsLst>
              <a:gs pos="19000">
                <a:schemeClr val="accent2">
                  <a:lumMod val="50000"/>
                </a:schemeClr>
              </a:gs>
              <a:gs pos="48000">
                <a:schemeClr val="accent2">
                  <a:lumMod val="75000"/>
                </a:schemeClr>
              </a:gs>
              <a:gs pos="99000">
                <a:schemeClr val="accent2">
                  <a:lumMod val="60000"/>
                  <a:lumOff val="40000"/>
                </a:schemeClr>
              </a:gs>
            </a:gsLst>
            <a:lin ang="13500000" scaled="1"/>
          </a:gradFill>
          <a:ln>
            <a:solidFill>
              <a:schemeClr val="accent2">
                <a:lumMod val="50000"/>
              </a:schemeClr>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dirty="0">
                <a:solidFill>
                  <a:schemeClr val="bg1"/>
                </a:solidFill>
              </a:rPr>
              <a:t>Uwaga: Wnioski składane są za pomocą </a:t>
            </a:r>
          </a:p>
          <a:p>
            <a:pPr algn="ctr">
              <a:defRPr/>
            </a:pPr>
            <a:r>
              <a:rPr lang="pl-PL" dirty="0">
                <a:solidFill>
                  <a:schemeClr val="bg1"/>
                </a:solidFill>
              </a:rPr>
              <a:t>Generatora Wniosków o </a:t>
            </a:r>
            <a:r>
              <a:rPr lang="pl-PL" dirty="0" smtClean="0">
                <a:solidFill>
                  <a:schemeClr val="bg1"/>
                </a:solidFill>
              </a:rPr>
              <a:t>Dofinansowanie!</a:t>
            </a:r>
            <a:endParaRPr lang="pl-PL" dirty="0">
              <a:solidFill>
                <a:schemeClr val="bg1"/>
              </a:solidFill>
            </a:endParaRPr>
          </a:p>
        </p:txBody>
      </p:sp>
      <p:sp>
        <p:nvSpPr>
          <p:cNvPr id="4" name="Prostokąt zaokrąglony 3"/>
          <p:cNvSpPr/>
          <p:nvPr/>
        </p:nvSpPr>
        <p:spPr>
          <a:xfrm>
            <a:off x="971599" y="197194"/>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grpSp>
        <p:nvGrpSpPr>
          <p:cNvPr id="7" name="Grupa 6"/>
          <p:cNvGrpSpPr/>
          <p:nvPr/>
        </p:nvGrpSpPr>
        <p:grpSpPr>
          <a:xfrm>
            <a:off x="7231376" y="2564904"/>
            <a:ext cx="1882047" cy="1080120"/>
            <a:chOff x="5383430" y="116705"/>
            <a:chExt cx="2105401" cy="1116242"/>
          </a:xfrm>
        </p:grpSpPr>
        <p:sp>
          <p:nvSpPr>
            <p:cNvPr id="9" name="Pagon 8"/>
            <p:cNvSpPr/>
            <p:nvPr/>
          </p:nvSpPr>
          <p:spPr>
            <a:xfrm>
              <a:off x="5383430" y="116705"/>
              <a:ext cx="2105401" cy="1116242"/>
            </a:xfrm>
            <a:prstGeom prst="chevron">
              <a:avLst/>
            </a:prstGeom>
            <a:scene3d>
              <a:camera prst="orthographicFront"/>
              <a:lightRig rig="threePt" dir="t"/>
            </a:scene3d>
            <a:sp3d>
              <a:bevelT w="165100" prst="coolSlant"/>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0" name="Pagon 4"/>
            <p:cNvSpPr txBox="1"/>
            <p:nvPr/>
          </p:nvSpPr>
          <p:spPr>
            <a:xfrm>
              <a:off x="5941551" y="116705"/>
              <a:ext cx="989159" cy="11162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b="1" i="1" kern="1200" dirty="0" smtClean="0">
                  <a:solidFill>
                    <a:srgbClr val="C00000"/>
                  </a:solidFill>
                </a:rPr>
                <a:t>IV nabór  ciągły wniosków: </a:t>
              </a:r>
              <a:br>
                <a:rPr lang="pl-PL" sz="1200" b="1" i="1" kern="1200" dirty="0" smtClean="0">
                  <a:solidFill>
                    <a:srgbClr val="C00000"/>
                  </a:solidFill>
                </a:rPr>
              </a:br>
              <a:r>
                <a:rPr lang="pl-PL" sz="1200" b="1" i="1" dirty="0" smtClean="0">
                  <a:solidFill>
                    <a:srgbClr val="C00000"/>
                  </a:solidFill>
                </a:rPr>
                <a:t>03.12.</a:t>
              </a:r>
              <a:r>
                <a:rPr lang="pl-PL" sz="1200" b="1" i="1" kern="1200" dirty="0" smtClean="0">
                  <a:solidFill>
                    <a:srgbClr val="C00000"/>
                  </a:solidFill>
                </a:rPr>
                <a:t>2018 </a:t>
              </a:r>
              <a:br>
                <a:rPr lang="pl-PL" sz="1200" b="1" i="1" kern="1200" dirty="0" smtClean="0">
                  <a:solidFill>
                    <a:srgbClr val="C00000"/>
                  </a:solidFill>
                </a:rPr>
              </a:br>
              <a:r>
                <a:rPr lang="pl-PL" sz="1200" b="1" i="1" kern="1200" dirty="0" smtClean="0">
                  <a:solidFill>
                    <a:srgbClr val="C00000"/>
                  </a:solidFill>
                </a:rPr>
                <a:t>– 28.02.2019  </a:t>
              </a:r>
              <a:endParaRPr lang="pl-PL" sz="1200" b="1" i="1" kern="1200" dirty="0">
                <a:solidFill>
                  <a:srgbClr val="C00000"/>
                </a:solidFill>
              </a:endParaRPr>
            </a:p>
          </p:txBody>
        </p:sp>
      </p:grpSp>
      <p:grpSp>
        <p:nvGrpSpPr>
          <p:cNvPr id="11" name="Grupa 10"/>
          <p:cNvGrpSpPr/>
          <p:nvPr/>
        </p:nvGrpSpPr>
        <p:grpSpPr>
          <a:xfrm>
            <a:off x="7231376" y="4005064"/>
            <a:ext cx="1882047" cy="1080120"/>
            <a:chOff x="5383430" y="116705"/>
            <a:chExt cx="2105401" cy="1116242"/>
          </a:xfrm>
        </p:grpSpPr>
        <p:sp>
          <p:nvSpPr>
            <p:cNvPr id="12" name="Pagon 11"/>
            <p:cNvSpPr/>
            <p:nvPr/>
          </p:nvSpPr>
          <p:spPr>
            <a:xfrm>
              <a:off x="5383430" y="116705"/>
              <a:ext cx="2105401" cy="1116242"/>
            </a:xfrm>
            <a:prstGeom prst="chevron">
              <a:avLst/>
            </a:prstGeom>
            <a:scene3d>
              <a:camera prst="orthographicFront"/>
              <a:lightRig rig="threePt" dir="t"/>
            </a:scene3d>
            <a:sp3d>
              <a:bevelT w="165100" prst="coolSlant"/>
            </a:sp3d>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3" name="Pagon 4"/>
            <p:cNvSpPr txBox="1"/>
            <p:nvPr/>
          </p:nvSpPr>
          <p:spPr>
            <a:xfrm>
              <a:off x="5941551" y="116705"/>
              <a:ext cx="989159" cy="11162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240" tIns="7620" rIns="0" bIns="7620" numCol="1" spcCol="1270" anchor="ctr" anchorCtr="0">
              <a:noAutofit/>
            </a:bodyPr>
            <a:lstStyle/>
            <a:p>
              <a:pPr lvl="0" algn="ctr" defTabSz="533400">
                <a:lnSpc>
                  <a:spcPct val="90000"/>
                </a:lnSpc>
                <a:spcBef>
                  <a:spcPct val="0"/>
                </a:spcBef>
                <a:spcAft>
                  <a:spcPct val="35000"/>
                </a:spcAft>
              </a:pPr>
              <a:r>
                <a:rPr lang="pl-PL" sz="1200" b="1" i="1" kern="1200" dirty="0" smtClean="0">
                  <a:solidFill>
                    <a:srgbClr val="C00000"/>
                  </a:solidFill>
                </a:rPr>
                <a:t>IV nabór  ciągły wniosków: </a:t>
              </a:r>
              <a:br>
                <a:rPr lang="pl-PL" sz="1200" b="1" i="1" kern="1200" dirty="0" smtClean="0">
                  <a:solidFill>
                    <a:srgbClr val="C00000"/>
                  </a:solidFill>
                </a:rPr>
              </a:br>
              <a:r>
                <a:rPr lang="pl-PL" sz="1200" b="1" i="1" kern="1200" dirty="0" smtClean="0">
                  <a:solidFill>
                    <a:srgbClr val="C00000"/>
                  </a:solidFill>
                </a:rPr>
                <a:t>03.12.2018 </a:t>
              </a:r>
              <a:br>
                <a:rPr lang="pl-PL" sz="1200" b="1" i="1" kern="1200" dirty="0" smtClean="0">
                  <a:solidFill>
                    <a:srgbClr val="C00000"/>
                  </a:solidFill>
                </a:rPr>
              </a:br>
              <a:r>
                <a:rPr lang="pl-PL" sz="1200" b="1" i="1" kern="1200" dirty="0" smtClean="0">
                  <a:solidFill>
                    <a:srgbClr val="C00000"/>
                  </a:solidFill>
                </a:rPr>
                <a:t>– 28.02.2019  </a:t>
              </a:r>
              <a:endParaRPr lang="pl-PL" sz="1200" b="1" i="1" kern="1200" dirty="0">
                <a:solidFill>
                  <a:srgbClr val="C00000"/>
                </a:solidFill>
              </a:endParaRPr>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203845" y="1878472"/>
            <a:ext cx="2879725" cy="792162"/>
          </a:xfrm>
          <a:prstGeom prst="roundRect">
            <a:avLst/>
          </a:prstGeom>
          <a:gradFill>
            <a:gsLst>
              <a:gs pos="15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000" b="1" dirty="0"/>
              <a:t>Budżet Programu: </a:t>
            </a:r>
            <a:br>
              <a:rPr lang="pl-PL" sz="2000" b="1" dirty="0"/>
            </a:br>
            <a:r>
              <a:rPr lang="pl-PL" sz="2000" b="1" dirty="0"/>
              <a:t>2,5 mld PLN</a:t>
            </a:r>
          </a:p>
        </p:txBody>
      </p:sp>
      <p:sp>
        <p:nvSpPr>
          <p:cNvPr id="7" name="Prostokąt zaokrąglony 6"/>
          <p:cNvSpPr/>
          <p:nvPr/>
        </p:nvSpPr>
        <p:spPr>
          <a:xfrm>
            <a:off x="2180064" y="3492250"/>
            <a:ext cx="4943475" cy="792088"/>
          </a:xfrm>
          <a:prstGeom prst="roundRect">
            <a:avLst/>
          </a:prstGeom>
          <a:gradFill>
            <a:gsLst>
              <a:gs pos="25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000" b="1" dirty="0">
                <a:solidFill>
                  <a:schemeClr val="bg1"/>
                </a:solidFill>
              </a:rPr>
              <a:t>75 mln zł bezzwrotne </a:t>
            </a:r>
            <a:endParaRPr lang="pl-PL" dirty="0">
              <a:solidFill>
                <a:schemeClr val="bg1"/>
              </a:solidFill>
            </a:endParaRPr>
          </a:p>
          <a:p>
            <a:pPr algn="ctr">
              <a:defRPr/>
            </a:pPr>
            <a:r>
              <a:rPr lang="pl-PL" sz="2000" b="1" dirty="0" smtClean="0">
                <a:solidFill>
                  <a:schemeClr val="bg1"/>
                </a:solidFill>
              </a:rPr>
              <a:t>2 </a:t>
            </a:r>
            <a:r>
              <a:rPr lang="pl-PL" sz="2000" b="1" dirty="0">
                <a:solidFill>
                  <a:schemeClr val="bg1"/>
                </a:solidFill>
              </a:rPr>
              <a:t>425  mln zł zwrotne</a:t>
            </a:r>
            <a:endParaRPr lang="pl-PL" dirty="0">
              <a:solidFill>
                <a:schemeClr val="bg1"/>
              </a:solidFill>
            </a:endParaRPr>
          </a:p>
        </p:txBody>
      </p:sp>
      <p:sp>
        <p:nvSpPr>
          <p:cNvPr id="8" name="Prążkowana strzałka w prawo 7"/>
          <p:cNvSpPr/>
          <p:nvPr/>
        </p:nvSpPr>
        <p:spPr>
          <a:xfrm rot="5400000">
            <a:off x="4327764" y="2642499"/>
            <a:ext cx="648073" cy="885825"/>
          </a:xfrm>
          <a:prstGeom prst="stripedRightArrow">
            <a:avLst>
              <a:gd name="adj1" fmla="val 71722"/>
              <a:gd name="adj2" fmla="val 50000"/>
            </a:avLst>
          </a:prstGeom>
          <a:solidFill>
            <a:schemeClr val="accent3">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a:p>
        </p:txBody>
      </p:sp>
      <p:sp>
        <p:nvSpPr>
          <p:cNvPr id="6" name="Prostokąt zaokrąglony 5"/>
          <p:cNvSpPr/>
          <p:nvPr/>
        </p:nvSpPr>
        <p:spPr>
          <a:xfrm>
            <a:off x="971597" y="300451"/>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9" name="Prostokąt zaokrąglony 8"/>
          <p:cNvSpPr/>
          <p:nvPr/>
        </p:nvSpPr>
        <p:spPr>
          <a:xfrm>
            <a:off x="2180064" y="5047414"/>
            <a:ext cx="4943475" cy="990600"/>
          </a:xfrm>
          <a:prstGeom prst="roundRect">
            <a:avLst/>
          </a:prstGeom>
          <a:gradFill>
            <a:gsLst>
              <a:gs pos="25000">
                <a:schemeClr val="tx2">
                  <a:lumMod val="75000"/>
                </a:schemeClr>
              </a:gs>
              <a:gs pos="80000">
                <a:schemeClr val="tx2">
                  <a:lumMod val="60000"/>
                  <a:lumOff val="40000"/>
                </a:schemeClr>
              </a:gs>
              <a:gs pos="100000">
                <a:schemeClr val="tx2">
                  <a:lumMod val="40000"/>
                  <a:lumOff val="60000"/>
                </a:schemeClr>
              </a:gs>
            </a:gsLst>
            <a:lin ang="15600000" scaled="0"/>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2000" b="1" dirty="0" smtClean="0">
                <a:solidFill>
                  <a:schemeClr val="bg1"/>
                </a:solidFill>
              </a:rPr>
              <a:t>ok. 65 </a:t>
            </a:r>
            <a:r>
              <a:rPr lang="pl-PL" sz="2000" b="1" dirty="0">
                <a:solidFill>
                  <a:schemeClr val="bg1"/>
                </a:solidFill>
              </a:rPr>
              <a:t>mln zł bezzwrotne </a:t>
            </a:r>
            <a:endParaRPr lang="pl-PL" dirty="0">
              <a:solidFill>
                <a:schemeClr val="bg1"/>
              </a:solidFill>
            </a:endParaRPr>
          </a:p>
          <a:p>
            <a:pPr algn="ctr">
              <a:defRPr/>
            </a:pPr>
            <a:r>
              <a:rPr lang="pl-PL" sz="2000" b="1" dirty="0" smtClean="0">
                <a:solidFill>
                  <a:schemeClr val="bg1"/>
                </a:solidFill>
              </a:rPr>
              <a:t>ok. 2 200  </a:t>
            </a:r>
            <a:r>
              <a:rPr lang="pl-PL" sz="2000" b="1" dirty="0">
                <a:solidFill>
                  <a:schemeClr val="bg1"/>
                </a:solidFill>
              </a:rPr>
              <a:t>mln zł zwrotne</a:t>
            </a:r>
            <a:endParaRPr lang="pl-PL" dirty="0">
              <a:solidFill>
                <a:schemeClr val="bg1"/>
              </a:solidFill>
            </a:endParaRPr>
          </a:p>
        </p:txBody>
      </p:sp>
      <p:sp>
        <p:nvSpPr>
          <p:cNvPr id="2" name="pole tekstowe 1"/>
          <p:cNvSpPr txBox="1"/>
          <p:nvPr/>
        </p:nvSpPr>
        <p:spPr>
          <a:xfrm>
            <a:off x="3247300" y="4465821"/>
            <a:ext cx="2792816" cy="400110"/>
          </a:xfrm>
          <a:prstGeom prst="rect">
            <a:avLst/>
          </a:prstGeom>
          <a:noFill/>
        </p:spPr>
        <p:txBody>
          <a:bodyPr wrap="none" rtlCol="0">
            <a:spAutoFit/>
          </a:bodyPr>
          <a:lstStyle/>
          <a:p>
            <a:r>
              <a:rPr lang="pl-PL" sz="2000" b="1" i="1" dirty="0" smtClean="0">
                <a:solidFill>
                  <a:srgbClr val="C00000"/>
                </a:solidFill>
                <a:effectLst>
                  <a:outerShdw blurRad="38100" dist="38100" dir="2700000" algn="tl">
                    <a:srgbClr val="000000">
                      <a:alpha val="43137"/>
                    </a:srgbClr>
                  </a:outerShdw>
                </a:effectLst>
                <a:latin typeface="+mn-lt"/>
              </a:rPr>
              <a:t>Wciąż do wykorzystania:</a:t>
            </a:r>
            <a:endParaRPr lang="pl-PL" sz="2000" b="1" i="1" dirty="0">
              <a:solidFill>
                <a:srgbClr val="C00000"/>
              </a:solidFill>
              <a:effectLst>
                <a:outerShdw blurRad="38100" dist="38100" dir="2700000" algn="tl">
                  <a:srgbClr val="000000">
                    <a:alpha val="43137"/>
                  </a:srgbClr>
                </a:outerShdw>
              </a:effectLst>
              <a:latin typeface="+mn-lt"/>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69743467"/>
              </p:ext>
            </p:extLst>
          </p:nvPr>
        </p:nvGraphicFramePr>
        <p:xfrm>
          <a:off x="1415988" y="2276872"/>
          <a:ext cx="6540388" cy="36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rostokąt zaokrąglony 4"/>
          <p:cNvSpPr/>
          <p:nvPr/>
        </p:nvSpPr>
        <p:spPr>
          <a:xfrm>
            <a:off x="1085782" y="332656"/>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rot="16200000">
            <a:off x="-1056331" y="3574802"/>
            <a:ext cx="3479802" cy="864096"/>
          </a:xfrm>
          <a:prstGeom prst="roundRect">
            <a:avLst/>
          </a:prstGeom>
          <a:gradFill>
            <a:gsLst>
              <a:gs pos="30000">
                <a:schemeClr val="tx2">
                  <a:lumMod val="75000"/>
                </a:schemeClr>
              </a:gs>
              <a:gs pos="80000">
                <a:schemeClr val="tx2">
                  <a:lumMod val="60000"/>
                  <a:lumOff val="40000"/>
                </a:schemeClr>
              </a:gs>
              <a:gs pos="99000">
                <a:schemeClr val="tx2">
                  <a:lumMod val="40000"/>
                  <a:lumOff val="60000"/>
                </a:schemeClr>
              </a:gs>
            </a:gsLst>
            <a:lin ang="13500000" scaled="1"/>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l-PL" sz="3600" dirty="0"/>
              <a:t>Beneficjenci</a:t>
            </a:r>
          </a:p>
        </p:txBody>
      </p:sp>
      <p:sp>
        <p:nvSpPr>
          <p:cNvPr id="6" name="Prostokąt zaokrąglony 5"/>
          <p:cNvSpPr/>
          <p:nvPr/>
        </p:nvSpPr>
        <p:spPr>
          <a:xfrm>
            <a:off x="1692275" y="2241550"/>
            <a:ext cx="7127875" cy="1804988"/>
          </a:xfrm>
          <a:prstGeom prst="roundRect">
            <a:avLst/>
          </a:prstGeom>
          <a:solidFill>
            <a:schemeClr val="bg1">
              <a:lumMod val="85000"/>
              <a:alpha val="7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chemeClr val="tx1"/>
              </a:solidFill>
            </a:endParaRPr>
          </a:p>
        </p:txBody>
      </p:sp>
      <p:sp>
        <p:nvSpPr>
          <p:cNvPr id="21509" name="Prostokąt 1"/>
          <p:cNvSpPr>
            <a:spLocks noChangeArrowheads="1"/>
          </p:cNvSpPr>
          <p:nvPr/>
        </p:nvSpPr>
        <p:spPr bwMode="auto">
          <a:xfrm>
            <a:off x="1836738" y="2420888"/>
            <a:ext cx="68389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800" dirty="0">
                <a:solidFill>
                  <a:srgbClr val="474747"/>
                </a:solidFill>
                <a:latin typeface="source_sans_proregular"/>
              </a:rPr>
              <a:t>Przedsiębiorcy w rozumieniu obowiązującej </a:t>
            </a:r>
            <a:r>
              <a:rPr lang="pl-PL" altLang="pl-PL" sz="1800" b="1" dirty="0">
                <a:solidFill>
                  <a:srgbClr val="474747"/>
                </a:solidFill>
                <a:latin typeface="source_sans_proregular"/>
              </a:rPr>
              <a:t>ustawy </a:t>
            </a:r>
          </a:p>
          <a:p>
            <a:pPr algn="l">
              <a:spcBef>
                <a:spcPct val="0"/>
              </a:spcBef>
              <a:buFontTx/>
              <a:buNone/>
            </a:pPr>
            <a:r>
              <a:rPr lang="pl-PL" altLang="pl-PL" sz="1800" b="1" dirty="0">
                <a:solidFill>
                  <a:srgbClr val="474747"/>
                </a:solidFill>
                <a:latin typeface="source_sans_proregular"/>
              </a:rPr>
              <a:t>z dnia 2 lipca 2004 r. o swobodzie działalności gospodarczej</a:t>
            </a:r>
            <a:r>
              <a:rPr lang="pl-PL" altLang="pl-PL" sz="1800" dirty="0">
                <a:solidFill>
                  <a:srgbClr val="474747"/>
                </a:solidFill>
                <a:latin typeface="source_sans_proregular"/>
              </a:rPr>
              <a:t>, prowadzący działalność gospodarczą </a:t>
            </a:r>
          </a:p>
          <a:p>
            <a:pPr algn="l">
              <a:spcBef>
                <a:spcPct val="0"/>
              </a:spcBef>
              <a:buFontTx/>
              <a:buNone/>
            </a:pPr>
            <a:r>
              <a:rPr lang="pl-PL" altLang="pl-PL" sz="1800" dirty="0">
                <a:solidFill>
                  <a:srgbClr val="474747"/>
                </a:solidFill>
                <a:latin typeface="source_sans_proregular"/>
              </a:rPr>
              <a:t>formie przedsiębiorstwa w rozumieniu art. 55</a:t>
            </a:r>
            <a:r>
              <a:rPr lang="pl-PL" altLang="pl-PL" sz="1800" baseline="30000" dirty="0">
                <a:solidFill>
                  <a:srgbClr val="474747"/>
                </a:solidFill>
                <a:latin typeface="source_sans_proregular"/>
              </a:rPr>
              <a:t>1</a:t>
            </a:r>
            <a:r>
              <a:rPr lang="pl-PL" altLang="pl-PL" sz="1800" dirty="0">
                <a:solidFill>
                  <a:srgbClr val="474747"/>
                </a:solidFill>
                <a:latin typeface="source_sans_proregular"/>
              </a:rPr>
              <a:t>  obowiązującej ustawy z dnia 23 kwietnia 1964 r. Kodeks Cywilny.</a:t>
            </a:r>
            <a:endParaRPr lang="pl-PL" altLang="pl-PL" sz="1800" dirty="0">
              <a:latin typeface="Arial" panose="020B0604020202020204" pitchFamily="34" charset="0"/>
            </a:endParaRPr>
          </a:p>
        </p:txBody>
      </p:sp>
      <p:sp>
        <p:nvSpPr>
          <p:cNvPr id="7" name="Prostokąt zaokrąglony 6"/>
          <p:cNvSpPr/>
          <p:nvPr/>
        </p:nvSpPr>
        <p:spPr>
          <a:xfrm>
            <a:off x="1692275" y="4140200"/>
            <a:ext cx="7127875" cy="1736725"/>
          </a:xfrm>
          <a:prstGeom prst="roundRect">
            <a:avLst/>
          </a:prstGeom>
          <a:solidFill>
            <a:schemeClr val="bg1">
              <a:lumMod val="85000"/>
              <a:alpha val="77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l-PL" dirty="0">
              <a:solidFill>
                <a:schemeClr val="tx1"/>
              </a:solidFill>
            </a:endParaRPr>
          </a:p>
        </p:txBody>
      </p:sp>
      <p:sp>
        <p:nvSpPr>
          <p:cNvPr id="21510" name="Prostokąt 3"/>
          <p:cNvSpPr>
            <a:spLocks noChangeArrowheads="1"/>
          </p:cNvSpPr>
          <p:nvPr/>
        </p:nvSpPr>
        <p:spPr bwMode="auto">
          <a:xfrm>
            <a:off x="1836738" y="4270375"/>
            <a:ext cx="684053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spcBef>
                <a:spcPct val="20000"/>
              </a:spcBef>
              <a:buFont typeface="Arial" panose="020B0604020202020204" pitchFamily="34" charset="0"/>
              <a:defRPr sz="2000">
                <a:solidFill>
                  <a:schemeClr val="tx1"/>
                </a:solidFill>
                <a:latin typeface="Calibri" panose="020F0502020204030204" pitchFamily="34" charset="0"/>
              </a:defRPr>
            </a:lvl1pPr>
            <a:lvl2pPr marL="742950" indent="-285750" algn="just">
              <a:spcBef>
                <a:spcPct val="20000"/>
              </a:spcBef>
              <a:buFont typeface="Arial" panose="020B0604020202020204" pitchFamily="34" charset="0"/>
              <a:buChar char="•"/>
              <a:defRPr sz="2000">
                <a:solidFill>
                  <a:schemeClr val="tx1"/>
                </a:solidFill>
                <a:latin typeface="Calibri" panose="020F0502020204030204" pitchFamily="34" charset="0"/>
              </a:defRPr>
            </a:lvl2pPr>
            <a:lvl3pPr marL="1143000" indent="-228600" algn="just">
              <a:spcBef>
                <a:spcPct val="20000"/>
              </a:spcBef>
              <a:buSzPct val="70000"/>
              <a:buFont typeface="Courier New" panose="02070309020205020404" pitchFamily="49" charset="0"/>
              <a:buChar char="o"/>
              <a:defRPr sz="2000">
                <a:solidFill>
                  <a:schemeClr val="tx1"/>
                </a:solidFill>
                <a:latin typeface="Calibri" panose="020F0502020204030204" pitchFamily="34" charset="0"/>
              </a:defRPr>
            </a:lvl3pPr>
            <a:lvl4pPr marL="1600200" indent="-228600" algn="just">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l">
              <a:spcBef>
                <a:spcPct val="0"/>
              </a:spcBef>
              <a:buFontTx/>
              <a:buNone/>
            </a:pPr>
            <a:r>
              <a:rPr lang="pl-PL" altLang="pl-PL" sz="1800" b="1" dirty="0">
                <a:solidFill>
                  <a:srgbClr val="222222"/>
                </a:solidFill>
                <a:latin typeface="Helvetica Neue"/>
              </a:rPr>
              <a:t>Art. 4.</a:t>
            </a:r>
            <a:r>
              <a:rPr lang="pl-PL" altLang="pl-PL" sz="1800" dirty="0">
                <a:solidFill>
                  <a:srgbClr val="222222"/>
                </a:solidFill>
                <a:latin typeface="Helvetica Neue"/>
              </a:rPr>
              <a:t> </a:t>
            </a:r>
            <a:r>
              <a:rPr lang="pl-PL" altLang="pl-PL" sz="1800" b="1" dirty="0">
                <a:solidFill>
                  <a:srgbClr val="222222"/>
                </a:solidFill>
                <a:latin typeface="Helvetica Neue"/>
              </a:rPr>
              <a:t>[Pojęcie przedsiębiorcy]</a:t>
            </a:r>
            <a:r>
              <a:rPr lang="pl-PL" altLang="pl-PL" sz="1800" dirty="0">
                <a:solidFill>
                  <a:srgbClr val="222222"/>
                </a:solidFill>
                <a:latin typeface="Helvetica Neue"/>
              </a:rPr>
              <a:t> </a:t>
            </a:r>
          </a:p>
          <a:p>
            <a:pPr algn="l">
              <a:spcBef>
                <a:spcPct val="0"/>
              </a:spcBef>
              <a:buFontTx/>
              <a:buNone/>
            </a:pPr>
            <a:r>
              <a:rPr lang="pl-PL" altLang="pl-PL" sz="1800" dirty="0">
                <a:solidFill>
                  <a:srgbClr val="222222"/>
                </a:solidFill>
                <a:latin typeface="Helvetica Neue"/>
              </a:rPr>
              <a:t>Przedsiębiorcą w rozumieniu ustawy jest osoba fizyczna, osoba prawna i jednostka organizacyjna niebędąca osobą prawną, której odrębna ustawa przyznaje zdolność prawną – wykonująca we własnym imieniu działalność gospodarczą.</a:t>
            </a:r>
            <a:endParaRPr lang="pl-PL" altLang="pl-PL" sz="1800" dirty="0">
              <a:latin typeface="Arial" panose="020B0604020202020204" pitchFamily="34" charset="0"/>
            </a:endParaRPr>
          </a:p>
        </p:txBody>
      </p:sp>
      <p:sp>
        <p:nvSpPr>
          <p:cNvPr id="8" name="Prostokąt zaokrąglony 7"/>
          <p:cNvSpPr/>
          <p:nvPr/>
        </p:nvSpPr>
        <p:spPr>
          <a:xfrm>
            <a:off x="971599" y="303515"/>
            <a:ext cx="7200800"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09"/>
                                        </p:tgtEl>
                                        <p:attrNameLst>
                                          <p:attrName>style.visibility</p:attrName>
                                        </p:attrNameLst>
                                      </p:cBhvr>
                                      <p:to>
                                        <p:strVal val="visible"/>
                                      </p:to>
                                    </p:set>
                                    <p:animEffect transition="in" filter="fade">
                                      <p:cBhvr>
                                        <p:cTn id="10" dur="500"/>
                                        <p:tgtEl>
                                          <p:spTgt spid="2150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additive="base">
                                        <p:cTn id="19" dur="500" fill="hold"/>
                                        <p:tgtEl>
                                          <p:spTgt spid="21510"/>
                                        </p:tgtEl>
                                        <p:attrNameLst>
                                          <p:attrName>ppt_x</p:attrName>
                                        </p:attrNameLst>
                                      </p:cBhvr>
                                      <p:tavLst>
                                        <p:tav tm="0">
                                          <p:val>
                                            <p:strVal val="#ppt_x"/>
                                          </p:val>
                                        </p:tav>
                                        <p:tav tm="100000">
                                          <p:val>
                                            <p:strVal val="#ppt_x"/>
                                          </p:val>
                                        </p:tav>
                                      </p:tavLst>
                                    </p:anim>
                                    <p:anim calcmode="lin" valueType="num">
                                      <p:cBhvr additive="base">
                                        <p:cTn id="20"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1509" grpId="0"/>
      <p:bldP spid="7" grpId="0" animBg="1"/>
      <p:bldP spid="215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405456137"/>
              </p:ext>
            </p:extLst>
          </p:nvPr>
        </p:nvGraphicFramePr>
        <p:xfrm>
          <a:off x="971600" y="1772816"/>
          <a:ext cx="7704856" cy="41764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rostokąt zaokrąglony 3"/>
          <p:cNvSpPr/>
          <p:nvPr/>
        </p:nvSpPr>
        <p:spPr>
          <a:xfrm>
            <a:off x="971600" y="116632"/>
            <a:ext cx="7704856" cy="1458460"/>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3" name="pole tekstowe 2"/>
          <p:cNvSpPr txBox="1"/>
          <p:nvPr/>
        </p:nvSpPr>
        <p:spPr>
          <a:xfrm>
            <a:off x="1115617" y="1916832"/>
            <a:ext cx="3600400" cy="1477328"/>
          </a:xfrm>
          <a:prstGeom prst="rect">
            <a:avLst/>
          </a:prstGeom>
          <a:noFill/>
        </p:spPr>
        <p:txBody>
          <a:bodyPr wrap="square" rtlCol="0">
            <a:spAutoFit/>
          </a:bodyPr>
          <a:lstStyle/>
          <a:p>
            <a:r>
              <a:rPr lang="pl-PL" sz="1500" dirty="0" smtClean="0">
                <a:solidFill>
                  <a:schemeClr val="bg1"/>
                </a:solidFill>
                <a:latin typeface="Calibri" panose="020F0502020204030204" pitchFamily="34" charset="0"/>
                <a:cs typeface="Calibri" panose="020F0502020204030204" pitchFamily="34" charset="0"/>
              </a:rPr>
              <a:t>Warunkiem otrzymania wsparcia w fazie B+R jest wdrożenie wyników przedsięwzięcia we własnej działalności gospodarczej przedsiębiorcy lub udzielenie licencji na sprzedaż wyników przedsięwzięcia (oświadczenie Beneficjenta)</a:t>
            </a:r>
            <a:endParaRPr lang="pl-PL" sz="1500" dirty="0">
              <a:solidFill>
                <a:schemeClr val="bg1"/>
              </a:solidFill>
              <a:latin typeface="Calibri" panose="020F0502020204030204" pitchFamily="34" charset="0"/>
              <a:cs typeface="Calibri" panose="020F0502020204030204" pitchFamily="34" charset="0"/>
            </a:endParaRPr>
          </a:p>
        </p:txBody>
      </p:sp>
      <p:sp>
        <p:nvSpPr>
          <p:cNvPr id="5" name="pole tekstowe 4"/>
          <p:cNvSpPr txBox="1"/>
          <p:nvPr/>
        </p:nvSpPr>
        <p:spPr>
          <a:xfrm>
            <a:off x="4980604" y="1928280"/>
            <a:ext cx="3456384" cy="1015663"/>
          </a:xfrm>
          <a:prstGeom prst="rect">
            <a:avLst/>
          </a:prstGeom>
          <a:noFill/>
          <a:scene3d>
            <a:camera prst="orthographicFront"/>
            <a:lightRig rig="threePt" dir="t"/>
          </a:scene3d>
          <a:sp3d>
            <a:bevelT w="165100" prst="coolSlant"/>
          </a:sp3d>
        </p:spPr>
        <p:txBody>
          <a:bodyPr wrap="square" rtlCol="0">
            <a:spAutoFit/>
          </a:bodyPr>
          <a:lstStyle/>
          <a:p>
            <a:r>
              <a:rPr lang="pl-PL" sz="1500" dirty="0" smtClean="0">
                <a:solidFill>
                  <a:schemeClr val="bg1"/>
                </a:solidFill>
                <a:latin typeface="+mn-lt"/>
              </a:rPr>
              <a:t>Rodzaje przedsięwzięć:</a:t>
            </a:r>
          </a:p>
          <a:p>
            <a:r>
              <a:rPr lang="pl-PL" sz="1500" dirty="0" smtClean="0">
                <a:solidFill>
                  <a:schemeClr val="bg1"/>
                </a:solidFill>
                <a:latin typeface="+mn-lt"/>
              </a:rPr>
              <a:t>- prace rozwojowe, o których mowa w art. 2 pkt 4 Ustawy z dn. 30 kwietnia 2010 r. </a:t>
            </a:r>
          </a:p>
          <a:p>
            <a:r>
              <a:rPr lang="pl-PL" sz="1500" dirty="0" smtClean="0">
                <a:solidFill>
                  <a:schemeClr val="bg1"/>
                </a:solidFill>
                <a:latin typeface="+mn-lt"/>
              </a:rPr>
              <a:t>o zasadach finansowani nauki</a:t>
            </a:r>
            <a:endParaRPr lang="pl-PL" sz="1500" dirty="0">
              <a:solidFill>
                <a:schemeClr val="bg1"/>
              </a:solidFill>
              <a:latin typeface="+mn-lt"/>
            </a:endParaRPr>
          </a:p>
        </p:txBody>
      </p:sp>
      <p:sp>
        <p:nvSpPr>
          <p:cNvPr id="6" name="pole tekstowe 5"/>
          <p:cNvSpPr txBox="1"/>
          <p:nvPr/>
        </p:nvSpPr>
        <p:spPr>
          <a:xfrm>
            <a:off x="1187624" y="4221088"/>
            <a:ext cx="3312369" cy="1908215"/>
          </a:xfrm>
          <a:prstGeom prst="rect">
            <a:avLst/>
          </a:prstGeom>
          <a:noFill/>
        </p:spPr>
        <p:txBody>
          <a:bodyPr wrap="square" rtlCol="0">
            <a:spAutoFit/>
          </a:bodyPr>
          <a:lstStyle/>
          <a:p>
            <a:pPr lvl="0" algn="ctr"/>
            <a:r>
              <a:rPr lang="pl-PL" sz="2000" b="1" u="sng" dirty="0" smtClean="0">
                <a:solidFill>
                  <a:schemeClr val="bg1"/>
                </a:solidFill>
                <a:latin typeface="Calibri" panose="020F0502020204030204" pitchFamily="34" charset="0"/>
                <a:cs typeface="Calibri" panose="020F0502020204030204" pitchFamily="34" charset="0"/>
              </a:rPr>
              <a:t>Faza B+R nie może trwać dłużej </a:t>
            </a:r>
          </a:p>
          <a:p>
            <a:pPr lvl="0" algn="ctr"/>
            <a:r>
              <a:rPr lang="pl-PL" sz="2000" b="1" u="sng" dirty="0" smtClean="0">
                <a:solidFill>
                  <a:schemeClr val="bg1"/>
                </a:solidFill>
                <a:latin typeface="Calibri" panose="020F0502020204030204" pitchFamily="34" charset="0"/>
                <a:cs typeface="Calibri" panose="020F0502020204030204" pitchFamily="34" charset="0"/>
              </a:rPr>
              <a:t>niż 24 miesięcy od daty podpisania umowy o dofinansowanie</a:t>
            </a:r>
            <a:endParaRPr lang="pl-PL" sz="2000" b="1" dirty="0" smtClean="0">
              <a:solidFill>
                <a:schemeClr val="bg1"/>
              </a:solidFill>
              <a:latin typeface="Calibri" panose="020F0502020204030204" pitchFamily="34" charset="0"/>
              <a:cs typeface="Calibri" panose="020F0502020204030204" pitchFamily="34" charset="0"/>
            </a:endParaRPr>
          </a:p>
          <a:p>
            <a:endParaRPr lang="pl-PL" dirty="0"/>
          </a:p>
        </p:txBody>
      </p:sp>
      <p:sp>
        <p:nvSpPr>
          <p:cNvPr id="7" name="pole tekstowe 6"/>
          <p:cNvSpPr txBox="1"/>
          <p:nvPr/>
        </p:nvSpPr>
        <p:spPr>
          <a:xfrm>
            <a:off x="4872592" y="3867896"/>
            <a:ext cx="3672408" cy="2308324"/>
          </a:xfrm>
          <a:prstGeom prst="rect">
            <a:avLst/>
          </a:prstGeom>
          <a:noFill/>
        </p:spPr>
        <p:txBody>
          <a:bodyPr wrap="square" rtlCol="0">
            <a:spAutoFit/>
          </a:bodyPr>
          <a:lstStyle/>
          <a:p>
            <a:r>
              <a:rPr lang="pl-PL" sz="1400" dirty="0" smtClean="0">
                <a:solidFill>
                  <a:schemeClr val="bg1"/>
                </a:solidFill>
              </a:rPr>
              <a:t>	W przypadku, gdy dofinansowanie stanowi pomoc publiczną, będzie ono udzielane zgodnie z przepisami rozporządzenia Komisji (UE) nr 1407/2013 z dnia 18 grudnia 2013 r. w sprawie stosowania art. 107 i 108 Traktatu o funkcjonowaniu Unii Europejskiej do pomocy </a:t>
            </a:r>
            <a:r>
              <a:rPr lang="pl-PL" sz="1400" b="1" i="1" dirty="0" smtClean="0">
                <a:solidFill>
                  <a:schemeClr val="bg1"/>
                </a:solidFill>
              </a:rPr>
              <a:t>de </a:t>
            </a:r>
            <a:r>
              <a:rPr lang="pl-PL" sz="1400" b="1" i="1" dirty="0" err="1" smtClean="0">
                <a:solidFill>
                  <a:schemeClr val="bg1"/>
                </a:solidFill>
              </a:rPr>
              <a:t>minimis</a:t>
            </a:r>
            <a:r>
              <a:rPr lang="pl-PL" sz="1400" b="1" i="1" dirty="0" smtClean="0">
                <a:solidFill>
                  <a:schemeClr val="bg1"/>
                </a:solidFill>
              </a:rPr>
              <a:t> </a:t>
            </a:r>
            <a:r>
              <a:rPr lang="pl-PL" sz="1400" b="0" i="0" dirty="0" smtClean="0">
                <a:solidFill>
                  <a:schemeClr val="bg1"/>
                </a:solidFill>
              </a:rPr>
              <a:t>(</a:t>
            </a:r>
            <a:r>
              <a:rPr lang="pl-PL" sz="1400" dirty="0" smtClean="0">
                <a:solidFill>
                  <a:schemeClr val="bg1"/>
                </a:solidFill>
              </a:rPr>
              <a:t>wyłączenie rolnictwa </a:t>
            </a:r>
            <a:r>
              <a:rPr lang="pl-PL" sz="1200" dirty="0" smtClean="0">
                <a:solidFill>
                  <a:schemeClr val="bg1"/>
                </a:solidFill>
              </a:rPr>
              <a:t>(rozumianego jako hodowla bądź uprawa)</a:t>
            </a:r>
            <a:endParaRPr lang="pl-PL" sz="1200" b="1" i="1" dirty="0" smtClean="0">
              <a:solidFill>
                <a:schemeClr val="bg1"/>
              </a:solidFill>
            </a:endParaRPr>
          </a:p>
          <a:p>
            <a:endParaRPr lang="pl-PL"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fill="hold"/>
                                        <p:tgtEl>
                                          <p:spTgt spid="5"/>
                                        </p:tgtEl>
                                        <p:attrNameLst>
                                          <p:attrName>ppt_x</p:attrName>
                                        </p:attrNameLst>
                                      </p:cBhvr>
                                      <p:tavLst>
                                        <p:tav tm="0">
                                          <p:val>
                                            <p:strVal val="1+#ppt_w/2"/>
                                          </p:val>
                                        </p:tav>
                                        <p:tav tm="100000">
                                          <p:val>
                                            <p:strVal val="#ppt_x"/>
                                          </p:val>
                                        </p:tav>
                                      </p:tavLst>
                                    </p:anim>
                                    <p:anim calcmode="lin" valueType="num">
                                      <p:cBhvr additive="base">
                                        <p:cTn id="14"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1000" fill="hold"/>
                                        <p:tgtEl>
                                          <p:spTgt spid="6"/>
                                        </p:tgtEl>
                                        <p:attrNameLst>
                                          <p:attrName>ppt_x</p:attrName>
                                        </p:attrNameLst>
                                      </p:cBhvr>
                                      <p:tavLst>
                                        <p:tav tm="0">
                                          <p:val>
                                            <p:strVal val="#ppt_x"/>
                                          </p:val>
                                        </p:tav>
                                        <p:tav tm="100000">
                                          <p:val>
                                            <p:strVal val="#ppt_x"/>
                                          </p:val>
                                        </p:tav>
                                      </p:tavLst>
                                    </p:anim>
                                    <p:anim calcmode="lin" valueType="num">
                                      <p:cBhvr additive="base">
                                        <p:cTn id="20"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1000" fill="hold"/>
                                        <p:tgtEl>
                                          <p:spTgt spid="7"/>
                                        </p:tgtEl>
                                        <p:attrNameLst>
                                          <p:attrName>ppt_x</p:attrName>
                                        </p:attrNameLst>
                                      </p:cBhvr>
                                      <p:tavLst>
                                        <p:tav tm="0">
                                          <p:val>
                                            <p:strVal val="#ppt_x"/>
                                          </p:val>
                                        </p:tav>
                                        <p:tav tm="100000">
                                          <p:val>
                                            <p:strVal val="#ppt_x"/>
                                          </p:val>
                                        </p:tav>
                                      </p:tavLst>
                                    </p:anim>
                                    <p:anim calcmode="lin" valueType="num">
                                      <p:cBhvr additive="base">
                                        <p:cTn id="26"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179512" y="2276872"/>
            <a:ext cx="1671960" cy="796925"/>
          </a:xfrm>
          <a:prstGeom prst="roundRect">
            <a:avLst/>
          </a:prstGeom>
          <a:gradFill>
            <a:gsLst>
              <a:gs pos="0">
                <a:schemeClr val="tx2">
                  <a:lumMod val="75000"/>
                </a:schemeClr>
              </a:gs>
              <a:gs pos="80000">
                <a:schemeClr val="tx2">
                  <a:lumMod val="60000"/>
                  <a:lumOff val="40000"/>
                </a:schemeClr>
              </a:gs>
              <a:gs pos="100000">
                <a:schemeClr val="tx2">
                  <a:lumMod val="40000"/>
                  <a:lumOff val="60000"/>
                </a:schemeClr>
              </a:gs>
            </a:gsLst>
            <a:lin ang="15600000" scaled="0"/>
          </a:gra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pl-PL" sz="1600" u="sng" dirty="0" smtClean="0">
                <a:solidFill>
                  <a:schemeClr val="bg1"/>
                </a:solidFill>
              </a:rPr>
              <a:t>Prace rozwojowe</a:t>
            </a:r>
            <a:endParaRPr lang="pl-PL" sz="1600" dirty="0">
              <a:solidFill>
                <a:schemeClr val="bg1"/>
              </a:solidFill>
            </a:endParaRPr>
          </a:p>
        </p:txBody>
      </p:sp>
      <p:sp>
        <p:nvSpPr>
          <p:cNvPr id="12" name="Prostokąt zaokrąglony 11"/>
          <p:cNvSpPr/>
          <p:nvPr/>
        </p:nvSpPr>
        <p:spPr>
          <a:xfrm>
            <a:off x="863650" y="164838"/>
            <a:ext cx="7200800" cy="1103922"/>
          </a:xfrm>
          <a:prstGeom prst="roundRect">
            <a:avLst/>
          </a:prstGeom>
          <a:gradFill>
            <a:gsLst>
              <a:gs pos="19000">
                <a:schemeClr val="accent3">
                  <a:lumMod val="50000"/>
                </a:schemeClr>
              </a:gs>
              <a:gs pos="48000">
                <a:schemeClr val="accent3">
                  <a:lumMod val="75000"/>
                </a:schemeClr>
              </a:gs>
              <a:gs pos="99000">
                <a:schemeClr val="accent3">
                  <a:lumMod val="60000"/>
                  <a:lumOff val="40000"/>
                </a:schemeClr>
              </a:gs>
            </a:gsLst>
            <a:lin ang="13500000" scaled="1"/>
          </a:gradFill>
          <a:ln cap="rnd">
            <a:solidFill>
              <a:schemeClr val="accent3">
                <a:lumMod val="50000"/>
              </a:schemeClr>
            </a:solidFill>
          </a:ln>
          <a:scene3d>
            <a:camera prst="orthographicFront"/>
            <a:lightRig rig="threePt" dir="t"/>
          </a:scene3d>
          <a:sp3d>
            <a:bevelT/>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1800" b="1" dirty="0" smtClean="0"/>
          </a:p>
          <a:p>
            <a:pPr lvl="0" algn="ctr"/>
            <a:r>
              <a:rPr lang="pl-PL" sz="2000" b="1" dirty="0" smtClean="0">
                <a:solidFill>
                  <a:schemeClr val="tx1">
                    <a:lumMod val="75000"/>
                    <a:lumOff val="25000"/>
                  </a:schemeClr>
                </a:solidFill>
              </a:rPr>
              <a:t>Wsparcie dla Innowacji sprzyjających </a:t>
            </a:r>
            <a:r>
              <a:rPr lang="pl-PL" sz="2000" b="1" dirty="0" err="1" smtClean="0">
                <a:solidFill>
                  <a:schemeClr val="tx1">
                    <a:lumMod val="75000"/>
                    <a:lumOff val="25000"/>
                  </a:schemeClr>
                </a:solidFill>
              </a:rPr>
              <a:t>zasobooszczędnej</a:t>
            </a:r>
            <a:r>
              <a:rPr lang="pl-PL" sz="2000" b="1" dirty="0" smtClean="0">
                <a:solidFill>
                  <a:schemeClr val="tx1">
                    <a:lumMod val="75000"/>
                    <a:lumOff val="25000"/>
                  </a:schemeClr>
                </a:solidFill>
              </a:rPr>
              <a:t> i niskoemisyjnej gospodarce</a:t>
            </a:r>
            <a:endParaRPr lang="pl-PL" sz="2000" dirty="0" smtClean="0">
              <a:solidFill>
                <a:schemeClr val="tx1">
                  <a:lumMod val="75000"/>
                  <a:lumOff val="25000"/>
                </a:schemeClr>
              </a:solidFill>
            </a:endParaRPr>
          </a:p>
          <a:p>
            <a:pPr algn="ctr"/>
            <a:endParaRPr lang="pl-PL" b="1" dirty="0"/>
          </a:p>
          <a:p>
            <a:pPr algn="ctr"/>
            <a:r>
              <a:rPr lang="pl-PL" sz="1800" dirty="0" smtClean="0">
                <a:solidFill>
                  <a:schemeClr val="bg1"/>
                </a:solidFill>
                <a:effectLst>
                  <a:outerShdw blurRad="38100" dist="38100" dir="2700000" algn="tl">
                    <a:srgbClr val="000000">
                      <a:alpha val="43137"/>
                    </a:srgbClr>
                  </a:outerShdw>
                </a:effectLst>
              </a:rPr>
              <a:t>Część 1) SOKÓŁ– wdrożenie innowacyjnych technologii środowiskowych</a:t>
            </a:r>
          </a:p>
          <a:p>
            <a:pPr algn="ctr"/>
            <a:endParaRPr lang="pl-PL" dirty="0"/>
          </a:p>
        </p:txBody>
      </p:sp>
      <p:sp>
        <p:nvSpPr>
          <p:cNvPr id="13" name="Objaśnienie prostokątne zaokrąglone 12"/>
          <p:cNvSpPr/>
          <p:nvPr/>
        </p:nvSpPr>
        <p:spPr>
          <a:xfrm>
            <a:off x="7740352" y="360685"/>
            <a:ext cx="1296144" cy="720080"/>
          </a:xfrm>
          <a:prstGeom prst="wedgeRoundRectCallout">
            <a:avLst/>
          </a:prstGeom>
          <a:ln w="31750">
            <a:solidFill>
              <a:schemeClr val="lt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pl-PL" dirty="0" smtClean="0"/>
              <a:t>Faza B+R</a:t>
            </a:r>
            <a:endParaRPr lang="pl-PL" dirty="0"/>
          </a:p>
        </p:txBody>
      </p:sp>
      <p:pic>
        <p:nvPicPr>
          <p:cNvPr id="2" name="Obraz 1"/>
          <p:cNvPicPr>
            <a:picLocks noChangeAspect="1"/>
          </p:cNvPicPr>
          <p:nvPr/>
        </p:nvPicPr>
        <p:blipFill>
          <a:blip r:embed="rId3"/>
          <a:stretch>
            <a:fillRect/>
          </a:stretch>
        </p:blipFill>
        <p:spPr>
          <a:xfrm>
            <a:off x="2295574" y="1340768"/>
            <a:ext cx="5588794" cy="4747846"/>
          </a:xfrm>
          <a:prstGeom prst="rect">
            <a:avLst/>
          </a:prstGeom>
        </p:spPr>
      </p:pic>
    </p:spTree>
    <p:extLst>
      <p:ext uri="{BB962C8B-B14F-4D97-AF65-F5344CB8AC3E}">
        <p14:creationId xmlns:p14="http://schemas.microsoft.com/office/powerpoint/2010/main" val="2456299387"/>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ojekt domyślny">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5445</TotalTime>
  <Words>3724</Words>
  <Application>Microsoft Office PowerPoint</Application>
  <PresentationFormat>Pokaz na ekranie (4:3)</PresentationFormat>
  <Paragraphs>358</Paragraphs>
  <Slides>25</Slides>
  <Notes>25</Notes>
  <HiddenSlides>0</HiddenSlides>
  <MMClips>0</MMClips>
  <ScaleCrop>false</ScaleCrop>
  <HeadingPairs>
    <vt:vector size="6" baseType="variant">
      <vt:variant>
        <vt:lpstr>Używane czcionki</vt:lpstr>
      </vt:variant>
      <vt:variant>
        <vt:i4>7</vt:i4>
      </vt:variant>
      <vt:variant>
        <vt:lpstr>Motyw</vt:lpstr>
      </vt:variant>
      <vt:variant>
        <vt:i4>2</vt:i4>
      </vt:variant>
      <vt:variant>
        <vt:lpstr>Tytuły slajdów</vt:lpstr>
      </vt:variant>
      <vt:variant>
        <vt:i4>25</vt:i4>
      </vt:variant>
    </vt:vector>
  </HeadingPairs>
  <TitlesOfParts>
    <vt:vector size="34" baseType="lpstr">
      <vt:lpstr>Arial</vt:lpstr>
      <vt:lpstr>Calibri</vt:lpstr>
      <vt:lpstr>Courier New</vt:lpstr>
      <vt:lpstr>Helvetica Neue</vt:lpstr>
      <vt:lpstr>source_sans_proregular</vt:lpstr>
      <vt:lpstr>Times New Roman</vt:lpstr>
      <vt:lpstr>Wingdings</vt:lpstr>
      <vt:lpstr>Projekt domyślny</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NFOSiGW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MPietras</dc:creator>
  <cp:lastModifiedBy>Białek Żanna</cp:lastModifiedBy>
  <cp:revision>416</cp:revision>
  <cp:lastPrinted>2017-07-04T10:59:33Z</cp:lastPrinted>
  <dcterms:created xsi:type="dcterms:W3CDTF">2008-02-22T11:17:11Z</dcterms:created>
  <dcterms:modified xsi:type="dcterms:W3CDTF">2019-01-28T08:59:56Z</dcterms:modified>
</cp:coreProperties>
</file>