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538365" r:id="rId1"/>
    <p:sldMasterId id="2147543885" r:id="rId2"/>
    <p:sldMasterId id="2147544178" r:id="rId3"/>
  </p:sldMasterIdLst>
  <p:notesMasterIdLst>
    <p:notesMasterId r:id="rId17"/>
  </p:notesMasterIdLst>
  <p:handoutMasterIdLst>
    <p:handoutMasterId r:id="rId18"/>
  </p:handoutMasterIdLst>
  <p:sldIdLst>
    <p:sldId id="1175" r:id="rId4"/>
    <p:sldId id="1083" r:id="rId5"/>
    <p:sldId id="1162" r:id="rId6"/>
    <p:sldId id="1172" r:id="rId7"/>
    <p:sldId id="1145" r:id="rId8"/>
    <p:sldId id="1163" r:id="rId9"/>
    <p:sldId id="1149" r:id="rId10"/>
    <p:sldId id="1173" r:id="rId11"/>
    <p:sldId id="1153" r:id="rId12"/>
    <p:sldId id="1158" r:id="rId13"/>
    <p:sldId id="1169" r:id="rId14"/>
    <p:sldId id="1177" r:id="rId15"/>
    <p:sldId id="1178" r:id="rId1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60606"/>
    <a:srgbClr val="FFFFFF"/>
    <a:srgbClr val="A50021"/>
    <a:srgbClr val="00682F"/>
    <a:srgbClr val="500000"/>
    <a:srgbClr val="00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9" autoAdjust="0"/>
    <p:restoredTop sz="95548" autoAdjust="0"/>
  </p:normalViewPr>
  <p:slideViewPr>
    <p:cSldViewPr>
      <p:cViewPr varScale="1">
        <p:scale>
          <a:sx n="78" d="100"/>
          <a:sy n="78" d="100"/>
        </p:scale>
        <p:origin x="1618" y="72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.kucharski\Desktop\prezentacje\prezentacje%202019\na%20stron&#281;%20WWW\wykresy%20do%20przezentacji%20na%20www%20za%202018%20ro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.kucharski\Desktop\prezentacje\prezentacje%202019\na%20stron&#281;%20WWW\wykresy%20do%20przezentacji%20na%20www%20za%202018%20ro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p.kucharski\Desktop\prezentacje\prezentacje%202019\na%20stron&#281;%20WWW\wykresy%20do%20przezentacji%20na%20www%20za%202018%20ro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p.kucharski\Desktop\prezentacje\prezentacje%202019\na%20stron&#281;%20WWW\wykresy%20do%20przezentacji%20na%20www%20za%202018%20rok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000417844643268E-2"/>
          <c:y val="2.9860380810697584E-2"/>
          <c:w val="0.91004712682341471"/>
          <c:h val="0.480553560588572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2-43E3-81FF-FB385565D8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Arkusz1!$A$4:$A$11</c:f>
              <c:strCache>
                <c:ptCount val="8"/>
                <c:pt idx="0">
                  <c:v>kontrole ogółem</c:v>
                </c:pt>
                <c:pt idx="1">
                  <c:v>kontrole podstawowe</c:v>
                </c:pt>
                <c:pt idx="2">
                  <c:v>kontrole sprawdzające</c:v>
                </c:pt>
                <c:pt idx="3">
                  <c:v>odbiory</c:v>
                </c:pt>
                <c:pt idx="4">
                  <c:v>obiekty skontrolowane</c:v>
                </c:pt>
                <c:pt idx="5">
                  <c:v>obiekty z nieprawidłowościami</c:v>
                </c:pt>
                <c:pt idx="6">
                  <c:v>ilość kontroli na osobę</c:v>
                </c:pt>
                <c:pt idx="7">
                  <c:v>kryterium satysfakcji</c:v>
                </c:pt>
              </c:strCache>
            </c:strRef>
          </c:cat>
          <c:val>
            <c:numRef>
              <c:f>Arkusz1!$B$4:$B$11</c:f>
              <c:numCache>
                <c:formatCode>General</c:formatCode>
                <c:ptCount val="8"/>
                <c:pt idx="0">
                  <c:v>1243</c:v>
                </c:pt>
                <c:pt idx="1">
                  <c:v>689</c:v>
                </c:pt>
                <c:pt idx="2">
                  <c:v>266</c:v>
                </c:pt>
                <c:pt idx="3">
                  <c:v>288</c:v>
                </c:pt>
                <c:pt idx="4">
                  <c:v>1951</c:v>
                </c:pt>
                <c:pt idx="5">
                  <c:v>701</c:v>
                </c:pt>
                <c:pt idx="6">
                  <c:v>108.39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D2-43E3-81FF-FB385565D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266733152"/>
        <c:axId val="202297624"/>
      </c:barChart>
      <c:catAx>
        <c:axId val="26673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02297624"/>
        <c:crosses val="autoZero"/>
        <c:auto val="1"/>
        <c:lblAlgn val="ctr"/>
        <c:lblOffset val="100"/>
        <c:noMultiLvlLbl val="0"/>
      </c:catAx>
      <c:valAx>
        <c:axId val="202297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673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sideWall>
    <c:backWall>
      <c:thickness val="0"/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Arkusz1!$B$74</c:f>
              <c:strCache>
                <c:ptCount val="1"/>
                <c:pt idx="0">
                  <c:v>wartości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st="12700" dir="2700000" sy="-23000" kx="-800400" algn="bl" rotWithShape="0">
                <a:schemeClr val="tx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0"/>
              <c:layout>
                <c:manualLayout>
                  <c:x val="5.6352102133082364E-3"/>
                  <c:y val="-1.159172132041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BE-44F4-B564-18BEC5BBBF17}"/>
                </c:ext>
              </c:extLst>
            </c:dLbl>
            <c:dLbl>
              <c:idx val="1"/>
              <c:layout>
                <c:manualLayout>
                  <c:x val="1.4088025533270075E-3"/>
                  <c:y val="-2.3183442640831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43-40D2-9399-25BA560E04C8}"/>
                </c:ext>
              </c:extLst>
            </c:dLbl>
            <c:dLbl>
              <c:idx val="2"/>
              <c:layout>
                <c:manualLayout>
                  <c:x val="5.6352102133082364E-3"/>
                  <c:y val="-1.4489651650519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43-40D2-9399-25BA560E04C8}"/>
                </c:ext>
              </c:extLst>
            </c:dLbl>
            <c:dLbl>
              <c:idx val="3"/>
              <c:layout>
                <c:manualLayout>
                  <c:x val="1.2679222979943533E-2"/>
                  <c:y val="-2.3183442640831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43-40D2-9399-25BA560E04C8}"/>
                </c:ext>
              </c:extLst>
            </c:dLbl>
            <c:dLbl>
              <c:idx val="4"/>
              <c:layout>
                <c:manualLayout>
                  <c:x val="1.1270420426616473E-2"/>
                  <c:y val="-1.1591721320415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BE-44F4-B564-18BEC5BBBF17}"/>
                </c:ext>
              </c:extLst>
            </c:dLbl>
            <c:dLbl>
              <c:idx val="5"/>
              <c:layout>
                <c:manualLayout>
                  <c:x val="1.4088025533269559E-3"/>
                  <c:y val="-2.028551231072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BE-44F4-B564-18BEC5BBBF17}"/>
                </c:ext>
              </c:extLst>
            </c:dLbl>
            <c:dLbl>
              <c:idx val="6"/>
              <c:layout>
                <c:manualLayout>
                  <c:x val="2.8176051066541182E-3"/>
                  <c:y val="-1.7387581980623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BE-44F4-B564-18BEC5BBBF17}"/>
                </c:ext>
              </c:extLst>
            </c:dLbl>
            <c:dLbl>
              <c:idx val="7"/>
              <c:layout>
                <c:manualLayout>
                  <c:x val="8.4528153199623542E-3"/>
                  <c:y val="-1.4489651650519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BE-44F4-B564-18BEC5BBBF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Arkusz1!$A$80:$A$87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Arkusz1!$B$80:$B$87</c:f>
              <c:numCache>
                <c:formatCode>General</c:formatCode>
                <c:ptCount val="8"/>
                <c:pt idx="0">
                  <c:v>5333</c:v>
                </c:pt>
                <c:pt idx="1">
                  <c:v>3940</c:v>
                </c:pt>
                <c:pt idx="2">
                  <c:v>3570</c:v>
                </c:pt>
                <c:pt idx="3">
                  <c:v>2965</c:v>
                </c:pt>
                <c:pt idx="4">
                  <c:v>2608</c:v>
                </c:pt>
                <c:pt idx="5">
                  <c:v>1832</c:v>
                </c:pt>
                <c:pt idx="6">
                  <c:v>2065</c:v>
                </c:pt>
                <c:pt idx="7">
                  <c:v>2520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BE43-40D2-9399-25BA560E0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268308792"/>
        <c:axId val="268314040"/>
        <c:axId val="0"/>
      </c:bar3DChart>
      <c:catAx>
        <c:axId val="268308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68314040"/>
        <c:crosses val="autoZero"/>
        <c:auto val="1"/>
        <c:lblAlgn val="ctr"/>
        <c:lblOffset val="100"/>
        <c:noMultiLvlLbl val="0"/>
      </c:catAx>
      <c:valAx>
        <c:axId val="268314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30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Arkusz1!$A$27:$A$31</c:f>
              <c:strCache>
                <c:ptCount val="5"/>
                <c:pt idx="0">
                  <c:v>mandaty</c:v>
                </c:pt>
                <c:pt idx="1">
                  <c:v>decyzje</c:v>
                </c:pt>
                <c:pt idx="2">
                  <c:v>postępowanie egzekucyjne </c:v>
                </c:pt>
                <c:pt idx="3">
                  <c:v>wystąpienia do innych organów</c:v>
                </c:pt>
                <c:pt idx="4">
                  <c:v>opinie</c:v>
                </c:pt>
              </c:strCache>
            </c:strRef>
          </c:cat>
          <c:val>
            <c:numRef>
              <c:f>Arkusz1!$B$27:$B$31</c:f>
              <c:numCache>
                <c:formatCode>General</c:formatCode>
                <c:ptCount val="5"/>
                <c:pt idx="0">
                  <c:v>14</c:v>
                </c:pt>
                <c:pt idx="1">
                  <c:v>204</c:v>
                </c:pt>
                <c:pt idx="2">
                  <c:v>2</c:v>
                </c:pt>
                <c:pt idx="3">
                  <c:v>197</c:v>
                </c:pt>
                <c:pt idx="4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8-4FC7-B8BF-C0A842895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281645848"/>
        <c:axId val="268222392"/>
      </c:barChart>
      <c:catAx>
        <c:axId val="2816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68222392"/>
        <c:crosses val="autoZero"/>
        <c:auto val="1"/>
        <c:lblAlgn val="ctr"/>
        <c:lblOffset val="100"/>
        <c:noMultiLvlLbl val="0"/>
      </c:catAx>
      <c:valAx>
        <c:axId val="268222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64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645663026688791E-2"/>
          <c:y val="3.0313472114209532E-2"/>
          <c:w val="0.96870867394662241"/>
          <c:h val="0.673077340364959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Arkusz1!$A$44:$A$48</c:f>
              <c:strCache>
                <c:ptCount val="5"/>
                <c:pt idx="0">
                  <c:v>OGÓŁEM</c:v>
                </c:pt>
                <c:pt idx="1">
                  <c:v>warunki techniczne jakim powinny odpowidać budynki</c:v>
                </c:pt>
                <c:pt idx="2">
                  <c:v>drogi pożarowe</c:v>
                </c:pt>
                <c:pt idx="3">
                  <c:v>przeciwpożarowe zaopatrzenie w wodę</c:v>
                </c:pt>
                <c:pt idx="4">
                  <c:v>instalacje wodociągowe przeciwpożarowe i DSO</c:v>
                </c:pt>
              </c:strCache>
            </c:strRef>
          </c:cat>
          <c:val>
            <c:numRef>
              <c:f>Arkusz1!$B$44:$B$48</c:f>
              <c:numCache>
                <c:formatCode>General</c:formatCode>
                <c:ptCount val="5"/>
                <c:pt idx="0">
                  <c:v>82</c:v>
                </c:pt>
                <c:pt idx="1">
                  <c:v>57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B-4F27-847E-0D3980F70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224744"/>
        <c:axId val="268221216"/>
      </c:barChart>
      <c:catAx>
        <c:axId val="26822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68221216"/>
        <c:crosses val="autoZero"/>
        <c:auto val="1"/>
        <c:lblAlgn val="ctr"/>
        <c:lblOffset val="100"/>
        <c:noMultiLvlLbl val="0"/>
      </c:catAx>
      <c:valAx>
        <c:axId val="268221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22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630687664940688E-2"/>
          <c:y val="5.8090878837309526E-2"/>
          <c:w val="0.9753693123350593"/>
          <c:h val="0.73412777388796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>
                    <a:solidFill>
                      <a:srgbClr val="373737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obiekty zobligowane </c:v>
                </c:pt>
                <c:pt idx="1">
                  <c:v>wyposażone                                       w SAP</c:v>
                </c:pt>
                <c:pt idx="2">
                  <c:v>podłączone                                           do PSP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 formatCode="0">
                  <c:v>203</c:v>
                </c:pt>
                <c:pt idx="1">
                  <c:v>202</c:v>
                </c:pt>
                <c:pt idx="2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C-4354-ABAE-FC1638D5B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68870120"/>
        <c:axId val="268865024"/>
      </c:barChart>
      <c:catAx>
        <c:axId val="268870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68865024"/>
        <c:crosses val="autoZero"/>
        <c:auto val="1"/>
        <c:lblAlgn val="ctr"/>
        <c:lblOffset val="100"/>
        <c:noMultiLvlLbl val="0"/>
      </c:catAx>
      <c:valAx>
        <c:axId val="268865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887012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effectLst/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fld id="{9831419B-EA2D-4E53-B829-2C4A6B578D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84669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8"/>
          </a:xfrm>
          <a:prstGeom prst="rect">
            <a:avLst/>
          </a:prstGeom>
        </p:spPr>
        <p:txBody>
          <a:bodyPr vert="horz" lIns="91122" tIns="45561" rIns="91122" bIns="455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08"/>
          </a:xfrm>
          <a:prstGeom prst="rect">
            <a:avLst/>
          </a:prstGeom>
        </p:spPr>
        <p:txBody>
          <a:bodyPr vert="horz" lIns="91122" tIns="45561" rIns="91122" bIns="455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2" tIns="45561" rIns="91122" bIns="4556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3" y="4715712"/>
            <a:ext cx="5438775" cy="4466511"/>
          </a:xfrm>
          <a:prstGeom prst="rect">
            <a:avLst/>
          </a:prstGeom>
        </p:spPr>
        <p:txBody>
          <a:bodyPr vert="horz" lIns="91122" tIns="45561" rIns="91122" bIns="45561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244"/>
            <a:ext cx="2946400" cy="496808"/>
          </a:xfrm>
          <a:prstGeom prst="rect">
            <a:avLst/>
          </a:prstGeom>
        </p:spPr>
        <p:txBody>
          <a:bodyPr vert="horz" lIns="91122" tIns="45561" rIns="91122" bIns="455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9" y="9428244"/>
            <a:ext cx="2946400" cy="496808"/>
          </a:xfrm>
          <a:prstGeom prst="rect">
            <a:avLst/>
          </a:prstGeom>
        </p:spPr>
        <p:txBody>
          <a:bodyPr vert="horz" lIns="91122" tIns="45561" rIns="91122" bIns="455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DB8AC4-E8D7-4E2A-91FB-0796D04B58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7003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8019C1-E1DB-475E-9910-84408EDD9B9A}" type="slidenum">
              <a:rPr lang="pl-PL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pl-PL" altLang="pl-P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0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193B6-311A-4CEF-A1FB-D05E66817788}" type="slidenum">
              <a:rPr lang="pl-PL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49689" y="9428244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2" tIns="45561" rIns="91122" bIns="45561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C7977E1-6CD7-49B4-8354-649F5DB0F719}" type="slidenum">
              <a:rPr lang="pl-PL" sz="1200">
                <a:solidFill>
                  <a:srgbClr val="000000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pl-PL" sz="120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303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4" y="4715712"/>
            <a:ext cx="4984750" cy="44665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44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56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28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20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468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306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68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03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95712E-6F28-4B61-B1A4-9BDF30CCFE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5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85C1C70-A483-4DFC-A80D-4587D4BF43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0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8DB19FC-509D-4367-A5FA-903047BB3E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546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0EE0-A4CE-4F07-9BBC-B0B4AF8CD2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78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9553-68B8-4F6F-A659-11638C5D63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36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D1A7-4EE8-4B7C-83A7-9ADF6AE88C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451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ACFC-0241-4F50-A5EA-3778384419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97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87BB-2EA1-4C1B-9F45-9FA7BD3BE1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039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B3FF-D2AF-424B-A0BD-D51CB3E295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556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5EF5-7A5D-4BA5-9538-20F66411C0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222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DB47-E94A-4497-B02D-EC31BBCB49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13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EB68D42-0A65-4827-80E2-337982E2B6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963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D2D3-CF6C-498D-B595-2A15C5DA62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513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CDF2-9C78-4682-8754-6065686046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541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AC9A-24AB-4056-BC7A-421687BAB7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889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8DB81E30-2C02-4368-879C-1B8B4C68DF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868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CDA8-4A0D-4FDD-AB0D-41A54F110A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86582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38B737-9CA6-4117-BBA8-10992A1E9834}" type="slidenum">
              <a:rPr lang="pl-PL"/>
              <a:pPr>
                <a:defRPr/>
              </a:pPr>
              <a:t>‹#›</a:t>
            </a:fld>
            <a:endParaRPr lang="pl-PL" sz="1400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074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294D77-3AB8-49FC-AFEF-44688BE917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853492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6EA7CD-111E-46D6-ACF1-90F5FA59FF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728230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0056-3FA2-4982-8472-89AB2EA778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234974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464653"/>
                </a:solidFill>
              </a:defRPr>
            </a:lvl1pPr>
          </a:lstStyle>
          <a:p>
            <a:pPr>
              <a:defRPr/>
            </a:pPr>
            <a:fld id="{49C61A77-1C04-4AAF-B3AB-DD0A4235ED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57728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7AE41CE-BDA8-4126-BCC6-F676298285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269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D61F-D8D8-4FB9-BE4D-93A400E894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2263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257FB8F-154C-4596-883C-4BD0BE039737}" type="slidenum">
              <a:rPr lang="pl-PL"/>
              <a:pPr>
                <a:defRPr/>
              </a:pPr>
              <a:t>‹#›</a:t>
            </a:fld>
            <a:endParaRPr lang="pl-PL" sz="1400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135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C214-3301-4E62-A987-30B212A2C0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62379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AC3C-82A8-483D-A7E0-8AD5B740E8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69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B8CD4B-8545-41AA-B623-FA1FF8D168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98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09CCA4-88CD-4AAA-8D8F-F924DA5ECF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12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1B9C0D7-1419-4614-BEF1-D97A8B23CD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47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8DF8C6-6BFC-4B16-9EA0-EAD6536415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88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F6DBEDB-59A5-48DA-9EF1-026F7FDD9B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32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D354E3-68F8-4CE4-BE42-0977F6C756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01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defRPr sz="12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 b="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BD77EA5-21DC-4FAD-A05A-F00709DF83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3713" r:id="rId1"/>
    <p:sldLayoutId id="2147543714" r:id="rId2"/>
    <p:sldLayoutId id="2147543715" r:id="rId3"/>
    <p:sldLayoutId id="2147543716" r:id="rId4"/>
    <p:sldLayoutId id="2147543717" r:id="rId5"/>
    <p:sldLayoutId id="2147543718" r:id="rId6"/>
    <p:sldLayoutId id="2147543719" r:id="rId7"/>
    <p:sldLayoutId id="2147543720" r:id="rId8"/>
    <p:sldLayoutId id="2147543721" r:id="rId9"/>
    <p:sldLayoutId id="2147543722" r:id="rId10"/>
    <p:sldLayoutId id="214754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41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9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9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9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3600ED7-8598-48C4-91C3-116A34B3CD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0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43886" r:id="rId1"/>
    <p:sldLayoutId id="2147543887" r:id="rId2"/>
    <p:sldLayoutId id="2147543888" r:id="rId3"/>
    <p:sldLayoutId id="2147543889" r:id="rId4"/>
    <p:sldLayoutId id="2147543890" r:id="rId5"/>
    <p:sldLayoutId id="2147543891" r:id="rId6"/>
    <p:sldLayoutId id="2147543892" r:id="rId7"/>
    <p:sldLayoutId id="2147543893" r:id="rId8"/>
    <p:sldLayoutId id="2147543894" r:id="rId9"/>
    <p:sldLayoutId id="2147543895" r:id="rId10"/>
    <p:sldLayoutId id="2147543896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2051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464653"/>
                </a:solidFill>
              </a:defRPr>
            </a:lvl1pPr>
          </a:lstStyle>
          <a:p>
            <a:pPr>
              <a:defRPr/>
            </a:pPr>
            <a:endParaRPr lang="pl-PL">
              <a:latin typeface="Times New Roman" pitchFamily="18" charset="0"/>
              <a:cs typeface="+mn-cs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464653"/>
                </a:solidFill>
              </a:defRPr>
            </a:lvl1pPr>
          </a:lstStyle>
          <a:p>
            <a:pPr>
              <a:defRPr/>
            </a:pPr>
            <a:endParaRPr lang="pl-PL">
              <a:latin typeface="Times New Roman" pitchFamily="18" charset="0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FD10A6-E60B-4165-B9CB-76BC8BE05657}" type="slidenum">
              <a:rPr lang="pl-PL"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pl-PL"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44179" r:id="rId1"/>
    <p:sldLayoutId id="2147544180" r:id="rId2"/>
    <p:sldLayoutId id="2147544181" r:id="rId3"/>
    <p:sldLayoutId id="2147544182" r:id="rId4"/>
    <p:sldLayoutId id="2147544183" r:id="rId5"/>
    <p:sldLayoutId id="2147544184" r:id="rId6"/>
    <p:sldLayoutId id="2147544185" r:id="rId7"/>
    <p:sldLayoutId id="2147544186" r:id="rId8"/>
    <p:sldLayoutId id="2147544187" r:id="rId9"/>
    <p:sldLayoutId id="2147544188" r:id="rId10"/>
    <p:sldLayoutId id="2147544189" r:id="rId11"/>
  </p:sldLayoutIdLst>
  <p:transition spd="slow"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116682" y="5256235"/>
            <a:ext cx="8898464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7307" y="3519588"/>
            <a:ext cx="7817167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l-PL" sz="2700" b="1" dirty="0">
                <a:ln w="50800"/>
                <a:solidFill>
                  <a:srgbClr val="373737"/>
                </a:solidFill>
                <a:latin typeface="Arial Black" panose="020B0A04020102020204" pitchFamily="34" charset="0"/>
              </a:rPr>
              <a:t>DZIAŁALNOŚĆ </a:t>
            </a:r>
          </a:p>
          <a:p>
            <a:pPr algn="ctr">
              <a:defRPr/>
            </a:pPr>
            <a:r>
              <a:rPr lang="pl-PL" sz="2700" b="1" dirty="0">
                <a:ln w="50800"/>
                <a:solidFill>
                  <a:srgbClr val="373737"/>
                </a:solidFill>
                <a:latin typeface="Arial Black" panose="020B0A04020102020204" pitchFamily="34" charset="0"/>
              </a:rPr>
              <a:t>KONTROLNO-ROZPOZNAWCZA</a:t>
            </a:r>
          </a:p>
        </p:txBody>
      </p:sp>
      <p:sp>
        <p:nvSpPr>
          <p:cNvPr id="2" name="AutoShape 2" descr="Znalezione obrazy dla zapytania LOGO PSP"/>
          <p:cNvSpPr>
            <a:spLocks noChangeAspect="1" noChangeArrowheads="1"/>
          </p:cNvSpPr>
          <p:nvPr/>
        </p:nvSpPr>
        <p:spPr bwMode="auto">
          <a:xfrm>
            <a:off x="116681" y="-16668"/>
            <a:ext cx="1414463" cy="18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028" name="Picture 4" descr="https://www.straz.pl/files/kwpsp/aktualnosci/2017/04-kwiecien/27-01-Logo%20PSP%202017/logo-mono-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1" y="587009"/>
            <a:ext cx="1614105" cy="20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4741" y="1348740"/>
            <a:ext cx="1513663" cy="40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 rot="10800000">
            <a:off x="397307" y="3313437"/>
            <a:ext cx="2366408" cy="675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pl-PL" sz="1050" b="1" dirty="0">
                <a:ln w="50800"/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 </a:t>
            </a:r>
            <a:endParaRPr lang="pl-PL" sz="1050" b="1" dirty="0">
              <a:ln w="50800"/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 rot="10800000">
            <a:off x="2822072" y="3313437"/>
            <a:ext cx="5062295" cy="67500"/>
          </a:xfrm>
          <a:prstGeom prst="rect">
            <a:avLst/>
          </a:prstGeom>
          <a:gradFill flip="none" rotWithShape="1">
            <a:gsLst>
              <a:gs pos="100000">
                <a:srgbClr val="727272">
                  <a:lumMod val="0"/>
                  <a:lumOff val="100000"/>
                  <a:alpha val="40000"/>
                </a:srgbClr>
              </a:gs>
              <a:gs pos="100000">
                <a:srgbClr val="727272">
                  <a:lumMod val="0"/>
                  <a:lumOff val="100000"/>
                  <a:alpha val="40000"/>
                </a:srgbClr>
              </a:gs>
              <a:gs pos="0">
                <a:srgbClr val="727272">
                  <a:lumMod val="0"/>
                  <a:lumOff val="100000"/>
                  <a:alpha val="40000"/>
                </a:srgbClr>
              </a:gs>
              <a:gs pos="0">
                <a:schemeClr val="tx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endParaRPr lang="pl-PL" sz="1050" b="1" dirty="0">
              <a:ln w="50800"/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312428" y="6216790"/>
            <a:ext cx="4506972" cy="429025"/>
          </a:xfrm>
          <a:prstGeom prst="rect">
            <a:avLst/>
          </a:prstGeom>
          <a:gradFill flip="none" rotWithShape="1">
            <a:gsLst>
              <a:gs pos="100000">
                <a:srgbClr val="727272">
                  <a:lumMod val="0"/>
                  <a:lumOff val="100000"/>
                  <a:alpha val="40000"/>
                </a:srgbClr>
              </a:gs>
              <a:gs pos="100000">
                <a:srgbClr val="727272">
                  <a:lumMod val="0"/>
                  <a:lumOff val="100000"/>
                  <a:alpha val="40000"/>
                </a:srgbClr>
              </a:gs>
              <a:gs pos="0">
                <a:srgbClr val="727272">
                  <a:lumMod val="0"/>
                  <a:lumOff val="100000"/>
                  <a:alpha val="40000"/>
                </a:srgbClr>
              </a:gs>
              <a:gs pos="52000">
                <a:srgbClr val="FF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l-PL" sz="1050" b="1" dirty="0">
                <a:ln w="50800"/>
                <a:solidFill>
                  <a:prstClr val="white"/>
                </a:solidFill>
                <a:cs typeface="Arial" pitchFamily="34" charset="0"/>
              </a:rPr>
              <a:t>KW PSP  KIELCE</a:t>
            </a: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3707870" y="5301335"/>
            <a:ext cx="17160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394249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>
                <a:latin typeface="Impact" panose="020B0806030902050204" pitchFamily="34" charset="0"/>
              </a:rPr>
              <a:t>PODSUMOWANIE DZIAŁAŃ </a:t>
            </a:r>
            <a:br>
              <a:rPr lang="pl-PL" sz="3200" dirty="0">
                <a:latin typeface="Impact" panose="020B0806030902050204" pitchFamily="34" charset="0"/>
              </a:rPr>
            </a:br>
            <a:r>
              <a:rPr lang="pl-PL" sz="3200" dirty="0">
                <a:latin typeface="Impact" panose="020B0806030902050204" pitchFamily="34" charset="0"/>
              </a:rPr>
              <a:t>KONTROLNO-ROZPOZNAWCZYCH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94156" y="1700808"/>
            <a:ext cx="8770332" cy="4752528"/>
          </a:xfrm>
        </p:spPr>
        <p:txBody>
          <a:bodyPr/>
          <a:lstStyle/>
          <a:p>
            <a:pPr algn="just"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Zgodnie z przyjętymi kierunkami prowadzono kontrole wybranych grup obiektów, zaliczanych do kategorii zagrożenia ludzi ZL, gdzie skutki nawet małego pożaru mogą spowodować zagrożenie dla życia i zdrowia ludzi. Czynnościami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kontrolno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-rozpoznawczymi objęto także obiekty produkcyjno-magazynowe PM, gdzie pożary zazwyczaj powodują duże straty materialne i często wiążą się z czasową bądź całkowitą likwidacją miejsc pracy.  </a:t>
            </a:r>
          </a:p>
          <a:p>
            <a:pPr algn="just"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Szczególnym nadzorem prewencyjnym w 2022 roku objęto wybrane grupy obiektów, tj.:</a:t>
            </a:r>
          </a:p>
          <a:p>
            <a:pPr marL="627063" algn="just">
              <a:buClr>
                <a:srgbClr val="C00000"/>
              </a:buClr>
              <a:buSzPct val="80000"/>
              <a:buFontTx/>
              <a:buChar char="−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obszary leśne w tym znajdujące się w zarządzie innych podmiotów niż Państwowe Gospodarstwo Leśne Lasy Państwowe</a:t>
            </a:r>
          </a:p>
          <a:p>
            <a:pPr marL="627063" algn="just">
              <a:buClr>
                <a:srgbClr val="C00000"/>
              </a:buClr>
              <a:buSzPct val="80000"/>
              <a:buFontTx/>
              <a:buChar char="−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obiekty szkół średnich, </a:t>
            </a:r>
          </a:p>
          <a:p>
            <a:pPr marL="627063" algn="just">
              <a:buClr>
                <a:srgbClr val="C00000"/>
              </a:buClr>
              <a:buSzPct val="80000"/>
              <a:buFontTx/>
              <a:buChar char="−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sieci wodociągowe przeciwpożarowe (hydranty zewnętrzne).</a:t>
            </a:r>
          </a:p>
          <a:p>
            <a:pPr algn="just">
              <a:buSzPct val="80000"/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Kontynuowano coroczne działania kontrolno-rozpoznawcze w wybranych grupach obiektów takich jak: obiekty letniego i zimowego wypoczynku dzieci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młodzieży, punkty obrotu materiałami pirotechnicznymi, miejsca przeznaczone do zbierania, magazynowania lub przetwarzania odpadów, obiekty mogące stwarzać trudności w prowadzeniu działań ratowniczo-gaśniczych. </a:t>
            </a:r>
          </a:p>
        </p:txBody>
      </p:sp>
    </p:spTree>
    <p:extLst>
      <p:ext uri="{BB962C8B-B14F-4D97-AF65-F5344CB8AC3E}">
        <p14:creationId xmlns:p14="http://schemas.microsoft.com/office/powerpoint/2010/main" val="32607016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Impact" panose="020B0806030902050204" pitchFamily="34" charset="0"/>
              </a:rPr>
              <a:t>KIERUNKI DZIAŁANIA NA 2023 ROK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7493" y="2204864"/>
            <a:ext cx="8448963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Czynności kontrolno-rozpoznawcze w grupach obiektów, tj.:</a:t>
            </a: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zimowego wypoczynku dzieci i młodzieży,</a:t>
            </a: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obszarów leśnych,</a:t>
            </a: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letniego wypoczynku dzieci i młodzieży,</a:t>
            </a: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muzea,</a:t>
            </a: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szpitale,</a:t>
            </a: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/>
              <a:t>p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rodukcyjno-magazynowe 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powierzchni przekraczającej 1000 m</a:t>
            </a:r>
            <a:r>
              <a:rPr lang="pl-PL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542925" algn="just">
              <a:lnSpc>
                <a:spcPct val="150000"/>
              </a:lnSpc>
              <a:spcAft>
                <a:spcPts val="600"/>
              </a:spcAft>
            </a:pPr>
            <a:r>
              <a:rPr lang="pl-PL" dirty="0">
                <a:ea typeface="Times New Roman" panose="02020603050405020304" pitchFamily="18" charset="0"/>
              </a:rPr>
              <a:t>	</a:t>
            </a:r>
            <a:r>
              <a:rPr lang="pl-P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lub gęstości obciążenia ogniowego przekraczającej 1000 MJ/m</a:t>
            </a:r>
            <a:r>
              <a:rPr lang="pl-PL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/>
              <a:t>schroniska i noclegownie.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indent="-350838" algn="just">
              <a:spcAft>
                <a:spcPts val="600"/>
              </a:spcAft>
              <a:buFont typeface="Arial" panose="020B0604020202020204" pitchFamily="34" charset="0"/>
              <a:buChar char="–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1560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380" y="1556792"/>
            <a:ext cx="891140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spcAft>
                <a:spcPts val="600"/>
              </a:spcAft>
            </a:pPr>
            <a:endParaRPr lang="pl-PL" sz="1900" b="1" dirty="0"/>
          </a:p>
          <a:p>
            <a:pPr marL="450850" indent="-450850" algn="just">
              <a:spcAft>
                <a:spcPts val="600"/>
              </a:spcAft>
            </a:pPr>
            <a:r>
              <a:rPr lang="pl-PL" sz="1900" b="1" dirty="0"/>
              <a:t>2. Kontynuowanie działań związanych ze sprawowaniem nadzoru </a:t>
            </a:r>
            <a:br>
              <a:rPr lang="pl-PL" sz="1900" b="1" dirty="0"/>
            </a:br>
            <a:r>
              <a:rPr lang="pl-PL" sz="1900" b="1" dirty="0"/>
              <a:t>w odniesieniu do:</a:t>
            </a:r>
          </a:p>
          <a:p>
            <a:pPr marL="271463" indent="-271463" algn="just">
              <a:spcAft>
                <a:spcPts val="600"/>
              </a:spcAft>
            </a:pPr>
            <a:endParaRPr lang="pl-PL" sz="1900" b="1" dirty="0"/>
          </a:p>
          <a:p>
            <a:pPr marL="627063" indent="-252413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miejsc przeznaczonych do zbierania, magazynowania lub przetwarzania odpadów,</a:t>
            </a:r>
          </a:p>
          <a:p>
            <a:pPr marL="627063" indent="-252413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obiektów mogących stwarzać trudności w prowadzeniu działań ratowniczo</a:t>
            </a:r>
            <a:br>
              <a:rPr lang="pl-PL" dirty="0"/>
            </a:br>
            <a:r>
              <a:rPr lang="pl-PL" dirty="0"/>
              <a:t>-gaśniczych,</a:t>
            </a:r>
          </a:p>
          <a:p>
            <a:pPr marL="627063" indent="-252413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punktów obrotu (detalicznego i hurtowego) z materiałami pirotechnicznymi.</a:t>
            </a:r>
          </a:p>
          <a:p>
            <a:pPr marL="627063" indent="-252413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pPr marL="627063" indent="-2524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pPr marL="271463" indent="-271463" algn="just">
              <a:spcAft>
                <a:spcPts val="600"/>
              </a:spcAft>
            </a:pPr>
            <a:endParaRPr lang="pl-PL" dirty="0">
              <a:solidFill>
                <a:srgbClr val="373737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211D24A-3023-4A38-BE89-C8590266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pl-PL" dirty="0">
                <a:latin typeface="Impact" panose="020B0806030902050204" pitchFamily="34" charset="0"/>
              </a:rPr>
              <a:t>KIERUNKI DZIAŁANIA NA 2023 ROK</a:t>
            </a:r>
          </a:p>
        </p:txBody>
      </p:sp>
    </p:spTree>
    <p:extLst>
      <p:ext uri="{BB962C8B-B14F-4D97-AF65-F5344CB8AC3E}">
        <p14:creationId xmlns:p14="http://schemas.microsoft.com/office/powerpoint/2010/main" val="398079837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380" y="1556792"/>
            <a:ext cx="891140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spcAft>
                <a:spcPts val="600"/>
              </a:spcAft>
            </a:pPr>
            <a:endParaRPr lang="pl-PL" dirty="0"/>
          </a:p>
          <a:p>
            <a:pPr marL="271463" indent="-271463" algn="just">
              <a:spcAft>
                <a:spcPts val="600"/>
              </a:spcAft>
            </a:pPr>
            <a:r>
              <a:rPr lang="pl-PL" sz="1900" b="1" dirty="0"/>
              <a:t>3. Podniesienie bezpieczeństwa na terenie województwa, mając na uwadze dane statystyczne dotyczące miejsc występowania zdarzeń, poprzez działania </a:t>
            </a:r>
            <a:r>
              <a:rPr lang="pl-PL" sz="1900" b="1" dirty="0" err="1"/>
              <a:t>edukacyjno</a:t>
            </a:r>
            <a:r>
              <a:rPr lang="pl-PL" sz="1900" b="1" dirty="0"/>
              <a:t> - propagandowe wśród społeczeństwa ukierunkowane na:</a:t>
            </a:r>
          </a:p>
          <a:p>
            <a:pPr marL="6286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l-PL" dirty="0"/>
              <a:t>ograniczenie wypalania traw,</a:t>
            </a:r>
          </a:p>
          <a:p>
            <a:pPr marL="6286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l-PL" dirty="0"/>
              <a:t>zachowanie zasad bezpieczeństwa w budynkach mieszkalnych ze szczególnym uwzględnieniem zasad bezpiecznej obsługi wszelkiego rodzaju urządzeń grzewczych,</a:t>
            </a:r>
          </a:p>
          <a:p>
            <a:pPr marL="6286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l-PL" dirty="0"/>
              <a:t>zachowanie zasad bezpieczeństwa podczas wypoczynku oraz czasu wolnego dzieci i młodzieży.</a:t>
            </a:r>
          </a:p>
          <a:p>
            <a:pPr>
              <a:spcAft>
                <a:spcPts val="600"/>
              </a:spcAft>
            </a:pPr>
            <a:endParaRPr lang="pl-PL" dirty="0">
              <a:solidFill>
                <a:srgbClr val="373737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211D24A-3023-4A38-BE89-C8590266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pl-PL" dirty="0">
                <a:latin typeface="Impact" panose="020B0806030902050204" pitchFamily="34" charset="0"/>
              </a:rPr>
              <a:t>KIERUNKI DZIAŁANIA NA 2023 ROK</a:t>
            </a:r>
          </a:p>
        </p:txBody>
      </p:sp>
    </p:spTree>
    <p:extLst>
      <p:ext uri="{BB962C8B-B14F-4D97-AF65-F5344CB8AC3E}">
        <p14:creationId xmlns:p14="http://schemas.microsoft.com/office/powerpoint/2010/main" val="49625179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8064896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chemeClr val="bg1"/>
                </a:solidFill>
                <a:latin typeface="Impact"/>
                <a:cs typeface="+mn-cs"/>
              </a:rPr>
              <a:t>AKCJE KONTROLNE W 2022  R.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323528" y="6237312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05DC86-65B0-E964-CF8C-D3A3A0948C93}"/>
              </a:ext>
            </a:extLst>
          </p:cNvPr>
          <p:cNvSpPr txBox="1">
            <a:spLocks/>
          </p:cNvSpPr>
          <p:nvPr/>
        </p:nvSpPr>
        <p:spPr>
          <a:xfrm>
            <a:off x="355906" y="1859118"/>
            <a:ext cx="8496944" cy="4378194"/>
          </a:xfrm>
          <a:prstGeom prst="rect">
            <a:avLst/>
          </a:prstGeom>
        </p:spPr>
        <p:txBody>
          <a:bodyPr lIns="91386" tIns="45696" rIns="91386" bIns="45696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OBIEKTY  ZIMOWEGO  WYPOCZYNKU DZIECI I MŁODZIEŻY,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OBIEKTY PRZEKAZYWANE DO EKSPLOATACJI,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OBSZARY  LEŚNE,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OBIEKTY LETNIEGO WYPOCZYNKU DZIECI I MŁODZIEŻY, W TYM POLA NAMIOTOWE, W OKRESIE ICH FUNKCJONOWANIA ZE SZCZEGÓLNYM UWZGLĘDNIENIEM TYCH ZLOKALIZOWANYCH NA OBSZARACH LEŚNYCH,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SIECI WODOCIĄGOWE PRZECIWPOŻAROWE (HYDRANTY ZEWNĘTRZNE),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OBIEKTY SZKÓŁ ŚREDNICH,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OBIEKTY SCHRONISK I NOCLEGOWNI,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ZAKŁADY O DUŻYM I ZWIĘKSZONYM RYZYKU WYSTĄPIENIA POWAŻNEJ AWARII PRZEMYSŁOWEJ,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PUNKTY  OBROTU  MATERIAŁAMI  PIROTECHNICZNYMI.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pl-PL" sz="20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899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539552" y="692696"/>
            <a:ext cx="7416824" cy="41069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Działalność kontrolno-rozpoznawcza</a:t>
            </a:r>
            <a:endParaRPr lang="pl-PL" sz="2800" b="1" kern="10" dirty="0">
              <a:ln w="50800"/>
              <a:solidFill>
                <a:srgbClr val="000000"/>
              </a:solidFill>
              <a:latin typeface="Impact"/>
              <a:cs typeface="+mn-cs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 rot="16200000">
            <a:off x="-175567" y="1984573"/>
            <a:ext cx="1070891" cy="3593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2022</a:t>
            </a:r>
          </a:p>
        </p:txBody>
      </p:sp>
      <p:sp>
        <p:nvSpPr>
          <p:cNvPr id="9" name="Prostokąt 8"/>
          <p:cNvSpPr/>
          <p:nvPr/>
        </p:nvSpPr>
        <p:spPr>
          <a:xfrm>
            <a:off x="-12739" y="6400083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23734"/>
              </p:ext>
            </p:extLst>
          </p:nvPr>
        </p:nvGraphicFramePr>
        <p:xfrm>
          <a:off x="552290" y="1694586"/>
          <a:ext cx="8591710" cy="467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213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255632" y="404664"/>
            <a:ext cx="6624736" cy="5547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EFEKTYWNOŚĆ KONTROLI</a:t>
            </a:r>
            <a:endParaRPr lang="pl-PL" sz="2800" b="1" kern="10" dirty="0">
              <a:ln w="50800"/>
              <a:solidFill>
                <a:srgbClr val="000000"/>
              </a:solidFill>
              <a:latin typeface="Impact"/>
              <a:cs typeface="+mn-cs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0" y="6489368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KW 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732585"/>
              </p:ext>
            </p:extLst>
          </p:nvPr>
        </p:nvGraphicFramePr>
        <p:xfrm>
          <a:off x="0" y="1614486"/>
          <a:ext cx="8892480" cy="476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upa 14">
            <a:extLst>
              <a:ext uri="{FF2B5EF4-FFF2-40B4-BE49-F238E27FC236}">
                <a16:creationId xmlns:a16="http://schemas.microsoft.com/office/drawing/2014/main" id="{32DC2081-066F-BA6F-5BE4-FCEF82C7E4B4}"/>
              </a:ext>
            </a:extLst>
          </p:cNvPr>
          <p:cNvGrpSpPr/>
          <p:nvPr/>
        </p:nvGrpSpPr>
        <p:grpSpPr>
          <a:xfrm>
            <a:off x="1691681" y="1700808"/>
            <a:ext cx="5760638" cy="2160240"/>
            <a:chOff x="3627676" y="1567276"/>
            <a:chExt cx="3777425" cy="3188707"/>
          </a:xfrm>
        </p:grpSpPr>
        <p:cxnSp>
          <p:nvCxnSpPr>
            <p:cNvPr id="8" name="Łącznik prostoliniowy 7"/>
            <p:cNvCxnSpPr>
              <a:cxnSpLocks/>
            </p:cNvCxnSpPr>
            <p:nvPr/>
          </p:nvCxnSpPr>
          <p:spPr>
            <a:xfrm>
              <a:off x="3627676" y="1567276"/>
              <a:ext cx="2738633" cy="318870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7">
              <a:extLst>
                <a:ext uri="{FF2B5EF4-FFF2-40B4-BE49-F238E27FC236}">
                  <a16:creationId xmlns:a16="http://schemas.microsoft.com/office/drawing/2014/main" id="{4EEA118E-2531-C554-D803-29AAB57BF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66309" y="4330822"/>
              <a:ext cx="1038792" cy="4251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6327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611560" y="620688"/>
            <a:ext cx="6624736" cy="5547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ILOŚĆ NIEPRAWIDŁOWOŚCI</a:t>
            </a:r>
            <a:endParaRPr lang="pl-PL" sz="2800" b="1" kern="10" dirty="0">
              <a:ln w="50800"/>
              <a:solidFill>
                <a:srgbClr val="000000"/>
              </a:solidFill>
              <a:latin typeface="Impact"/>
              <a:cs typeface="+mn-cs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2412602" y="2349526"/>
            <a:ext cx="719137" cy="250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rgbClr val="A50021">
                    <a:lumMod val="75000"/>
                  </a:srgbClr>
                </a:solidFill>
                <a:latin typeface="Impact" pitchFamily="34" charset="0"/>
                <a:ea typeface="+mn-lt"/>
                <a:cs typeface="+mn-lt"/>
              </a:rPr>
              <a:t>764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2699519" y="5596863"/>
            <a:ext cx="432594" cy="297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rgbClr val="A50021">
                    <a:lumMod val="75000"/>
                  </a:srgbClr>
                </a:solidFill>
                <a:latin typeface="Impact" pitchFamily="34" charset="0"/>
                <a:ea typeface="+mn-lt"/>
                <a:cs typeface="+mn-lt"/>
              </a:rPr>
              <a:t>47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2412603" y="2925787"/>
            <a:ext cx="71913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rgbClr val="A50021">
                    <a:lumMod val="75000"/>
                  </a:srgbClr>
                </a:solidFill>
                <a:latin typeface="Impact" pitchFamily="34" charset="0"/>
                <a:ea typeface="+mn-lt"/>
                <a:cs typeface="+mn-lt"/>
              </a:rPr>
              <a:t>160</a:t>
            </a: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2699519" y="3502050"/>
            <a:ext cx="432221" cy="306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rgbClr val="A50021">
                    <a:lumMod val="75000"/>
                  </a:srgbClr>
                </a:solidFill>
                <a:latin typeface="Impact" pitchFamily="34" charset="0"/>
                <a:ea typeface="+mn-lt"/>
                <a:cs typeface="+mn-lt"/>
              </a:rPr>
              <a:t>27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267745" y="4435079"/>
            <a:ext cx="864096" cy="256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rgbClr val="A50021">
                    <a:lumMod val="75000"/>
                  </a:srgbClr>
                </a:solidFill>
                <a:latin typeface="Impact" pitchFamily="34" charset="0"/>
                <a:ea typeface="+mn-lt"/>
                <a:cs typeface="+mn-lt"/>
              </a:rPr>
              <a:t>1517</a:t>
            </a: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3275013" y="2276872"/>
            <a:ext cx="518477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cs typeface="+mn-cs"/>
              </a:rPr>
              <a:t>UŻYTECZNOŚCI  PUBLICZNEJ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3275013" y="3502422"/>
            <a:ext cx="5184775" cy="290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cs typeface="+mn-cs"/>
              </a:rPr>
              <a:t>MIESZKALNE  WIELORODZINNE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3275013" y="4437460"/>
            <a:ext cx="5184775" cy="290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cs typeface="+mn-cs"/>
              </a:rPr>
              <a:t>PRODUKCYJNE  I MAGAZYNOWE</a:t>
            </a: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3275013" y="2926160"/>
            <a:ext cx="5184775" cy="290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cs typeface="+mn-cs"/>
              </a:rPr>
              <a:t>ZAMIESZKANIA  ZBIOROWEGO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3275013" y="5012135"/>
            <a:ext cx="439261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cs typeface="+mn-cs"/>
              </a:rPr>
              <a:t>GOSPODARSTWA  ROLNE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3275013" y="5588397"/>
            <a:ext cx="7921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cs typeface="+mn-cs"/>
              </a:rPr>
              <a:t>LASY</a:t>
            </a:r>
          </a:p>
        </p:txBody>
      </p:sp>
      <p:cxnSp>
        <p:nvCxnSpPr>
          <p:cNvPr id="17" name="Łącznik prosty 23"/>
          <p:cNvCxnSpPr/>
          <p:nvPr/>
        </p:nvCxnSpPr>
        <p:spPr>
          <a:xfrm>
            <a:off x="-214346" y="4118636"/>
            <a:ext cx="9684000" cy="0"/>
          </a:xfrm>
          <a:prstGeom prst="line">
            <a:avLst/>
          </a:prstGeom>
          <a:ln w="203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 rot="-5400000">
            <a:off x="-178285" y="3791333"/>
            <a:ext cx="3529013" cy="6429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  <a:cs typeface="+mn-cs"/>
              </a:rPr>
              <a:t>OBIEKTY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0" y="6378664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>
            <a:off x="2915816" y="5008960"/>
            <a:ext cx="215924" cy="297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rgbClr val="A50021">
                    <a:lumMod val="75000"/>
                  </a:srgbClr>
                </a:solidFill>
                <a:latin typeface="Impact" pitchFamily="34" charset="0"/>
                <a:ea typeface="+mn-lt"/>
                <a:cs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1658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539552" y="692696"/>
            <a:ext cx="7416824" cy="41069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POSTĘPOWANIE   POKONTROLNE</a:t>
            </a:r>
            <a:endParaRPr lang="pl-PL" sz="2800" b="1" kern="10" dirty="0">
              <a:ln w="50800"/>
              <a:solidFill>
                <a:srgbClr val="000000"/>
              </a:solidFill>
              <a:latin typeface="Impact"/>
              <a:cs typeface="+mn-cs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 rot="16200000">
            <a:off x="-176260" y="1984573"/>
            <a:ext cx="1070891" cy="3593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2022</a:t>
            </a:r>
          </a:p>
        </p:txBody>
      </p:sp>
      <p:sp>
        <p:nvSpPr>
          <p:cNvPr id="9" name="Prostokąt 8"/>
          <p:cNvSpPr/>
          <p:nvPr/>
        </p:nvSpPr>
        <p:spPr>
          <a:xfrm>
            <a:off x="-12739" y="6400083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830961"/>
              </p:ext>
            </p:extLst>
          </p:nvPr>
        </p:nvGraphicFramePr>
        <p:xfrm>
          <a:off x="538858" y="1628800"/>
          <a:ext cx="8497638" cy="47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819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72" y="3507359"/>
            <a:ext cx="5436096" cy="362406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60" y="3125"/>
            <a:ext cx="5436096" cy="3624064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3996" y="-20927"/>
            <a:ext cx="6228184" cy="6858000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97000"/>
                  <a:lumOff val="3000"/>
                  <a:alpha val="82000"/>
                </a:schemeClr>
              </a:gs>
              <a:gs pos="4800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2809054"/>
            <a:ext cx="3600401" cy="200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dirty="0">
                <a:ln w="50800"/>
                <a:solidFill>
                  <a:srgbClr val="000000"/>
                </a:solidFill>
              </a:rPr>
              <a:t>KONTROLE </a:t>
            </a:r>
            <a:br>
              <a:rPr lang="pl-PL" sz="2400" b="1" dirty="0">
                <a:ln w="50800"/>
                <a:solidFill>
                  <a:srgbClr val="000000"/>
                </a:solidFill>
              </a:rPr>
            </a:br>
            <a:r>
              <a:rPr lang="pl-PL" sz="2400" b="1" dirty="0">
                <a:ln w="50800"/>
                <a:solidFill>
                  <a:srgbClr val="000000"/>
                </a:solidFill>
              </a:rPr>
              <a:t>W  ZAKŁADACH: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400" b="1" dirty="0">
                <a:ln w="50800"/>
                <a:solidFill>
                  <a:srgbClr val="000000"/>
                </a:solidFill>
              </a:rPr>
              <a:t>ZDR i ZZR  </a:t>
            </a:r>
            <a:br>
              <a:rPr lang="pl-PL" sz="2000" b="1" dirty="0">
                <a:ln w="50800"/>
                <a:solidFill>
                  <a:srgbClr val="000000"/>
                </a:solidFill>
              </a:rPr>
            </a:br>
            <a:r>
              <a:rPr lang="pl-PL" sz="2000" b="1" dirty="0">
                <a:ln w="50800"/>
                <a:solidFill>
                  <a:srgbClr val="000000"/>
                </a:solidFill>
              </a:rPr>
              <a:t>- </a:t>
            </a:r>
            <a:r>
              <a:rPr lang="pl-PL" sz="20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</a:rPr>
              <a:t>17</a:t>
            </a:r>
            <a:r>
              <a:rPr lang="pl-PL" sz="2000" b="1" dirty="0">
                <a:ln w="50800"/>
                <a:solidFill>
                  <a:srgbClr val="000000"/>
                </a:solidFill>
              </a:rPr>
              <a:t> KONTROLI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000" b="1" dirty="0">
                <a:ln w="50800"/>
                <a:latin typeface="Arial Black" pitchFamily="34" charset="0"/>
              </a:rPr>
              <a:t>-</a:t>
            </a:r>
            <a:r>
              <a:rPr lang="pl-PL" sz="2000" b="1" dirty="0">
                <a:ln w="50800"/>
                <a:solidFill>
                  <a:srgbClr val="C00000"/>
                </a:solidFill>
                <a:latin typeface="Arial Black" pitchFamily="34" charset="0"/>
              </a:rPr>
              <a:t> 10</a:t>
            </a:r>
            <a:r>
              <a:rPr lang="pl-PL" sz="2000" b="1" dirty="0">
                <a:ln w="50800"/>
                <a:solidFill>
                  <a:srgbClr val="000000"/>
                </a:solidFill>
              </a:rPr>
              <a:t> NIEPRAWIDŁOWOŚCI</a:t>
            </a:r>
            <a:endParaRPr lang="pl-PL" sz="24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67544" y="740022"/>
            <a:ext cx="6234959" cy="4252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ysClr val="windowText" lastClr="000000"/>
                </a:solidFill>
                <a:latin typeface="Impact"/>
                <a:cs typeface="+mn-cs"/>
              </a:rPr>
              <a:t>AWARIOM  PRZEMYSŁOWYM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67544" y="213037"/>
            <a:ext cx="5976664" cy="40684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ZAPOBIEGANIE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0" y="6453336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</p:spTree>
    <p:extLst>
      <p:ext uri="{BB962C8B-B14F-4D97-AF65-F5344CB8AC3E}">
        <p14:creationId xmlns:p14="http://schemas.microsoft.com/office/powerpoint/2010/main" val="128985363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539552" y="188640"/>
            <a:ext cx="8280920" cy="1058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POSTANOWIENIA W SPRAWIE </a:t>
            </a:r>
            <a:br>
              <a:rPr lang="pl-PL" sz="40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</a:br>
            <a:r>
              <a:rPr lang="pl-PL" sz="40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ZASTOSOWANIA ROZWIĄZAŃ ZAMIENNYCH</a:t>
            </a:r>
            <a:endParaRPr lang="pl-PL" sz="2000" b="1" kern="10" dirty="0">
              <a:ln w="50800"/>
              <a:solidFill>
                <a:srgbClr val="000000"/>
              </a:solidFill>
              <a:latin typeface="Impact"/>
              <a:cs typeface="+mn-cs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460393"/>
              </p:ext>
            </p:extLst>
          </p:nvPr>
        </p:nvGraphicFramePr>
        <p:xfrm>
          <a:off x="107504" y="1700809"/>
          <a:ext cx="89289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rostokąt 6"/>
          <p:cNvSpPr/>
          <p:nvPr/>
        </p:nvSpPr>
        <p:spPr>
          <a:xfrm>
            <a:off x="-13320" y="6381328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</p:spTree>
    <p:extLst>
      <p:ext uri="{BB962C8B-B14F-4D97-AF65-F5344CB8AC3E}">
        <p14:creationId xmlns:p14="http://schemas.microsoft.com/office/powerpoint/2010/main" val="2670667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066292" y="404664"/>
            <a:ext cx="6984776" cy="86221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364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MONITORING  POŻAROWY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kern="10" dirty="0">
              <a:ln w="50800"/>
              <a:solidFill>
                <a:srgbClr val="000000"/>
              </a:solidFill>
              <a:latin typeface="Impact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-13320" y="6381328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298577836"/>
              </p:ext>
            </p:extLst>
          </p:nvPr>
        </p:nvGraphicFramePr>
        <p:xfrm>
          <a:off x="179512" y="1628800"/>
          <a:ext cx="87129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2768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iestandardowy 4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00"/>
      </a:accent1>
      <a:accent2>
        <a:srgbClr val="9A383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Moduł">
  <a:themeElements>
    <a:clrScheme name="3_Moduł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3_Moduł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uł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Średni">
  <a:themeElements>
    <a:clrScheme name="Niestandardowy 10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000000"/>
      </a:accent1>
      <a:accent2>
        <a:srgbClr val="A50021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10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000000"/>
    </a:accent1>
    <a:accent2>
      <a:srgbClr val="A50021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17944</TotalTime>
  <Words>503</Words>
  <Application>Microsoft Office PowerPoint</Application>
  <PresentationFormat>Pokaz na ekranie (4:3)</PresentationFormat>
  <Paragraphs>90</Paragraphs>
  <Slides>13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7" baseType="lpstr">
      <vt:lpstr>Arial</vt:lpstr>
      <vt:lpstr>Arial Black</vt:lpstr>
      <vt:lpstr>Bauhaus 93</vt:lpstr>
      <vt:lpstr>Calibri</vt:lpstr>
      <vt:lpstr>Corbel</vt:lpstr>
      <vt:lpstr>Impact</vt:lpstr>
      <vt:lpstr>Times New Roman</vt:lpstr>
      <vt:lpstr>Tw Cen MT</vt:lpstr>
      <vt:lpstr>Wingdings</vt:lpstr>
      <vt:lpstr>Wingdings 2</vt:lpstr>
      <vt:lpstr>Wingdings 3</vt:lpstr>
      <vt:lpstr>NewsPrint</vt:lpstr>
      <vt:lpstr>4_Moduł</vt:lpstr>
      <vt:lpstr>1_Średni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 DZIAŁAŃ  KONTROLNO-ROZPOZNAWCZYCH</vt:lpstr>
      <vt:lpstr>KIERUNKI DZIAŁANIA NA 2023 ROK</vt:lpstr>
      <vt:lpstr>KIERUNKI DZIAŁANIA NA 2023 ROK</vt:lpstr>
      <vt:lpstr>KIERUNKI DZIAŁANIA NA 2023 ROK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</dc:creator>
  <cp:lastModifiedBy>S.Pietrzykowski (KW Kielce)</cp:lastModifiedBy>
  <cp:revision>974</cp:revision>
  <cp:lastPrinted>2021-02-15T09:27:49Z</cp:lastPrinted>
  <dcterms:created xsi:type="dcterms:W3CDTF">2010-02-17T12:23:31Z</dcterms:created>
  <dcterms:modified xsi:type="dcterms:W3CDTF">2023-03-10T12:32:24Z</dcterms:modified>
</cp:coreProperties>
</file>