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0" r:id="rId2"/>
    <p:sldMasterId id="2147483681" r:id="rId3"/>
  </p:sldMasterIdLst>
  <p:notesMasterIdLst>
    <p:notesMasterId r:id="rId26"/>
  </p:notesMasterIdLst>
  <p:sldIdLst>
    <p:sldId id="605" r:id="rId4"/>
    <p:sldId id="610" r:id="rId5"/>
    <p:sldId id="614" r:id="rId6"/>
    <p:sldId id="622" r:id="rId7"/>
    <p:sldId id="582" r:id="rId8"/>
    <p:sldId id="569" r:id="rId9"/>
    <p:sldId id="580" r:id="rId10"/>
    <p:sldId id="590" r:id="rId11"/>
    <p:sldId id="593" r:id="rId12"/>
    <p:sldId id="594" r:id="rId13"/>
    <p:sldId id="597" r:id="rId14"/>
    <p:sldId id="598" r:id="rId15"/>
    <p:sldId id="599" r:id="rId16"/>
    <p:sldId id="600" r:id="rId17"/>
    <p:sldId id="601" r:id="rId18"/>
    <p:sldId id="602" r:id="rId19"/>
    <p:sldId id="637" r:id="rId20"/>
    <p:sldId id="651" r:id="rId21"/>
    <p:sldId id="652" r:id="rId22"/>
    <p:sldId id="653" r:id="rId23"/>
    <p:sldId id="654" r:id="rId24"/>
    <p:sldId id="655" r:id="rId25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EDF9"/>
    <a:srgbClr val="C8E22A"/>
    <a:srgbClr val="FF0000"/>
    <a:srgbClr val="0000FF"/>
    <a:srgbClr val="0000CC"/>
    <a:srgbClr val="0033CC"/>
    <a:srgbClr val="0066FF"/>
    <a:srgbClr val="3333FF"/>
    <a:srgbClr val="F7F715"/>
    <a:srgbClr val="5E3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3511" autoAdjust="0"/>
  </p:normalViewPr>
  <p:slideViewPr>
    <p:cSldViewPr showGuides="1">
      <p:cViewPr varScale="1">
        <p:scale>
          <a:sx n="108" d="100"/>
          <a:sy n="108" d="100"/>
        </p:scale>
        <p:origin x="17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351A6-716F-41F4-8A0D-F4AC66BA7A2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F176D81-EFC3-424D-80FB-D353F72A3EC2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Robotyka</a:t>
          </a:r>
          <a:endParaRPr lang="pl-PL" sz="1050" b="1" dirty="0">
            <a:solidFill>
              <a:srgbClr val="002060"/>
            </a:solidFill>
          </a:endParaRPr>
        </a:p>
      </dgm:t>
    </dgm:pt>
    <dgm:pt modelId="{15D0E0B5-C0C0-4DED-8847-7AE1E833AB26}" type="parTrans" cxnId="{3B75EF76-D6AC-4A0F-AF38-789A8D6D0A06}">
      <dgm:prSet/>
      <dgm:spPr/>
      <dgm:t>
        <a:bodyPr/>
        <a:lstStyle/>
        <a:p>
          <a:endParaRPr lang="pl-PL"/>
        </a:p>
      </dgm:t>
    </dgm:pt>
    <dgm:pt modelId="{8142FB06-DB79-415A-A23B-30B144A33A04}" type="sibTrans" cxnId="{3B75EF76-D6AC-4A0F-AF38-789A8D6D0A06}">
      <dgm:prSet/>
      <dgm:spPr/>
      <dgm:t>
        <a:bodyPr/>
        <a:lstStyle/>
        <a:p>
          <a:endParaRPr lang="pl-PL"/>
        </a:p>
      </dgm:t>
    </dgm:pt>
    <dgm:pt modelId="{AAAEB6EF-2DEA-43F8-A96D-751B5137FEE1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Sztuczna inteligencja</a:t>
          </a:r>
          <a:endParaRPr lang="pl-PL" sz="1050" b="1" dirty="0">
            <a:solidFill>
              <a:srgbClr val="002060"/>
            </a:solidFill>
          </a:endParaRPr>
        </a:p>
      </dgm:t>
    </dgm:pt>
    <dgm:pt modelId="{1E3BFEA5-2C9A-4FDD-9CDA-FD3D1EA11787}" type="parTrans" cxnId="{ABAA8E1E-FFFE-4F67-9BD1-531520685B81}">
      <dgm:prSet/>
      <dgm:spPr/>
      <dgm:t>
        <a:bodyPr/>
        <a:lstStyle/>
        <a:p>
          <a:endParaRPr lang="pl-PL"/>
        </a:p>
      </dgm:t>
    </dgm:pt>
    <dgm:pt modelId="{F7C49624-1734-49A8-8DD9-FC460E0B1A83}" type="sibTrans" cxnId="{ABAA8E1E-FFFE-4F67-9BD1-531520685B81}">
      <dgm:prSet/>
      <dgm:spPr/>
      <dgm:t>
        <a:bodyPr/>
        <a:lstStyle/>
        <a:p>
          <a:endParaRPr lang="pl-PL"/>
        </a:p>
      </dgm:t>
    </dgm:pt>
    <dgm:pt modelId="{A07B763B-1E02-430E-AB47-D877573A2A85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sz="1100" b="1" dirty="0"/>
        </a:p>
      </dgm:t>
    </dgm:pt>
    <dgm:pt modelId="{3670585D-296E-42EA-8FC9-F048899628D5}" type="parTrans" cxnId="{92304C84-2FDC-4632-AD29-308EF2B8AD1C}">
      <dgm:prSet/>
      <dgm:spPr/>
      <dgm:t>
        <a:bodyPr/>
        <a:lstStyle/>
        <a:p>
          <a:endParaRPr lang="pl-PL"/>
        </a:p>
      </dgm:t>
    </dgm:pt>
    <dgm:pt modelId="{01CED1AC-35F0-45CC-B3B6-BDCC8612237B}" type="sibTrans" cxnId="{92304C84-2FDC-4632-AD29-308EF2B8AD1C}">
      <dgm:prSet/>
      <dgm:spPr/>
      <dgm:t>
        <a:bodyPr/>
        <a:lstStyle/>
        <a:p>
          <a:endParaRPr lang="pl-PL"/>
        </a:p>
      </dgm:t>
    </dgm:pt>
    <dgm:pt modelId="{DF108FB6-E301-4901-A403-33BEA2E6B11F}">
      <dgm:prSet phldrT="[Tekst]" custT="1"/>
      <dgm:spPr>
        <a:solidFill>
          <a:srgbClr val="173FE9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chemeClr val="bg1"/>
              </a:solidFill>
            </a:rPr>
            <a:t>Big</a:t>
          </a:r>
          <a:r>
            <a:rPr lang="pl-PL" sz="1050" b="1" dirty="0" smtClean="0"/>
            <a:t> </a:t>
          </a:r>
          <a:r>
            <a:rPr lang="pl-PL" sz="1050" b="1" dirty="0" smtClean="0">
              <a:solidFill>
                <a:schemeClr val="bg1"/>
              </a:solidFill>
            </a:rPr>
            <a:t>Data</a:t>
          </a:r>
          <a:endParaRPr lang="pl-PL" sz="1050" b="1" dirty="0">
            <a:solidFill>
              <a:schemeClr val="bg1"/>
            </a:solidFill>
          </a:endParaRPr>
        </a:p>
      </dgm:t>
    </dgm:pt>
    <dgm:pt modelId="{1E5DA6AA-016D-44B4-968E-58DFFDE08017}" type="parTrans" cxnId="{EA21B831-1757-4887-89E3-DD89DFA27692}">
      <dgm:prSet/>
      <dgm:spPr/>
      <dgm:t>
        <a:bodyPr/>
        <a:lstStyle/>
        <a:p>
          <a:endParaRPr lang="pl-PL"/>
        </a:p>
      </dgm:t>
    </dgm:pt>
    <dgm:pt modelId="{545CD79A-0EB7-4CAD-A422-1C61FCED0F2D}" type="sibTrans" cxnId="{EA21B831-1757-4887-89E3-DD89DFA27692}">
      <dgm:prSet/>
      <dgm:spPr/>
      <dgm:t>
        <a:bodyPr/>
        <a:lstStyle/>
        <a:p>
          <a:endParaRPr lang="pl-PL"/>
        </a:p>
      </dgm:t>
    </dgm:pt>
    <dgm:pt modelId="{1DF82865-60E2-437B-83F7-485E9EFBDB9A}">
      <dgm:prSet phldrT="[Tekst]" custT="1"/>
      <dgm:spPr>
        <a:solidFill>
          <a:srgbClr val="173FE9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chemeClr val="bg1"/>
              </a:solidFill>
            </a:rPr>
            <a:t>Chmura obliczeniowa</a:t>
          </a:r>
          <a:endParaRPr lang="pl-PL" sz="1050" b="1" dirty="0">
            <a:solidFill>
              <a:schemeClr val="bg1"/>
            </a:solidFill>
          </a:endParaRPr>
        </a:p>
      </dgm:t>
    </dgm:pt>
    <dgm:pt modelId="{EDFC5207-B14C-48FC-AA1E-A46104FF1162}" type="parTrans" cxnId="{6BEE56A1-49DC-44C7-8A84-38EB4B534ED2}">
      <dgm:prSet/>
      <dgm:spPr/>
      <dgm:t>
        <a:bodyPr/>
        <a:lstStyle/>
        <a:p>
          <a:endParaRPr lang="pl-PL"/>
        </a:p>
      </dgm:t>
    </dgm:pt>
    <dgm:pt modelId="{D5B1CA3E-27A3-4B1A-901E-FB1174960435}" type="sibTrans" cxnId="{6BEE56A1-49DC-44C7-8A84-38EB4B534ED2}">
      <dgm:prSet/>
      <dgm:spPr/>
      <dgm:t>
        <a:bodyPr/>
        <a:lstStyle/>
        <a:p>
          <a:endParaRPr lang="pl-PL"/>
        </a:p>
      </dgm:t>
    </dgm:pt>
    <dgm:pt modelId="{0D25104D-E5E8-42A4-857E-A8D145D78CD4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l-PL" sz="800" dirty="0" smtClean="0"/>
            <a:t>.</a:t>
          </a:r>
          <a:endParaRPr lang="pl-PL" sz="800" dirty="0"/>
        </a:p>
      </dgm:t>
    </dgm:pt>
    <dgm:pt modelId="{2F125A28-66A4-4EE2-94DC-413B8199D3E2}" type="sibTrans" cxnId="{A82C161A-4A80-4DF7-A44D-D7BAEFAE5B59}">
      <dgm:prSet/>
      <dgm:spPr/>
      <dgm:t>
        <a:bodyPr/>
        <a:lstStyle/>
        <a:p>
          <a:endParaRPr lang="pl-PL"/>
        </a:p>
      </dgm:t>
    </dgm:pt>
    <dgm:pt modelId="{8C421BAD-F6B9-4D6A-8EAC-D2EB95D84657}" type="parTrans" cxnId="{A82C161A-4A80-4DF7-A44D-D7BAEFAE5B59}">
      <dgm:prSet/>
      <dgm:spPr/>
      <dgm:t>
        <a:bodyPr/>
        <a:lstStyle/>
        <a:p>
          <a:endParaRPr lang="pl-PL"/>
        </a:p>
      </dgm:t>
    </dgm:pt>
    <dgm:pt modelId="{0078F04D-1EBA-4FD8-A199-CB49965A6D9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 dirty="0" smtClean="0"/>
        </a:p>
      </dgm:t>
    </dgm:pt>
    <dgm:pt modelId="{D3D32683-35B9-493E-8A21-F8C24658666F}" type="parTrans" cxnId="{95FFE27B-08C8-4A5D-898D-A6A7A06D8EE9}">
      <dgm:prSet/>
      <dgm:spPr/>
      <dgm:t>
        <a:bodyPr/>
        <a:lstStyle/>
        <a:p>
          <a:endParaRPr lang="pl-PL"/>
        </a:p>
      </dgm:t>
    </dgm:pt>
    <dgm:pt modelId="{1BC78A11-7262-4E24-8D68-414F294EA8A0}" type="sibTrans" cxnId="{95FFE27B-08C8-4A5D-898D-A6A7A06D8EE9}">
      <dgm:prSet/>
      <dgm:spPr/>
      <dgm:t>
        <a:bodyPr/>
        <a:lstStyle/>
        <a:p>
          <a:endParaRPr lang="pl-PL"/>
        </a:p>
      </dgm:t>
    </dgm:pt>
    <dgm:pt modelId="{1E58C599-9C9E-4C41-8593-A528A31077D7}">
      <dgm:prSet custT="1"/>
      <dgm:spPr>
        <a:solidFill>
          <a:srgbClr val="FEFDD3">
            <a:alpha val="90000"/>
          </a:srgbClr>
        </a:solidFill>
      </dgm:spPr>
      <dgm:t>
        <a:bodyPr/>
        <a:lstStyle/>
        <a:p>
          <a:r>
            <a:rPr lang="pl-PL" sz="1050" b="1" dirty="0" err="1" smtClean="0">
              <a:solidFill>
                <a:srgbClr val="002060"/>
              </a:solidFill>
            </a:rPr>
            <a:t>Blockchain</a:t>
          </a:r>
          <a:endParaRPr lang="pl-PL" sz="1050" b="1" dirty="0" smtClean="0">
            <a:solidFill>
              <a:srgbClr val="002060"/>
            </a:solidFill>
          </a:endParaRPr>
        </a:p>
      </dgm:t>
    </dgm:pt>
    <dgm:pt modelId="{ED82618B-5027-44DB-8A89-A430AC1C40B9}" type="parTrans" cxnId="{09B6D20F-BAC9-48B0-B6A8-51166E48AD88}">
      <dgm:prSet/>
      <dgm:spPr/>
      <dgm:t>
        <a:bodyPr/>
        <a:lstStyle/>
        <a:p>
          <a:endParaRPr lang="pl-PL"/>
        </a:p>
      </dgm:t>
    </dgm:pt>
    <dgm:pt modelId="{71F42452-B729-41F7-89A5-43C9580AA97E}" type="sibTrans" cxnId="{09B6D20F-BAC9-48B0-B6A8-51166E48AD88}">
      <dgm:prSet/>
      <dgm:spPr/>
      <dgm:t>
        <a:bodyPr/>
        <a:lstStyle/>
        <a:p>
          <a:endParaRPr lang="pl-PL"/>
        </a:p>
      </dgm:t>
    </dgm:pt>
    <dgm:pt modelId="{1869F770-3205-4FEF-B11D-2C353B4A49FC}">
      <dgm:prSet phldrT="[Teks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175">
          <a:prstDash val="solid"/>
        </a:ln>
      </dgm:spPr>
      <dgm:t>
        <a:bodyPr/>
        <a:lstStyle/>
        <a:p>
          <a:endParaRPr lang="pl-PL" dirty="0"/>
        </a:p>
      </dgm:t>
    </dgm:pt>
    <dgm:pt modelId="{D40F5BC0-B5C6-4F33-9076-F71107F9DA70}" type="sibTrans" cxnId="{E2503C54-E222-468B-BC9D-E40D3E402B52}">
      <dgm:prSet/>
      <dgm:spPr/>
      <dgm:t>
        <a:bodyPr/>
        <a:lstStyle/>
        <a:p>
          <a:endParaRPr lang="pl-PL"/>
        </a:p>
      </dgm:t>
    </dgm:pt>
    <dgm:pt modelId="{9F3993EC-E078-4482-9D81-36A19BF5D679}" type="parTrans" cxnId="{E2503C54-E222-468B-BC9D-E40D3E402B52}">
      <dgm:prSet/>
      <dgm:spPr/>
      <dgm:t>
        <a:bodyPr/>
        <a:lstStyle/>
        <a:p>
          <a:endParaRPr lang="pl-PL"/>
        </a:p>
      </dgm:t>
    </dgm:pt>
    <dgm:pt modelId="{5FBA2A75-A494-4FE3-A36D-9D77AF2C006B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Software </a:t>
          </a:r>
          <a:endParaRPr lang="pl-PL" sz="1050" b="1" dirty="0">
            <a:solidFill>
              <a:srgbClr val="002060"/>
            </a:solidFill>
          </a:endParaRPr>
        </a:p>
      </dgm:t>
    </dgm:pt>
    <dgm:pt modelId="{C615038E-8B47-4030-AEDB-2AD6DFB8225D}" type="parTrans" cxnId="{AA5750F3-7D43-44F1-997D-3E9B44074D18}">
      <dgm:prSet/>
      <dgm:spPr/>
      <dgm:t>
        <a:bodyPr/>
        <a:lstStyle/>
        <a:p>
          <a:endParaRPr lang="pl-PL"/>
        </a:p>
      </dgm:t>
    </dgm:pt>
    <dgm:pt modelId="{686749D7-1AC5-49CF-9627-38364BF54ACB}" type="sibTrans" cxnId="{AA5750F3-7D43-44F1-997D-3E9B44074D18}">
      <dgm:prSet/>
      <dgm:spPr/>
      <dgm:t>
        <a:bodyPr/>
        <a:lstStyle/>
        <a:p>
          <a:endParaRPr lang="pl-PL"/>
        </a:p>
      </dgm:t>
    </dgm:pt>
    <dgm:pt modelId="{0CD2C2BB-2C88-4161-9FA4-51F8377FFBCD}">
      <dgm:prSet phldrT="[Tekst]" custT="1"/>
      <dgm:spPr>
        <a:solidFill>
          <a:srgbClr val="66FFFF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Inteligentna łączność</a:t>
          </a:r>
        </a:p>
      </dgm:t>
    </dgm:pt>
    <dgm:pt modelId="{FF07731A-94F2-4CD6-A83E-8F27ACD36A80}" type="parTrans" cxnId="{6F424499-6D73-4F86-ADD1-AF801C9B4A6B}">
      <dgm:prSet/>
      <dgm:spPr/>
      <dgm:t>
        <a:bodyPr/>
        <a:lstStyle/>
        <a:p>
          <a:endParaRPr lang="pl-PL"/>
        </a:p>
      </dgm:t>
    </dgm:pt>
    <dgm:pt modelId="{B106BAFD-3AA4-4215-871E-EC49ED853340}" type="sibTrans" cxnId="{6F424499-6D73-4F86-ADD1-AF801C9B4A6B}">
      <dgm:prSet/>
      <dgm:spPr/>
      <dgm:t>
        <a:bodyPr/>
        <a:lstStyle/>
        <a:p>
          <a:endParaRPr lang="pl-PL"/>
        </a:p>
      </dgm:t>
    </dgm:pt>
    <dgm:pt modelId="{E19AC630-CD64-4452-9597-03078498ACDD}">
      <dgm:prSet phldrT="[Tekst]" custT="1"/>
      <dgm:spPr>
        <a:solidFill>
          <a:srgbClr val="66FFFF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Sieć 5G </a:t>
          </a:r>
        </a:p>
        <a:p>
          <a:r>
            <a:rPr lang="pl-PL" sz="1050" b="1" dirty="0" smtClean="0">
              <a:solidFill>
                <a:srgbClr val="002060"/>
              </a:solidFill>
            </a:rPr>
            <a:t>Mobilność połączona i zautomatyzowana</a:t>
          </a:r>
        </a:p>
      </dgm:t>
    </dgm:pt>
    <dgm:pt modelId="{BB3D1546-CE11-41B2-B25E-409EF8DCA20B}" type="parTrans" cxnId="{FF589761-31EB-4911-84C4-E5670BE0E89A}">
      <dgm:prSet/>
      <dgm:spPr/>
      <dgm:t>
        <a:bodyPr/>
        <a:lstStyle/>
        <a:p>
          <a:endParaRPr lang="pl-PL"/>
        </a:p>
      </dgm:t>
    </dgm:pt>
    <dgm:pt modelId="{AC1C4C42-6B4B-49A6-9FD8-9D30AB72405B}" type="sibTrans" cxnId="{FF589761-31EB-4911-84C4-E5670BE0E89A}">
      <dgm:prSet/>
      <dgm:spPr/>
      <dgm:t>
        <a:bodyPr/>
        <a:lstStyle/>
        <a:p>
          <a:endParaRPr lang="pl-PL"/>
        </a:p>
      </dgm:t>
    </dgm:pt>
    <dgm:pt modelId="{A9B80687-1A5F-4B94-A926-B994C2488EBB}">
      <dgm:prSet custT="1"/>
      <dgm:spPr>
        <a:solidFill>
          <a:srgbClr val="FEFDD3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Media nowej generacji </a:t>
          </a:r>
        </a:p>
      </dgm:t>
    </dgm:pt>
    <dgm:pt modelId="{A48C2AD7-FAFF-40C1-8886-39E0025250F7}" type="parTrans" cxnId="{C9B0C58C-0C5B-41E5-8D18-68F75684F1D4}">
      <dgm:prSet/>
      <dgm:spPr/>
      <dgm:t>
        <a:bodyPr/>
        <a:lstStyle/>
        <a:p>
          <a:endParaRPr lang="pl-PL"/>
        </a:p>
      </dgm:t>
    </dgm:pt>
    <dgm:pt modelId="{1FC6D98B-6E55-48D3-96BD-1D9713D42DF4}" type="sibTrans" cxnId="{C9B0C58C-0C5B-41E5-8D18-68F75684F1D4}">
      <dgm:prSet/>
      <dgm:spPr/>
      <dgm:t>
        <a:bodyPr/>
        <a:lstStyle/>
        <a:p>
          <a:endParaRPr lang="pl-PL"/>
        </a:p>
      </dgm:t>
    </dgm:pt>
    <dgm:pt modelId="{DDD7EBC8-F633-478D-BD69-CE039A793E8F}">
      <dgm:prSet custT="1"/>
      <dgm:spPr>
        <a:solidFill>
          <a:srgbClr val="FEFDD3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rgbClr val="002060"/>
              </a:solidFill>
            </a:rPr>
            <a:t>Internet rzeczy (</a:t>
          </a:r>
          <a:r>
            <a:rPr lang="pl-PL" sz="1050" b="1" dirty="0" err="1" smtClean="0">
              <a:solidFill>
                <a:srgbClr val="002060"/>
              </a:solidFill>
            </a:rPr>
            <a:t>IoT</a:t>
          </a:r>
          <a:r>
            <a:rPr lang="pl-PL" sz="1050" b="1" dirty="0" smtClean="0">
              <a:solidFill>
                <a:srgbClr val="002060"/>
              </a:solidFill>
            </a:rPr>
            <a:t>) </a:t>
          </a:r>
        </a:p>
      </dgm:t>
    </dgm:pt>
    <dgm:pt modelId="{28569F17-ACA0-41F5-BD8C-D5F957D4E776}" type="parTrans" cxnId="{BFFCACAA-EF4D-46D3-9A39-C136FBF3D54A}">
      <dgm:prSet/>
      <dgm:spPr/>
      <dgm:t>
        <a:bodyPr/>
        <a:lstStyle/>
        <a:p>
          <a:endParaRPr lang="pl-PL"/>
        </a:p>
      </dgm:t>
    </dgm:pt>
    <dgm:pt modelId="{B1D8CADE-E54F-4E68-9FF4-29F3E86C9C0E}" type="sibTrans" cxnId="{BFFCACAA-EF4D-46D3-9A39-C136FBF3D54A}">
      <dgm:prSet/>
      <dgm:spPr/>
      <dgm:t>
        <a:bodyPr/>
        <a:lstStyle/>
        <a:p>
          <a:endParaRPr lang="pl-PL"/>
        </a:p>
      </dgm:t>
    </dgm:pt>
    <dgm:pt modelId="{2415C876-09D5-4585-9A68-D6C0F586DC49}">
      <dgm:prSet custT="1"/>
      <dgm:spPr>
        <a:solidFill>
          <a:srgbClr val="D4E03C">
            <a:alpha val="90000"/>
          </a:srgbClr>
        </a:solidFill>
      </dgm:spPr>
      <dgm:t>
        <a:bodyPr/>
        <a:lstStyle/>
        <a:p>
          <a:r>
            <a:rPr lang="pl-PL" sz="1050" b="1" dirty="0" smtClean="0"/>
            <a:t>Platformy cyfrowe </a:t>
          </a:r>
          <a:br>
            <a:rPr lang="pl-PL" sz="1050" b="1" dirty="0" smtClean="0"/>
          </a:br>
          <a:r>
            <a:rPr lang="pl-PL" sz="1050" b="1" dirty="0" smtClean="0"/>
            <a:t>dla różnych sektorów gospodarki </a:t>
          </a:r>
          <a:endParaRPr lang="pl-PL" sz="1050" b="1" dirty="0"/>
        </a:p>
      </dgm:t>
    </dgm:pt>
    <dgm:pt modelId="{97B5CAB1-B8B9-448F-9D34-BB9339AC3A1A}" type="parTrans" cxnId="{0C110046-A398-42DB-8EFD-D9D4C0CBE82A}">
      <dgm:prSet/>
      <dgm:spPr/>
      <dgm:t>
        <a:bodyPr/>
        <a:lstStyle/>
        <a:p>
          <a:endParaRPr lang="pl-PL"/>
        </a:p>
      </dgm:t>
    </dgm:pt>
    <dgm:pt modelId="{D0B97A46-E430-482F-8E70-00AD6FD69AAA}" type="sibTrans" cxnId="{0C110046-A398-42DB-8EFD-D9D4C0CBE82A}">
      <dgm:prSet/>
      <dgm:spPr/>
      <dgm:t>
        <a:bodyPr/>
        <a:lstStyle/>
        <a:p>
          <a:endParaRPr lang="pl-PL"/>
        </a:p>
      </dgm:t>
    </dgm:pt>
    <dgm:pt modelId="{B4970246-D3C0-4940-B27F-E526DE5B8FB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sz="1000" b="1" dirty="0" smtClean="0">
              <a:solidFill>
                <a:srgbClr val="002060"/>
              </a:solidFill>
            </a:rPr>
            <a:t>Odporność systemów na </a:t>
          </a:r>
          <a:r>
            <a:rPr lang="pl-PL" sz="1000" b="1" dirty="0" err="1" smtClean="0">
              <a:solidFill>
                <a:srgbClr val="002060"/>
              </a:solidFill>
            </a:rPr>
            <a:t>cyber</a:t>
          </a:r>
          <a:r>
            <a:rPr lang="pl-PL" sz="1000" b="1" dirty="0" smtClean="0">
              <a:solidFill>
                <a:srgbClr val="002060"/>
              </a:solidFill>
            </a:rPr>
            <a:t> ataki </a:t>
          </a:r>
        </a:p>
      </dgm:t>
    </dgm:pt>
    <dgm:pt modelId="{29D62605-33A5-4B71-A869-4ABAE09983FB}" type="sibTrans" cxnId="{E14B5D92-A15B-4CBE-993A-3A7B4D843108}">
      <dgm:prSet/>
      <dgm:spPr/>
      <dgm:t>
        <a:bodyPr/>
        <a:lstStyle/>
        <a:p>
          <a:endParaRPr lang="pl-PL"/>
        </a:p>
      </dgm:t>
    </dgm:pt>
    <dgm:pt modelId="{C5CBED0F-44AB-4D6C-84A3-8ADE0451F0AD}" type="parTrans" cxnId="{E14B5D92-A15B-4CBE-993A-3A7B4D843108}">
      <dgm:prSet/>
      <dgm:spPr/>
      <dgm:t>
        <a:bodyPr/>
        <a:lstStyle/>
        <a:p>
          <a:endParaRPr lang="pl-PL"/>
        </a:p>
      </dgm:t>
    </dgm:pt>
    <dgm:pt modelId="{4C237806-6E8F-4230-99F5-59AF32138BD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3175">
          <a:solidFill>
            <a:srgbClr val="002060"/>
          </a:solidFill>
        </a:ln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82EAA326-BF4F-4ACD-AF81-6828D2E69F75}" type="sibTrans" cxnId="{15F46A3A-3357-476D-8566-A36EE586E4A7}">
      <dgm:prSet/>
      <dgm:spPr/>
      <dgm:t>
        <a:bodyPr/>
        <a:lstStyle/>
        <a:p>
          <a:endParaRPr lang="pl-PL"/>
        </a:p>
      </dgm:t>
    </dgm:pt>
    <dgm:pt modelId="{AAB9768D-C40B-4029-B2FD-7E33E16B171C}" type="parTrans" cxnId="{15F46A3A-3357-476D-8566-A36EE586E4A7}">
      <dgm:prSet/>
      <dgm:spPr/>
      <dgm:t>
        <a:bodyPr/>
        <a:lstStyle/>
        <a:p>
          <a:endParaRPr lang="pl-PL"/>
        </a:p>
      </dgm:t>
    </dgm:pt>
    <dgm:pt modelId="{2C8F8AC3-A2D0-44FA-945B-80699458D543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pl-PL" dirty="0" smtClean="0"/>
            <a:t>.</a:t>
          </a:r>
        </a:p>
      </dgm:t>
    </dgm:pt>
    <dgm:pt modelId="{B29C4665-DA21-45D6-9A2D-16F1E086132F}" type="sibTrans" cxnId="{8508BD5B-9732-4DF3-8DEB-505164D6C918}">
      <dgm:prSet/>
      <dgm:spPr/>
      <dgm:t>
        <a:bodyPr/>
        <a:lstStyle/>
        <a:p>
          <a:endParaRPr lang="pl-PL"/>
        </a:p>
      </dgm:t>
    </dgm:pt>
    <dgm:pt modelId="{5F6BD17F-F451-4815-B3C0-514F237D6C63}" type="parTrans" cxnId="{8508BD5B-9732-4DF3-8DEB-505164D6C918}">
      <dgm:prSet/>
      <dgm:spPr/>
      <dgm:t>
        <a:bodyPr/>
        <a:lstStyle/>
        <a:p>
          <a:endParaRPr lang="pl-PL"/>
        </a:p>
      </dgm:t>
    </dgm:pt>
    <dgm:pt modelId="{5406D253-A121-4B16-A984-0ADCAF6F7DF2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100" b="1" dirty="0" smtClean="0">
              <a:solidFill>
                <a:srgbClr val="002060"/>
              </a:solidFill>
            </a:rPr>
            <a:t>Fotonika</a:t>
          </a:r>
          <a:endParaRPr lang="pl-PL" sz="1100" b="1" dirty="0">
            <a:solidFill>
              <a:srgbClr val="002060"/>
            </a:solidFill>
          </a:endParaRPr>
        </a:p>
      </dgm:t>
    </dgm:pt>
    <dgm:pt modelId="{81EEE81B-04FC-4628-8E5B-50CBC34C851A}" type="parTrans" cxnId="{10F019EB-84BF-4F98-AC33-43C9CB3C4530}">
      <dgm:prSet/>
      <dgm:spPr/>
      <dgm:t>
        <a:bodyPr/>
        <a:lstStyle/>
        <a:p>
          <a:endParaRPr lang="pl-PL"/>
        </a:p>
      </dgm:t>
    </dgm:pt>
    <dgm:pt modelId="{A0487B57-E52B-4C5A-953F-B37A8570961C}" type="sibTrans" cxnId="{10F019EB-84BF-4F98-AC33-43C9CB3C4530}">
      <dgm:prSet/>
      <dgm:spPr/>
      <dgm:t>
        <a:bodyPr/>
        <a:lstStyle/>
        <a:p>
          <a:endParaRPr lang="pl-PL"/>
        </a:p>
      </dgm:t>
    </dgm:pt>
    <dgm:pt modelId="{1671028E-8258-4886-85B1-0FCFC3536C37}">
      <dgm:prSet phldrT="[Tekst]" custT="1"/>
      <dgm:spPr>
        <a:solidFill>
          <a:srgbClr val="173FE9">
            <a:alpha val="90000"/>
          </a:srgbClr>
        </a:solidFill>
      </dgm:spPr>
      <dgm:t>
        <a:bodyPr/>
        <a:lstStyle/>
        <a:p>
          <a:r>
            <a:rPr lang="pl-PL" sz="1050" b="1" dirty="0" smtClean="0">
              <a:solidFill>
                <a:schemeClr val="bg1"/>
              </a:solidFill>
            </a:rPr>
            <a:t>HPC</a:t>
          </a:r>
          <a:endParaRPr lang="pl-PL" sz="1050" b="1" dirty="0">
            <a:solidFill>
              <a:schemeClr val="bg1"/>
            </a:solidFill>
          </a:endParaRPr>
        </a:p>
      </dgm:t>
    </dgm:pt>
    <dgm:pt modelId="{7AA45560-22C1-4F8E-8443-713DC61859F7}" type="parTrans" cxnId="{93767DBE-F028-4630-8163-EAF9DEE94530}">
      <dgm:prSet/>
      <dgm:spPr/>
      <dgm:t>
        <a:bodyPr/>
        <a:lstStyle/>
        <a:p>
          <a:endParaRPr lang="pl-PL"/>
        </a:p>
      </dgm:t>
    </dgm:pt>
    <dgm:pt modelId="{0AD9B396-CCDB-4BED-B14E-8922C55D12B3}" type="sibTrans" cxnId="{93767DBE-F028-4630-8163-EAF9DEE94530}">
      <dgm:prSet/>
      <dgm:spPr/>
      <dgm:t>
        <a:bodyPr/>
        <a:lstStyle/>
        <a:p>
          <a:endParaRPr lang="pl-PL"/>
        </a:p>
      </dgm:t>
    </dgm:pt>
    <dgm:pt modelId="{BBB38A99-85E1-4EA7-A8CA-9AF9113AFE2A}" type="pres">
      <dgm:prSet presAssocID="{DE9351A6-716F-41F4-8A0D-F4AC66BA7A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4B29806-C266-4BDF-BCA0-26C4722EB239}" type="pres">
      <dgm:prSet presAssocID="{1869F770-3205-4FEF-B11D-2C353B4A49FC}" presName="root" presStyleCnt="0"/>
      <dgm:spPr/>
    </dgm:pt>
    <dgm:pt modelId="{6EB8ED44-74D5-4EA5-ABBC-462920E6E2AD}" type="pres">
      <dgm:prSet presAssocID="{1869F770-3205-4FEF-B11D-2C353B4A49FC}" presName="rootComposite" presStyleCnt="0"/>
      <dgm:spPr/>
    </dgm:pt>
    <dgm:pt modelId="{FCD94BEF-2A3D-4EDF-9ED0-1EC0A45D9CE7}" type="pres">
      <dgm:prSet presAssocID="{1869F770-3205-4FEF-B11D-2C353B4A49FC}" presName="rootText" presStyleLbl="node1" presStyleIdx="0" presStyleCnt="6" custScaleX="158982" custScaleY="202907" custLinFactNeighborX="-8071" custLinFactNeighborY="-9982"/>
      <dgm:spPr/>
      <dgm:t>
        <a:bodyPr/>
        <a:lstStyle/>
        <a:p>
          <a:endParaRPr lang="pl-PL"/>
        </a:p>
      </dgm:t>
    </dgm:pt>
    <dgm:pt modelId="{EB528832-561D-4C95-B95E-5A9DFEB91D3A}" type="pres">
      <dgm:prSet presAssocID="{1869F770-3205-4FEF-B11D-2C353B4A49FC}" presName="rootConnector" presStyleLbl="node1" presStyleIdx="0" presStyleCnt="6"/>
      <dgm:spPr/>
      <dgm:t>
        <a:bodyPr/>
        <a:lstStyle/>
        <a:p>
          <a:endParaRPr lang="pl-PL"/>
        </a:p>
      </dgm:t>
    </dgm:pt>
    <dgm:pt modelId="{A7D723E9-4365-4217-8F92-44C0956650B9}" type="pres">
      <dgm:prSet presAssocID="{1869F770-3205-4FEF-B11D-2C353B4A49FC}" presName="childShape" presStyleCnt="0"/>
      <dgm:spPr/>
    </dgm:pt>
    <dgm:pt modelId="{B4224A26-D5B6-4FCB-9EA5-4D6913446F77}" type="pres">
      <dgm:prSet presAssocID="{15D0E0B5-C0C0-4DED-8847-7AE1E833AB26}" presName="Name13" presStyleLbl="parChTrans1D2" presStyleIdx="0" presStyleCnt="14"/>
      <dgm:spPr/>
      <dgm:t>
        <a:bodyPr/>
        <a:lstStyle/>
        <a:p>
          <a:endParaRPr lang="pl-PL"/>
        </a:p>
      </dgm:t>
    </dgm:pt>
    <dgm:pt modelId="{5168A1FC-09DE-4744-AAAF-DA717DD9AB13}" type="pres">
      <dgm:prSet presAssocID="{7F176D81-EFC3-424D-80FB-D353F72A3EC2}" presName="childText" presStyleLbl="bgAcc1" presStyleIdx="0" presStyleCnt="14" custScaleX="164838" custScaleY="95791" custLinFactNeighborX="2175" custLinFactNeighborY="-222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21C473-23A6-4206-9726-AD20F8BFC556}" type="pres">
      <dgm:prSet presAssocID="{1E3BFEA5-2C9A-4FDD-9CDA-FD3D1EA11787}" presName="Name13" presStyleLbl="parChTrans1D2" presStyleIdx="1" presStyleCnt="14"/>
      <dgm:spPr/>
      <dgm:t>
        <a:bodyPr/>
        <a:lstStyle/>
        <a:p>
          <a:endParaRPr lang="pl-PL"/>
        </a:p>
      </dgm:t>
    </dgm:pt>
    <dgm:pt modelId="{BBB3CB8E-99F3-4F6B-8EF2-9A55285AD109}" type="pres">
      <dgm:prSet presAssocID="{AAAEB6EF-2DEA-43F8-A96D-751B5137FEE1}" presName="childText" presStyleLbl="bgAcc1" presStyleIdx="1" presStyleCnt="14" custScaleX="188709" custScaleY="133198" custLinFactNeighborX="-4805" custLinFactNeighborY="843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E0EB9F-D03B-41C7-B982-1E582BCEDD48}" type="pres">
      <dgm:prSet presAssocID="{C615038E-8B47-4030-AEDB-2AD6DFB8225D}" presName="Name13" presStyleLbl="parChTrans1D2" presStyleIdx="2" presStyleCnt="14"/>
      <dgm:spPr/>
      <dgm:t>
        <a:bodyPr/>
        <a:lstStyle/>
        <a:p>
          <a:endParaRPr lang="pl-PL"/>
        </a:p>
      </dgm:t>
    </dgm:pt>
    <dgm:pt modelId="{95357285-CD64-4458-AB91-DE9A7B77DF85}" type="pres">
      <dgm:prSet presAssocID="{5FBA2A75-A494-4FE3-A36D-9D77AF2C006B}" presName="childText" presStyleLbl="bgAcc1" presStyleIdx="2" presStyleCnt="14" custScaleX="218422" custScaleY="124761" custLinFactNeighborX="-126" custLinFactNeighborY="952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5ABF5B-E5EC-4668-AFBF-A348128FB372}" type="pres">
      <dgm:prSet presAssocID="{81EEE81B-04FC-4628-8E5B-50CBC34C851A}" presName="Name13" presStyleLbl="parChTrans1D2" presStyleIdx="3" presStyleCnt="14"/>
      <dgm:spPr/>
      <dgm:t>
        <a:bodyPr/>
        <a:lstStyle/>
        <a:p>
          <a:endParaRPr lang="pl-PL"/>
        </a:p>
      </dgm:t>
    </dgm:pt>
    <dgm:pt modelId="{D8E57691-B74C-43DA-985B-35669CDADFB7}" type="pres">
      <dgm:prSet presAssocID="{5406D253-A121-4B16-A984-0ADCAF6F7DF2}" presName="childText" presStyleLbl="bgAcc1" presStyleIdx="3" presStyleCnt="14" custScaleX="164838" custScaleY="95791" custLinFactY="-136335" custLinFactNeighborX="3044" custLinFactNeighborY="-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F8DF10-3D09-49A8-BC8B-960BD892A976}" type="pres">
      <dgm:prSet presAssocID="{A07B763B-1E02-430E-AB47-D877573A2A85}" presName="root" presStyleCnt="0"/>
      <dgm:spPr/>
    </dgm:pt>
    <dgm:pt modelId="{C0099C2E-4F45-4F12-A19A-46E9D44E7FCF}" type="pres">
      <dgm:prSet presAssocID="{A07B763B-1E02-430E-AB47-D877573A2A85}" presName="rootComposite" presStyleCnt="0"/>
      <dgm:spPr/>
    </dgm:pt>
    <dgm:pt modelId="{34B882A2-D345-423B-8380-0DC59CF1B663}" type="pres">
      <dgm:prSet presAssocID="{A07B763B-1E02-430E-AB47-D877573A2A85}" presName="rootText" presStyleLbl="node1" presStyleIdx="1" presStyleCnt="6" custScaleX="181494" custScaleY="230918" custLinFactNeighborX="3431" custLinFactNeighborY="-19824"/>
      <dgm:spPr/>
      <dgm:t>
        <a:bodyPr/>
        <a:lstStyle/>
        <a:p>
          <a:endParaRPr lang="pl-PL"/>
        </a:p>
      </dgm:t>
    </dgm:pt>
    <dgm:pt modelId="{97B79BF4-CE93-4520-83B4-94C455EB2662}" type="pres">
      <dgm:prSet presAssocID="{A07B763B-1E02-430E-AB47-D877573A2A85}" presName="rootConnector" presStyleLbl="node1" presStyleIdx="1" presStyleCnt="6"/>
      <dgm:spPr/>
      <dgm:t>
        <a:bodyPr/>
        <a:lstStyle/>
        <a:p>
          <a:endParaRPr lang="pl-PL"/>
        </a:p>
      </dgm:t>
    </dgm:pt>
    <dgm:pt modelId="{8FEED011-B2BE-406B-A883-15193E2AD89B}" type="pres">
      <dgm:prSet presAssocID="{A07B763B-1E02-430E-AB47-D877573A2A85}" presName="childShape" presStyleCnt="0"/>
      <dgm:spPr/>
    </dgm:pt>
    <dgm:pt modelId="{18D79FBD-4191-4475-89C8-03EF0D2D891D}" type="pres">
      <dgm:prSet presAssocID="{1E5DA6AA-016D-44B4-968E-58DFFDE08017}" presName="Name13" presStyleLbl="parChTrans1D2" presStyleIdx="4" presStyleCnt="14"/>
      <dgm:spPr/>
      <dgm:t>
        <a:bodyPr/>
        <a:lstStyle/>
        <a:p>
          <a:endParaRPr lang="pl-PL"/>
        </a:p>
      </dgm:t>
    </dgm:pt>
    <dgm:pt modelId="{F7BF313C-94A3-4F5C-8428-FCC491841F20}" type="pres">
      <dgm:prSet presAssocID="{DF108FB6-E301-4901-A403-33BEA2E6B11F}" presName="childText" presStyleLbl="bgAcc1" presStyleIdx="4" presStyleCnt="14" custScaleX="178661" custScaleY="77000" custLinFactNeighborX="3851" custLinFactNeighborY="-107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45C5CD-2BAD-45C5-B623-B88807EE2D32}" type="pres">
      <dgm:prSet presAssocID="{EDFC5207-B14C-48FC-AA1E-A46104FF1162}" presName="Name13" presStyleLbl="parChTrans1D2" presStyleIdx="5" presStyleCnt="14"/>
      <dgm:spPr/>
      <dgm:t>
        <a:bodyPr/>
        <a:lstStyle/>
        <a:p>
          <a:endParaRPr lang="pl-PL"/>
        </a:p>
      </dgm:t>
    </dgm:pt>
    <dgm:pt modelId="{40846862-7662-4739-9256-CD67E7F074C1}" type="pres">
      <dgm:prSet presAssocID="{1DF82865-60E2-437B-83F7-485E9EFBDB9A}" presName="childText" presStyleLbl="bgAcc1" presStyleIdx="5" presStyleCnt="14" custScaleX="195086" custScaleY="116744" custLinFactNeighborX="3851" custLinFactNeighborY="-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9A3919-A758-4DC8-8AC7-6F409FD3D02B}" type="pres">
      <dgm:prSet presAssocID="{7AA45560-22C1-4F8E-8443-713DC61859F7}" presName="Name13" presStyleLbl="parChTrans1D2" presStyleIdx="6" presStyleCnt="14"/>
      <dgm:spPr/>
      <dgm:t>
        <a:bodyPr/>
        <a:lstStyle/>
        <a:p>
          <a:endParaRPr lang="pl-PL"/>
        </a:p>
      </dgm:t>
    </dgm:pt>
    <dgm:pt modelId="{51E22F31-F3B2-4929-8089-F20BD0565FD4}" type="pres">
      <dgm:prSet presAssocID="{1671028E-8258-4886-85B1-0FCFC3536C37}" presName="childText" presStyleLbl="bgAcc1" presStyleIdx="6" presStyleCnt="14" custScaleX="197089" custScaleY="77000" custLinFactNeighborX="3851" custLinFactNeighborY="85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ACA56D-C7E8-4A24-AF20-D4444A0F1B34}" type="pres">
      <dgm:prSet presAssocID="{0D25104D-E5E8-42A4-857E-A8D145D78CD4}" presName="root" presStyleCnt="0"/>
      <dgm:spPr/>
    </dgm:pt>
    <dgm:pt modelId="{1830B45F-23B3-4354-864F-79006015EA73}" type="pres">
      <dgm:prSet presAssocID="{0D25104D-E5E8-42A4-857E-A8D145D78CD4}" presName="rootComposite" presStyleCnt="0"/>
      <dgm:spPr/>
    </dgm:pt>
    <dgm:pt modelId="{44357D58-0406-4204-B502-0DDB10A53887}" type="pres">
      <dgm:prSet presAssocID="{0D25104D-E5E8-42A4-857E-A8D145D78CD4}" presName="rootText" presStyleLbl="node1" presStyleIdx="2" presStyleCnt="6" custScaleX="174894" custScaleY="235922" custLinFactNeighborX="3316" custLinFactNeighborY="-17140"/>
      <dgm:spPr/>
      <dgm:t>
        <a:bodyPr/>
        <a:lstStyle/>
        <a:p>
          <a:endParaRPr lang="pl-PL"/>
        </a:p>
      </dgm:t>
    </dgm:pt>
    <dgm:pt modelId="{26C69714-5E6B-4A84-9065-F2E131E47B25}" type="pres">
      <dgm:prSet presAssocID="{0D25104D-E5E8-42A4-857E-A8D145D78CD4}" presName="rootConnector" presStyleLbl="node1" presStyleIdx="2" presStyleCnt="6"/>
      <dgm:spPr/>
      <dgm:t>
        <a:bodyPr/>
        <a:lstStyle/>
        <a:p>
          <a:endParaRPr lang="pl-PL"/>
        </a:p>
      </dgm:t>
    </dgm:pt>
    <dgm:pt modelId="{D3CA1F25-82F9-41EC-A16D-31ED8BC8F79B}" type="pres">
      <dgm:prSet presAssocID="{0D25104D-E5E8-42A4-857E-A8D145D78CD4}" presName="childShape" presStyleCnt="0"/>
      <dgm:spPr/>
    </dgm:pt>
    <dgm:pt modelId="{A06F9B0D-F3CA-4F28-AB81-9BA7B4863374}" type="pres">
      <dgm:prSet presAssocID="{FF07731A-94F2-4CD6-A83E-8F27ACD36A80}" presName="Name13" presStyleLbl="parChTrans1D2" presStyleIdx="7" presStyleCnt="14"/>
      <dgm:spPr/>
      <dgm:t>
        <a:bodyPr/>
        <a:lstStyle/>
        <a:p>
          <a:endParaRPr lang="pl-PL"/>
        </a:p>
      </dgm:t>
    </dgm:pt>
    <dgm:pt modelId="{EEA642AC-4C18-4AD1-8CD3-7EBEA6B34446}" type="pres">
      <dgm:prSet presAssocID="{0CD2C2BB-2C88-4161-9FA4-51F8377FFBCD}" presName="childText" presStyleLbl="bgAcc1" presStyleIdx="7" presStyleCnt="14" custScaleX="199341" custScaleY="153085" custLinFactNeighborX="-905" custLinFactNeighborY="57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5183A-4C57-47FA-AE6D-FE49496D573E}" type="pres">
      <dgm:prSet presAssocID="{BB3D1546-CE11-41B2-B25E-409EF8DCA20B}" presName="Name13" presStyleLbl="parChTrans1D2" presStyleIdx="8" presStyleCnt="14"/>
      <dgm:spPr/>
      <dgm:t>
        <a:bodyPr/>
        <a:lstStyle/>
        <a:p>
          <a:endParaRPr lang="pl-PL"/>
        </a:p>
      </dgm:t>
    </dgm:pt>
    <dgm:pt modelId="{EAF227A1-8B8D-490C-BD1C-6667BAAB2B63}" type="pres">
      <dgm:prSet presAssocID="{E19AC630-CD64-4452-9597-03078498ACDD}" presName="childText" presStyleLbl="bgAcc1" presStyleIdx="8" presStyleCnt="14" custScaleX="200953" custScaleY="216822" custLinFactNeighborX="-905" custLinFactNeighborY="145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8743DA-8CD6-4E02-A332-1875D77EEF31}" type="pres">
      <dgm:prSet presAssocID="{0078F04D-1EBA-4FD8-A199-CB49965A6D90}" presName="root" presStyleCnt="0"/>
      <dgm:spPr/>
    </dgm:pt>
    <dgm:pt modelId="{B12705A8-65BA-45FB-A0D9-6E09CF001961}" type="pres">
      <dgm:prSet presAssocID="{0078F04D-1EBA-4FD8-A199-CB49965A6D90}" presName="rootComposite" presStyleCnt="0"/>
      <dgm:spPr/>
    </dgm:pt>
    <dgm:pt modelId="{AFD5FBD2-A6B0-4B0F-A1EF-B08FDFBEDD00}" type="pres">
      <dgm:prSet presAssocID="{0078F04D-1EBA-4FD8-A199-CB49965A6D90}" presName="rootText" presStyleLbl="node1" presStyleIdx="3" presStyleCnt="6" custScaleX="169765" custScaleY="225283" custLinFactNeighborX="8741" custLinFactNeighborY="-19824"/>
      <dgm:spPr/>
      <dgm:t>
        <a:bodyPr/>
        <a:lstStyle/>
        <a:p>
          <a:endParaRPr lang="pl-PL"/>
        </a:p>
      </dgm:t>
    </dgm:pt>
    <dgm:pt modelId="{C158BD82-6204-4C85-BBA9-BFED3E14162A}" type="pres">
      <dgm:prSet presAssocID="{0078F04D-1EBA-4FD8-A199-CB49965A6D90}" presName="rootConnector" presStyleLbl="node1" presStyleIdx="3" presStyleCnt="6"/>
      <dgm:spPr/>
      <dgm:t>
        <a:bodyPr/>
        <a:lstStyle/>
        <a:p>
          <a:endParaRPr lang="pl-PL"/>
        </a:p>
      </dgm:t>
    </dgm:pt>
    <dgm:pt modelId="{35F84C2F-3CFF-4FE0-96B0-97FAB1DE3B2B}" type="pres">
      <dgm:prSet presAssocID="{0078F04D-1EBA-4FD8-A199-CB49965A6D90}" presName="childShape" presStyleCnt="0"/>
      <dgm:spPr/>
    </dgm:pt>
    <dgm:pt modelId="{298C5C8E-FEEE-4699-AA67-6FFCE9CBA2C9}" type="pres">
      <dgm:prSet presAssocID="{ED82618B-5027-44DB-8A89-A430AC1C40B9}" presName="Name13" presStyleLbl="parChTrans1D2" presStyleIdx="9" presStyleCnt="14"/>
      <dgm:spPr/>
      <dgm:t>
        <a:bodyPr/>
        <a:lstStyle/>
        <a:p>
          <a:endParaRPr lang="pl-PL"/>
        </a:p>
      </dgm:t>
    </dgm:pt>
    <dgm:pt modelId="{A09EA88D-85D1-45B8-9CE1-D26B69D2CE5D}" type="pres">
      <dgm:prSet presAssocID="{1E58C599-9C9E-4C41-8593-A528A31077D7}" presName="childText" presStyleLbl="bgAcc1" presStyleIdx="9" presStyleCnt="14" custScaleX="173932" custScaleY="133791" custLinFactNeighborX="3712" custLinFactNeighborY="117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216931-F391-42F0-873F-5E9022B31887}" type="pres">
      <dgm:prSet presAssocID="{A48C2AD7-FAFF-40C1-8886-39E0025250F7}" presName="Name13" presStyleLbl="parChTrans1D2" presStyleIdx="10" presStyleCnt="14"/>
      <dgm:spPr/>
      <dgm:t>
        <a:bodyPr/>
        <a:lstStyle/>
        <a:p>
          <a:endParaRPr lang="pl-PL"/>
        </a:p>
      </dgm:t>
    </dgm:pt>
    <dgm:pt modelId="{C325E273-D0AA-455F-8101-B86ED5425984}" type="pres">
      <dgm:prSet presAssocID="{A9B80687-1A5F-4B94-A926-B994C2488EBB}" presName="childText" presStyleLbl="bgAcc1" presStyleIdx="10" presStyleCnt="14" custScaleX="174496" custScaleY="134839" custLinFactNeighborX="3712" custLinFactNeighborY="220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7DFAA3-4205-4B73-BFEE-13F22A8FF280}" type="pres">
      <dgm:prSet presAssocID="{28569F17-ACA0-41F5-BD8C-D5F957D4E776}" presName="Name13" presStyleLbl="parChTrans1D2" presStyleIdx="11" presStyleCnt="14"/>
      <dgm:spPr/>
      <dgm:t>
        <a:bodyPr/>
        <a:lstStyle/>
        <a:p>
          <a:endParaRPr lang="pl-PL"/>
        </a:p>
      </dgm:t>
    </dgm:pt>
    <dgm:pt modelId="{AFECA86B-46D4-40D7-A495-CA4050590A69}" type="pres">
      <dgm:prSet presAssocID="{DDD7EBC8-F633-478D-BD69-CE039A793E8F}" presName="childText" presStyleLbl="bgAcc1" presStyleIdx="11" presStyleCnt="14" custScaleX="178165" custScaleY="142017" custLinFactNeighborX="3712" custLinFactNeighborY="312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9C31AE-837F-4555-80F7-8E7382586D08}" type="pres">
      <dgm:prSet presAssocID="{4C237806-6E8F-4230-99F5-59AF32138BDB}" presName="root" presStyleCnt="0"/>
      <dgm:spPr/>
    </dgm:pt>
    <dgm:pt modelId="{A3995647-EF7E-402A-A535-7A1C58A5C763}" type="pres">
      <dgm:prSet presAssocID="{4C237806-6E8F-4230-99F5-59AF32138BDB}" presName="rootComposite" presStyleCnt="0"/>
      <dgm:spPr/>
    </dgm:pt>
    <dgm:pt modelId="{9BCE13F9-86C1-4F7D-9251-92E88D880026}" type="pres">
      <dgm:prSet presAssocID="{4C237806-6E8F-4230-99F5-59AF32138BDB}" presName="rootText" presStyleLbl="node1" presStyleIdx="4" presStyleCnt="6" custScaleX="158489" custScaleY="215125" custLinFactNeighborX="17432" custLinFactNeighborY="-8104"/>
      <dgm:spPr/>
      <dgm:t>
        <a:bodyPr/>
        <a:lstStyle/>
        <a:p>
          <a:endParaRPr lang="pl-PL"/>
        </a:p>
      </dgm:t>
    </dgm:pt>
    <dgm:pt modelId="{97A096A0-D971-4F92-A4C6-02C8A98E8C73}" type="pres">
      <dgm:prSet presAssocID="{4C237806-6E8F-4230-99F5-59AF32138BDB}" presName="rootConnector" presStyleLbl="node1" presStyleIdx="4" presStyleCnt="6"/>
      <dgm:spPr/>
      <dgm:t>
        <a:bodyPr/>
        <a:lstStyle/>
        <a:p>
          <a:endParaRPr lang="pl-PL"/>
        </a:p>
      </dgm:t>
    </dgm:pt>
    <dgm:pt modelId="{DD83441D-6B4F-4C93-8841-73CB910729CD}" type="pres">
      <dgm:prSet presAssocID="{4C237806-6E8F-4230-99F5-59AF32138BDB}" presName="childShape" presStyleCnt="0"/>
      <dgm:spPr/>
    </dgm:pt>
    <dgm:pt modelId="{6C7A8630-3C57-4537-8F24-F36BCE85F616}" type="pres">
      <dgm:prSet presAssocID="{97B5CAB1-B8B9-448F-9D34-BB9339AC3A1A}" presName="Name13" presStyleLbl="parChTrans1D2" presStyleIdx="12" presStyleCnt="14"/>
      <dgm:spPr/>
      <dgm:t>
        <a:bodyPr/>
        <a:lstStyle/>
        <a:p>
          <a:endParaRPr lang="pl-PL"/>
        </a:p>
      </dgm:t>
    </dgm:pt>
    <dgm:pt modelId="{BB571528-FDE4-4A4C-8E7B-99972DE62CED}" type="pres">
      <dgm:prSet presAssocID="{2415C876-09D5-4585-9A68-D6C0F586DC49}" presName="childText" presStyleLbl="bgAcc1" presStyleIdx="12" presStyleCnt="14" custScaleX="177330" custScaleY="242050" custLinFactNeighborX="20205" custLinFactNeighborY="218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E2BFC7-50C1-4957-AE1D-7888660255D7}" type="pres">
      <dgm:prSet presAssocID="{2C8F8AC3-A2D0-44FA-945B-80699458D543}" presName="root" presStyleCnt="0"/>
      <dgm:spPr/>
    </dgm:pt>
    <dgm:pt modelId="{9A6D7F4A-D293-41C2-A554-D4C5ABDC0944}" type="pres">
      <dgm:prSet presAssocID="{2C8F8AC3-A2D0-44FA-945B-80699458D543}" presName="rootComposite" presStyleCnt="0"/>
      <dgm:spPr/>
    </dgm:pt>
    <dgm:pt modelId="{DA30FC1C-7CDB-4B5C-8F6D-639A74FECAA5}" type="pres">
      <dgm:prSet presAssocID="{2C8F8AC3-A2D0-44FA-945B-80699458D543}" presName="rootText" presStyleLbl="node1" presStyleIdx="5" presStyleCnt="6" custScaleX="155968" custScaleY="210137" custLinFactNeighborX="13078" custLinFactNeighborY="-18157"/>
      <dgm:spPr/>
      <dgm:t>
        <a:bodyPr/>
        <a:lstStyle/>
        <a:p>
          <a:endParaRPr lang="pl-PL"/>
        </a:p>
      </dgm:t>
    </dgm:pt>
    <dgm:pt modelId="{687686FA-3115-4642-AFD7-322341577CEF}" type="pres">
      <dgm:prSet presAssocID="{2C8F8AC3-A2D0-44FA-945B-80699458D543}" presName="rootConnector" presStyleLbl="node1" presStyleIdx="5" presStyleCnt="6"/>
      <dgm:spPr/>
      <dgm:t>
        <a:bodyPr/>
        <a:lstStyle/>
        <a:p>
          <a:endParaRPr lang="pl-PL"/>
        </a:p>
      </dgm:t>
    </dgm:pt>
    <dgm:pt modelId="{15AE5E75-1B4A-46CC-8D89-3F1092F2BCC6}" type="pres">
      <dgm:prSet presAssocID="{2C8F8AC3-A2D0-44FA-945B-80699458D543}" presName="childShape" presStyleCnt="0"/>
      <dgm:spPr/>
    </dgm:pt>
    <dgm:pt modelId="{C34BC9A4-8478-4793-91FE-20931A35CDFC}" type="pres">
      <dgm:prSet presAssocID="{C5CBED0F-44AB-4D6C-84A3-8ADE0451F0AD}" presName="Name13" presStyleLbl="parChTrans1D2" presStyleIdx="13" presStyleCnt="14"/>
      <dgm:spPr/>
      <dgm:t>
        <a:bodyPr/>
        <a:lstStyle/>
        <a:p>
          <a:endParaRPr lang="pl-PL"/>
        </a:p>
      </dgm:t>
    </dgm:pt>
    <dgm:pt modelId="{A8094849-1CED-4650-BF09-512BAD372B14}" type="pres">
      <dgm:prSet presAssocID="{B4970246-D3C0-4940-B27F-E526DE5B8FBD}" presName="childText" presStyleLbl="bgAcc1" presStyleIdx="13" presStyleCnt="14" custScaleX="179877" custScaleY="237075" custLinFactNeighborX="-5895" custLinFactNeighborY="268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AA8E1E-FFFE-4F67-9BD1-531520685B81}" srcId="{1869F770-3205-4FEF-B11D-2C353B4A49FC}" destId="{AAAEB6EF-2DEA-43F8-A96D-751B5137FEE1}" srcOrd="1" destOrd="0" parTransId="{1E3BFEA5-2C9A-4FDD-9CDA-FD3D1EA11787}" sibTransId="{F7C49624-1734-49A8-8DD9-FC460E0B1A83}"/>
    <dgm:cxn modelId="{08EA2217-7FCC-4DB4-932F-450A3193E7BD}" type="presOf" srcId="{15D0E0B5-C0C0-4DED-8847-7AE1E833AB26}" destId="{B4224A26-D5B6-4FCB-9EA5-4D6913446F77}" srcOrd="0" destOrd="0" presId="urn:microsoft.com/office/officeart/2005/8/layout/hierarchy3"/>
    <dgm:cxn modelId="{A61AA510-1CA7-476C-8CAD-A499A8451B0C}" type="presOf" srcId="{0078F04D-1EBA-4FD8-A199-CB49965A6D90}" destId="{C158BD82-6204-4C85-BBA9-BFED3E14162A}" srcOrd="1" destOrd="0" presId="urn:microsoft.com/office/officeart/2005/8/layout/hierarchy3"/>
    <dgm:cxn modelId="{09B6D20F-BAC9-48B0-B6A8-51166E48AD88}" srcId="{0078F04D-1EBA-4FD8-A199-CB49965A6D90}" destId="{1E58C599-9C9E-4C41-8593-A528A31077D7}" srcOrd="0" destOrd="0" parTransId="{ED82618B-5027-44DB-8A89-A430AC1C40B9}" sibTransId="{71F42452-B729-41F7-89A5-43C9580AA97E}"/>
    <dgm:cxn modelId="{5CB19E8E-F9CF-4E59-BC7F-BEE3A9BB63E6}" type="presOf" srcId="{C5CBED0F-44AB-4D6C-84A3-8ADE0451F0AD}" destId="{C34BC9A4-8478-4793-91FE-20931A35CDFC}" srcOrd="0" destOrd="0" presId="urn:microsoft.com/office/officeart/2005/8/layout/hierarchy3"/>
    <dgm:cxn modelId="{8508BD5B-9732-4DF3-8DEB-505164D6C918}" srcId="{DE9351A6-716F-41F4-8A0D-F4AC66BA7A26}" destId="{2C8F8AC3-A2D0-44FA-945B-80699458D543}" srcOrd="5" destOrd="0" parTransId="{5F6BD17F-F451-4815-B3C0-514F237D6C63}" sibTransId="{B29C4665-DA21-45D6-9A2D-16F1E086132F}"/>
    <dgm:cxn modelId="{CDEB5D23-1F8A-4103-B8B7-C8AF8D795E03}" type="presOf" srcId="{EDFC5207-B14C-48FC-AA1E-A46104FF1162}" destId="{9645C5CD-2BAD-45C5-B623-B88807EE2D32}" srcOrd="0" destOrd="0" presId="urn:microsoft.com/office/officeart/2005/8/layout/hierarchy3"/>
    <dgm:cxn modelId="{62C5BFD6-3991-49EB-9A86-A7DCBCC4ABD4}" type="presOf" srcId="{4C237806-6E8F-4230-99F5-59AF32138BDB}" destId="{9BCE13F9-86C1-4F7D-9251-92E88D880026}" srcOrd="0" destOrd="0" presId="urn:microsoft.com/office/officeart/2005/8/layout/hierarchy3"/>
    <dgm:cxn modelId="{C55A61E5-8A40-49C7-A7B9-981D90BEC2E9}" type="presOf" srcId="{B4970246-D3C0-4940-B27F-E526DE5B8FBD}" destId="{A8094849-1CED-4650-BF09-512BAD372B14}" srcOrd="0" destOrd="0" presId="urn:microsoft.com/office/officeart/2005/8/layout/hierarchy3"/>
    <dgm:cxn modelId="{EA21B831-1757-4887-89E3-DD89DFA27692}" srcId="{A07B763B-1E02-430E-AB47-D877573A2A85}" destId="{DF108FB6-E301-4901-A403-33BEA2E6B11F}" srcOrd="0" destOrd="0" parTransId="{1E5DA6AA-016D-44B4-968E-58DFFDE08017}" sibTransId="{545CD79A-0EB7-4CAD-A422-1C61FCED0F2D}"/>
    <dgm:cxn modelId="{93767DBE-F028-4630-8163-EAF9DEE94530}" srcId="{A07B763B-1E02-430E-AB47-D877573A2A85}" destId="{1671028E-8258-4886-85B1-0FCFC3536C37}" srcOrd="2" destOrd="0" parTransId="{7AA45560-22C1-4F8E-8443-713DC61859F7}" sibTransId="{0AD9B396-CCDB-4BED-B14E-8922C55D12B3}"/>
    <dgm:cxn modelId="{B31A1F34-7C90-4A3A-91EC-3DA3F1E0B568}" type="presOf" srcId="{DF108FB6-E301-4901-A403-33BEA2E6B11F}" destId="{F7BF313C-94A3-4F5C-8428-FCC491841F20}" srcOrd="0" destOrd="0" presId="urn:microsoft.com/office/officeart/2005/8/layout/hierarchy3"/>
    <dgm:cxn modelId="{2796DF97-3710-4313-9C22-CAAABCC7504E}" type="presOf" srcId="{BB3D1546-CE11-41B2-B25E-409EF8DCA20B}" destId="{C4A5183A-4C57-47FA-AE6D-FE49496D573E}" srcOrd="0" destOrd="0" presId="urn:microsoft.com/office/officeart/2005/8/layout/hierarchy3"/>
    <dgm:cxn modelId="{A53148A8-5FC8-4484-BA13-4EAD855A835D}" type="presOf" srcId="{0078F04D-1EBA-4FD8-A199-CB49965A6D90}" destId="{AFD5FBD2-A6B0-4B0F-A1EF-B08FDFBEDD00}" srcOrd="0" destOrd="0" presId="urn:microsoft.com/office/officeart/2005/8/layout/hierarchy3"/>
    <dgm:cxn modelId="{BE94727F-1DCE-48A2-AB19-5ABB8CA16560}" type="presOf" srcId="{FF07731A-94F2-4CD6-A83E-8F27ACD36A80}" destId="{A06F9B0D-F3CA-4F28-AB81-9BA7B4863374}" srcOrd="0" destOrd="0" presId="urn:microsoft.com/office/officeart/2005/8/layout/hierarchy3"/>
    <dgm:cxn modelId="{692ADD09-80BB-4592-BE05-244193F99D6B}" type="presOf" srcId="{A07B763B-1E02-430E-AB47-D877573A2A85}" destId="{97B79BF4-CE93-4520-83B4-94C455EB2662}" srcOrd="1" destOrd="0" presId="urn:microsoft.com/office/officeart/2005/8/layout/hierarchy3"/>
    <dgm:cxn modelId="{50097E34-46A6-42B5-B443-502B58BD54F6}" type="presOf" srcId="{A48C2AD7-FAFF-40C1-8886-39E0025250F7}" destId="{DC216931-F391-42F0-873F-5E9022B31887}" srcOrd="0" destOrd="0" presId="urn:microsoft.com/office/officeart/2005/8/layout/hierarchy3"/>
    <dgm:cxn modelId="{B86F70A6-E0F1-40FE-B5FE-14D2333DFB08}" type="presOf" srcId="{ED82618B-5027-44DB-8A89-A430AC1C40B9}" destId="{298C5C8E-FEEE-4699-AA67-6FFCE9CBA2C9}" srcOrd="0" destOrd="0" presId="urn:microsoft.com/office/officeart/2005/8/layout/hierarchy3"/>
    <dgm:cxn modelId="{3AD0C3CC-B176-41E3-9E48-1C0D463AD74D}" type="presOf" srcId="{1DF82865-60E2-437B-83F7-485E9EFBDB9A}" destId="{40846862-7662-4739-9256-CD67E7F074C1}" srcOrd="0" destOrd="0" presId="urn:microsoft.com/office/officeart/2005/8/layout/hierarchy3"/>
    <dgm:cxn modelId="{10F019EB-84BF-4F98-AC33-43C9CB3C4530}" srcId="{1869F770-3205-4FEF-B11D-2C353B4A49FC}" destId="{5406D253-A121-4B16-A984-0ADCAF6F7DF2}" srcOrd="3" destOrd="0" parTransId="{81EEE81B-04FC-4628-8E5B-50CBC34C851A}" sibTransId="{A0487B57-E52B-4C5A-953F-B37A8570961C}"/>
    <dgm:cxn modelId="{0C110046-A398-42DB-8EFD-D9D4C0CBE82A}" srcId="{4C237806-6E8F-4230-99F5-59AF32138BDB}" destId="{2415C876-09D5-4585-9A68-D6C0F586DC49}" srcOrd="0" destOrd="0" parTransId="{97B5CAB1-B8B9-448F-9D34-BB9339AC3A1A}" sibTransId="{D0B97A46-E430-482F-8E70-00AD6FD69AAA}"/>
    <dgm:cxn modelId="{FEC9BFFA-34C5-4A26-918E-6B6A4CD46884}" type="presOf" srcId="{A07B763B-1E02-430E-AB47-D877573A2A85}" destId="{34B882A2-D345-423B-8380-0DC59CF1B663}" srcOrd="0" destOrd="0" presId="urn:microsoft.com/office/officeart/2005/8/layout/hierarchy3"/>
    <dgm:cxn modelId="{216ADF9B-0B34-4362-BA90-9883575BC559}" type="presOf" srcId="{2C8F8AC3-A2D0-44FA-945B-80699458D543}" destId="{687686FA-3115-4642-AFD7-322341577CEF}" srcOrd="1" destOrd="0" presId="urn:microsoft.com/office/officeart/2005/8/layout/hierarchy3"/>
    <dgm:cxn modelId="{C760EC28-12CF-4F1E-8799-AF019B7D2BFF}" type="presOf" srcId="{28569F17-ACA0-41F5-BD8C-D5F957D4E776}" destId="{237DFAA3-4205-4B73-BFEE-13F22A8FF280}" srcOrd="0" destOrd="0" presId="urn:microsoft.com/office/officeart/2005/8/layout/hierarchy3"/>
    <dgm:cxn modelId="{92304C84-2FDC-4632-AD29-308EF2B8AD1C}" srcId="{DE9351A6-716F-41F4-8A0D-F4AC66BA7A26}" destId="{A07B763B-1E02-430E-AB47-D877573A2A85}" srcOrd="1" destOrd="0" parTransId="{3670585D-296E-42EA-8FC9-F048899628D5}" sibTransId="{01CED1AC-35F0-45CC-B3B6-BDCC8612237B}"/>
    <dgm:cxn modelId="{E5D0A4AF-772B-4F72-A6AC-255010133BC2}" type="presOf" srcId="{1869F770-3205-4FEF-B11D-2C353B4A49FC}" destId="{FCD94BEF-2A3D-4EDF-9ED0-1EC0A45D9CE7}" srcOrd="0" destOrd="0" presId="urn:microsoft.com/office/officeart/2005/8/layout/hierarchy3"/>
    <dgm:cxn modelId="{FF589761-31EB-4911-84C4-E5670BE0E89A}" srcId="{0D25104D-E5E8-42A4-857E-A8D145D78CD4}" destId="{E19AC630-CD64-4452-9597-03078498ACDD}" srcOrd="1" destOrd="0" parTransId="{BB3D1546-CE11-41B2-B25E-409EF8DCA20B}" sibTransId="{AC1C4C42-6B4B-49A6-9FD8-9D30AB72405B}"/>
    <dgm:cxn modelId="{B9E2C0FB-3496-4B15-B2E4-E730109B8DB9}" type="presOf" srcId="{1671028E-8258-4886-85B1-0FCFC3536C37}" destId="{51E22F31-F3B2-4929-8089-F20BD0565FD4}" srcOrd="0" destOrd="0" presId="urn:microsoft.com/office/officeart/2005/8/layout/hierarchy3"/>
    <dgm:cxn modelId="{1E6CE898-03CE-4322-B998-1B94A1CF6AF4}" type="presOf" srcId="{1869F770-3205-4FEF-B11D-2C353B4A49FC}" destId="{EB528832-561D-4C95-B95E-5A9DFEB91D3A}" srcOrd="1" destOrd="0" presId="urn:microsoft.com/office/officeart/2005/8/layout/hierarchy3"/>
    <dgm:cxn modelId="{00514D88-6E8F-4318-A990-3E5B5DB46562}" type="presOf" srcId="{7AA45560-22C1-4F8E-8443-713DC61859F7}" destId="{039A3919-A758-4DC8-8AC7-6F409FD3D02B}" srcOrd="0" destOrd="0" presId="urn:microsoft.com/office/officeart/2005/8/layout/hierarchy3"/>
    <dgm:cxn modelId="{EFA604B0-2235-454C-B2E8-CD672FEC55D9}" type="presOf" srcId="{4C237806-6E8F-4230-99F5-59AF32138BDB}" destId="{97A096A0-D971-4F92-A4C6-02C8A98E8C73}" srcOrd="1" destOrd="0" presId="urn:microsoft.com/office/officeart/2005/8/layout/hierarchy3"/>
    <dgm:cxn modelId="{15F46A3A-3357-476D-8566-A36EE586E4A7}" srcId="{DE9351A6-716F-41F4-8A0D-F4AC66BA7A26}" destId="{4C237806-6E8F-4230-99F5-59AF32138BDB}" srcOrd="4" destOrd="0" parTransId="{AAB9768D-C40B-4029-B2FD-7E33E16B171C}" sibTransId="{82EAA326-BF4F-4ACD-AF81-6828D2E69F75}"/>
    <dgm:cxn modelId="{6F424499-6D73-4F86-ADD1-AF801C9B4A6B}" srcId="{0D25104D-E5E8-42A4-857E-A8D145D78CD4}" destId="{0CD2C2BB-2C88-4161-9FA4-51F8377FFBCD}" srcOrd="0" destOrd="0" parTransId="{FF07731A-94F2-4CD6-A83E-8F27ACD36A80}" sibTransId="{B106BAFD-3AA4-4215-871E-EC49ED853340}"/>
    <dgm:cxn modelId="{E14B5D92-A15B-4CBE-993A-3A7B4D843108}" srcId="{2C8F8AC3-A2D0-44FA-945B-80699458D543}" destId="{B4970246-D3C0-4940-B27F-E526DE5B8FBD}" srcOrd="0" destOrd="0" parTransId="{C5CBED0F-44AB-4D6C-84A3-8ADE0451F0AD}" sibTransId="{29D62605-33A5-4B71-A869-4ABAE09983FB}"/>
    <dgm:cxn modelId="{95FFE27B-08C8-4A5D-898D-A6A7A06D8EE9}" srcId="{DE9351A6-716F-41F4-8A0D-F4AC66BA7A26}" destId="{0078F04D-1EBA-4FD8-A199-CB49965A6D90}" srcOrd="3" destOrd="0" parTransId="{D3D32683-35B9-493E-8A21-F8C24658666F}" sibTransId="{1BC78A11-7262-4E24-8D68-414F294EA8A0}"/>
    <dgm:cxn modelId="{E5896F0D-6D74-4DB7-AFF4-4C711AB75044}" type="presOf" srcId="{0D25104D-E5E8-42A4-857E-A8D145D78CD4}" destId="{44357D58-0406-4204-B502-0DDB10A53887}" srcOrd="0" destOrd="0" presId="urn:microsoft.com/office/officeart/2005/8/layout/hierarchy3"/>
    <dgm:cxn modelId="{3B75EF76-D6AC-4A0F-AF38-789A8D6D0A06}" srcId="{1869F770-3205-4FEF-B11D-2C353B4A49FC}" destId="{7F176D81-EFC3-424D-80FB-D353F72A3EC2}" srcOrd="0" destOrd="0" parTransId="{15D0E0B5-C0C0-4DED-8847-7AE1E833AB26}" sibTransId="{8142FB06-DB79-415A-A23B-30B144A33A04}"/>
    <dgm:cxn modelId="{08708970-7DAF-4DF3-9772-CBA632EFB296}" type="presOf" srcId="{0CD2C2BB-2C88-4161-9FA4-51F8377FFBCD}" destId="{EEA642AC-4C18-4AD1-8CD3-7EBEA6B34446}" srcOrd="0" destOrd="0" presId="urn:microsoft.com/office/officeart/2005/8/layout/hierarchy3"/>
    <dgm:cxn modelId="{12A52147-3D39-4672-956E-E0EFBF4E47C1}" type="presOf" srcId="{1E3BFEA5-2C9A-4FDD-9CDA-FD3D1EA11787}" destId="{3C21C473-23A6-4206-9726-AD20F8BFC556}" srcOrd="0" destOrd="0" presId="urn:microsoft.com/office/officeart/2005/8/layout/hierarchy3"/>
    <dgm:cxn modelId="{493C4533-0939-4D7E-9F9D-BE4F5907D9EC}" type="presOf" srcId="{DE9351A6-716F-41F4-8A0D-F4AC66BA7A26}" destId="{BBB38A99-85E1-4EA7-A8CA-9AF9113AFE2A}" srcOrd="0" destOrd="0" presId="urn:microsoft.com/office/officeart/2005/8/layout/hierarchy3"/>
    <dgm:cxn modelId="{E2503C54-E222-468B-BC9D-E40D3E402B52}" srcId="{DE9351A6-716F-41F4-8A0D-F4AC66BA7A26}" destId="{1869F770-3205-4FEF-B11D-2C353B4A49FC}" srcOrd="0" destOrd="0" parTransId="{9F3993EC-E078-4482-9D81-36A19BF5D679}" sibTransId="{D40F5BC0-B5C6-4F33-9076-F71107F9DA70}"/>
    <dgm:cxn modelId="{BFFCACAA-EF4D-46D3-9A39-C136FBF3D54A}" srcId="{0078F04D-1EBA-4FD8-A199-CB49965A6D90}" destId="{DDD7EBC8-F633-478D-BD69-CE039A793E8F}" srcOrd="2" destOrd="0" parTransId="{28569F17-ACA0-41F5-BD8C-D5F957D4E776}" sibTransId="{B1D8CADE-E54F-4E68-9FF4-29F3E86C9C0E}"/>
    <dgm:cxn modelId="{A82C161A-4A80-4DF7-A44D-D7BAEFAE5B59}" srcId="{DE9351A6-716F-41F4-8A0D-F4AC66BA7A26}" destId="{0D25104D-E5E8-42A4-857E-A8D145D78CD4}" srcOrd="2" destOrd="0" parTransId="{8C421BAD-F6B9-4D6A-8EAC-D2EB95D84657}" sibTransId="{2F125A28-66A4-4EE2-94DC-413B8199D3E2}"/>
    <dgm:cxn modelId="{9B9CB6E5-D9F7-4B71-ADE4-B07D20E3640C}" type="presOf" srcId="{81EEE81B-04FC-4628-8E5B-50CBC34C851A}" destId="{965ABF5B-E5EC-4668-AFBF-A348128FB372}" srcOrd="0" destOrd="0" presId="urn:microsoft.com/office/officeart/2005/8/layout/hierarchy3"/>
    <dgm:cxn modelId="{7F060971-A633-4117-832B-FFC3DA778C16}" type="presOf" srcId="{A9B80687-1A5F-4B94-A926-B994C2488EBB}" destId="{C325E273-D0AA-455F-8101-B86ED5425984}" srcOrd="0" destOrd="0" presId="urn:microsoft.com/office/officeart/2005/8/layout/hierarchy3"/>
    <dgm:cxn modelId="{86AC1FEB-6FE8-4667-9530-E3F917A1A164}" type="presOf" srcId="{0D25104D-E5E8-42A4-857E-A8D145D78CD4}" destId="{26C69714-5E6B-4A84-9065-F2E131E47B25}" srcOrd="1" destOrd="0" presId="urn:microsoft.com/office/officeart/2005/8/layout/hierarchy3"/>
    <dgm:cxn modelId="{E9C54D56-19CC-4E21-BC4C-B61E57156DE9}" type="presOf" srcId="{2C8F8AC3-A2D0-44FA-945B-80699458D543}" destId="{DA30FC1C-7CDB-4B5C-8F6D-639A74FECAA5}" srcOrd="0" destOrd="0" presId="urn:microsoft.com/office/officeart/2005/8/layout/hierarchy3"/>
    <dgm:cxn modelId="{C9B0C58C-0C5B-41E5-8D18-68F75684F1D4}" srcId="{0078F04D-1EBA-4FD8-A199-CB49965A6D90}" destId="{A9B80687-1A5F-4B94-A926-B994C2488EBB}" srcOrd="1" destOrd="0" parTransId="{A48C2AD7-FAFF-40C1-8886-39E0025250F7}" sibTransId="{1FC6D98B-6E55-48D3-96BD-1D9713D42DF4}"/>
    <dgm:cxn modelId="{5B8959E9-E227-478C-BDA6-915CAB5F2E4F}" type="presOf" srcId="{5406D253-A121-4B16-A984-0ADCAF6F7DF2}" destId="{D8E57691-B74C-43DA-985B-35669CDADFB7}" srcOrd="0" destOrd="0" presId="urn:microsoft.com/office/officeart/2005/8/layout/hierarchy3"/>
    <dgm:cxn modelId="{AA5750F3-7D43-44F1-997D-3E9B44074D18}" srcId="{1869F770-3205-4FEF-B11D-2C353B4A49FC}" destId="{5FBA2A75-A494-4FE3-A36D-9D77AF2C006B}" srcOrd="2" destOrd="0" parTransId="{C615038E-8B47-4030-AEDB-2AD6DFB8225D}" sibTransId="{686749D7-1AC5-49CF-9627-38364BF54ACB}"/>
    <dgm:cxn modelId="{050DE5DC-99F4-4567-8443-E2717B1A4E90}" type="presOf" srcId="{7F176D81-EFC3-424D-80FB-D353F72A3EC2}" destId="{5168A1FC-09DE-4744-AAAF-DA717DD9AB13}" srcOrd="0" destOrd="0" presId="urn:microsoft.com/office/officeart/2005/8/layout/hierarchy3"/>
    <dgm:cxn modelId="{6BEE56A1-49DC-44C7-8A84-38EB4B534ED2}" srcId="{A07B763B-1E02-430E-AB47-D877573A2A85}" destId="{1DF82865-60E2-437B-83F7-485E9EFBDB9A}" srcOrd="1" destOrd="0" parTransId="{EDFC5207-B14C-48FC-AA1E-A46104FF1162}" sibTransId="{D5B1CA3E-27A3-4B1A-901E-FB1174960435}"/>
    <dgm:cxn modelId="{B4344D28-94AF-44CB-8684-9DA1E2C104B7}" type="presOf" srcId="{DDD7EBC8-F633-478D-BD69-CE039A793E8F}" destId="{AFECA86B-46D4-40D7-A495-CA4050590A69}" srcOrd="0" destOrd="0" presId="urn:microsoft.com/office/officeart/2005/8/layout/hierarchy3"/>
    <dgm:cxn modelId="{D5624BB0-2E96-4356-BDA1-BC43C4E5245A}" type="presOf" srcId="{E19AC630-CD64-4452-9597-03078498ACDD}" destId="{EAF227A1-8B8D-490C-BD1C-6667BAAB2B63}" srcOrd="0" destOrd="0" presId="urn:microsoft.com/office/officeart/2005/8/layout/hierarchy3"/>
    <dgm:cxn modelId="{9F789CFD-8898-4C4E-B974-4C9657970BD7}" type="presOf" srcId="{1E58C599-9C9E-4C41-8593-A528A31077D7}" destId="{A09EA88D-85D1-45B8-9CE1-D26B69D2CE5D}" srcOrd="0" destOrd="0" presId="urn:microsoft.com/office/officeart/2005/8/layout/hierarchy3"/>
    <dgm:cxn modelId="{C5673C7A-C163-4732-8E99-DF73D69CD504}" type="presOf" srcId="{97B5CAB1-B8B9-448F-9D34-BB9339AC3A1A}" destId="{6C7A8630-3C57-4537-8F24-F36BCE85F616}" srcOrd="0" destOrd="0" presId="urn:microsoft.com/office/officeart/2005/8/layout/hierarchy3"/>
    <dgm:cxn modelId="{3B26AD9B-83E8-47D5-9F3B-BB3E281BFA00}" type="presOf" srcId="{C615038E-8B47-4030-AEDB-2AD6DFB8225D}" destId="{97E0EB9F-D03B-41C7-B982-1E582BCEDD48}" srcOrd="0" destOrd="0" presId="urn:microsoft.com/office/officeart/2005/8/layout/hierarchy3"/>
    <dgm:cxn modelId="{76BDB2E2-5F9F-4030-9025-409E79B1D0BE}" type="presOf" srcId="{2415C876-09D5-4585-9A68-D6C0F586DC49}" destId="{BB571528-FDE4-4A4C-8E7B-99972DE62CED}" srcOrd="0" destOrd="0" presId="urn:microsoft.com/office/officeart/2005/8/layout/hierarchy3"/>
    <dgm:cxn modelId="{3F4DEE75-A8B7-48BB-9958-7D7A27AE1359}" type="presOf" srcId="{5FBA2A75-A494-4FE3-A36D-9D77AF2C006B}" destId="{95357285-CD64-4458-AB91-DE9A7B77DF85}" srcOrd="0" destOrd="0" presId="urn:microsoft.com/office/officeart/2005/8/layout/hierarchy3"/>
    <dgm:cxn modelId="{608EFA6B-8480-49A8-8AA1-A7170E876935}" type="presOf" srcId="{1E5DA6AA-016D-44B4-968E-58DFFDE08017}" destId="{18D79FBD-4191-4475-89C8-03EF0D2D891D}" srcOrd="0" destOrd="0" presId="urn:microsoft.com/office/officeart/2005/8/layout/hierarchy3"/>
    <dgm:cxn modelId="{722254F0-B06B-463E-BEBB-D4D013518795}" type="presOf" srcId="{AAAEB6EF-2DEA-43F8-A96D-751B5137FEE1}" destId="{BBB3CB8E-99F3-4F6B-8EF2-9A55285AD109}" srcOrd="0" destOrd="0" presId="urn:microsoft.com/office/officeart/2005/8/layout/hierarchy3"/>
    <dgm:cxn modelId="{85CD5C08-989B-4D3B-991C-A9296FC45CBB}" type="presParOf" srcId="{BBB38A99-85E1-4EA7-A8CA-9AF9113AFE2A}" destId="{94B29806-C266-4BDF-BCA0-26C4722EB239}" srcOrd="0" destOrd="0" presId="urn:microsoft.com/office/officeart/2005/8/layout/hierarchy3"/>
    <dgm:cxn modelId="{25E7069C-B14E-4CAB-84EE-D5730B047D41}" type="presParOf" srcId="{94B29806-C266-4BDF-BCA0-26C4722EB239}" destId="{6EB8ED44-74D5-4EA5-ABBC-462920E6E2AD}" srcOrd="0" destOrd="0" presId="urn:microsoft.com/office/officeart/2005/8/layout/hierarchy3"/>
    <dgm:cxn modelId="{0F685F92-95D7-4FF3-8A67-8C5D2607F4D4}" type="presParOf" srcId="{6EB8ED44-74D5-4EA5-ABBC-462920E6E2AD}" destId="{FCD94BEF-2A3D-4EDF-9ED0-1EC0A45D9CE7}" srcOrd="0" destOrd="0" presId="urn:microsoft.com/office/officeart/2005/8/layout/hierarchy3"/>
    <dgm:cxn modelId="{80389809-05E5-4164-9833-138E8E8CA5F0}" type="presParOf" srcId="{6EB8ED44-74D5-4EA5-ABBC-462920E6E2AD}" destId="{EB528832-561D-4C95-B95E-5A9DFEB91D3A}" srcOrd="1" destOrd="0" presId="urn:microsoft.com/office/officeart/2005/8/layout/hierarchy3"/>
    <dgm:cxn modelId="{025D1B9C-ED84-433B-A894-79C7E9FCB5A7}" type="presParOf" srcId="{94B29806-C266-4BDF-BCA0-26C4722EB239}" destId="{A7D723E9-4365-4217-8F92-44C0956650B9}" srcOrd="1" destOrd="0" presId="urn:microsoft.com/office/officeart/2005/8/layout/hierarchy3"/>
    <dgm:cxn modelId="{5F732E6D-5762-46AD-8C74-3D988A16DF0F}" type="presParOf" srcId="{A7D723E9-4365-4217-8F92-44C0956650B9}" destId="{B4224A26-D5B6-4FCB-9EA5-4D6913446F77}" srcOrd="0" destOrd="0" presId="urn:microsoft.com/office/officeart/2005/8/layout/hierarchy3"/>
    <dgm:cxn modelId="{C0298E21-7C56-4723-9470-043FC497DC0E}" type="presParOf" srcId="{A7D723E9-4365-4217-8F92-44C0956650B9}" destId="{5168A1FC-09DE-4744-AAAF-DA717DD9AB13}" srcOrd="1" destOrd="0" presId="urn:microsoft.com/office/officeart/2005/8/layout/hierarchy3"/>
    <dgm:cxn modelId="{A7D46526-59D3-4712-B5C9-BB05BFBA1485}" type="presParOf" srcId="{A7D723E9-4365-4217-8F92-44C0956650B9}" destId="{3C21C473-23A6-4206-9726-AD20F8BFC556}" srcOrd="2" destOrd="0" presId="urn:microsoft.com/office/officeart/2005/8/layout/hierarchy3"/>
    <dgm:cxn modelId="{61FA7783-26C7-49F1-932A-2B9E26BDD0C0}" type="presParOf" srcId="{A7D723E9-4365-4217-8F92-44C0956650B9}" destId="{BBB3CB8E-99F3-4F6B-8EF2-9A55285AD109}" srcOrd="3" destOrd="0" presId="urn:microsoft.com/office/officeart/2005/8/layout/hierarchy3"/>
    <dgm:cxn modelId="{8791628A-132E-4894-8AAD-557C3535347B}" type="presParOf" srcId="{A7D723E9-4365-4217-8F92-44C0956650B9}" destId="{97E0EB9F-D03B-41C7-B982-1E582BCEDD48}" srcOrd="4" destOrd="0" presId="urn:microsoft.com/office/officeart/2005/8/layout/hierarchy3"/>
    <dgm:cxn modelId="{1B114CEA-D47A-4785-B085-E2AA1A0D6C58}" type="presParOf" srcId="{A7D723E9-4365-4217-8F92-44C0956650B9}" destId="{95357285-CD64-4458-AB91-DE9A7B77DF85}" srcOrd="5" destOrd="0" presId="urn:microsoft.com/office/officeart/2005/8/layout/hierarchy3"/>
    <dgm:cxn modelId="{3BC41284-8277-4D26-AACC-160FB2DECFD7}" type="presParOf" srcId="{A7D723E9-4365-4217-8F92-44C0956650B9}" destId="{965ABF5B-E5EC-4668-AFBF-A348128FB372}" srcOrd="6" destOrd="0" presId="urn:microsoft.com/office/officeart/2005/8/layout/hierarchy3"/>
    <dgm:cxn modelId="{B1D05017-3CAB-4E21-86A2-32DB7BE9CD3E}" type="presParOf" srcId="{A7D723E9-4365-4217-8F92-44C0956650B9}" destId="{D8E57691-B74C-43DA-985B-35669CDADFB7}" srcOrd="7" destOrd="0" presId="urn:microsoft.com/office/officeart/2005/8/layout/hierarchy3"/>
    <dgm:cxn modelId="{DB3E672F-72BF-4897-ABB1-B70332F33278}" type="presParOf" srcId="{BBB38A99-85E1-4EA7-A8CA-9AF9113AFE2A}" destId="{90F8DF10-3D09-49A8-BC8B-960BD892A976}" srcOrd="1" destOrd="0" presId="urn:microsoft.com/office/officeart/2005/8/layout/hierarchy3"/>
    <dgm:cxn modelId="{EFB8A435-FAE8-4267-85EF-CA91286EC3CD}" type="presParOf" srcId="{90F8DF10-3D09-49A8-BC8B-960BD892A976}" destId="{C0099C2E-4F45-4F12-A19A-46E9D44E7FCF}" srcOrd="0" destOrd="0" presId="urn:microsoft.com/office/officeart/2005/8/layout/hierarchy3"/>
    <dgm:cxn modelId="{61373F40-763E-4213-BF68-74F82C89935B}" type="presParOf" srcId="{C0099C2E-4F45-4F12-A19A-46E9D44E7FCF}" destId="{34B882A2-D345-423B-8380-0DC59CF1B663}" srcOrd="0" destOrd="0" presId="urn:microsoft.com/office/officeart/2005/8/layout/hierarchy3"/>
    <dgm:cxn modelId="{EE03D1A1-BFA4-4F0D-8AF6-A54DBBF15816}" type="presParOf" srcId="{C0099C2E-4F45-4F12-A19A-46E9D44E7FCF}" destId="{97B79BF4-CE93-4520-83B4-94C455EB2662}" srcOrd="1" destOrd="0" presId="urn:microsoft.com/office/officeart/2005/8/layout/hierarchy3"/>
    <dgm:cxn modelId="{D97B2F5B-B73B-4B5B-93FA-4D91DECC747B}" type="presParOf" srcId="{90F8DF10-3D09-49A8-BC8B-960BD892A976}" destId="{8FEED011-B2BE-406B-A883-15193E2AD89B}" srcOrd="1" destOrd="0" presId="urn:microsoft.com/office/officeart/2005/8/layout/hierarchy3"/>
    <dgm:cxn modelId="{DFAA758F-36C7-4609-9F42-C59B7BE4FF7B}" type="presParOf" srcId="{8FEED011-B2BE-406B-A883-15193E2AD89B}" destId="{18D79FBD-4191-4475-89C8-03EF0D2D891D}" srcOrd="0" destOrd="0" presId="urn:microsoft.com/office/officeart/2005/8/layout/hierarchy3"/>
    <dgm:cxn modelId="{6730DF3A-F2DF-4F4F-89A2-2EAB44671C47}" type="presParOf" srcId="{8FEED011-B2BE-406B-A883-15193E2AD89B}" destId="{F7BF313C-94A3-4F5C-8428-FCC491841F20}" srcOrd="1" destOrd="0" presId="urn:microsoft.com/office/officeart/2005/8/layout/hierarchy3"/>
    <dgm:cxn modelId="{84BDD4B9-1AAB-4CF4-91C8-21F60488B6A5}" type="presParOf" srcId="{8FEED011-B2BE-406B-A883-15193E2AD89B}" destId="{9645C5CD-2BAD-45C5-B623-B88807EE2D32}" srcOrd="2" destOrd="0" presId="urn:microsoft.com/office/officeart/2005/8/layout/hierarchy3"/>
    <dgm:cxn modelId="{FB3CAAFE-C84A-4B0D-9C96-259586ABEC20}" type="presParOf" srcId="{8FEED011-B2BE-406B-A883-15193E2AD89B}" destId="{40846862-7662-4739-9256-CD67E7F074C1}" srcOrd="3" destOrd="0" presId="urn:microsoft.com/office/officeart/2005/8/layout/hierarchy3"/>
    <dgm:cxn modelId="{670C45D8-E7F9-45E0-9DC9-900602B2457A}" type="presParOf" srcId="{8FEED011-B2BE-406B-A883-15193E2AD89B}" destId="{039A3919-A758-4DC8-8AC7-6F409FD3D02B}" srcOrd="4" destOrd="0" presId="urn:microsoft.com/office/officeart/2005/8/layout/hierarchy3"/>
    <dgm:cxn modelId="{CD863427-1893-4808-B66A-E43F833A9B70}" type="presParOf" srcId="{8FEED011-B2BE-406B-A883-15193E2AD89B}" destId="{51E22F31-F3B2-4929-8089-F20BD0565FD4}" srcOrd="5" destOrd="0" presId="urn:microsoft.com/office/officeart/2005/8/layout/hierarchy3"/>
    <dgm:cxn modelId="{7FE2D4B5-5A79-472F-9B54-C3590A6A9638}" type="presParOf" srcId="{BBB38A99-85E1-4EA7-A8CA-9AF9113AFE2A}" destId="{ACACA56D-C7E8-4A24-AF20-D4444A0F1B34}" srcOrd="2" destOrd="0" presId="urn:microsoft.com/office/officeart/2005/8/layout/hierarchy3"/>
    <dgm:cxn modelId="{1727418F-2B5B-4472-B4F8-95F470C875FE}" type="presParOf" srcId="{ACACA56D-C7E8-4A24-AF20-D4444A0F1B34}" destId="{1830B45F-23B3-4354-864F-79006015EA73}" srcOrd="0" destOrd="0" presId="urn:microsoft.com/office/officeart/2005/8/layout/hierarchy3"/>
    <dgm:cxn modelId="{1AD6266F-856B-4746-80CA-102974CD2EEE}" type="presParOf" srcId="{1830B45F-23B3-4354-864F-79006015EA73}" destId="{44357D58-0406-4204-B502-0DDB10A53887}" srcOrd="0" destOrd="0" presId="urn:microsoft.com/office/officeart/2005/8/layout/hierarchy3"/>
    <dgm:cxn modelId="{E59EE7DC-0DB5-43E2-AFB7-F5EDDFE1E6D9}" type="presParOf" srcId="{1830B45F-23B3-4354-864F-79006015EA73}" destId="{26C69714-5E6B-4A84-9065-F2E131E47B25}" srcOrd="1" destOrd="0" presId="urn:microsoft.com/office/officeart/2005/8/layout/hierarchy3"/>
    <dgm:cxn modelId="{5800A7FA-C29B-4228-8E0F-6EFC0A78CDCB}" type="presParOf" srcId="{ACACA56D-C7E8-4A24-AF20-D4444A0F1B34}" destId="{D3CA1F25-82F9-41EC-A16D-31ED8BC8F79B}" srcOrd="1" destOrd="0" presId="urn:microsoft.com/office/officeart/2005/8/layout/hierarchy3"/>
    <dgm:cxn modelId="{D3525C39-3E01-4A8A-8407-42C1840C5F1B}" type="presParOf" srcId="{D3CA1F25-82F9-41EC-A16D-31ED8BC8F79B}" destId="{A06F9B0D-F3CA-4F28-AB81-9BA7B4863374}" srcOrd="0" destOrd="0" presId="urn:microsoft.com/office/officeart/2005/8/layout/hierarchy3"/>
    <dgm:cxn modelId="{2818AB31-4741-4A62-B2F4-2BE98CAE1964}" type="presParOf" srcId="{D3CA1F25-82F9-41EC-A16D-31ED8BC8F79B}" destId="{EEA642AC-4C18-4AD1-8CD3-7EBEA6B34446}" srcOrd="1" destOrd="0" presId="urn:microsoft.com/office/officeart/2005/8/layout/hierarchy3"/>
    <dgm:cxn modelId="{2C26F1DF-4FC0-4F54-A55B-0DA57F4B1F5D}" type="presParOf" srcId="{D3CA1F25-82F9-41EC-A16D-31ED8BC8F79B}" destId="{C4A5183A-4C57-47FA-AE6D-FE49496D573E}" srcOrd="2" destOrd="0" presId="urn:microsoft.com/office/officeart/2005/8/layout/hierarchy3"/>
    <dgm:cxn modelId="{3BABB077-853C-4065-AB74-58271C42AA76}" type="presParOf" srcId="{D3CA1F25-82F9-41EC-A16D-31ED8BC8F79B}" destId="{EAF227A1-8B8D-490C-BD1C-6667BAAB2B63}" srcOrd="3" destOrd="0" presId="urn:microsoft.com/office/officeart/2005/8/layout/hierarchy3"/>
    <dgm:cxn modelId="{73AEEDF0-044E-46D7-813C-2E85DA17F284}" type="presParOf" srcId="{BBB38A99-85E1-4EA7-A8CA-9AF9113AFE2A}" destId="{1E8743DA-8CD6-4E02-A332-1875D77EEF31}" srcOrd="3" destOrd="0" presId="urn:microsoft.com/office/officeart/2005/8/layout/hierarchy3"/>
    <dgm:cxn modelId="{9C6A4B83-22A0-4414-B21B-376B3C0896FB}" type="presParOf" srcId="{1E8743DA-8CD6-4E02-A332-1875D77EEF31}" destId="{B12705A8-65BA-45FB-A0D9-6E09CF001961}" srcOrd="0" destOrd="0" presId="urn:microsoft.com/office/officeart/2005/8/layout/hierarchy3"/>
    <dgm:cxn modelId="{421CB528-85FC-40A2-B568-1CEF29A6B859}" type="presParOf" srcId="{B12705A8-65BA-45FB-A0D9-6E09CF001961}" destId="{AFD5FBD2-A6B0-4B0F-A1EF-B08FDFBEDD00}" srcOrd="0" destOrd="0" presId="urn:microsoft.com/office/officeart/2005/8/layout/hierarchy3"/>
    <dgm:cxn modelId="{EE56F30A-2502-479D-81E2-05609983DBBC}" type="presParOf" srcId="{B12705A8-65BA-45FB-A0D9-6E09CF001961}" destId="{C158BD82-6204-4C85-BBA9-BFED3E14162A}" srcOrd="1" destOrd="0" presId="urn:microsoft.com/office/officeart/2005/8/layout/hierarchy3"/>
    <dgm:cxn modelId="{1B905D1C-FAB9-447E-AE33-CFFC5345E8F4}" type="presParOf" srcId="{1E8743DA-8CD6-4E02-A332-1875D77EEF31}" destId="{35F84C2F-3CFF-4FE0-96B0-97FAB1DE3B2B}" srcOrd="1" destOrd="0" presId="urn:microsoft.com/office/officeart/2005/8/layout/hierarchy3"/>
    <dgm:cxn modelId="{EF0F4C59-9F7F-4E04-9F55-F0947D05DAEA}" type="presParOf" srcId="{35F84C2F-3CFF-4FE0-96B0-97FAB1DE3B2B}" destId="{298C5C8E-FEEE-4699-AA67-6FFCE9CBA2C9}" srcOrd="0" destOrd="0" presId="urn:microsoft.com/office/officeart/2005/8/layout/hierarchy3"/>
    <dgm:cxn modelId="{B65B704E-BFE6-422E-9A7E-EE979DA35D64}" type="presParOf" srcId="{35F84C2F-3CFF-4FE0-96B0-97FAB1DE3B2B}" destId="{A09EA88D-85D1-45B8-9CE1-D26B69D2CE5D}" srcOrd="1" destOrd="0" presId="urn:microsoft.com/office/officeart/2005/8/layout/hierarchy3"/>
    <dgm:cxn modelId="{F538CCE4-C6CE-49CC-B13D-FEBAFE7275DF}" type="presParOf" srcId="{35F84C2F-3CFF-4FE0-96B0-97FAB1DE3B2B}" destId="{DC216931-F391-42F0-873F-5E9022B31887}" srcOrd="2" destOrd="0" presId="urn:microsoft.com/office/officeart/2005/8/layout/hierarchy3"/>
    <dgm:cxn modelId="{01FFD144-50D4-4758-B22D-ABEFE4D7B441}" type="presParOf" srcId="{35F84C2F-3CFF-4FE0-96B0-97FAB1DE3B2B}" destId="{C325E273-D0AA-455F-8101-B86ED5425984}" srcOrd="3" destOrd="0" presId="urn:microsoft.com/office/officeart/2005/8/layout/hierarchy3"/>
    <dgm:cxn modelId="{688921A1-085C-4993-A01D-1AFEA175A09F}" type="presParOf" srcId="{35F84C2F-3CFF-4FE0-96B0-97FAB1DE3B2B}" destId="{237DFAA3-4205-4B73-BFEE-13F22A8FF280}" srcOrd="4" destOrd="0" presId="urn:microsoft.com/office/officeart/2005/8/layout/hierarchy3"/>
    <dgm:cxn modelId="{9AFEAB6C-840E-4A38-BB02-4D0621305408}" type="presParOf" srcId="{35F84C2F-3CFF-4FE0-96B0-97FAB1DE3B2B}" destId="{AFECA86B-46D4-40D7-A495-CA4050590A69}" srcOrd="5" destOrd="0" presId="urn:microsoft.com/office/officeart/2005/8/layout/hierarchy3"/>
    <dgm:cxn modelId="{6031D24F-5F52-4CB1-BC04-573C1BE8967A}" type="presParOf" srcId="{BBB38A99-85E1-4EA7-A8CA-9AF9113AFE2A}" destId="{009C31AE-837F-4555-80F7-8E7382586D08}" srcOrd="4" destOrd="0" presId="urn:microsoft.com/office/officeart/2005/8/layout/hierarchy3"/>
    <dgm:cxn modelId="{41B4A406-12D3-45B2-9C33-60C5A8DF2A7E}" type="presParOf" srcId="{009C31AE-837F-4555-80F7-8E7382586D08}" destId="{A3995647-EF7E-402A-A535-7A1C58A5C763}" srcOrd="0" destOrd="0" presId="urn:microsoft.com/office/officeart/2005/8/layout/hierarchy3"/>
    <dgm:cxn modelId="{A1D9C8CF-7DE9-4D4A-BE1F-6CD43DF8F01E}" type="presParOf" srcId="{A3995647-EF7E-402A-A535-7A1C58A5C763}" destId="{9BCE13F9-86C1-4F7D-9251-92E88D880026}" srcOrd="0" destOrd="0" presId="urn:microsoft.com/office/officeart/2005/8/layout/hierarchy3"/>
    <dgm:cxn modelId="{A72D2DB6-52B0-48E1-9C5C-4FDFFEF4E6D9}" type="presParOf" srcId="{A3995647-EF7E-402A-A535-7A1C58A5C763}" destId="{97A096A0-D971-4F92-A4C6-02C8A98E8C73}" srcOrd="1" destOrd="0" presId="urn:microsoft.com/office/officeart/2005/8/layout/hierarchy3"/>
    <dgm:cxn modelId="{37BBDD10-0EA5-4594-8A9E-460EF5ADCEFB}" type="presParOf" srcId="{009C31AE-837F-4555-80F7-8E7382586D08}" destId="{DD83441D-6B4F-4C93-8841-73CB910729CD}" srcOrd="1" destOrd="0" presId="urn:microsoft.com/office/officeart/2005/8/layout/hierarchy3"/>
    <dgm:cxn modelId="{5AF90A37-42EC-46E4-9B1A-EA661E0D9012}" type="presParOf" srcId="{DD83441D-6B4F-4C93-8841-73CB910729CD}" destId="{6C7A8630-3C57-4537-8F24-F36BCE85F616}" srcOrd="0" destOrd="0" presId="urn:microsoft.com/office/officeart/2005/8/layout/hierarchy3"/>
    <dgm:cxn modelId="{DDCCE890-FAB5-4A35-B15B-5621FD6DAAAA}" type="presParOf" srcId="{DD83441D-6B4F-4C93-8841-73CB910729CD}" destId="{BB571528-FDE4-4A4C-8E7B-99972DE62CED}" srcOrd="1" destOrd="0" presId="urn:microsoft.com/office/officeart/2005/8/layout/hierarchy3"/>
    <dgm:cxn modelId="{E04FBCC3-1413-4430-8221-C505BB2B529C}" type="presParOf" srcId="{BBB38A99-85E1-4EA7-A8CA-9AF9113AFE2A}" destId="{81E2BFC7-50C1-4957-AE1D-7888660255D7}" srcOrd="5" destOrd="0" presId="urn:microsoft.com/office/officeart/2005/8/layout/hierarchy3"/>
    <dgm:cxn modelId="{C8CE7AF9-804E-4C2C-870F-3D3C22C57354}" type="presParOf" srcId="{81E2BFC7-50C1-4957-AE1D-7888660255D7}" destId="{9A6D7F4A-D293-41C2-A554-D4C5ABDC0944}" srcOrd="0" destOrd="0" presId="urn:microsoft.com/office/officeart/2005/8/layout/hierarchy3"/>
    <dgm:cxn modelId="{BE9B5573-E086-4559-81EB-B9D03F009D94}" type="presParOf" srcId="{9A6D7F4A-D293-41C2-A554-D4C5ABDC0944}" destId="{DA30FC1C-7CDB-4B5C-8F6D-639A74FECAA5}" srcOrd="0" destOrd="0" presId="urn:microsoft.com/office/officeart/2005/8/layout/hierarchy3"/>
    <dgm:cxn modelId="{C2729AD8-6F23-4ADD-94FB-5B758A69BEE9}" type="presParOf" srcId="{9A6D7F4A-D293-41C2-A554-D4C5ABDC0944}" destId="{687686FA-3115-4642-AFD7-322341577CEF}" srcOrd="1" destOrd="0" presId="urn:microsoft.com/office/officeart/2005/8/layout/hierarchy3"/>
    <dgm:cxn modelId="{769AE0E1-DB14-4246-B72A-80D2817C1C0A}" type="presParOf" srcId="{81E2BFC7-50C1-4957-AE1D-7888660255D7}" destId="{15AE5E75-1B4A-46CC-8D89-3F1092F2BCC6}" srcOrd="1" destOrd="0" presId="urn:microsoft.com/office/officeart/2005/8/layout/hierarchy3"/>
    <dgm:cxn modelId="{B1EE87BE-E602-413E-8F03-43789AED523E}" type="presParOf" srcId="{15AE5E75-1B4A-46CC-8D89-3F1092F2BCC6}" destId="{C34BC9A4-8478-4793-91FE-20931A35CDFC}" srcOrd="0" destOrd="0" presId="urn:microsoft.com/office/officeart/2005/8/layout/hierarchy3"/>
    <dgm:cxn modelId="{2E2FC189-EBD6-42F5-B543-ED304472F952}" type="presParOf" srcId="{15AE5E75-1B4A-46CC-8D89-3F1092F2BCC6}" destId="{A8094849-1CED-4650-BF09-512BAD372B1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AE868-D2CC-42E0-BFAE-5D0C8DF8B8F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122397-297A-4572-B2A6-57009E3BC3B1}">
      <dgm:prSet phldrT="[Tekst]" custT="1"/>
      <dgm:spPr/>
      <dgm:t>
        <a:bodyPr/>
        <a:lstStyle/>
        <a:p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Accelerator pilot 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tylko 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grant </a:t>
          </a:r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i/lub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finansowanie mieszane)</a:t>
          </a:r>
        </a:p>
        <a:p>
          <a:r>
            <a:rPr lang="pl-PL" sz="2000" dirty="0" smtClean="0">
              <a:latin typeface="Calibri" panose="020F0502020204030204" pitchFamily="34" charset="0"/>
              <a:cs typeface="Calibri" panose="020F0502020204030204" pitchFamily="34" charset="0"/>
            </a:rPr>
            <a:t>SME Instrument</a:t>
          </a:r>
          <a:endParaRPr lang="pl-P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B4A3FE-D706-4145-A478-2A42CBE58B77}" type="parTrans" cxnId="{FBF3E404-0BA1-43D6-A9B0-33B81D76F8DE}">
      <dgm:prSet/>
      <dgm:spPr/>
      <dgm:t>
        <a:bodyPr/>
        <a:lstStyle/>
        <a:p>
          <a:endParaRPr lang="pl-PL"/>
        </a:p>
      </dgm:t>
    </dgm:pt>
    <dgm:pt modelId="{0E50E197-1855-4C75-B073-C4F914AA3B66}" type="sibTrans" cxnId="{FBF3E404-0BA1-43D6-A9B0-33B81D76F8DE}">
      <dgm:prSet/>
      <dgm:spPr/>
      <dgm:t>
        <a:bodyPr/>
        <a:lstStyle/>
        <a:p>
          <a:endParaRPr lang="pl-PL"/>
        </a:p>
      </dgm:t>
    </dgm:pt>
    <dgm:pt modelId="{A0CCE082-A65A-454F-AF67-028633734DB1}">
      <dgm:prSet phldrT="[Teks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  <a:cs typeface="Calibri" panose="020F0502020204030204" pitchFamily="34" charset="0"/>
            </a:rPr>
            <a:t>Pathfinder pilot </a:t>
          </a:r>
          <a:r>
            <a:rPr lang="pl-PL" sz="40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40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400" dirty="0" smtClean="0">
              <a:latin typeface="Calibri" panose="020F0502020204030204" pitchFamily="34" charset="0"/>
              <a:cs typeface="Calibri" panose="020F0502020204030204" pitchFamily="34" charset="0"/>
            </a:rPr>
            <a:t>FET- Open, Fet </a:t>
          </a:r>
          <a:r>
            <a:rPr lang="pl-PL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Proactive</a:t>
          </a:r>
          <a:endParaRPr lang="pl-PL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7CBB0E-37AE-4F57-BD8A-F33AAD1FB786}" type="parTrans" cxnId="{50EC7AB4-A7E9-4194-9443-9BFAA10825E7}">
      <dgm:prSet/>
      <dgm:spPr/>
      <dgm:t>
        <a:bodyPr/>
        <a:lstStyle/>
        <a:p>
          <a:endParaRPr lang="pl-PL"/>
        </a:p>
      </dgm:t>
    </dgm:pt>
    <dgm:pt modelId="{7236E2E4-B719-4B17-82EB-1EE7DCB2B05F}" type="sibTrans" cxnId="{50EC7AB4-A7E9-4194-9443-9BFAA10825E7}">
      <dgm:prSet/>
      <dgm:spPr/>
      <dgm:t>
        <a:bodyPr/>
        <a:lstStyle/>
        <a:p>
          <a:endParaRPr lang="pl-PL"/>
        </a:p>
      </dgm:t>
    </dgm:pt>
    <dgm:pt modelId="{09A737B3-6AA5-4A98-8AB4-608865832318}">
      <dgm:prSet phldrT="[Tekst]" custT="1"/>
      <dgm:spPr/>
      <dgm:t>
        <a:bodyPr/>
        <a:lstStyle/>
        <a:p>
          <a:r>
            <a:rPr lang="pl-PL" sz="3600" dirty="0" smtClean="0">
              <a:latin typeface="Calibri" panose="020F0502020204030204" pitchFamily="34" charset="0"/>
              <a:cs typeface="Calibri" panose="020F0502020204030204" pitchFamily="34" charset="0"/>
            </a:rPr>
            <a:t>Fast </a:t>
          </a:r>
          <a:r>
            <a:rPr lang="pl-PL" sz="36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pl-PL" sz="3600" dirty="0" smtClean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pl-PL" sz="3600" dirty="0" err="1" smtClean="0">
              <a:latin typeface="Calibri" panose="020F0502020204030204" pitchFamily="34" charset="0"/>
              <a:cs typeface="Calibri" panose="020F0502020204030204" pitchFamily="34" charset="0"/>
            </a:rPr>
            <a:t>Innovation</a:t>
          </a:r>
          <a:r>
            <a:rPr lang="pl-PL" sz="36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pl-PL" sz="3600" dirty="0" smtClean="0">
              <a:latin typeface="Calibri" panose="020F0502020204030204" pitchFamily="34" charset="0"/>
              <a:cs typeface="Calibri" panose="020F0502020204030204" pitchFamily="34" charset="0"/>
            </a:rPr>
            <a:t>(FTI)</a:t>
          </a:r>
          <a:endParaRPr lang="pl-PL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259C8E-5E25-42FB-A9FE-EE9E6383C0C2}" type="sibTrans" cxnId="{84CBA3A8-AE56-49DC-9BB5-8B5BA1010089}">
      <dgm:prSet/>
      <dgm:spPr/>
      <dgm:t>
        <a:bodyPr/>
        <a:lstStyle/>
        <a:p>
          <a:endParaRPr lang="pl-PL"/>
        </a:p>
      </dgm:t>
    </dgm:pt>
    <dgm:pt modelId="{CBC0A8C6-625E-40CB-9F2F-A5FA805BBCEF}" type="parTrans" cxnId="{84CBA3A8-AE56-49DC-9BB5-8B5BA1010089}">
      <dgm:prSet/>
      <dgm:spPr/>
      <dgm:t>
        <a:bodyPr/>
        <a:lstStyle/>
        <a:p>
          <a:endParaRPr lang="pl-PL"/>
        </a:p>
      </dgm:t>
    </dgm:pt>
    <dgm:pt modelId="{61EA9F95-A3BF-47F2-A411-81FD9D00BC62}">
      <dgm:prSet phldrT="[Tekst]" custT="1"/>
      <dgm:spPr/>
      <dgm:t>
        <a:bodyPr/>
        <a:lstStyle/>
        <a:p>
          <a:r>
            <a:rPr lang="pl-PL" sz="3600" dirty="0" smtClean="0">
              <a:latin typeface="Calibri" panose="020F0502020204030204" pitchFamily="34" charset="0"/>
              <a:cs typeface="Calibri" panose="020F0502020204030204" pitchFamily="34" charset="0"/>
            </a:rPr>
            <a:t>Horizon </a:t>
          </a:r>
          <a:r>
            <a:rPr lang="pl-PL" sz="36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Prizes</a:t>
          </a:r>
          <a:endParaRPr lang="pl-PL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955081-6F49-404A-BE34-0577FB4834CC}" type="parTrans" cxnId="{C11E8CAE-DEE7-4FC7-9AEE-892D5026FF05}">
      <dgm:prSet/>
      <dgm:spPr/>
      <dgm:t>
        <a:bodyPr/>
        <a:lstStyle/>
        <a:p>
          <a:endParaRPr lang="pl-PL"/>
        </a:p>
      </dgm:t>
    </dgm:pt>
    <dgm:pt modelId="{A4079A18-9E62-46FC-BD76-8F219C377579}" type="sibTrans" cxnId="{C11E8CAE-DEE7-4FC7-9AEE-892D5026FF05}">
      <dgm:prSet/>
      <dgm:spPr/>
      <dgm:t>
        <a:bodyPr/>
        <a:lstStyle/>
        <a:p>
          <a:endParaRPr lang="pl-PL"/>
        </a:p>
      </dgm:t>
    </dgm:pt>
    <dgm:pt modelId="{B0C54D24-799D-470F-AD6D-1E2301A5F517}" type="pres">
      <dgm:prSet presAssocID="{1DDAE868-D2CC-42E0-BFAE-5D0C8DF8B8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ABE1F8-28AC-4F6F-84CC-29CD33C46C6C}" type="pres">
      <dgm:prSet presAssocID="{EC122397-297A-4572-B2A6-57009E3BC3B1}" presName="node" presStyleLbl="node1" presStyleIdx="0" presStyleCnt="4" custLinFactNeighborX="-26" custLinFactNeighborY="-2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2C1F2A-833F-4DA4-9B44-E28504A59B53}" type="pres">
      <dgm:prSet presAssocID="{0E50E197-1855-4C75-B073-C4F914AA3B66}" presName="sibTrans" presStyleCnt="0"/>
      <dgm:spPr/>
    </dgm:pt>
    <dgm:pt modelId="{144D6523-68D0-408E-805A-A1E33D20BC42}" type="pres">
      <dgm:prSet presAssocID="{A0CCE082-A65A-454F-AF67-028633734DB1}" presName="node" presStyleLbl="node1" presStyleIdx="1" presStyleCnt="4" custLinFactNeighborX="-448" custLinFactNeighborY="-2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7C1A0B-E89F-429D-9EB3-5371A74A31E9}" type="pres">
      <dgm:prSet presAssocID="{7236E2E4-B719-4B17-82EB-1EE7DCB2B05F}" presName="sibTrans" presStyleCnt="0"/>
      <dgm:spPr/>
    </dgm:pt>
    <dgm:pt modelId="{B897EB56-27EC-4B9D-BEA3-B71ED66DD055}" type="pres">
      <dgm:prSet presAssocID="{09A737B3-6AA5-4A98-8AB4-608865832318}" presName="node" presStyleLbl="node1" presStyleIdx="2" presStyleCnt="4" custLinFactNeighborX="-26" custLinFactNeighborY="-22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734C59-F47E-4197-9106-0A42A1E08767}" type="pres">
      <dgm:prSet presAssocID="{BE259C8E-5E25-42FB-A9FE-EE9E6383C0C2}" presName="sibTrans" presStyleCnt="0"/>
      <dgm:spPr/>
    </dgm:pt>
    <dgm:pt modelId="{B5540D8B-C4CA-49A4-8ACA-0E8D65809141}" type="pres">
      <dgm:prSet presAssocID="{61EA9F95-A3BF-47F2-A411-81FD9D00BC62}" presName="node" presStyleLbl="node1" presStyleIdx="3" presStyleCnt="4" custLinFactNeighborX="-448" custLinFactNeighborY="-22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71B8050-007F-47A9-B631-F81CDF54C794}" type="presOf" srcId="{EC122397-297A-4572-B2A6-57009E3BC3B1}" destId="{B1ABE1F8-28AC-4F6F-84CC-29CD33C46C6C}" srcOrd="0" destOrd="0" presId="urn:microsoft.com/office/officeart/2005/8/layout/default"/>
    <dgm:cxn modelId="{4BD161AF-7E78-4C06-B878-36C474065E0D}" type="presOf" srcId="{61EA9F95-A3BF-47F2-A411-81FD9D00BC62}" destId="{B5540D8B-C4CA-49A4-8ACA-0E8D65809141}" srcOrd="0" destOrd="0" presId="urn:microsoft.com/office/officeart/2005/8/layout/default"/>
    <dgm:cxn modelId="{F3935100-CE93-4895-BD33-FF5E9BB1318B}" type="presOf" srcId="{A0CCE082-A65A-454F-AF67-028633734DB1}" destId="{144D6523-68D0-408E-805A-A1E33D20BC42}" srcOrd="0" destOrd="0" presId="urn:microsoft.com/office/officeart/2005/8/layout/default"/>
    <dgm:cxn modelId="{C2413636-9DE2-490B-AFF8-06AB2C2BCF70}" type="presOf" srcId="{1DDAE868-D2CC-42E0-BFAE-5D0C8DF8B8F6}" destId="{B0C54D24-799D-470F-AD6D-1E2301A5F517}" srcOrd="0" destOrd="0" presId="urn:microsoft.com/office/officeart/2005/8/layout/default"/>
    <dgm:cxn modelId="{FBF3E404-0BA1-43D6-A9B0-33B81D76F8DE}" srcId="{1DDAE868-D2CC-42E0-BFAE-5D0C8DF8B8F6}" destId="{EC122397-297A-4572-B2A6-57009E3BC3B1}" srcOrd="0" destOrd="0" parTransId="{62B4A3FE-D706-4145-A478-2A42CBE58B77}" sibTransId="{0E50E197-1855-4C75-B073-C4F914AA3B66}"/>
    <dgm:cxn modelId="{64BEE563-1583-4CFE-AE40-1A9C48993F6B}" type="presOf" srcId="{09A737B3-6AA5-4A98-8AB4-608865832318}" destId="{B897EB56-27EC-4B9D-BEA3-B71ED66DD055}" srcOrd="0" destOrd="0" presId="urn:microsoft.com/office/officeart/2005/8/layout/default"/>
    <dgm:cxn modelId="{84CBA3A8-AE56-49DC-9BB5-8B5BA1010089}" srcId="{1DDAE868-D2CC-42E0-BFAE-5D0C8DF8B8F6}" destId="{09A737B3-6AA5-4A98-8AB4-608865832318}" srcOrd="2" destOrd="0" parTransId="{CBC0A8C6-625E-40CB-9F2F-A5FA805BBCEF}" sibTransId="{BE259C8E-5E25-42FB-A9FE-EE9E6383C0C2}"/>
    <dgm:cxn modelId="{50EC7AB4-A7E9-4194-9443-9BFAA10825E7}" srcId="{1DDAE868-D2CC-42E0-BFAE-5D0C8DF8B8F6}" destId="{A0CCE082-A65A-454F-AF67-028633734DB1}" srcOrd="1" destOrd="0" parTransId="{947CBB0E-37AE-4F57-BD8A-F33AAD1FB786}" sibTransId="{7236E2E4-B719-4B17-82EB-1EE7DCB2B05F}"/>
    <dgm:cxn modelId="{C11E8CAE-DEE7-4FC7-9AEE-892D5026FF05}" srcId="{1DDAE868-D2CC-42E0-BFAE-5D0C8DF8B8F6}" destId="{61EA9F95-A3BF-47F2-A411-81FD9D00BC62}" srcOrd="3" destOrd="0" parTransId="{F2955081-6F49-404A-BE34-0577FB4834CC}" sibTransId="{A4079A18-9E62-46FC-BD76-8F219C377579}"/>
    <dgm:cxn modelId="{98EEFE54-D865-4CB5-9CA0-2B8ACD0D2F5D}" type="presParOf" srcId="{B0C54D24-799D-470F-AD6D-1E2301A5F517}" destId="{B1ABE1F8-28AC-4F6F-84CC-29CD33C46C6C}" srcOrd="0" destOrd="0" presId="urn:microsoft.com/office/officeart/2005/8/layout/default"/>
    <dgm:cxn modelId="{E7A9953F-4984-4CDC-BB14-59E1D813CCEE}" type="presParOf" srcId="{B0C54D24-799D-470F-AD6D-1E2301A5F517}" destId="{BB2C1F2A-833F-4DA4-9B44-E28504A59B53}" srcOrd="1" destOrd="0" presId="urn:microsoft.com/office/officeart/2005/8/layout/default"/>
    <dgm:cxn modelId="{4B0FD168-CED5-4649-8A83-14A2E4C42B84}" type="presParOf" srcId="{B0C54D24-799D-470F-AD6D-1E2301A5F517}" destId="{144D6523-68D0-408E-805A-A1E33D20BC42}" srcOrd="2" destOrd="0" presId="urn:microsoft.com/office/officeart/2005/8/layout/default"/>
    <dgm:cxn modelId="{75053856-CB71-48E6-8A3A-CB312ED75AED}" type="presParOf" srcId="{B0C54D24-799D-470F-AD6D-1E2301A5F517}" destId="{0E7C1A0B-E89F-429D-9EB3-5371A74A31E9}" srcOrd="3" destOrd="0" presId="urn:microsoft.com/office/officeart/2005/8/layout/default"/>
    <dgm:cxn modelId="{37052BAA-9329-4FF4-9254-F402132F2028}" type="presParOf" srcId="{B0C54D24-799D-470F-AD6D-1E2301A5F517}" destId="{B897EB56-27EC-4B9D-BEA3-B71ED66DD055}" srcOrd="4" destOrd="0" presId="urn:microsoft.com/office/officeart/2005/8/layout/default"/>
    <dgm:cxn modelId="{571C63CF-ADD0-4791-A9A3-F5D885B946AA}" type="presParOf" srcId="{B0C54D24-799D-470F-AD6D-1E2301A5F517}" destId="{E8734C59-F47E-4197-9106-0A42A1E08767}" srcOrd="5" destOrd="0" presId="urn:microsoft.com/office/officeart/2005/8/layout/default"/>
    <dgm:cxn modelId="{05129404-0102-4022-981C-D6CF80550748}" type="presParOf" srcId="{B0C54D24-799D-470F-AD6D-1E2301A5F517}" destId="{B5540D8B-C4CA-49A4-8ACA-0E8D6580914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4B688-47F5-44A2-BDA2-F2D52A1A73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28DB87-E1DD-4C3E-9977-56CC57A016CC}">
      <dgm:prSet phldrT="[Tekst]" custT="1"/>
      <dgm:spPr/>
      <dgm:t>
        <a:bodyPr/>
        <a:lstStyle/>
        <a:p>
          <a:r>
            <a:rPr lang="pl-PL" sz="2000" dirty="0" smtClean="0">
              <a:latin typeface="Calibri" panose="020F0502020204030204" pitchFamily="34" charset="0"/>
              <a:cs typeface="Calibri" panose="020F0502020204030204" pitchFamily="34" charset="0"/>
            </a:rPr>
            <a:t>Grant</a:t>
          </a:r>
          <a:endParaRPr lang="pl-P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2D728-4436-485B-B8E8-07FE1A699507}" type="parTrans" cxnId="{AED2602E-5937-4D45-B079-24D12D84FEC1}">
      <dgm:prSet/>
      <dgm:spPr/>
      <dgm:t>
        <a:bodyPr/>
        <a:lstStyle/>
        <a:p>
          <a:endParaRPr lang="pl-PL" sz="1200"/>
        </a:p>
      </dgm:t>
    </dgm:pt>
    <dgm:pt modelId="{C07824D4-2025-491F-8B7B-7E9D5EB38E37}" type="sibTrans" cxnId="{AED2602E-5937-4D45-B079-24D12D84FEC1}">
      <dgm:prSet/>
      <dgm:spPr/>
      <dgm:t>
        <a:bodyPr/>
        <a:lstStyle/>
        <a:p>
          <a:endParaRPr lang="pl-PL" sz="1200"/>
        </a:p>
      </dgm:t>
    </dgm:pt>
    <dgm:pt modelId="{1D717344-A4B1-4FDD-9641-39FDF2985E62}">
      <dgm:prSet phldrT="[Tekst]" custT="1"/>
      <dgm:spPr/>
      <dgm:t>
        <a:bodyPr/>
        <a:lstStyle/>
        <a:p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0,5 -2,5 mln euro</a:t>
          </a:r>
          <a:endParaRPr lang="pl-PL" sz="1800" dirty="0"/>
        </a:p>
      </dgm:t>
    </dgm:pt>
    <dgm:pt modelId="{70C92AEB-2C98-4610-AD97-0FBD18788473}" type="parTrans" cxnId="{CD04514E-88A3-429A-80B8-3169D06249CD}">
      <dgm:prSet/>
      <dgm:spPr/>
      <dgm:t>
        <a:bodyPr/>
        <a:lstStyle/>
        <a:p>
          <a:endParaRPr lang="pl-PL" sz="1200"/>
        </a:p>
      </dgm:t>
    </dgm:pt>
    <dgm:pt modelId="{832329CF-1ACD-4604-B579-97E140621F6B}" type="sibTrans" cxnId="{CD04514E-88A3-429A-80B8-3169D06249CD}">
      <dgm:prSet/>
      <dgm:spPr/>
      <dgm:t>
        <a:bodyPr/>
        <a:lstStyle/>
        <a:p>
          <a:endParaRPr lang="pl-PL" sz="1200"/>
        </a:p>
      </dgm:t>
    </dgm:pt>
    <dgm:pt modelId="{0E6B6040-B254-4B08-BA3C-1BFFB6AF9331}">
      <dgm:prSet phldrT="[Tekst]" custT="1"/>
      <dgm:spPr/>
      <dgm:t>
        <a:bodyPr/>
        <a:lstStyle/>
        <a:p>
          <a:r>
            <a:rPr lang="pl-PL" sz="2000" dirty="0" smtClean="0">
              <a:latin typeface="Calibri" panose="020F0502020204030204" pitchFamily="34" charset="0"/>
              <a:cs typeface="Calibri" panose="020F0502020204030204" pitchFamily="34" charset="0"/>
            </a:rPr>
            <a:t>Blended finance</a:t>
          </a:r>
          <a:endParaRPr lang="pl-P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1789E-D454-4674-97BF-7AE289DA57F8}" type="parTrans" cxnId="{47979D58-7B0A-402E-9F71-D21260D5BA4E}">
      <dgm:prSet/>
      <dgm:spPr/>
      <dgm:t>
        <a:bodyPr/>
        <a:lstStyle/>
        <a:p>
          <a:endParaRPr lang="pl-PL" sz="1200"/>
        </a:p>
      </dgm:t>
    </dgm:pt>
    <dgm:pt modelId="{1BC72754-07DE-4C4D-A9D2-81FE74E9BF0C}" type="sibTrans" cxnId="{47979D58-7B0A-402E-9F71-D21260D5BA4E}">
      <dgm:prSet/>
      <dgm:spPr/>
      <dgm:t>
        <a:bodyPr/>
        <a:lstStyle/>
        <a:p>
          <a:endParaRPr lang="pl-PL" sz="1200"/>
        </a:p>
      </dgm:t>
    </dgm:pt>
    <dgm:pt modelId="{B0055988-A902-4CA3-AFE7-CE4BA9063DD8}">
      <dgm:prSet phldrT="[Tekst]" custT="1"/>
      <dgm:spPr/>
      <dgm:t>
        <a:bodyPr/>
        <a:lstStyle/>
        <a:p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do 17,5 mln euro (grant 2,5m + equity 15m)</a:t>
          </a:r>
          <a:endParaRPr lang="pl-PL" sz="1800" dirty="0"/>
        </a:p>
      </dgm:t>
    </dgm:pt>
    <dgm:pt modelId="{8BEB257B-CB3F-4352-A840-FD278EE5DC66}" type="parTrans" cxnId="{B137214E-AEF2-4F12-8F0B-3B839FA6B2C1}">
      <dgm:prSet/>
      <dgm:spPr/>
      <dgm:t>
        <a:bodyPr/>
        <a:lstStyle/>
        <a:p>
          <a:endParaRPr lang="pl-PL" sz="1200"/>
        </a:p>
      </dgm:t>
    </dgm:pt>
    <dgm:pt modelId="{D3DD45BA-FB67-49A2-A680-E383F7320D9D}" type="sibTrans" cxnId="{B137214E-AEF2-4F12-8F0B-3B839FA6B2C1}">
      <dgm:prSet/>
      <dgm:spPr/>
      <dgm:t>
        <a:bodyPr/>
        <a:lstStyle/>
        <a:p>
          <a:endParaRPr lang="pl-PL" sz="1200"/>
        </a:p>
      </dgm:t>
    </dgm:pt>
    <dgm:pt modelId="{4BF9C609-74F1-4C66-8773-E45F218DFB9D}">
      <dgm:prSet phldrT="[Tekst]" custT="1"/>
      <dgm:spPr/>
      <dgm:t>
        <a:bodyPr/>
        <a:lstStyle/>
        <a:p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equity na działania 9 TRL+</a:t>
          </a:r>
          <a:endParaRPr lang="pl-PL" sz="1800" dirty="0"/>
        </a:p>
      </dgm:t>
    </dgm:pt>
    <dgm:pt modelId="{BA0A7A48-5515-4A06-9EE9-5C08DC15A1F5}" type="parTrans" cxnId="{6B036F24-220F-41B7-8A54-28CA65F96D7B}">
      <dgm:prSet/>
      <dgm:spPr/>
      <dgm:t>
        <a:bodyPr/>
        <a:lstStyle/>
        <a:p>
          <a:endParaRPr lang="pl-PL" sz="1200"/>
        </a:p>
      </dgm:t>
    </dgm:pt>
    <dgm:pt modelId="{F1548933-A570-4F9E-86A4-F35709430B23}" type="sibTrans" cxnId="{6B036F24-220F-41B7-8A54-28CA65F96D7B}">
      <dgm:prSet/>
      <dgm:spPr/>
      <dgm:t>
        <a:bodyPr/>
        <a:lstStyle/>
        <a:p>
          <a:endParaRPr lang="pl-PL" sz="1200"/>
        </a:p>
      </dgm:t>
    </dgm:pt>
    <dgm:pt modelId="{18ECCAEB-9053-4442-AC09-1963D88ACB20}">
      <dgm:prSet phldrT="[Tekst]" custT="1"/>
      <dgm:spPr/>
      <dgm:t>
        <a:bodyPr/>
        <a:lstStyle/>
        <a:p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działania na poziomie 6 - 8 TRL</a:t>
          </a:r>
          <a:endParaRPr lang="pl-PL" sz="1800" dirty="0"/>
        </a:p>
      </dgm:t>
    </dgm:pt>
    <dgm:pt modelId="{E0D5D744-DD50-47CC-BBF3-10809B504C6B}" type="parTrans" cxnId="{46ACBC22-60AA-40D6-B4E2-7F0D9F7F06D4}">
      <dgm:prSet/>
      <dgm:spPr/>
      <dgm:t>
        <a:bodyPr/>
        <a:lstStyle/>
        <a:p>
          <a:endParaRPr lang="pl-PL" sz="1200"/>
        </a:p>
      </dgm:t>
    </dgm:pt>
    <dgm:pt modelId="{506CB3C8-782D-4FEB-BDC9-B4C2EF026207}" type="sibTrans" cxnId="{46ACBC22-60AA-40D6-B4E2-7F0D9F7F06D4}">
      <dgm:prSet/>
      <dgm:spPr/>
      <dgm:t>
        <a:bodyPr/>
        <a:lstStyle/>
        <a:p>
          <a:endParaRPr lang="pl-PL" sz="1200"/>
        </a:p>
      </dgm:t>
    </dgm:pt>
    <dgm:pt modelId="{9DE78D44-5C51-4876-955D-DA3DC115B23D}" type="pres">
      <dgm:prSet presAssocID="{4ED4B688-47F5-44A2-BDA2-F2D52A1A73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B02B66-F756-4E0F-AD1F-7AFA7EB0FF6E}" type="pres">
      <dgm:prSet presAssocID="{5428DB87-E1DD-4C3E-9977-56CC57A016CC}" presName="composite" presStyleCnt="0"/>
      <dgm:spPr/>
    </dgm:pt>
    <dgm:pt modelId="{C87C71FA-4D11-48DC-B3BD-2C5E75109513}" type="pres">
      <dgm:prSet presAssocID="{5428DB87-E1DD-4C3E-9977-56CC57A016CC}" presName="parTx" presStyleLbl="alignNode1" presStyleIdx="0" presStyleCnt="2" custScaleY="108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543692-A96C-47A2-A55E-C3F2FE22F2C6}" type="pres">
      <dgm:prSet presAssocID="{5428DB87-E1DD-4C3E-9977-56CC57A016C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ECF3C-661D-45C5-9655-5FF0E66CB6AE}" type="pres">
      <dgm:prSet presAssocID="{C07824D4-2025-491F-8B7B-7E9D5EB38E37}" presName="space" presStyleCnt="0"/>
      <dgm:spPr/>
    </dgm:pt>
    <dgm:pt modelId="{B7CEEFA0-0FF2-447E-B1C1-2F04649FC95C}" type="pres">
      <dgm:prSet presAssocID="{0E6B6040-B254-4B08-BA3C-1BFFB6AF9331}" presName="composite" presStyleCnt="0"/>
      <dgm:spPr/>
    </dgm:pt>
    <dgm:pt modelId="{0695B216-DC73-485B-B777-4280E77F0DE6}" type="pres">
      <dgm:prSet presAssocID="{0E6B6040-B254-4B08-BA3C-1BFFB6AF9331}" presName="parTx" presStyleLbl="alignNode1" presStyleIdx="1" presStyleCnt="2" custScaleY="100414" custLinFactNeighborX="113" custLinFactNeighborY="-1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636AAE-F586-4B0C-ACB7-2533D186CA99}" type="pres">
      <dgm:prSet presAssocID="{0E6B6040-B254-4B08-BA3C-1BFFB6AF9331}" presName="desTx" presStyleLbl="alignAccFollowNode1" presStyleIdx="1" presStyleCnt="2" custScaleY="100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ACBC22-60AA-40D6-B4E2-7F0D9F7F06D4}" srcId="{5428DB87-E1DD-4C3E-9977-56CC57A016CC}" destId="{18ECCAEB-9053-4442-AC09-1963D88ACB20}" srcOrd="1" destOrd="0" parTransId="{E0D5D744-DD50-47CC-BBF3-10809B504C6B}" sibTransId="{506CB3C8-782D-4FEB-BDC9-B4C2EF026207}"/>
    <dgm:cxn modelId="{6B036F24-220F-41B7-8A54-28CA65F96D7B}" srcId="{0E6B6040-B254-4B08-BA3C-1BFFB6AF9331}" destId="{4BF9C609-74F1-4C66-8773-E45F218DFB9D}" srcOrd="1" destOrd="0" parTransId="{BA0A7A48-5515-4A06-9EE9-5C08DC15A1F5}" sibTransId="{F1548933-A570-4F9E-86A4-F35709430B23}"/>
    <dgm:cxn modelId="{EE9D0960-FE1F-48C7-94CE-28B19EE63BF6}" type="presOf" srcId="{1D717344-A4B1-4FDD-9641-39FDF2985E62}" destId="{97543692-A96C-47A2-A55E-C3F2FE22F2C6}" srcOrd="0" destOrd="0" presId="urn:microsoft.com/office/officeart/2005/8/layout/hList1"/>
    <dgm:cxn modelId="{1D83A861-07D2-4427-9430-708EB8CA7D3C}" type="presOf" srcId="{0E6B6040-B254-4B08-BA3C-1BFFB6AF9331}" destId="{0695B216-DC73-485B-B777-4280E77F0DE6}" srcOrd="0" destOrd="0" presId="urn:microsoft.com/office/officeart/2005/8/layout/hList1"/>
    <dgm:cxn modelId="{80E805F6-2C73-430B-8B1B-A867C7EF405B}" type="presOf" srcId="{18ECCAEB-9053-4442-AC09-1963D88ACB20}" destId="{97543692-A96C-47A2-A55E-C3F2FE22F2C6}" srcOrd="0" destOrd="1" presId="urn:microsoft.com/office/officeart/2005/8/layout/hList1"/>
    <dgm:cxn modelId="{BFCA4FCA-A79C-42DB-A9B1-663B8F074B3B}" type="presOf" srcId="{4BF9C609-74F1-4C66-8773-E45F218DFB9D}" destId="{23636AAE-F586-4B0C-ACB7-2533D186CA99}" srcOrd="0" destOrd="1" presId="urn:microsoft.com/office/officeart/2005/8/layout/hList1"/>
    <dgm:cxn modelId="{CD04514E-88A3-429A-80B8-3169D06249CD}" srcId="{5428DB87-E1DD-4C3E-9977-56CC57A016CC}" destId="{1D717344-A4B1-4FDD-9641-39FDF2985E62}" srcOrd="0" destOrd="0" parTransId="{70C92AEB-2C98-4610-AD97-0FBD18788473}" sibTransId="{832329CF-1ACD-4604-B579-97E140621F6B}"/>
    <dgm:cxn modelId="{CA1D313F-0520-409A-91A9-CE387CB8E29A}" type="presOf" srcId="{B0055988-A902-4CA3-AFE7-CE4BA9063DD8}" destId="{23636AAE-F586-4B0C-ACB7-2533D186CA99}" srcOrd="0" destOrd="0" presId="urn:microsoft.com/office/officeart/2005/8/layout/hList1"/>
    <dgm:cxn modelId="{B137214E-AEF2-4F12-8F0B-3B839FA6B2C1}" srcId="{0E6B6040-B254-4B08-BA3C-1BFFB6AF9331}" destId="{B0055988-A902-4CA3-AFE7-CE4BA9063DD8}" srcOrd="0" destOrd="0" parTransId="{8BEB257B-CB3F-4352-A840-FD278EE5DC66}" sibTransId="{D3DD45BA-FB67-49A2-A680-E383F7320D9D}"/>
    <dgm:cxn modelId="{47979D58-7B0A-402E-9F71-D21260D5BA4E}" srcId="{4ED4B688-47F5-44A2-BDA2-F2D52A1A7393}" destId="{0E6B6040-B254-4B08-BA3C-1BFFB6AF9331}" srcOrd="1" destOrd="0" parTransId="{61E1789E-D454-4674-97BF-7AE289DA57F8}" sibTransId="{1BC72754-07DE-4C4D-A9D2-81FE74E9BF0C}"/>
    <dgm:cxn modelId="{26B3FBD0-2A85-42EE-9E8E-6902FD43A5F3}" type="presOf" srcId="{5428DB87-E1DD-4C3E-9977-56CC57A016CC}" destId="{C87C71FA-4D11-48DC-B3BD-2C5E75109513}" srcOrd="0" destOrd="0" presId="urn:microsoft.com/office/officeart/2005/8/layout/hList1"/>
    <dgm:cxn modelId="{AED2602E-5937-4D45-B079-24D12D84FEC1}" srcId="{4ED4B688-47F5-44A2-BDA2-F2D52A1A7393}" destId="{5428DB87-E1DD-4C3E-9977-56CC57A016CC}" srcOrd="0" destOrd="0" parTransId="{B492D728-4436-485B-B8E8-07FE1A699507}" sibTransId="{C07824D4-2025-491F-8B7B-7E9D5EB38E37}"/>
    <dgm:cxn modelId="{51D705E0-9710-4537-981F-C5FF98950113}" type="presOf" srcId="{4ED4B688-47F5-44A2-BDA2-F2D52A1A7393}" destId="{9DE78D44-5C51-4876-955D-DA3DC115B23D}" srcOrd="0" destOrd="0" presId="urn:microsoft.com/office/officeart/2005/8/layout/hList1"/>
    <dgm:cxn modelId="{67BCB8B0-4724-4CAE-BAD8-E109A7051E66}" type="presParOf" srcId="{9DE78D44-5C51-4876-955D-DA3DC115B23D}" destId="{ECB02B66-F756-4E0F-AD1F-7AFA7EB0FF6E}" srcOrd="0" destOrd="0" presId="urn:microsoft.com/office/officeart/2005/8/layout/hList1"/>
    <dgm:cxn modelId="{2B9E1FA1-3075-4065-9875-1D50B68EE0F8}" type="presParOf" srcId="{ECB02B66-F756-4E0F-AD1F-7AFA7EB0FF6E}" destId="{C87C71FA-4D11-48DC-B3BD-2C5E75109513}" srcOrd="0" destOrd="0" presId="urn:microsoft.com/office/officeart/2005/8/layout/hList1"/>
    <dgm:cxn modelId="{6D4D74F1-6CEC-4A61-9EB2-671F79E81D74}" type="presParOf" srcId="{ECB02B66-F756-4E0F-AD1F-7AFA7EB0FF6E}" destId="{97543692-A96C-47A2-A55E-C3F2FE22F2C6}" srcOrd="1" destOrd="0" presId="urn:microsoft.com/office/officeart/2005/8/layout/hList1"/>
    <dgm:cxn modelId="{E2AFCDD8-8CEA-4ABA-A455-E8209643EBD4}" type="presParOf" srcId="{9DE78D44-5C51-4876-955D-DA3DC115B23D}" destId="{C47ECF3C-661D-45C5-9655-5FF0E66CB6AE}" srcOrd="1" destOrd="0" presId="urn:microsoft.com/office/officeart/2005/8/layout/hList1"/>
    <dgm:cxn modelId="{24A55B70-FFA9-43A5-85D3-44AEAE6706B9}" type="presParOf" srcId="{9DE78D44-5C51-4876-955D-DA3DC115B23D}" destId="{B7CEEFA0-0FF2-447E-B1C1-2F04649FC95C}" srcOrd="2" destOrd="0" presId="urn:microsoft.com/office/officeart/2005/8/layout/hList1"/>
    <dgm:cxn modelId="{E3A2E0F6-398B-4B47-B95D-6E931EFE3B14}" type="presParOf" srcId="{B7CEEFA0-0FF2-447E-B1C1-2F04649FC95C}" destId="{0695B216-DC73-485B-B777-4280E77F0DE6}" srcOrd="0" destOrd="0" presId="urn:microsoft.com/office/officeart/2005/8/layout/hList1"/>
    <dgm:cxn modelId="{F2A430AE-DE32-4963-A40F-0DBDC1544A88}" type="presParOf" srcId="{B7CEEFA0-0FF2-447E-B1C1-2F04649FC95C}" destId="{23636AAE-F586-4B0C-ACB7-2533D186C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4BEF-2A3D-4EDF-9ED0-1EC0A45D9CE7}">
      <dsp:nvSpPr>
        <dsp:cNvPr id="0" name=""/>
        <dsp:cNvSpPr/>
      </dsp:nvSpPr>
      <dsp:spPr>
        <a:xfrm>
          <a:off x="0" y="102175"/>
          <a:ext cx="1218681" cy="77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600" kern="1200" dirty="0"/>
        </a:p>
      </dsp:txBody>
      <dsp:txXfrm>
        <a:off x="22778" y="124953"/>
        <a:ext cx="1173125" cy="732138"/>
      </dsp:txXfrm>
    </dsp:sp>
    <dsp:sp modelId="{B4224A26-D5B6-4FCB-9EA5-4D6913446F77}">
      <dsp:nvSpPr>
        <dsp:cNvPr id="0" name=""/>
        <dsp:cNvSpPr/>
      </dsp:nvSpPr>
      <dsp:spPr>
        <a:xfrm>
          <a:off x="121868" y="879870"/>
          <a:ext cx="136960" cy="2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52"/>
              </a:lnTo>
              <a:lnTo>
                <a:pt x="136960" y="232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8A1FC-09DE-4744-AAAF-DA717DD9AB13}">
      <dsp:nvSpPr>
        <dsp:cNvPr id="0" name=""/>
        <dsp:cNvSpPr/>
      </dsp:nvSpPr>
      <dsp:spPr>
        <a:xfrm>
          <a:off x="258828" y="928550"/>
          <a:ext cx="1010856" cy="3671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Robotyka</a:t>
          </a:r>
          <a:endParaRPr lang="pl-PL" sz="1050" b="1" kern="1200" dirty="0">
            <a:solidFill>
              <a:srgbClr val="002060"/>
            </a:solidFill>
          </a:endParaRPr>
        </a:p>
      </dsp:txBody>
      <dsp:txXfrm>
        <a:off x="269581" y="939303"/>
        <a:ext cx="989350" cy="345638"/>
      </dsp:txXfrm>
    </dsp:sp>
    <dsp:sp modelId="{3C21C473-23A6-4206-9726-AD20F8BFC556}">
      <dsp:nvSpPr>
        <dsp:cNvPr id="0" name=""/>
        <dsp:cNvSpPr/>
      </dsp:nvSpPr>
      <dsp:spPr>
        <a:xfrm>
          <a:off x="121868" y="879870"/>
          <a:ext cx="94156" cy="117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589"/>
              </a:lnTo>
              <a:lnTo>
                <a:pt x="94156" y="1175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CB8E-99F3-4F6B-8EF2-9A55285AD109}">
      <dsp:nvSpPr>
        <dsp:cNvPr id="0" name=""/>
        <dsp:cNvSpPr/>
      </dsp:nvSpPr>
      <dsp:spPr>
        <a:xfrm>
          <a:off x="216024" y="1800201"/>
          <a:ext cx="1157243" cy="510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Sztuczna inteligencja</a:t>
          </a:r>
          <a:endParaRPr lang="pl-PL" sz="1050" b="1" kern="1200" dirty="0">
            <a:solidFill>
              <a:srgbClr val="002060"/>
            </a:solidFill>
          </a:endParaRPr>
        </a:p>
      </dsp:txBody>
      <dsp:txXfrm>
        <a:off x="230977" y="1815154"/>
        <a:ext cx="1127337" cy="480610"/>
      </dsp:txXfrm>
    </dsp:sp>
    <dsp:sp modelId="{97E0EB9F-D03B-41C7-B982-1E582BCEDD48}">
      <dsp:nvSpPr>
        <dsp:cNvPr id="0" name=""/>
        <dsp:cNvSpPr/>
      </dsp:nvSpPr>
      <dsp:spPr>
        <a:xfrm>
          <a:off x="121868" y="879870"/>
          <a:ext cx="122850" cy="180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491"/>
              </a:lnTo>
              <a:lnTo>
                <a:pt x="122850" y="1807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57285-CD64-4458-AB91-DE9A7B77DF85}">
      <dsp:nvSpPr>
        <dsp:cNvPr id="0" name=""/>
        <dsp:cNvSpPr/>
      </dsp:nvSpPr>
      <dsp:spPr>
        <a:xfrm>
          <a:off x="244718" y="2448271"/>
          <a:ext cx="1339456" cy="4781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Software </a:t>
          </a:r>
          <a:endParaRPr lang="pl-PL" sz="1050" b="1" kern="1200" dirty="0">
            <a:solidFill>
              <a:srgbClr val="002060"/>
            </a:solidFill>
          </a:endParaRPr>
        </a:p>
      </dsp:txBody>
      <dsp:txXfrm>
        <a:off x="258723" y="2462276"/>
        <a:ext cx="1311446" cy="450169"/>
      </dsp:txXfrm>
    </dsp:sp>
    <dsp:sp modelId="{965ABF5B-E5EC-4668-AFBF-A348128FB372}">
      <dsp:nvSpPr>
        <dsp:cNvPr id="0" name=""/>
        <dsp:cNvSpPr/>
      </dsp:nvSpPr>
      <dsp:spPr>
        <a:xfrm>
          <a:off x="121868" y="879870"/>
          <a:ext cx="142289" cy="67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854"/>
              </a:lnTo>
              <a:lnTo>
                <a:pt x="142289" y="671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57691-B74C-43DA-985B-35669CDADFB7}">
      <dsp:nvSpPr>
        <dsp:cNvPr id="0" name=""/>
        <dsp:cNvSpPr/>
      </dsp:nvSpPr>
      <dsp:spPr>
        <a:xfrm>
          <a:off x="264157" y="1368152"/>
          <a:ext cx="1010856" cy="3671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rgbClr val="002060"/>
              </a:solidFill>
            </a:rPr>
            <a:t>Fotonika</a:t>
          </a:r>
          <a:endParaRPr lang="pl-PL" sz="1100" b="1" kern="1200" dirty="0">
            <a:solidFill>
              <a:srgbClr val="002060"/>
            </a:solidFill>
          </a:endParaRPr>
        </a:p>
      </dsp:txBody>
      <dsp:txXfrm>
        <a:off x="274910" y="1378905"/>
        <a:ext cx="989350" cy="345638"/>
      </dsp:txXfrm>
    </dsp:sp>
    <dsp:sp modelId="{34B882A2-D345-423B-8380-0DC59CF1B663}">
      <dsp:nvSpPr>
        <dsp:cNvPr id="0" name=""/>
        <dsp:cNvSpPr/>
      </dsp:nvSpPr>
      <dsp:spPr>
        <a:xfrm>
          <a:off x="1524636" y="64453"/>
          <a:ext cx="1391247" cy="885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dirty="0"/>
        </a:p>
      </dsp:txBody>
      <dsp:txXfrm>
        <a:off x="1550558" y="90375"/>
        <a:ext cx="1339403" cy="833210"/>
      </dsp:txXfrm>
    </dsp:sp>
    <dsp:sp modelId="{18D79FBD-4191-4475-89C8-03EF0D2D891D}">
      <dsp:nvSpPr>
        <dsp:cNvPr id="0" name=""/>
        <dsp:cNvSpPr/>
      </dsp:nvSpPr>
      <dsp:spPr>
        <a:xfrm>
          <a:off x="1663760" y="949507"/>
          <a:ext cx="136440" cy="27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4"/>
              </a:lnTo>
              <a:lnTo>
                <a:pt x="136440" y="278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F313C-94A3-4F5C-8428-FCC491841F20}">
      <dsp:nvSpPr>
        <dsp:cNvPr id="0" name=""/>
        <dsp:cNvSpPr/>
      </dsp:nvSpPr>
      <dsp:spPr>
        <a:xfrm>
          <a:off x="1800201" y="1080120"/>
          <a:ext cx="1095624" cy="295122"/>
        </a:xfrm>
        <a:prstGeom prst="roundRect">
          <a:avLst>
            <a:gd name="adj" fmla="val 10000"/>
          </a:avLst>
        </a:prstGeom>
        <a:solidFill>
          <a:srgbClr val="173FE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bg1"/>
              </a:solidFill>
            </a:rPr>
            <a:t>Big</a:t>
          </a:r>
          <a:r>
            <a:rPr lang="pl-PL" sz="1050" b="1" kern="1200" dirty="0" smtClean="0"/>
            <a:t> </a:t>
          </a:r>
          <a:r>
            <a:rPr lang="pl-PL" sz="1050" b="1" kern="1200" dirty="0" smtClean="0">
              <a:solidFill>
                <a:schemeClr val="bg1"/>
              </a:solidFill>
            </a:rPr>
            <a:t>Data</a:t>
          </a:r>
          <a:endParaRPr lang="pl-PL" sz="1050" b="1" kern="1200" dirty="0">
            <a:solidFill>
              <a:schemeClr val="bg1"/>
            </a:solidFill>
          </a:endParaRPr>
        </a:p>
      </dsp:txBody>
      <dsp:txXfrm>
        <a:off x="1808845" y="1088764"/>
        <a:ext cx="1078336" cy="277834"/>
      </dsp:txXfrm>
    </dsp:sp>
    <dsp:sp modelId="{9645C5CD-2BAD-45C5-B623-B88807EE2D32}">
      <dsp:nvSpPr>
        <dsp:cNvPr id="0" name=""/>
        <dsp:cNvSpPr/>
      </dsp:nvSpPr>
      <dsp:spPr>
        <a:xfrm>
          <a:off x="1663760" y="949507"/>
          <a:ext cx="136440" cy="78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87"/>
              </a:lnTo>
              <a:lnTo>
                <a:pt x="136440" y="786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6862-7662-4739-9256-CD67E7F074C1}">
      <dsp:nvSpPr>
        <dsp:cNvPr id="0" name=""/>
        <dsp:cNvSpPr/>
      </dsp:nvSpPr>
      <dsp:spPr>
        <a:xfrm>
          <a:off x="1800201" y="1512168"/>
          <a:ext cx="1196349" cy="447452"/>
        </a:xfrm>
        <a:prstGeom prst="roundRect">
          <a:avLst>
            <a:gd name="adj" fmla="val 10000"/>
          </a:avLst>
        </a:prstGeom>
        <a:solidFill>
          <a:srgbClr val="173FE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bg1"/>
              </a:solidFill>
            </a:rPr>
            <a:t>Chmura obliczeniowa</a:t>
          </a:r>
          <a:endParaRPr lang="pl-PL" sz="1050" b="1" kern="1200" dirty="0">
            <a:solidFill>
              <a:schemeClr val="bg1"/>
            </a:solidFill>
          </a:endParaRPr>
        </a:p>
      </dsp:txBody>
      <dsp:txXfrm>
        <a:off x="1813306" y="1525273"/>
        <a:ext cx="1170139" cy="421242"/>
      </dsp:txXfrm>
    </dsp:sp>
    <dsp:sp modelId="{039A3919-A758-4DC8-8AC7-6F409FD3D02B}">
      <dsp:nvSpPr>
        <dsp:cNvPr id="0" name=""/>
        <dsp:cNvSpPr/>
      </dsp:nvSpPr>
      <dsp:spPr>
        <a:xfrm>
          <a:off x="1663760" y="949507"/>
          <a:ext cx="136440" cy="128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287"/>
              </a:lnTo>
              <a:lnTo>
                <a:pt x="136440" y="1286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22F31-F3B2-4929-8089-F20BD0565FD4}">
      <dsp:nvSpPr>
        <dsp:cNvPr id="0" name=""/>
        <dsp:cNvSpPr/>
      </dsp:nvSpPr>
      <dsp:spPr>
        <a:xfrm>
          <a:off x="1800201" y="2088233"/>
          <a:ext cx="1208633" cy="295122"/>
        </a:xfrm>
        <a:prstGeom prst="roundRect">
          <a:avLst>
            <a:gd name="adj" fmla="val 10000"/>
          </a:avLst>
        </a:prstGeom>
        <a:solidFill>
          <a:srgbClr val="173FE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bg1"/>
              </a:solidFill>
            </a:rPr>
            <a:t>HPC</a:t>
          </a:r>
          <a:endParaRPr lang="pl-PL" sz="1050" b="1" kern="1200" dirty="0">
            <a:solidFill>
              <a:schemeClr val="bg1"/>
            </a:solidFill>
          </a:endParaRPr>
        </a:p>
      </dsp:txBody>
      <dsp:txXfrm>
        <a:off x="1808845" y="2096877"/>
        <a:ext cx="1191345" cy="277834"/>
      </dsp:txXfrm>
    </dsp:sp>
    <dsp:sp modelId="{44357D58-0406-4204-B502-0DDB10A53887}">
      <dsp:nvSpPr>
        <dsp:cNvPr id="0" name=""/>
        <dsp:cNvSpPr/>
      </dsp:nvSpPr>
      <dsp:spPr>
        <a:xfrm>
          <a:off x="3106640" y="74740"/>
          <a:ext cx="1340655" cy="9042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.</a:t>
          </a:r>
          <a:endParaRPr lang="pl-PL" sz="800" kern="1200" dirty="0"/>
        </a:p>
      </dsp:txBody>
      <dsp:txXfrm>
        <a:off x="3133124" y="101224"/>
        <a:ext cx="1287687" cy="851265"/>
      </dsp:txXfrm>
    </dsp:sp>
    <dsp:sp modelId="{A06F9B0D-F3CA-4F28-AB81-9BA7B4863374}">
      <dsp:nvSpPr>
        <dsp:cNvPr id="0" name=""/>
        <dsp:cNvSpPr/>
      </dsp:nvSpPr>
      <dsp:spPr>
        <a:xfrm>
          <a:off x="3240705" y="978973"/>
          <a:ext cx="103096" cy="47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004"/>
              </a:lnTo>
              <a:lnTo>
                <a:pt x="103096" y="47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642AC-4C18-4AD1-8CD3-7EBEA6B34446}">
      <dsp:nvSpPr>
        <dsp:cNvPr id="0" name=""/>
        <dsp:cNvSpPr/>
      </dsp:nvSpPr>
      <dsp:spPr>
        <a:xfrm>
          <a:off x="3343802" y="1162609"/>
          <a:ext cx="1222443" cy="586738"/>
        </a:xfrm>
        <a:prstGeom prst="roundRect">
          <a:avLst>
            <a:gd name="adj" fmla="val 10000"/>
          </a:avLst>
        </a:prstGeom>
        <a:solidFill>
          <a:srgbClr val="66FF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Inteligentna łączność</a:t>
          </a:r>
        </a:p>
      </dsp:txBody>
      <dsp:txXfrm>
        <a:off x="3360987" y="1179794"/>
        <a:ext cx="1188073" cy="552368"/>
      </dsp:txXfrm>
    </dsp:sp>
    <dsp:sp modelId="{C4A5183A-4C57-47FA-AE6D-FE49496D573E}">
      <dsp:nvSpPr>
        <dsp:cNvPr id="0" name=""/>
        <dsp:cNvSpPr/>
      </dsp:nvSpPr>
      <dsp:spPr>
        <a:xfrm>
          <a:off x="3240705" y="978973"/>
          <a:ext cx="103096" cy="1315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190"/>
              </a:lnTo>
              <a:lnTo>
                <a:pt x="103096" y="1315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227A1-8B8D-490C-BD1C-6667BAAB2B63}">
      <dsp:nvSpPr>
        <dsp:cNvPr id="0" name=""/>
        <dsp:cNvSpPr/>
      </dsp:nvSpPr>
      <dsp:spPr>
        <a:xfrm>
          <a:off x="3343802" y="1878650"/>
          <a:ext cx="1232328" cy="831027"/>
        </a:xfrm>
        <a:prstGeom prst="roundRect">
          <a:avLst>
            <a:gd name="adj" fmla="val 10000"/>
          </a:avLst>
        </a:prstGeom>
        <a:solidFill>
          <a:srgbClr val="66FF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Sieć 5G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Mobilność połączona i zautomatyzowana</a:t>
          </a:r>
        </a:p>
      </dsp:txBody>
      <dsp:txXfrm>
        <a:off x="3368142" y="1902990"/>
        <a:ext cx="1183648" cy="782347"/>
      </dsp:txXfrm>
    </dsp:sp>
    <dsp:sp modelId="{AFD5FBD2-A6B0-4B0F-A1EF-B08FDFBEDD00}">
      <dsp:nvSpPr>
        <dsp:cNvPr id="0" name=""/>
        <dsp:cNvSpPr/>
      </dsp:nvSpPr>
      <dsp:spPr>
        <a:xfrm>
          <a:off x="4680519" y="64453"/>
          <a:ext cx="1301338" cy="8634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800" kern="1200" dirty="0" smtClean="0"/>
        </a:p>
      </dsp:txBody>
      <dsp:txXfrm>
        <a:off x="4705809" y="89743"/>
        <a:ext cx="1250758" cy="812876"/>
      </dsp:txXfrm>
    </dsp:sp>
    <dsp:sp modelId="{298C5C8E-FEEE-4699-AA67-6FFCE9CBA2C9}">
      <dsp:nvSpPr>
        <dsp:cNvPr id="0" name=""/>
        <dsp:cNvSpPr/>
      </dsp:nvSpPr>
      <dsp:spPr>
        <a:xfrm>
          <a:off x="4764933" y="927909"/>
          <a:ext cx="91440" cy="473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057"/>
              </a:lnTo>
              <a:lnTo>
                <a:pt x="131613" y="473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EA88D-85D1-45B8-9CE1-D26B69D2CE5D}">
      <dsp:nvSpPr>
        <dsp:cNvPr id="0" name=""/>
        <dsp:cNvSpPr/>
      </dsp:nvSpPr>
      <dsp:spPr>
        <a:xfrm>
          <a:off x="4896546" y="1144572"/>
          <a:ext cx="1066624" cy="512789"/>
        </a:xfrm>
        <a:prstGeom prst="roundRect">
          <a:avLst>
            <a:gd name="adj" fmla="val 10000"/>
          </a:avLst>
        </a:prstGeom>
        <a:solidFill>
          <a:srgbClr val="FEFDD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err="1" smtClean="0">
              <a:solidFill>
                <a:srgbClr val="002060"/>
              </a:solidFill>
            </a:rPr>
            <a:t>Blockchain</a:t>
          </a:r>
          <a:endParaRPr lang="pl-PL" sz="1050" b="1" kern="1200" dirty="0" smtClean="0">
            <a:solidFill>
              <a:srgbClr val="002060"/>
            </a:solidFill>
          </a:endParaRPr>
        </a:p>
      </dsp:txBody>
      <dsp:txXfrm>
        <a:off x="4911565" y="1159591"/>
        <a:ext cx="1036586" cy="482751"/>
      </dsp:txXfrm>
    </dsp:sp>
    <dsp:sp modelId="{DC216931-F391-42F0-873F-5E9022B31887}">
      <dsp:nvSpPr>
        <dsp:cNvPr id="0" name=""/>
        <dsp:cNvSpPr/>
      </dsp:nvSpPr>
      <dsp:spPr>
        <a:xfrm>
          <a:off x="4764933" y="927909"/>
          <a:ext cx="91440" cy="1123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3136"/>
              </a:lnTo>
              <a:lnTo>
                <a:pt x="131613" y="1123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5E273-D0AA-455F-8101-B86ED5425984}">
      <dsp:nvSpPr>
        <dsp:cNvPr id="0" name=""/>
        <dsp:cNvSpPr/>
      </dsp:nvSpPr>
      <dsp:spPr>
        <a:xfrm>
          <a:off x="4896546" y="1792642"/>
          <a:ext cx="1070083" cy="516806"/>
        </a:xfrm>
        <a:prstGeom prst="roundRect">
          <a:avLst>
            <a:gd name="adj" fmla="val 10000"/>
          </a:avLst>
        </a:prstGeom>
        <a:solidFill>
          <a:srgbClr val="FEFDD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Media nowej generacji </a:t>
          </a:r>
        </a:p>
      </dsp:txBody>
      <dsp:txXfrm>
        <a:off x="4911683" y="1807779"/>
        <a:ext cx="1039809" cy="486532"/>
      </dsp:txXfrm>
    </dsp:sp>
    <dsp:sp modelId="{237DFAA3-4205-4B73-BFEE-13F22A8FF280}">
      <dsp:nvSpPr>
        <dsp:cNvPr id="0" name=""/>
        <dsp:cNvSpPr/>
      </dsp:nvSpPr>
      <dsp:spPr>
        <a:xfrm>
          <a:off x="4764933" y="927909"/>
          <a:ext cx="91440" cy="1784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4966"/>
              </a:lnTo>
              <a:lnTo>
                <a:pt x="131613" y="1784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CA86B-46D4-40D7-A495-CA4050590A69}">
      <dsp:nvSpPr>
        <dsp:cNvPr id="0" name=""/>
        <dsp:cNvSpPr/>
      </dsp:nvSpPr>
      <dsp:spPr>
        <a:xfrm>
          <a:off x="4896546" y="2440717"/>
          <a:ext cx="1092583" cy="544317"/>
        </a:xfrm>
        <a:prstGeom prst="roundRect">
          <a:avLst>
            <a:gd name="adj" fmla="val 10000"/>
          </a:avLst>
        </a:prstGeom>
        <a:solidFill>
          <a:srgbClr val="FEFDD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rgbClr val="002060"/>
              </a:solidFill>
            </a:rPr>
            <a:t>Internet rzeczy (</a:t>
          </a:r>
          <a:r>
            <a:rPr lang="pl-PL" sz="1050" b="1" kern="1200" dirty="0" err="1" smtClean="0">
              <a:solidFill>
                <a:srgbClr val="002060"/>
              </a:solidFill>
            </a:rPr>
            <a:t>IoT</a:t>
          </a:r>
          <a:r>
            <a:rPr lang="pl-PL" sz="1050" b="1" kern="1200" dirty="0" smtClean="0">
              <a:solidFill>
                <a:srgbClr val="002060"/>
              </a:solidFill>
            </a:rPr>
            <a:t>) </a:t>
          </a:r>
        </a:p>
      </dsp:txBody>
      <dsp:txXfrm>
        <a:off x="4912489" y="2456660"/>
        <a:ext cx="1060697" cy="512431"/>
      </dsp:txXfrm>
    </dsp:sp>
    <dsp:sp modelId="{9BCE13F9-86C1-4F7D-9251-92E88D880026}">
      <dsp:nvSpPr>
        <dsp:cNvPr id="0" name=""/>
        <dsp:cNvSpPr/>
      </dsp:nvSpPr>
      <dsp:spPr>
        <a:xfrm>
          <a:off x="6240117" y="109373"/>
          <a:ext cx="1214902" cy="824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1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.</a:t>
          </a:r>
          <a:endParaRPr lang="pl-PL" sz="4800" kern="1200" dirty="0"/>
        </a:p>
      </dsp:txBody>
      <dsp:txXfrm>
        <a:off x="6264266" y="133522"/>
        <a:ext cx="1166604" cy="776225"/>
      </dsp:txXfrm>
    </dsp:sp>
    <dsp:sp modelId="{6C7A8630-3C57-4537-8F24-F36BCE85F616}">
      <dsp:nvSpPr>
        <dsp:cNvPr id="0" name=""/>
        <dsp:cNvSpPr/>
      </dsp:nvSpPr>
      <dsp:spPr>
        <a:xfrm>
          <a:off x="6361607" y="933896"/>
          <a:ext cx="111770" cy="674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535"/>
              </a:lnTo>
              <a:lnTo>
                <a:pt x="111770" y="674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1528-FDE4-4A4C-8E7B-99972DE62CED}">
      <dsp:nvSpPr>
        <dsp:cNvPr id="0" name=""/>
        <dsp:cNvSpPr/>
      </dsp:nvSpPr>
      <dsp:spPr>
        <a:xfrm>
          <a:off x="6473377" y="1144572"/>
          <a:ext cx="1087462" cy="927720"/>
        </a:xfrm>
        <a:prstGeom prst="roundRect">
          <a:avLst>
            <a:gd name="adj" fmla="val 10000"/>
          </a:avLst>
        </a:prstGeom>
        <a:solidFill>
          <a:srgbClr val="D4E03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/>
            <a:t>Platformy cyfrowe </a:t>
          </a:r>
          <a:br>
            <a:rPr lang="pl-PL" sz="1050" b="1" kern="1200" dirty="0" smtClean="0"/>
          </a:br>
          <a:r>
            <a:rPr lang="pl-PL" sz="1050" b="1" kern="1200" dirty="0" smtClean="0"/>
            <a:t>dla różnych sektorów gospodarki </a:t>
          </a:r>
          <a:endParaRPr lang="pl-PL" sz="1050" b="1" kern="1200" dirty="0"/>
        </a:p>
      </dsp:txBody>
      <dsp:txXfrm>
        <a:off x="6500549" y="1171744"/>
        <a:ext cx="1033118" cy="873376"/>
      </dsp:txXfrm>
    </dsp:sp>
    <dsp:sp modelId="{DA30FC1C-7CDB-4B5C-8F6D-639A74FECAA5}">
      <dsp:nvSpPr>
        <dsp:cNvPr id="0" name=""/>
        <dsp:cNvSpPr/>
      </dsp:nvSpPr>
      <dsp:spPr>
        <a:xfrm>
          <a:off x="7613281" y="70842"/>
          <a:ext cx="1195577" cy="8054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.</a:t>
          </a:r>
        </a:p>
      </dsp:txBody>
      <dsp:txXfrm>
        <a:off x="7636871" y="94432"/>
        <a:ext cx="1148397" cy="758225"/>
      </dsp:txXfrm>
    </dsp:sp>
    <dsp:sp modelId="{C34BC9A4-8478-4793-91FE-20931A35CDFC}">
      <dsp:nvSpPr>
        <dsp:cNvPr id="0" name=""/>
        <dsp:cNvSpPr/>
      </dsp:nvSpPr>
      <dsp:spPr>
        <a:xfrm>
          <a:off x="7670276" y="876248"/>
          <a:ext cx="91440" cy="722650"/>
        </a:xfrm>
        <a:custGeom>
          <a:avLst/>
          <a:gdLst/>
          <a:ahLst/>
          <a:cxnLst/>
          <a:rect l="0" t="0" r="0" b="0"/>
          <a:pathLst>
            <a:path>
              <a:moveTo>
                <a:pt x="62562" y="0"/>
              </a:moveTo>
              <a:lnTo>
                <a:pt x="45720" y="722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94849-1CED-4650-BF09-512BAD372B14}">
      <dsp:nvSpPr>
        <dsp:cNvPr id="0" name=""/>
        <dsp:cNvSpPr/>
      </dsp:nvSpPr>
      <dsp:spPr>
        <a:xfrm>
          <a:off x="7715996" y="1144572"/>
          <a:ext cx="1103081" cy="90865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rgbClr val="002060"/>
              </a:solidFill>
            </a:rPr>
            <a:t>Odporność systemów na </a:t>
          </a:r>
          <a:r>
            <a:rPr lang="pl-PL" sz="1000" b="1" kern="1200" dirty="0" err="1" smtClean="0">
              <a:solidFill>
                <a:srgbClr val="002060"/>
              </a:solidFill>
            </a:rPr>
            <a:t>cyber</a:t>
          </a:r>
          <a:r>
            <a:rPr lang="pl-PL" sz="1000" b="1" kern="1200" dirty="0" smtClean="0">
              <a:solidFill>
                <a:srgbClr val="002060"/>
              </a:solidFill>
            </a:rPr>
            <a:t> ataki </a:t>
          </a:r>
        </a:p>
      </dsp:txBody>
      <dsp:txXfrm>
        <a:off x="7742610" y="1171186"/>
        <a:ext cx="1049853" cy="85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BE1F8-28AC-4F6F-84CC-29CD33C46C6C}">
      <dsp:nvSpPr>
        <dsp:cNvPr id="0" name=""/>
        <dsp:cNvSpPr/>
      </dsp:nvSpPr>
      <dsp:spPr>
        <a:xfrm>
          <a:off x="0" y="0"/>
          <a:ext cx="2982460" cy="1789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Accelerator pilot 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tylko 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grant </a:t>
          </a: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i/lub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finansowanie mieszane)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SME Instrument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2982460" cy="1789476"/>
      </dsp:txXfrm>
    </dsp:sp>
    <dsp:sp modelId="{144D6523-68D0-408E-805A-A1E33D20BC42}">
      <dsp:nvSpPr>
        <dsp:cNvPr id="0" name=""/>
        <dsp:cNvSpPr/>
      </dsp:nvSpPr>
      <dsp:spPr>
        <a:xfrm>
          <a:off x="3268109" y="0"/>
          <a:ext cx="2982460" cy="1789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Pathfinder pilot </a:t>
          </a:r>
          <a:r>
            <a:rPr lang="pl-PL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FET- Open, Fet </a:t>
          </a:r>
          <a:r>
            <a:rPr lang="pl-PL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Proactive</a:t>
          </a:r>
          <a:endParaRPr lang="pl-PL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68109" y="0"/>
        <a:ext cx="2982460" cy="1789476"/>
      </dsp:txXfrm>
    </dsp:sp>
    <dsp:sp modelId="{B897EB56-27EC-4B9D-BEA3-B71ED66DD055}">
      <dsp:nvSpPr>
        <dsp:cNvPr id="0" name=""/>
        <dsp:cNvSpPr/>
      </dsp:nvSpPr>
      <dsp:spPr>
        <a:xfrm>
          <a:off x="0" y="2088238"/>
          <a:ext cx="2982460" cy="1789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Fast </a:t>
          </a:r>
          <a:r>
            <a:rPr lang="pl-PL" sz="3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pl-PL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pl-PL" sz="3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Innovation</a:t>
          </a:r>
          <a:r>
            <a:rPr lang="pl-PL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(FTI)</a:t>
          </a:r>
          <a:endParaRPr lang="pl-PL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88238"/>
        <a:ext cx="2982460" cy="1789476"/>
      </dsp:txXfrm>
    </dsp:sp>
    <dsp:sp modelId="{B5540D8B-C4CA-49A4-8ACA-0E8D65809141}">
      <dsp:nvSpPr>
        <dsp:cNvPr id="0" name=""/>
        <dsp:cNvSpPr/>
      </dsp:nvSpPr>
      <dsp:spPr>
        <a:xfrm>
          <a:off x="3268109" y="2088238"/>
          <a:ext cx="2982460" cy="1789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Horizon </a:t>
          </a:r>
          <a:r>
            <a:rPr lang="pl-PL" sz="3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Prizes</a:t>
          </a:r>
          <a:endParaRPr lang="pl-PL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68109" y="2088238"/>
        <a:ext cx="2982460" cy="1789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C71FA-4D11-48DC-B3BD-2C5E75109513}">
      <dsp:nvSpPr>
        <dsp:cNvPr id="0" name=""/>
        <dsp:cNvSpPr/>
      </dsp:nvSpPr>
      <dsp:spPr>
        <a:xfrm>
          <a:off x="4423" y="-419064"/>
          <a:ext cx="3933002" cy="928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Grant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3" y="-419064"/>
        <a:ext cx="3933002" cy="928899"/>
      </dsp:txXfrm>
    </dsp:sp>
    <dsp:sp modelId="{97543692-A96C-47A2-A55E-C3F2FE22F2C6}">
      <dsp:nvSpPr>
        <dsp:cNvPr id="0" name=""/>
        <dsp:cNvSpPr/>
      </dsp:nvSpPr>
      <dsp:spPr>
        <a:xfrm>
          <a:off x="4423" y="473509"/>
          <a:ext cx="3933002" cy="1066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0,5 -2,5 mln euro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działania na poziomie 6 - 8 TRL</a:t>
          </a:r>
          <a:endParaRPr lang="pl-PL" sz="1800" kern="1200" dirty="0"/>
        </a:p>
      </dsp:txBody>
      <dsp:txXfrm>
        <a:off x="4423" y="473509"/>
        <a:ext cx="3933002" cy="1066870"/>
      </dsp:txXfrm>
    </dsp:sp>
    <dsp:sp modelId="{0695B216-DC73-485B-B777-4280E77F0DE6}">
      <dsp:nvSpPr>
        <dsp:cNvPr id="0" name=""/>
        <dsp:cNvSpPr/>
      </dsp:nvSpPr>
      <dsp:spPr>
        <a:xfrm>
          <a:off x="4491933" y="-408724"/>
          <a:ext cx="3933002" cy="870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Blended finance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1933" y="-408724"/>
        <a:ext cx="3933002" cy="870515"/>
      </dsp:txXfrm>
    </dsp:sp>
    <dsp:sp modelId="{23636AAE-F586-4B0C-ACB7-2533D186CA99}">
      <dsp:nvSpPr>
        <dsp:cNvPr id="0" name=""/>
        <dsp:cNvSpPr/>
      </dsp:nvSpPr>
      <dsp:spPr>
        <a:xfrm>
          <a:off x="4487509" y="456821"/>
          <a:ext cx="3933002" cy="1073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do 17,5 mln euro (grant 2,5m + equity 15m)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equity na działania 9 TRL+</a:t>
          </a:r>
          <a:endParaRPr lang="pl-PL" sz="1800" kern="1200" dirty="0"/>
        </a:p>
      </dsp:txBody>
      <dsp:txXfrm>
        <a:off x="4487509" y="456821"/>
        <a:ext cx="3933002" cy="1073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632CA6-F948-4D62-994D-E7B1AC6B6352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4334DF-7A6B-4638-A70A-A5CA33F473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42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CC40E-F872-4C32-BB57-C8A1182CA586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469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334DF-7A6B-4638-A70A-A5CA33F4733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10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52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46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22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64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45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03499"/>
            <a:ext cx="8496944" cy="37804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735546"/>
            <a:ext cx="8496944" cy="372641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9739-AEFB-4826-A84B-6D4F4FAB27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66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4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37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77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05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12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1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53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8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2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54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" y="735807"/>
            <a:ext cx="9180513" cy="440769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0" hangingPunct="0"/>
            <a:endParaRPr lang="en-US">
              <a:solidFill>
                <a:srgbClr val="FFFFFF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6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54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6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28A08301-40CB-4306-A525-8E11F117E75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9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/>
            </a:lvl1pPr>
            <a:lvl2pPr>
              <a:buClrTx/>
              <a:defRPr b="0">
                <a:solidFill>
                  <a:srgbClr val="FF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E8F75-8E81-4C2D-AFFC-3DB7EBFE51A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303499"/>
            <a:ext cx="8496944" cy="37804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735546"/>
            <a:ext cx="8496944" cy="372641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DDCB-4ECD-4D1C-967A-0C1E023F8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58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A87D-879A-4970-AFB7-6B81815A05A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50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90BF-E5A9-41FE-A35E-71BC98C7E2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3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3F888-BF3B-4BBB-8BE7-191286C0C5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1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6E852-45FB-4F39-8FED-B00AD5309CF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8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E1BD-DC80-498E-8423-40BB9C42DAF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11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4C8C7-A90B-4643-B815-7CA74FFC89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58A24-3C68-41D4-9032-3953FA4169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5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E45DB-E31A-4BD7-A46F-B9D104B999E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0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0" y="1004887"/>
            <a:ext cx="2071687" cy="35111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5" y="1004887"/>
            <a:ext cx="6067425" cy="35111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EB7F-1FE2-48DA-9168-C2DEBEA6535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2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891"/>
            <a:ext cx="8229600" cy="702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69282"/>
            <a:ext cx="8229600" cy="264676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E6AAF-D829-4410-BE86-8EF4F1B76F3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303499"/>
            <a:ext cx="8496944" cy="37804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735546"/>
            <a:ext cx="8496944" cy="372641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241F-A5DA-4776-A162-7F478C62C8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12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004887"/>
            <a:ext cx="8291512" cy="35111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3D874-2A9B-4A3C-A8AD-833073FB66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1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04891"/>
            <a:ext cx="8229600" cy="702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69285"/>
            <a:ext cx="4038600" cy="1265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49217"/>
            <a:ext cx="4038600" cy="126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D1C40-E549-44ED-ACB8-2995A8A2B94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74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27241"/>
            <a:ext cx="1871440" cy="3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64" y="33472"/>
            <a:ext cx="6480720" cy="557027"/>
          </a:xfrm>
        </p:spPr>
        <p:txBody>
          <a:bodyPr wrap="square"/>
          <a:lstStyle>
            <a:lvl1pPr algn="r">
              <a:defRPr sz="24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05578"/>
            <a:ext cx="8229600" cy="3643443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50" indent="-285750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  DRAFT </a:t>
            </a:r>
            <a:fld id="{8DD30192-6A73-4504-9042-00CA2091F3A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14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12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E874-6736-491E-A54C-876187621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1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4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6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5982"/>
            <a:ext cx="8229600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4" y="627466"/>
            <a:ext cx="829151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456962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43013-D1CF-4C63-A89C-5407149E3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97" r:id="rId4"/>
    <p:sldLayoutId id="2147483699" r:id="rId5"/>
    <p:sldLayoutId id="2147483700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E457-1860-4439-BD95-F0C1F738F767}" type="datetimeFigureOut">
              <a:rPr lang="pl-PL" smtClean="0"/>
              <a:t>2019-10-01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A500-9515-4C2B-9EC1-1F009AB25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2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891"/>
            <a:ext cx="82296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hangingPunct="0"/>
            <a:fld id="{95757502-3076-4857-AB3D-930A23433F41}" type="slidenum">
              <a:rPr lang="en-GB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5" y="4994673"/>
            <a:ext cx="611187" cy="14882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6"/>
            <a:ext cx="1436687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rajowy-Punkt-Kontaktowy-Program%C3%B3w-Badawczych-UE-40814355934946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kpk_pl" TargetMode="External"/><Relationship Id="rId5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4" Type="http://schemas.openxmlformats.org/officeDocument/2006/relationships/hyperlink" Target="http://www.youtube.com/user/kpkpbu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ventbrite.com/e/next-iot-sme-sessions-with-the-iot-european-large-scale-pilots-registration-56177480356?aff=Creat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pk_pl" TargetMode="External"/><Relationship Id="rId3" Type="http://schemas.openxmlformats.org/officeDocument/2006/relationships/hyperlink" Target="mailto:aleksandra.ihnatowicz@kpk.gov.pl" TargetMode="External"/><Relationship Id="rId7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2" Type="http://schemas.openxmlformats.org/officeDocument/2006/relationships/hyperlink" Target="mailto:malgorzata.szolucha@kpk.gov.p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user/kpkpbue" TargetMode="External"/><Relationship Id="rId5" Type="http://schemas.openxmlformats.org/officeDocument/2006/relationships/hyperlink" Target="https://www.facebook.com/Krajowy-Punkt-Kontaktowy-Program%C3%B3w-Badawczych-UE-408143559349465/" TargetMode="External"/><Relationship Id="rId4" Type="http://schemas.openxmlformats.org/officeDocument/2006/relationships/hyperlink" Target="mailto:rafal.duczmal@kpk.gov.pl" TargetMode="External"/><Relationship Id="rId9" Type="http://schemas.openxmlformats.org/officeDocument/2006/relationships/hyperlink" Target="mailto:marta.krutel@kpk.gov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uropean-iot-pilots.e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ecureiot.eu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sofie-iot.eu/" TargetMode="External"/><Relationship Id="rId12" Type="http://schemas.openxmlformats.org/officeDocument/2006/relationships/hyperlink" Target="https://european-iot-pilots.eu/project/create-iot/" TargetMode="External"/><Relationship Id="rId2" Type="http://schemas.openxmlformats.org/officeDocument/2006/relationships/hyperlink" Target="https://european-iot-pilots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riot-project.eu/" TargetMode="External"/><Relationship Id="rId11" Type="http://schemas.openxmlformats.org/officeDocument/2006/relationships/hyperlink" Target="https://u4iot.eu/" TargetMode="External"/><Relationship Id="rId5" Type="http://schemas.openxmlformats.org/officeDocument/2006/relationships/hyperlink" Target="https://www.enact-project.eu/" TargetMode="External"/><Relationship Id="rId10" Type="http://schemas.openxmlformats.org/officeDocument/2006/relationships/hyperlink" Target="https://www.chariotproject.eu/" TargetMode="External"/><Relationship Id="rId4" Type="http://schemas.openxmlformats.org/officeDocument/2006/relationships/hyperlink" Target="https://www.semiotics-project.eu/" TargetMode="External"/><Relationship Id="rId9" Type="http://schemas.openxmlformats.org/officeDocument/2006/relationships/hyperlink" Target="https://iotcrawler.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opportunities/competitive-call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827735" y="262021"/>
            <a:ext cx="3779044" cy="592931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pl-PL" sz="1200" b="0" dirty="0"/>
              <a:t>Warszawa, 4 października 2019 r. </a:t>
            </a:r>
            <a:endParaRPr lang="pl-PL" altLang="pl-PL" sz="1200" b="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85647" y="1131590"/>
            <a:ext cx="6318702" cy="19005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pl-PL" sz="2400" b="1" dirty="0" smtClean="0">
                <a:solidFill>
                  <a:srgbClr val="C00000"/>
                </a:solidFill>
              </a:rPr>
              <a:t>Od </a:t>
            </a:r>
            <a:r>
              <a:rPr lang="pl-PL" sz="2400" b="1" dirty="0">
                <a:solidFill>
                  <a:srgbClr val="C00000"/>
                </a:solidFill>
              </a:rPr>
              <a:t>Horyzontu 2020 do Horyzontu Europa </a:t>
            </a:r>
          </a:p>
          <a:p>
            <a:r>
              <a:rPr lang="pl-PL" sz="1500" b="1" dirty="0">
                <a:solidFill>
                  <a:srgbClr val="C00000"/>
                </a:solidFill>
              </a:rPr>
              <a:t>– wsparcie działalności innowacyjnej start-</a:t>
            </a:r>
            <a:r>
              <a:rPr lang="pl-PL" sz="1500" b="1" dirty="0" err="1">
                <a:solidFill>
                  <a:srgbClr val="C00000"/>
                </a:solidFill>
              </a:rPr>
              <a:t>upów</a:t>
            </a:r>
            <a:r>
              <a:rPr lang="pl-PL" sz="1500" b="1" dirty="0">
                <a:solidFill>
                  <a:srgbClr val="C00000"/>
                </a:solidFill>
              </a:rPr>
              <a:t> i MŚP opartej </a:t>
            </a:r>
            <a:br>
              <a:rPr lang="pl-PL" sz="1500" b="1" dirty="0">
                <a:solidFill>
                  <a:srgbClr val="C00000"/>
                </a:solidFill>
              </a:rPr>
            </a:br>
            <a:r>
              <a:rPr lang="pl-PL" sz="1500" b="1" dirty="0">
                <a:solidFill>
                  <a:srgbClr val="C00000"/>
                </a:solidFill>
              </a:rPr>
              <a:t>o systemy zawierające komponenty Internetu Rzeczy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31822" y="3032187"/>
            <a:ext cx="4740287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Dr inż. Zygmunt Krasiński </a:t>
            </a:r>
            <a:endParaRPr lang="pl-PL" sz="12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Dyrektor</a:t>
            </a: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Katarzyna Walczyk-Matuszyk </a:t>
            </a:r>
          </a:p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Zastępca Dyrektora ds. Innowacji 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5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Krajowy Punkt Kontaktowy Programów Badawczych UE</a:t>
            </a:r>
            <a:br>
              <a:rPr lang="pl-PL" sz="105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lang="pl-PL" sz="1050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defRPr/>
            </a:pPr>
            <a:r>
              <a:rPr lang="pl-PL" sz="1050" b="1" dirty="0">
                <a:solidFill>
                  <a:srgbClr val="FF0000"/>
                </a:solidFill>
                <a:latin typeface="+mj-lt"/>
                <a:cs typeface="+mn-cs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5869" y="4834060"/>
            <a:ext cx="4801314" cy="1962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675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675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rostokąt 6">
            <a:hlinkClick r:id="rId3"/>
          </p:cNvPr>
          <p:cNvSpPr/>
          <p:nvPr/>
        </p:nvSpPr>
        <p:spPr>
          <a:xfrm>
            <a:off x="6191250" y="4624388"/>
            <a:ext cx="323850" cy="325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4"/>
          </p:cNvPr>
          <p:cNvSpPr/>
          <p:nvPr/>
        </p:nvSpPr>
        <p:spPr>
          <a:xfrm>
            <a:off x="6606779" y="4606529"/>
            <a:ext cx="323850" cy="32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5"/>
          </p:cNvPr>
          <p:cNvSpPr/>
          <p:nvPr/>
        </p:nvSpPr>
        <p:spPr>
          <a:xfrm>
            <a:off x="6948488" y="4620817"/>
            <a:ext cx="323850" cy="3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>
            <a:hlinkClick r:id="rId6"/>
          </p:cNvPr>
          <p:cNvSpPr/>
          <p:nvPr/>
        </p:nvSpPr>
        <p:spPr>
          <a:xfrm>
            <a:off x="7272338" y="4601766"/>
            <a:ext cx="3238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31666"/>
            <a:ext cx="8496944" cy="378042"/>
          </a:xfrm>
        </p:spPr>
        <p:txBody>
          <a:bodyPr>
            <a:noAutofit/>
          </a:bodyPr>
          <a:lstStyle/>
          <a:p>
            <a:r>
              <a:rPr lang="pl-PL" sz="2100" dirty="0" smtClean="0">
                <a:solidFill>
                  <a:srgbClr val="C00000"/>
                </a:solidFill>
              </a:rPr>
              <a:t>Propozycja dla start-</a:t>
            </a:r>
            <a:r>
              <a:rPr lang="pl-PL" sz="2100" dirty="0" err="1" smtClean="0">
                <a:solidFill>
                  <a:srgbClr val="C00000"/>
                </a:solidFill>
              </a:rPr>
              <a:t>upów</a:t>
            </a:r>
            <a:r>
              <a:rPr lang="pl-PL" sz="2100" dirty="0" smtClean="0">
                <a:solidFill>
                  <a:srgbClr val="C00000"/>
                </a:solidFill>
              </a:rPr>
              <a:t> związanych z </a:t>
            </a:r>
            <a:r>
              <a:rPr lang="pl-PL" sz="2100" dirty="0" err="1" smtClean="0">
                <a:solidFill>
                  <a:srgbClr val="C00000"/>
                </a:solidFill>
              </a:rPr>
              <a:t>IoT</a:t>
            </a:r>
            <a:endParaRPr lang="pl-PL" sz="2100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43608" y="699542"/>
            <a:ext cx="7416824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Weź udział </a:t>
            </a:r>
            <a:r>
              <a:rPr lang="pl-PL" sz="1400" b="1" dirty="0" smtClean="0">
                <a:solidFill>
                  <a:srgbClr val="002060"/>
                </a:solidFill>
              </a:rPr>
              <a:t>w spotkaniach (także online) dedykowanych dla start-</a:t>
            </a:r>
            <a:r>
              <a:rPr lang="pl-PL" sz="1400" b="1" dirty="0" err="1" smtClean="0">
                <a:solidFill>
                  <a:srgbClr val="002060"/>
                </a:solidFill>
              </a:rPr>
              <a:t>upów</a:t>
            </a:r>
            <a:r>
              <a:rPr lang="pl-PL" sz="1400" b="1" dirty="0" smtClean="0">
                <a:solidFill>
                  <a:srgbClr val="002060"/>
                </a:solidFill>
              </a:rPr>
              <a:t>  i MŚP 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23528" y="1851670"/>
            <a:ext cx="3168352" cy="261029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://www.eventbrite.com/e/next-iot-sme-sessions-with-the-iot-european-large-scale-pilots-registration-56177480356?aff=Create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r="20795" b="4549"/>
          <a:stretch/>
        </p:blipFill>
        <p:spPr bwMode="auto">
          <a:xfrm>
            <a:off x="3699295" y="1707654"/>
            <a:ext cx="4761137" cy="289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  <a:t/>
            </a:r>
            <a:b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  <a:t/>
            </a:r>
            <a:b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  <a:t>Europejska Rada ds. Innowacji (EIC) - pilot</a:t>
            </a:r>
            <a:b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en-GB" sz="21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  <a:t/>
            </a:r>
            <a:br>
              <a:rPr lang="pl-PL" sz="21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endParaRPr lang="pl-PL" sz="21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5161309"/>
              </p:ext>
            </p:extLst>
          </p:nvPr>
        </p:nvGraphicFramePr>
        <p:xfrm>
          <a:off x="1691680" y="627534"/>
          <a:ext cx="62646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6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367903"/>
          </a:xfrm>
        </p:spPr>
        <p:txBody>
          <a:bodyPr/>
          <a:lstStyle/>
          <a:p>
            <a:r>
              <a:rPr lang="pl-PL" sz="2400" dirty="0">
                <a:solidFill>
                  <a:srgbClr val="FF0000"/>
                </a:solidFill>
              </a:rPr>
              <a:t> </a:t>
            </a:r>
            <a:br>
              <a:rPr lang="pl-PL" sz="2400" dirty="0">
                <a:solidFill>
                  <a:srgbClr val="FF0000"/>
                </a:solidFill>
              </a:rPr>
            </a:br>
            <a:r>
              <a:rPr lang="pl-PL" altLang="en-US" sz="1500" dirty="0">
                <a:ea typeface="Myriad Pro" charset="0"/>
                <a:cs typeface="Calibri" panose="020F0502020204030204" pitchFamily="34" charset="0"/>
              </a:rPr>
              <a:t/>
            </a:r>
            <a:br>
              <a:rPr lang="pl-PL" altLang="en-US" sz="1500" dirty="0">
                <a:ea typeface="Myriad Pro" charset="0"/>
                <a:cs typeface="Calibri" panose="020F0502020204030204" pitchFamily="34" charset="0"/>
              </a:rPr>
            </a:br>
            <a:endParaRPr lang="pl-PL" sz="15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85900" y="357504"/>
            <a:ext cx="6218448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450"/>
              </a:spcAft>
              <a:buFontTx/>
              <a:buChar char="-"/>
            </a:pPr>
            <a:endParaRPr lang="pl-PL" altLang="en-US" sz="1500" dirty="0">
              <a:solidFill>
                <a:srgbClr val="376092"/>
              </a:solidFill>
              <a:latin typeface="Myriad Pro Light" charset="0"/>
              <a:ea typeface="Myriad Pro" charset="0"/>
              <a:cs typeface="Myriad Pro" charset="0"/>
            </a:endParaRP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71" y="0"/>
            <a:ext cx="6431527" cy="44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758508" cy="367903"/>
          </a:xfrm>
        </p:spPr>
        <p:txBody>
          <a:bodyPr/>
          <a:lstStyle/>
          <a:p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>Accelerator - Instrument </a:t>
            </a:r>
            <a:r>
              <a:rPr lang="pl-PL" sz="2100" dirty="0" smtClean="0">
                <a:solidFill>
                  <a:srgbClr val="C00000"/>
                </a:solidFill>
              </a:rPr>
              <a:t>MŚP Faza </a:t>
            </a:r>
            <a:r>
              <a:rPr lang="pl-PL" sz="2100" dirty="0">
                <a:solidFill>
                  <a:srgbClr val="C00000"/>
                </a:solidFill>
              </a:rPr>
              <a:t>2</a:t>
            </a:r>
            <a:br>
              <a:rPr lang="pl-PL" sz="2100" dirty="0">
                <a:solidFill>
                  <a:srgbClr val="C00000"/>
                </a:solidFill>
              </a:rPr>
            </a:br>
            <a:endParaRPr lang="pl-PL" sz="2100" dirty="0">
              <a:solidFill>
                <a:srgbClr val="C0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951308"/>
            <a:ext cx="7920880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pl-PL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l-PL" sz="2100" b="1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małe i średnie </a:t>
            </a:r>
            <a:r>
              <a:rPr lang="pl-PL" sz="2100" b="1" dirty="0" smtClean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przedsiębiorstwa</a:t>
            </a:r>
            <a:r>
              <a:rPr lang="pl-PL" sz="2100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2100" dirty="0" smtClean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- </a:t>
            </a:r>
            <a:r>
              <a:rPr lang="pl-PL" sz="2100" b="1" dirty="0" smtClean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projekty także dla pojedynczych </a:t>
            </a:r>
            <a:r>
              <a:rPr lang="pl-PL" sz="2100" b="1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MŚP</a:t>
            </a:r>
            <a:endParaRPr lang="pl-PL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l-PL" sz="2100" b="1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innowacyjny</a:t>
            </a:r>
            <a:r>
              <a:rPr lang="pl-PL" sz="2100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 produkt (</a:t>
            </a:r>
            <a:r>
              <a:rPr lang="pl-PL" sz="2100" dirty="0">
                <a:solidFill>
                  <a:srgbClr val="376092"/>
                </a:solidFill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przełomowa/radykalna zmiana na rynku)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rozwiązania będące na poziomie min. </a:t>
            </a:r>
            <a:r>
              <a:rPr lang="pl-PL" sz="2100" b="1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6 TRL</a:t>
            </a:r>
            <a:endParaRPr lang="pl-PL" sz="2100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ambicja do rozwoju </a:t>
            </a:r>
            <a:r>
              <a:rPr lang="pl-PL" sz="2100" b="1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w skali europejskiej i międzynarodowej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l-PL" altLang="en-US" sz="2100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nabór ciągły, bez zdefiniowanych obszarów</a:t>
            </a:r>
            <a:endParaRPr lang="pl-PL" sz="2100" b="1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pl-PL" sz="2100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846624"/>
            <a:ext cx="7776864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uaktualniona </a:t>
            </a:r>
            <a:r>
              <a:rPr lang="pl-PL" altLang="en-US" b="1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dokumentacja konkursowa</a:t>
            </a: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:</a:t>
            </a:r>
          </a:p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dodatkowe dane finansowe,</a:t>
            </a:r>
          </a:p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załączanie do wniosku „</a:t>
            </a:r>
            <a:r>
              <a:rPr lang="pl-PL" altLang="en-US" dirty="0" err="1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pitch</a:t>
            </a: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 deck </a:t>
            </a:r>
            <a:r>
              <a:rPr lang="pl-PL" altLang="en-US" dirty="0" err="1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template</a:t>
            </a: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”</a:t>
            </a:r>
          </a:p>
          <a:p>
            <a:pPr marL="257175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zmiana </a:t>
            </a:r>
            <a:r>
              <a:rPr lang="pl-PL" altLang="en-US" b="1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wagi oceny</a:t>
            </a: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 kryteriów na 33%/33%/33%</a:t>
            </a:r>
          </a:p>
          <a:p>
            <a:pPr marL="257175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finansowanie kapitałowe poprzedzone:</a:t>
            </a:r>
          </a:p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wielopłaszczyznową analizą </a:t>
            </a:r>
            <a:r>
              <a:rPr lang="pl-PL" altLang="en-US" b="1" dirty="0" err="1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due</a:t>
            </a:r>
            <a:r>
              <a:rPr lang="pl-PL" altLang="en-US" b="1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 </a:t>
            </a:r>
            <a:r>
              <a:rPr lang="pl-PL" altLang="en-US" b="1" dirty="0" err="1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dilligence</a:t>
            </a:r>
            <a:r>
              <a:rPr lang="pl-PL" altLang="en-US" b="1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 </a:t>
            </a: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(EIC FUND/spółka SPV - </a:t>
            </a:r>
            <a:r>
              <a:rPr lang="pl-PL" dirty="0" err="1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special</a:t>
            </a:r>
            <a:r>
              <a:rPr lang="pl-PL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purpose</a:t>
            </a:r>
            <a:r>
              <a:rPr lang="pl-PL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vehicle</a:t>
            </a:r>
            <a:r>
              <a:rPr lang="pl-PL" dirty="0">
                <a:solidFill>
                  <a:srgbClr val="376092"/>
                </a:solidFill>
                <a:latin typeface="+mn-lt"/>
                <a:cs typeface="Calibri" panose="020F0502020204030204" pitchFamily="34" charset="0"/>
              </a:rPr>
              <a:t>),</a:t>
            </a:r>
          </a:p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l-PL" altLang="en-US" dirty="0">
                <a:solidFill>
                  <a:srgbClr val="376092"/>
                </a:solidFill>
                <a:latin typeface="+mn-lt"/>
                <a:ea typeface="Myriad Pro" charset="0"/>
                <a:cs typeface="Calibri" panose="020F0502020204030204" pitchFamily="34" charset="0"/>
              </a:rPr>
              <a:t>sprawdzeniem potencjalnego zainteresowania inwestycją na rynku (europejscy inwestorzy VC)</a:t>
            </a:r>
          </a:p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pl-PL" altLang="en-US" sz="1500" dirty="0">
              <a:latin typeface="+mn-lt"/>
              <a:ea typeface="Myriad Pro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450"/>
              </a:spcAft>
            </a:pPr>
            <a:endParaRPr lang="pl-PL" altLang="en-US" sz="1500" dirty="0">
              <a:solidFill>
                <a:srgbClr val="376092"/>
              </a:solidFill>
              <a:latin typeface="+mn-lt"/>
              <a:ea typeface="Myriad Pro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pl-PL" sz="2100" dirty="0">
              <a:solidFill>
                <a:srgbClr val="37609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758508" cy="367903"/>
          </a:xfrm>
        </p:spPr>
        <p:txBody>
          <a:bodyPr/>
          <a:lstStyle/>
          <a:p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>Accelerator - Instrument </a:t>
            </a:r>
            <a:r>
              <a:rPr lang="pl-PL" sz="2100" dirty="0" smtClean="0">
                <a:solidFill>
                  <a:srgbClr val="C00000"/>
                </a:solidFill>
              </a:rPr>
              <a:t>MŚP Faza </a:t>
            </a:r>
            <a:r>
              <a:rPr lang="pl-PL" sz="2100" dirty="0">
                <a:solidFill>
                  <a:srgbClr val="C00000"/>
                </a:solidFill>
              </a:rPr>
              <a:t>2</a:t>
            </a:r>
            <a:br>
              <a:rPr lang="pl-PL" sz="2100" dirty="0">
                <a:solidFill>
                  <a:srgbClr val="C00000"/>
                </a:solidFill>
              </a:rPr>
            </a:br>
            <a:endParaRPr lang="pl-PL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859009"/>
            <a:ext cx="7236804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pl-PL" altLang="en-US" sz="1500" dirty="0"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450"/>
              </a:spcAft>
            </a:pPr>
            <a:endParaRPr lang="pl-PL" altLang="en-US" sz="1500" dirty="0">
              <a:solidFill>
                <a:srgbClr val="376092"/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pl-PL" sz="2100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numeru slajdu 2"/>
          <p:cNvSpPr txBox="1">
            <a:spLocks/>
          </p:cNvSpPr>
          <p:nvPr/>
        </p:nvSpPr>
        <p:spPr>
          <a:xfrm>
            <a:off x="6299597" y="4569621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955D5C9-6313-474F-A16E-C07B276330C1}" type="slidenum">
              <a:rPr lang="pl-PL" sz="900"/>
              <a:pPr>
                <a:defRPr/>
              </a:pPr>
              <a:t>15</a:t>
            </a:fld>
            <a:endParaRPr lang="pl-PL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4851494"/>
              </p:ext>
            </p:extLst>
          </p:nvPr>
        </p:nvGraphicFramePr>
        <p:xfrm>
          <a:off x="107504" y="1594451"/>
          <a:ext cx="8424936" cy="112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stokąt 7"/>
          <p:cNvSpPr/>
          <p:nvPr/>
        </p:nvSpPr>
        <p:spPr>
          <a:xfrm>
            <a:off x="3707904" y="590083"/>
            <a:ext cx="1350150" cy="3780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przedsiębiorstwo</a:t>
            </a:r>
          </a:p>
        </p:txBody>
      </p:sp>
      <p:sp>
        <p:nvSpPr>
          <p:cNvPr id="9" name="Prostokąt 8"/>
          <p:cNvSpPr/>
          <p:nvPr/>
        </p:nvSpPr>
        <p:spPr>
          <a:xfrm>
            <a:off x="251520" y="3219822"/>
            <a:ext cx="1944216" cy="3780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tak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grant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8418" y="3666388"/>
            <a:ext cx="1937318" cy="3780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51520" y="4112953"/>
            <a:ext cx="1944216" cy="456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tak - &gt; mieszane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675" dirty="0" smtClean="0"/>
              <a:t>(</a:t>
            </a:r>
            <a:r>
              <a:rPr lang="pl-PL" sz="675" dirty="0"/>
              <a:t>pod warunkiem zgody udzielonej podczas składania wniosku)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662547" y="3234494"/>
            <a:ext cx="1978928" cy="3776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tak </a:t>
            </a:r>
            <a:r>
              <a:rPr lang="pl-PL" dirty="0" smtClean="0">
                <a:sym typeface="Wingdings" panose="05000000000000000000" pitchFamily="2" charset="2"/>
              </a:rPr>
              <a:t> mieszane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4672682" y="3696497"/>
            <a:ext cx="1987550" cy="3780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 </a:t>
            </a:r>
            <a:endParaRPr lang="pl-PL" dirty="0"/>
          </a:p>
        </p:txBody>
      </p:sp>
      <p:sp>
        <p:nvSpPr>
          <p:cNvPr id="14" name="Strzałka w górę 13"/>
          <p:cNvSpPr/>
          <p:nvPr/>
        </p:nvSpPr>
        <p:spPr>
          <a:xfrm rot="1719254" flipV="1">
            <a:off x="3518882" y="1017031"/>
            <a:ext cx="162018" cy="188843"/>
          </a:xfrm>
          <a:prstGeom prst="upArrow">
            <a:avLst>
              <a:gd name="adj1" fmla="val 405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górę 14"/>
          <p:cNvSpPr/>
          <p:nvPr/>
        </p:nvSpPr>
        <p:spPr>
          <a:xfrm rot="19932128" flipV="1">
            <a:off x="5067054" y="1011785"/>
            <a:ext cx="162018" cy="188843"/>
          </a:xfrm>
          <a:prstGeom prst="upArrow">
            <a:avLst>
              <a:gd name="adj1" fmla="val 405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758508" cy="367903"/>
          </a:xfrm>
        </p:spPr>
        <p:txBody>
          <a:bodyPr/>
          <a:lstStyle/>
          <a:p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>Accelerator - Instrument </a:t>
            </a:r>
            <a:r>
              <a:rPr lang="pl-PL" sz="2100" dirty="0" smtClean="0">
                <a:solidFill>
                  <a:srgbClr val="C00000"/>
                </a:solidFill>
              </a:rPr>
              <a:t>MŚP Faza </a:t>
            </a:r>
            <a:r>
              <a:rPr lang="pl-PL" sz="2100" dirty="0">
                <a:solidFill>
                  <a:srgbClr val="C00000"/>
                </a:solidFill>
              </a:rPr>
              <a:t>2</a:t>
            </a:r>
            <a:br>
              <a:rPr lang="pl-PL" sz="2100" dirty="0">
                <a:solidFill>
                  <a:srgbClr val="C00000"/>
                </a:solidFill>
              </a:rPr>
            </a:br>
            <a:endParaRPr lang="pl-PL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>Terminy rund konkursowych</a:t>
            </a:r>
            <a:br>
              <a:rPr lang="pl-PL" sz="2100" dirty="0">
                <a:solidFill>
                  <a:srgbClr val="C00000"/>
                </a:solidFill>
              </a:rPr>
            </a:br>
            <a:r>
              <a:rPr lang="pl-PL" sz="2100" dirty="0">
                <a:solidFill>
                  <a:srgbClr val="C00000"/>
                </a:solidFill>
              </a:rPr>
              <a:t/>
            </a:r>
            <a:br>
              <a:rPr lang="pl-PL" sz="2100" dirty="0">
                <a:solidFill>
                  <a:srgbClr val="C00000"/>
                </a:solidFill>
              </a:rPr>
            </a:br>
            <a:endParaRPr lang="pl-PL" sz="2100" dirty="0">
              <a:solidFill>
                <a:srgbClr val="C0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485900" y="667384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1817694" y="897564"/>
          <a:ext cx="5451328" cy="3402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59">
                  <a:extLst>
                    <a:ext uri="{9D8B030D-6E8A-4147-A177-3AD203B41FA5}">
                      <a16:colId xmlns:a16="http://schemas.microsoft.com/office/drawing/2014/main" val="4057369931"/>
                    </a:ext>
                  </a:extLst>
                </a:gridCol>
                <a:gridCol w="153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Faza 1</a:t>
                      </a:r>
                      <a:endParaRPr lang="pl-PL" sz="2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Faza 2</a:t>
                      </a:r>
                      <a:endParaRPr lang="pl-PL" sz="2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6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lutego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stycznia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algn="ctr"/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maja</a:t>
                      </a:r>
                      <a:endParaRPr lang="pl-PL" sz="17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kwietnia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algn="ctr"/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września</a:t>
                      </a:r>
                      <a:endParaRPr lang="pl-PL" sz="17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czerwca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algn="ctr"/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października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6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  <a:endParaRPr lang="pl-PL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stycznia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pl-P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marca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maja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06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października</a:t>
                      </a:r>
                      <a:endParaRPr lang="pl-P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75654" y="1234484"/>
            <a:ext cx="530915" cy="11079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125" dirty="0"/>
              <a:t>finansowanie grantowe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575654" y="2438339"/>
            <a:ext cx="530915" cy="16639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125" dirty="0"/>
              <a:t>finansowanie grantowe lub mieszane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465766" y="2438340"/>
            <a:ext cx="4806534" cy="18616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46" y="141480"/>
            <a:ext cx="6372708" cy="378042"/>
          </a:xfrm>
        </p:spPr>
        <p:txBody>
          <a:bodyPr>
            <a:noAutofit/>
          </a:bodyPr>
          <a:lstStyle/>
          <a:p>
            <a:r>
              <a:rPr lang="pl-PL" sz="2100" dirty="0" smtClean="0">
                <a:solidFill>
                  <a:srgbClr val="C00000"/>
                </a:solidFill>
              </a:rPr>
              <a:t>Ważne - wsparcie </a:t>
            </a:r>
            <a:r>
              <a:rPr lang="pl-PL" sz="2100" dirty="0">
                <a:solidFill>
                  <a:srgbClr val="C00000"/>
                </a:solidFill>
              </a:rPr>
              <a:t>krajowe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1F404-FA82-42C8-93A1-51A6FE01F067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77442"/>
            <a:ext cx="6561535" cy="419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0E874-6736-491E-A54C-8761876214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55" y="934150"/>
            <a:ext cx="6858000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12083" y="195486"/>
            <a:ext cx="57198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100" b="1" dirty="0">
                <a:solidFill>
                  <a:srgbClr val="C00000"/>
                </a:solidFill>
              </a:rPr>
              <a:t>Horizon Europe – 100 mld Euro (2021-2027)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77635" y="587901"/>
            <a:ext cx="65887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     </a:t>
            </a:r>
            <a:r>
              <a:rPr lang="pl-PL" sz="1500" b="1" dirty="0">
                <a:solidFill>
                  <a:srgbClr val="002060"/>
                </a:solidFill>
              </a:rPr>
              <a:t>25,8 mld Euro	         52,7 mld Euro	             13,5 mld Euro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63889" y="4056924"/>
            <a:ext cx="658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70C0"/>
                </a:solidFill>
              </a:rPr>
              <a:t>https://ec.europa.eu/info/designing-next-research-and-innovation-framework-programme/what-shapes-next-framework-programme_en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18354" y="3752141"/>
            <a:ext cx="1390124" cy="3231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pl-PL" sz="1500" b="1" dirty="0">
                <a:solidFill>
                  <a:srgbClr val="002060"/>
                </a:solidFill>
              </a:rPr>
              <a:t>2,1 mld Euro </a:t>
            </a:r>
            <a:endParaRPr lang="pl-P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9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73419" y="1851670"/>
            <a:ext cx="4138155" cy="2736602"/>
          </a:xfrm>
        </p:spPr>
        <p:txBody>
          <a:bodyPr rtlCol="0" anchor="ctr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Małgorzata Szołucha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. +48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664 032 128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malgorzata.szolucha@kpk.gov.pl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Aleksandra </a:t>
            </a:r>
            <a:r>
              <a:rPr lang="pl-PL" sz="2000" dirty="0" err="1" smtClean="0">
                <a:solidFill>
                  <a:schemeClr val="bg1"/>
                </a:solidFill>
              </a:rPr>
              <a:t>I</a:t>
            </a:r>
            <a:r>
              <a:rPr lang="pl-PL" sz="1600" b="1" dirty="0" err="1" smtClean="0">
                <a:solidFill>
                  <a:schemeClr val="accent1">
                    <a:lumMod val="75000"/>
                  </a:schemeClr>
                </a:solidFill>
              </a:rPr>
              <a:t>Aleksandra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 Ihnatowicz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aleksandra.ihnatowicz@kpk.gov.pl</a:t>
            </a: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Kom. +48 795 112 967 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Rafał Duczmal 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rafal.duczmal@kpk.gov.pl</a:t>
            </a: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Kom. +48 664 032 132 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5"/>
          </p:cNvPr>
          <p:cNvSpPr/>
          <p:nvPr/>
        </p:nvSpPr>
        <p:spPr>
          <a:xfrm>
            <a:off x="6937375" y="4677966"/>
            <a:ext cx="431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Prostokąt 3">
            <a:hlinkClick r:id="rId6"/>
          </p:cNvPr>
          <p:cNvSpPr/>
          <p:nvPr/>
        </p:nvSpPr>
        <p:spPr>
          <a:xfrm>
            <a:off x="7451728" y="4673204"/>
            <a:ext cx="3524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7"/>
          </p:cNvPr>
          <p:cNvSpPr/>
          <p:nvPr/>
        </p:nvSpPr>
        <p:spPr>
          <a:xfrm>
            <a:off x="7894638" y="4666060"/>
            <a:ext cx="431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hlinkClick r:id="rId8"/>
          </p:cNvPr>
          <p:cNvSpPr/>
          <p:nvPr/>
        </p:nvSpPr>
        <p:spPr>
          <a:xfrm>
            <a:off x="8323263" y="4666060"/>
            <a:ext cx="431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AutoShape 2" descr="Znalezione obrazy dla zapytania aleksandra ihnatowicz kp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901518" y="195486"/>
            <a:ext cx="33409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rgbClr val="C00000"/>
                </a:solidFill>
              </a:rPr>
              <a:t>Zapraszamy do kontaktu</a:t>
            </a:r>
            <a:endParaRPr lang="pl-PL" sz="2100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084168" y="1257449"/>
            <a:ext cx="5902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100" b="1" dirty="0" err="1" smtClean="0">
                <a:solidFill>
                  <a:srgbClr val="C00000"/>
                </a:solidFill>
              </a:rPr>
              <a:t>IoT</a:t>
            </a:r>
            <a:endParaRPr lang="pl-PL" sz="2100" b="1" dirty="0">
              <a:solidFill>
                <a:srgbClr val="C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19923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rgbClr val="376092"/>
                </a:solidFill>
                <a:latin typeface="+mj-lt"/>
                <a:ea typeface="+mj-ea"/>
                <a:cs typeface="Calibri" panose="020F0502020204030204" pitchFamily="34" charset="0"/>
              </a:rPr>
              <a:t>Marta Krutel</a:t>
            </a:r>
            <a:br>
              <a:rPr lang="pl-PL" sz="1400" b="1" dirty="0">
                <a:solidFill>
                  <a:srgbClr val="376092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376092"/>
                </a:solidFill>
                <a:latin typeface="+mj-lt"/>
                <a:ea typeface="+mj-ea"/>
                <a:cs typeface="Calibri" panose="020F0502020204030204" pitchFamily="34" charset="0"/>
              </a:rPr>
              <a:t>kom. +48 728 518 587</a:t>
            </a:r>
            <a:br>
              <a:rPr lang="pl-PL" sz="1400" b="1" dirty="0">
                <a:solidFill>
                  <a:srgbClr val="376092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Calibri" panose="020F0502020204030204" pitchFamily="34" charset="0"/>
                <a:hlinkClick r:id="rId9"/>
              </a:rPr>
              <a:t>marta.krutel@kpk.gov.pl</a:t>
            </a:r>
            <a:r>
              <a:rPr lang="pl-PL" sz="1400" b="1" dirty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Calibri" panose="020F0502020204030204" pitchFamily="34" charset="0"/>
              </a:rPr>
              <a:t/>
            </a:r>
            <a:br>
              <a:rPr lang="pl-PL" sz="1400" b="1" dirty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endParaRPr lang="pl-PL" sz="1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454015" y="1257449"/>
            <a:ext cx="633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rgbClr val="C00000"/>
                </a:solidFill>
              </a:rPr>
              <a:t>EIC</a:t>
            </a:r>
            <a:endParaRPr lang="pl-PL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63688" y="123478"/>
            <a:ext cx="5426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>
                <a:solidFill>
                  <a:srgbClr val="C00000"/>
                </a:solidFill>
              </a:rPr>
              <a:t>Horyzont 2020 w pigułce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3528" y="538976"/>
            <a:ext cx="8064896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002060"/>
                </a:solidFill>
              </a:rPr>
              <a:t>Program Ramowy</a:t>
            </a:r>
            <a:r>
              <a:rPr lang="pl-PL" sz="1600" dirty="0">
                <a:solidFill>
                  <a:srgbClr val="002060"/>
                </a:solidFill>
              </a:rPr>
              <a:t> na rzecz badań i innowacji implementowany bezpośrednio przez KE (</a:t>
            </a:r>
            <a:r>
              <a:rPr lang="pl-PL" sz="1600" b="1" dirty="0">
                <a:solidFill>
                  <a:srgbClr val="002060"/>
                </a:solidFill>
              </a:rPr>
              <a:t>Strategii Europa 2020)</a:t>
            </a:r>
            <a:r>
              <a:rPr lang="pl-PL" sz="1600" dirty="0">
                <a:solidFill>
                  <a:srgbClr val="002060"/>
                </a:solidFill>
              </a:rPr>
              <a:t> - budżet </a:t>
            </a:r>
            <a:r>
              <a:rPr lang="pl-PL" sz="1600" b="1" dirty="0">
                <a:solidFill>
                  <a:srgbClr val="002060"/>
                </a:solidFill>
              </a:rPr>
              <a:t>79 mld euro </a:t>
            </a:r>
            <a:r>
              <a:rPr lang="pl-PL" sz="1600" dirty="0">
                <a:solidFill>
                  <a:srgbClr val="002060"/>
                </a:solidFill>
              </a:rPr>
              <a:t>na lata </a:t>
            </a:r>
            <a:r>
              <a:rPr lang="pl-PL" sz="1600" b="1" dirty="0">
                <a:solidFill>
                  <a:srgbClr val="002060"/>
                </a:solidFill>
              </a:rPr>
              <a:t>2014-2020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dirty="0" smtClean="0">
                <a:solidFill>
                  <a:srgbClr val="002060"/>
                </a:solidFill>
              </a:rPr>
              <a:t>Wsparcie </a:t>
            </a:r>
            <a:r>
              <a:rPr lang="pl-PL" sz="1600" dirty="0">
                <a:solidFill>
                  <a:srgbClr val="002060"/>
                </a:solidFill>
              </a:rPr>
              <a:t>dla projektów na każdym etapie gotowości technologicznej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(</a:t>
            </a:r>
            <a:r>
              <a:rPr lang="pl-PL" sz="1600" b="1" dirty="0">
                <a:solidFill>
                  <a:srgbClr val="002060"/>
                </a:solidFill>
              </a:rPr>
              <a:t>od pomysłu do rynku</a:t>
            </a:r>
            <a:r>
              <a:rPr lang="pl-PL" sz="1600" dirty="0">
                <a:solidFill>
                  <a:srgbClr val="002060"/>
                </a:solidFill>
              </a:rPr>
              <a:t>)</a:t>
            </a:r>
          </a:p>
          <a:p>
            <a:pPr marL="257175" lvl="1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rgbClr val="002060"/>
                </a:solidFill>
              </a:rPr>
              <a:t>Istotna orientacja na </a:t>
            </a:r>
            <a:r>
              <a:rPr lang="pl-PL" sz="1600" b="1" dirty="0">
                <a:solidFill>
                  <a:srgbClr val="002060"/>
                </a:solidFill>
              </a:rPr>
              <a:t>innowacje</a:t>
            </a:r>
            <a:r>
              <a:rPr lang="pl-PL" sz="1600" dirty="0">
                <a:solidFill>
                  <a:srgbClr val="002060"/>
                </a:solidFill>
              </a:rPr>
              <a:t> i wdrażanie ich na rynek - większe zaangażowanie </a:t>
            </a:r>
            <a:r>
              <a:rPr lang="pl-PL" sz="1600" b="1" dirty="0">
                <a:solidFill>
                  <a:srgbClr val="002060"/>
                </a:solidFill>
              </a:rPr>
              <a:t>przemysłu</a:t>
            </a:r>
            <a:r>
              <a:rPr lang="pl-PL" sz="1600" dirty="0">
                <a:solidFill>
                  <a:srgbClr val="002060"/>
                </a:solidFill>
              </a:rPr>
              <a:t>, w tym MŚP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rgbClr val="002060"/>
                </a:solidFill>
              </a:rPr>
              <a:t>Dostarcza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pl-PL" sz="1600" b="1" dirty="0">
                <a:solidFill>
                  <a:srgbClr val="002060"/>
                </a:solidFill>
              </a:rPr>
              <a:t>Europejskiej Wartości Dodanej </a:t>
            </a:r>
            <a:r>
              <a:rPr lang="pl-PL" sz="1600" dirty="0">
                <a:solidFill>
                  <a:srgbClr val="002060"/>
                </a:solidFill>
              </a:rPr>
              <a:t>- kluczowe instrumenty to </a:t>
            </a:r>
            <a:r>
              <a:rPr lang="pl-PL" sz="1600" b="1" dirty="0">
                <a:solidFill>
                  <a:srgbClr val="002060"/>
                </a:solidFill>
              </a:rPr>
              <a:t>międzynarodowe/międzysektorowe projekty współpracy</a:t>
            </a:r>
            <a:endParaRPr lang="pl-PL" sz="1600" dirty="0">
              <a:solidFill>
                <a:srgbClr val="002060"/>
              </a:solidFill>
            </a:endParaRP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002060"/>
                </a:solidFill>
              </a:rPr>
              <a:t>Programy Pracy </a:t>
            </a:r>
            <a:r>
              <a:rPr lang="pl-PL" sz="1600" dirty="0">
                <a:solidFill>
                  <a:srgbClr val="002060"/>
                </a:solidFill>
              </a:rPr>
              <a:t>definiowane przez aktywnych graczy i duży przemysł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002060"/>
                </a:solidFill>
              </a:rPr>
              <a:t>Konkursy </a:t>
            </a:r>
            <a:r>
              <a:rPr lang="pl-PL" sz="1600" dirty="0">
                <a:solidFill>
                  <a:srgbClr val="002060"/>
                </a:solidFill>
              </a:rPr>
              <a:t>ogłaszane regularnie i </a:t>
            </a:r>
            <a:r>
              <a:rPr lang="pl-PL" sz="1600" b="1" dirty="0">
                <a:solidFill>
                  <a:srgbClr val="002060"/>
                </a:solidFill>
              </a:rPr>
              <a:t>ocena</a:t>
            </a:r>
            <a:r>
              <a:rPr lang="pl-PL" sz="1600" dirty="0">
                <a:solidFill>
                  <a:srgbClr val="002060"/>
                </a:solidFill>
              </a:rPr>
              <a:t> wniosków </a:t>
            </a:r>
            <a:r>
              <a:rPr lang="pl-PL" sz="1600" dirty="0" smtClean="0">
                <a:solidFill>
                  <a:srgbClr val="002060"/>
                </a:solidFill>
              </a:rPr>
              <a:t> przez </a:t>
            </a:r>
            <a:r>
              <a:rPr lang="pl-PL" sz="1600" dirty="0">
                <a:solidFill>
                  <a:srgbClr val="002060"/>
                </a:solidFill>
              </a:rPr>
              <a:t>niezależnych ekspertów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rgbClr val="002060"/>
                </a:solidFill>
              </a:rPr>
              <a:t>Podstawowe kryteria oceny  to </a:t>
            </a:r>
            <a:r>
              <a:rPr lang="pl-PL" sz="1600" b="1" dirty="0">
                <a:solidFill>
                  <a:srgbClr val="002060"/>
                </a:solidFill>
              </a:rPr>
              <a:t>doskonałość, oddziaływanie </a:t>
            </a:r>
            <a:br>
              <a:rPr lang="pl-PL" sz="1600" b="1" dirty="0">
                <a:solidFill>
                  <a:srgbClr val="002060"/>
                </a:solidFill>
              </a:rPr>
            </a:br>
            <a:r>
              <a:rPr lang="pl-PL" sz="1600" b="1" dirty="0">
                <a:solidFill>
                  <a:srgbClr val="002060"/>
                </a:solidFill>
              </a:rPr>
              <a:t>i implementacja</a:t>
            </a:r>
          </a:p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C00000"/>
                </a:solidFill>
              </a:rPr>
              <a:t>Liga Mistrzów dla badań i innowacji - fundusze na </a:t>
            </a:r>
            <a:br>
              <a:rPr lang="pl-PL" sz="1600" b="1" dirty="0">
                <a:solidFill>
                  <a:srgbClr val="C00000"/>
                </a:solidFill>
              </a:rPr>
            </a:br>
            <a:r>
              <a:rPr lang="pl-PL" sz="1600" b="1" dirty="0">
                <a:solidFill>
                  <a:srgbClr val="C00000"/>
                </a:solidFill>
              </a:rPr>
              <a:t>ambitne projekty</a:t>
            </a:r>
          </a:p>
        </p:txBody>
      </p:sp>
      <p:pic>
        <p:nvPicPr>
          <p:cNvPr id="4" name="Picture 2" descr="Znalezione obrazy dla zapytania po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08" y="3530822"/>
            <a:ext cx="1591631" cy="15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5496" y="450370"/>
          <a:ext cx="9001000" cy="418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6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ID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Obszar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(WIODĄCA POZYCJA W PRZEMYŚLE- Technologie informacyjno-komunikacyjne -LEIT-ICT)</a:t>
                      </a:r>
                      <a:endParaRPr lang="pl-PL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Budżet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Sugerowany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budżet projektu (mln Euro)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otwarcia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zamknięcia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ICT-46-2020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Robotics in Application Areas and Coordination &amp; Support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RIA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6-7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 CSA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CSA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13-11-2019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ICT-49-2020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Artificial</a:t>
                      </a:r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Intelligence</a:t>
                      </a:r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pl-PL" sz="11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</a:t>
                      </a:r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platform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19-11-2019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" marR="7962" marT="7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ICT-51-2020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Big Data technologies and extreme-scale analytics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RIA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260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CSA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ICT-40-2020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 Computing: towards a smart cloud computing continuum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RIA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3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CSA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0,4-0,6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1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ICT-51-2020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Big Data technologies and extreme-scale analytics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RIA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38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CSA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16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ICT-54-2020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Blockchain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the Next Generation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33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ICT-56-2020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 Generation Internet of Things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0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CSA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09-07-2019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16-01-2020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ICT-57-2020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empowering, inclusive Next Generation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 bwMode="auto">
          <a:xfrm>
            <a:off x="457200" y="-83669"/>
            <a:ext cx="8229600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pl-PL" sz="1600" dirty="0" smtClean="0">
                <a:solidFill>
                  <a:srgbClr val="C00000"/>
                </a:solidFill>
              </a:rPr>
              <a:t>Tematy na projekty B+R związane z </a:t>
            </a:r>
            <a:r>
              <a:rPr lang="pl-PL" sz="1600" dirty="0" err="1" smtClean="0">
                <a:solidFill>
                  <a:srgbClr val="C00000"/>
                </a:solidFill>
              </a:rPr>
              <a:t>IoT</a:t>
            </a:r>
            <a:r>
              <a:rPr lang="pl-PL" sz="1600" dirty="0" smtClean="0">
                <a:solidFill>
                  <a:srgbClr val="C00000"/>
                </a:solidFill>
              </a:rPr>
              <a:t> w Programie H2020 </a:t>
            </a:r>
            <a:endParaRPr lang="pl-P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5496" y="483519"/>
          <a:ext cx="9001000" cy="3225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6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ID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Obszar: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WIODĄCA POZYCJA W PRZEMYŚLE- Technologie informacyjno-komunikacyjne -LEIT-ICT</a:t>
                      </a: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Budżet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Sugerowany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budżet projektu</a:t>
                      </a:r>
                    </a:p>
                    <a:p>
                      <a:pPr algn="ctr" fontAlgn="ctr"/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(mln Euro)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otwarcia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zamknięcia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6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Platforms</a:t>
                      </a:r>
                      <a:r>
                        <a:rPr lang="pl-P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pl-P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Pilots</a:t>
                      </a:r>
                      <a:endParaRPr lang="pl-PL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DT-ICT-09-2020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Boost rural economies through cross-sector digital service platforms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DT-ICT-12-2020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AI for the smart hospital of the future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22-04-2020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9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Call - </a:t>
                      </a:r>
                      <a:r>
                        <a:rPr lang="pl-P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Cybersecurity</a:t>
                      </a:r>
                      <a:endParaRPr lang="pl-PL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SU-ICT-02-2020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Building blocks for resilience in evolving ICT systems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a) 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25-07-2019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19-11-2019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ID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Obszar SC1: ZDROWIE</a:t>
                      </a: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Budżet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Sugerowany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budżet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otwarcia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Termin zamknięcia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r>
                        <a:rPr lang="pl-PL" sz="11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</a:rPr>
                        <a:t>SC1-DTH-02-2020</a:t>
                      </a:r>
                      <a:endParaRPr lang="pl-PL" sz="1000" b="1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Personalised</a:t>
                      </a:r>
                      <a:r>
                        <a:rPr lang="en-US" sz="11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 early risk prediction, prevention and intervention based on Artificial Intelligence and Big Data technologies</a:t>
                      </a:r>
                      <a:endParaRPr lang="pl-PL" sz="1100" b="1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RIA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32 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4-6 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19-11-2019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22-04-2020</a:t>
                      </a:r>
                      <a:endParaRPr lang="pl-P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457200" y="1"/>
            <a:ext cx="8229600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pl-PL" sz="1600" dirty="0" smtClean="0">
                <a:solidFill>
                  <a:srgbClr val="C00000"/>
                </a:solidFill>
              </a:rPr>
              <a:t>Tematy na projekty B+R związane z </a:t>
            </a:r>
            <a:r>
              <a:rPr lang="pl-PL" sz="1600" dirty="0" err="1" smtClean="0">
                <a:solidFill>
                  <a:srgbClr val="C00000"/>
                </a:solidFill>
              </a:rPr>
              <a:t>IoT</a:t>
            </a:r>
            <a:r>
              <a:rPr lang="pl-PL" sz="1600" dirty="0" smtClean="0">
                <a:solidFill>
                  <a:srgbClr val="C00000"/>
                </a:solidFill>
              </a:rPr>
              <a:t> w Programie H2020 </a:t>
            </a:r>
            <a:endParaRPr lang="pl-P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5496" y="483519"/>
          <a:ext cx="9001000" cy="3162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6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ID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Obszar SC3: ENERGIA</a:t>
                      </a: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Budżet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Sugerowany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budżet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otwarcia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zamknięcia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LC-SC3-B4E-6-2020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Big data for </a:t>
                      </a:r>
                      <a:r>
                        <a:rPr lang="pl-PL" sz="1100" b="1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buildings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IA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3,5 – 4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16-07-2019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15-01-2020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LC-SC3-EC-1-2018-2019-2020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role of consumers in changing the market through informed decision and collective actions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CSA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12 (do podziału między dwa tematy)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 – 2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05-03-2020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10-09-2020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LC-SC3-EC-3-2020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Consumer engagement and demand response</a:t>
                      </a:r>
                      <a:endParaRPr lang="pl-PL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IA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16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4 – 6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03-09-2019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29-01-2020</a:t>
                      </a:r>
                      <a:endParaRPr lang="pl-PL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ID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Obszar SC5: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Klimat, ŚRDOWISKO, efektywna gospodarka zasobami i surowcami</a:t>
                      </a: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Typ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Budżet tematu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Sugerowany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budżet projektu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otwarcia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Termin zamknięcia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039" marR="9039" marT="9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1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LC-CLA-11-2020: 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Innovative  nature-based  solutions  for  carbon  neutral  cities  and improved air quality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IA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30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10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-11-2019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pl-PL" sz="11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etap: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-02-2020</a:t>
                      </a:r>
                      <a:endParaRPr lang="pl-PL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l-PL" sz="11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etap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03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-09-2020</a:t>
                      </a:r>
                      <a:r>
                        <a:rPr lang="pl-PL" sz="11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457200" y="1"/>
            <a:ext cx="8229600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pl-PL" sz="1600" dirty="0" smtClean="0">
                <a:solidFill>
                  <a:srgbClr val="C00000"/>
                </a:solidFill>
              </a:rPr>
              <a:t>Tematy na projekty B+R związane z </a:t>
            </a:r>
            <a:r>
              <a:rPr lang="pl-PL" sz="1600" dirty="0" err="1" smtClean="0">
                <a:solidFill>
                  <a:srgbClr val="C00000"/>
                </a:solidFill>
              </a:rPr>
              <a:t>IoT</a:t>
            </a:r>
            <a:r>
              <a:rPr lang="pl-PL" sz="1600" dirty="0" smtClean="0">
                <a:solidFill>
                  <a:srgbClr val="C00000"/>
                </a:solidFill>
              </a:rPr>
              <a:t> w Programie H2020 </a:t>
            </a:r>
            <a:endParaRPr lang="pl-P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07" y="1275606"/>
            <a:ext cx="6796571" cy="264629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24084" y="303498"/>
            <a:ext cx="5426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rgbClr val="C00000"/>
                </a:solidFill>
              </a:rPr>
              <a:t>Polskie uczestnictwo po 683 konkursach</a:t>
            </a:r>
            <a:endParaRPr lang="pl-PL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354278" cy="3600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e tekstowe 3"/>
          <p:cNvSpPr txBox="1"/>
          <p:nvPr/>
        </p:nvSpPr>
        <p:spPr>
          <a:xfrm>
            <a:off x="1824084" y="303498"/>
            <a:ext cx="5426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rgbClr val="C00000"/>
                </a:solidFill>
              </a:rPr>
              <a:t>Polskie MŚP w H2020</a:t>
            </a:r>
            <a:endParaRPr lang="pl-PL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743200" y="775417"/>
            <a:ext cx="3075882" cy="35133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34" tIns="45717" rIns="91434" bIns="45717" rtlCol="0" anchor="t"/>
          <a:lstStyle/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chemeClr val="tx2"/>
                </a:solidFill>
                <a:latin typeface="Calibri"/>
                <a:cs typeface="+mn-cs"/>
              </a:rPr>
              <a:t>Wiodąca pozycja w przemyśle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kern="0" dirty="0" smtClean="0">
                <a:solidFill>
                  <a:schemeClr val="tx2"/>
                </a:solidFill>
                <a:latin typeface="Calibri"/>
                <a:cs typeface="+mn-cs"/>
              </a:rPr>
              <a:t>(INDUSTRIAL LEADERSHIP)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kern="0" dirty="0">
                <a:solidFill>
                  <a:schemeClr val="tx2"/>
                </a:solidFill>
                <a:latin typeface="Calibri"/>
                <a:cs typeface="+mn-cs"/>
              </a:rPr>
              <a:t>1. 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Lider w zakresie technologii wspomagających i przemysłowych (</a:t>
            </a:r>
            <a:r>
              <a:rPr lang="pl-PL" sz="1200" b="1" kern="0" dirty="0" err="1">
                <a:solidFill>
                  <a:srgbClr val="FF0000"/>
                </a:solidFill>
                <a:latin typeface="Calibri"/>
                <a:cs typeface="+mn-cs"/>
              </a:rPr>
              <a:t>Leadership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 in </a:t>
            </a:r>
            <a:r>
              <a:rPr lang="pl-PL" sz="1200" b="1" kern="0" dirty="0" err="1">
                <a:solidFill>
                  <a:srgbClr val="FF0000"/>
                </a:solidFill>
                <a:latin typeface="Calibri"/>
                <a:cs typeface="+mn-cs"/>
              </a:rPr>
              <a:t>enabling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 and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kern="0" dirty="0" err="1">
                <a:solidFill>
                  <a:srgbClr val="FF0000"/>
                </a:solidFill>
                <a:latin typeface="Calibri"/>
                <a:cs typeface="+mn-cs"/>
              </a:rPr>
              <a:t>industrial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pl-PL" sz="1200" b="1" kern="0" dirty="0" err="1">
                <a:solidFill>
                  <a:srgbClr val="FF0000"/>
                </a:solidFill>
                <a:latin typeface="Calibri"/>
                <a:cs typeface="+mn-cs"/>
              </a:rPr>
              <a:t>technologies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 (</a:t>
            </a:r>
            <a:r>
              <a:rPr lang="pl-PL" sz="1200" b="1" kern="0" dirty="0" err="1">
                <a:solidFill>
                  <a:srgbClr val="FF0000"/>
                </a:solidFill>
                <a:latin typeface="Calibri"/>
                <a:cs typeface="+mn-cs"/>
              </a:rPr>
              <a:t>LEITs</a:t>
            </a:r>
            <a:r>
              <a:rPr lang="pl-PL" sz="1200" b="1" kern="0" dirty="0">
                <a:solidFill>
                  <a:srgbClr val="FF0000"/>
                </a:solidFill>
                <a:latin typeface="Calibri"/>
                <a:cs typeface="+mn-cs"/>
              </a:rPr>
              <a:t>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FF0000"/>
                </a:solidFill>
                <a:latin typeface="Calibri"/>
                <a:cs typeface="+mn-cs"/>
              </a:rPr>
              <a:t>ICT</a:t>
            </a:r>
            <a:r>
              <a:rPr lang="pl-PL" sz="1200" b="1" kern="0" dirty="0">
                <a:solidFill>
                  <a:schemeClr val="tx2"/>
                </a:solidFill>
                <a:latin typeface="Calibri"/>
                <a:cs typeface="+mn-cs"/>
              </a:rPr>
              <a:t>, </a:t>
            </a:r>
            <a:r>
              <a:rPr lang="pl-PL" sz="1200" b="1" kern="0" dirty="0">
                <a:solidFill>
                  <a:srgbClr val="002060"/>
                </a:solidFill>
                <a:latin typeface="Calibri"/>
                <a:cs typeface="+mn-cs"/>
              </a:rPr>
              <a:t>mikro- i nanotechnologie, materiały i zaawansowane technologie produkcji i przetwarzania, biotechnologia, technologie kosmiczne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b="1" kern="0" dirty="0">
                <a:solidFill>
                  <a:schemeClr val="tx2"/>
                </a:solidFill>
                <a:latin typeface="Calibri"/>
                <a:cs typeface="+mn-cs"/>
              </a:rPr>
              <a:t>3.</a:t>
            </a:r>
            <a:r>
              <a:rPr lang="pl-PL" sz="1200" b="1" kern="0" dirty="0">
                <a:solidFill>
                  <a:schemeClr val="tx2"/>
                </a:solidFill>
                <a:latin typeface="Calibri"/>
                <a:cs typeface="+mn-cs"/>
              </a:rPr>
              <a:t> Innowacje w MŚP </a:t>
            </a:r>
            <a:endParaRPr lang="pl-PL" sz="1200" kern="0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826970" y="775419"/>
            <a:ext cx="3085019" cy="3513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34" tIns="45717" rIns="91434" bIns="45717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kern="0" dirty="0">
                <a:solidFill>
                  <a:schemeClr val="tx2"/>
                </a:solidFill>
                <a:latin typeface="Calibri"/>
                <a:cs typeface="+mn-cs"/>
              </a:rPr>
              <a:t>Wyzwania </a:t>
            </a:r>
            <a:r>
              <a:rPr lang="pl-PL" b="1" kern="0" dirty="0" smtClean="0">
                <a:solidFill>
                  <a:schemeClr val="tx2"/>
                </a:solidFill>
                <a:latin typeface="Calibri"/>
                <a:cs typeface="+mn-cs"/>
              </a:rPr>
              <a:t>społeczne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kern="0" dirty="0" smtClean="0">
                <a:solidFill>
                  <a:schemeClr val="tx2"/>
                </a:solidFill>
                <a:latin typeface="Calibri"/>
                <a:cs typeface="+mn-cs"/>
              </a:rPr>
              <a:t>(</a:t>
            </a:r>
            <a:r>
              <a:rPr lang="pl-PL" b="1" i="1" kern="0" dirty="0" smtClean="0">
                <a:solidFill>
                  <a:schemeClr val="tx2"/>
                </a:solidFill>
                <a:latin typeface="Calibri"/>
                <a:cs typeface="+mn-cs"/>
              </a:rPr>
              <a:t>SOCIETAL CHALLENGES)</a:t>
            </a:r>
            <a:endParaRPr lang="pl-PL" b="1" i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chemeClr val="tx2"/>
                </a:solidFill>
                <a:latin typeface="Calibri"/>
                <a:cs typeface="+mn-cs"/>
              </a:rPr>
              <a:t>1.</a:t>
            </a:r>
            <a:r>
              <a:rPr lang="pl-PL" sz="1100" b="1" kern="0" dirty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pl-PL" sz="1100" b="1" kern="0" dirty="0">
                <a:solidFill>
                  <a:srgbClr val="FF0000"/>
                </a:solidFill>
                <a:latin typeface="Calibri"/>
                <a:cs typeface="+mn-cs"/>
              </a:rPr>
              <a:t>ZDROWIE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, zmiany demograficzne i dobrostan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chemeClr val="tx2"/>
                </a:solidFill>
                <a:latin typeface="Calibri"/>
                <a:cs typeface="+mn-cs"/>
              </a:rPr>
              <a:t>2.</a:t>
            </a:r>
            <a:r>
              <a:rPr lang="pl-PL" sz="1100" b="1" kern="0" dirty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pl-PL" sz="1100" b="1" kern="0" dirty="0">
                <a:solidFill>
                  <a:srgbClr val="FF0000"/>
                </a:solidFill>
                <a:latin typeface="Calibri"/>
                <a:cs typeface="+mn-cs"/>
              </a:rPr>
              <a:t>BEZPIECZEŃSTWO ŻYWNOŚCI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, zrównoważone rolnictwo i leśnictwo, badania mórz i wód śródlądowych i </a:t>
            </a:r>
            <a:r>
              <a:rPr lang="pl-PL" sz="1100" b="1" kern="0" dirty="0" err="1">
                <a:solidFill>
                  <a:srgbClr val="002060"/>
                </a:solidFill>
                <a:latin typeface="Calibri"/>
                <a:cs typeface="+mn-cs"/>
              </a:rPr>
              <a:t>bio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-gospodarka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rgbClr val="002060"/>
                </a:solidFill>
                <a:latin typeface="Calibri"/>
                <a:cs typeface="+mn-cs"/>
              </a:rPr>
              <a:t>3.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Bezpieczna, czysta i efektywna </a:t>
            </a:r>
            <a:r>
              <a:rPr lang="pl-PL" sz="1100" b="1" kern="0" dirty="0">
                <a:solidFill>
                  <a:srgbClr val="FF0000"/>
                </a:solidFill>
                <a:latin typeface="Calibri"/>
                <a:cs typeface="+mn-cs"/>
              </a:rPr>
              <a:t>ENERGIA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rgbClr val="002060"/>
                </a:solidFill>
                <a:latin typeface="Calibri"/>
                <a:cs typeface="+mn-cs"/>
              </a:rPr>
              <a:t>4.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Inteligentny, zielony </a:t>
            </a:r>
            <a:r>
              <a:rPr lang="pl-PL" sz="1100" b="1" kern="0" dirty="0">
                <a:solidFill>
                  <a:srgbClr val="FF0000"/>
                </a:solidFill>
                <a:latin typeface="Calibri"/>
                <a:cs typeface="+mn-cs"/>
              </a:rPr>
              <a:t>TRANSPORT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rgbClr val="002060"/>
                </a:solidFill>
                <a:latin typeface="Calibri"/>
                <a:cs typeface="+mn-cs"/>
              </a:rPr>
              <a:t>5.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Klimat</a:t>
            </a:r>
            <a:r>
              <a:rPr lang="pl-PL" sz="1100" b="1" kern="0" dirty="0">
                <a:solidFill>
                  <a:schemeClr val="tx2"/>
                </a:solidFill>
                <a:latin typeface="Calibri"/>
                <a:cs typeface="+mn-cs"/>
              </a:rPr>
              <a:t>, </a:t>
            </a:r>
            <a:r>
              <a:rPr lang="pl-PL" sz="1100" b="1" kern="0" dirty="0">
                <a:solidFill>
                  <a:srgbClr val="FF0000"/>
                </a:solidFill>
                <a:latin typeface="Calibri"/>
                <a:cs typeface="+mn-cs"/>
              </a:rPr>
              <a:t>ŚRDOWISKO</a:t>
            </a:r>
            <a:r>
              <a:rPr lang="pl-PL" sz="1100" b="1" kern="0" dirty="0">
                <a:solidFill>
                  <a:schemeClr val="tx2"/>
                </a:solidFill>
                <a:latin typeface="Calibri"/>
                <a:cs typeface="+mn-cs"/>
              </a:rPr>
              <a:t>,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efektywna gospodarka zasobami i surowcami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rgbClr val="002060"/>
                </a:solidFill>
                <a:latin typeface="Calibri"/>
                <a:cs typeface="+mn-cs"/>
              </a:rPr>
              <a:t>6.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EUROPA W ZMIENIAJĄCYM SIĘ ŚWIECIE – innowacyjne społeczeństwa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kern="0" dirty="0">
                <a:solidFill>
                  <a:srgbClr val="002060"/>
                </a:solidFill>
                <a:latin typeface="Calibri"/>
                <a:cs typeface="+mn-cs"/>
              </a:rPr>
              <a:t>7.</a:t>
            </a:r>
            <a:r>
              <a:rPr lang="pl-PL" sz="1100" b="1" kern="0" dirty="0">
                <a:solidFill>
                  <a:srgbClr val="002060"/>
                </a:solidFill>
                <a:latin typeface="Calibri"/>
                <a:cs typeface="+mn-cs"/>
              </a:rPr>
              <a:t> BEZPIECZNE SPOŁECZEŃSTWA – ochrona wolności, bezpieczeństwo Europy i jej obywateli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9185" y="4780190"/>
            <a:ext cx="2706650" cy="363323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4" tIns="45717" rIns="91434" bIns="45717" rtlCol="0"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sysClr val="window" lastClr="FFFFFF"/>
                </a:solidFill>
                <a:latin typeface="Calibri"/>
                <a:cs typeface="+mn-cs"/>
              </a:rPr>
              <a:t>Europejski Instytut Innowacji i Technologii (EIT)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97745" y="4780190"/>
            <a:ext cx="2929251" cy="363323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4" tIns="45717" rIns="91434" bIns="45717" rtlCol="0"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sysClr val="window" lastClr="FFFFFF"/>
                </a:solidFill>
                <a:latin typeface="Calibri"/>
                <a:cs typeface="+mn-cs"/>
              </a:rPr>
              <a:t>Wspólne Centrum Badawcze (JRC)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950424" y="4780190"/>
            <a:ext cx="2961564" cy="363323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kern="0" dirty="0">
                <a:solidFill>
                  <a:sysClr val="window" lastClr="FFFFFF"/>
                </a:solidFill>
                <a:latin typeface="Calibri"/>
              </a:rPr>
              <a:t>EURATOM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09209" y="4288810"/>
            <a:ext cx="8802805" cy="25589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34" tIns="45717" rIns="91434" bIns="45717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kern="0" dirty="0">
                <a:solidFill>
                  <a:schemeClr val="tx2"/>
                </a:solidFill>
                <a:latin typeface="Calibri"/>
                <a:cs typeface="+mn-cs"/>
              </a:rPr>
              <a:t>Nauka z udziałem społeczeństwa i dla społeczeństwa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09184" y="4544704"/>
            <a:ext cx="8802804" cy="255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34" tIns="45717" rIns="91434" bIns="45717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kern="0" dirty="0">
                <a:solidFill>
                  <a:schemeClr val="tx2"/>
                </a:solidFill>
                <a:latin typeface="Calibri"/>
                <a:cs typeface="+mn-cs"/>
              </a:rPr>
              <a:t>Upowszechnianie doskonałości i zapewnienie szerszego uczestnictwa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2897744" y="3155989"/>
            <a:ext cx="2410494" cy="264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algn="ctr"/>
            <a:r>
              <a:rPr lang="pl-PL" sz="1400" b="1" kern="0" dirty="0">
                <a:solidFill>
                  <a:srgbClr val="C00000"/>
                </a:solidFill>
                <a:latin typeface="Calibri"/>
              </a:rPr>
              <a:t>Projekty RIA, IA, CSA</a:t>
            </a:r>
            <a:r>
              <a:rPr lang="pl-PL" sz="1400" b="1" kern="0" dirty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898664" y="3867894"/>
            <a:ext cx="2410494" cy="264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algn="ctr"/>
            <a:r>
              <a:rPr lang="pl-PL" sz="1400" b="1" kern="0" dirty="0">
                <a:solidFill>
                  <a:srgbClr val="C00000"/>
                </a:solidFill>
                <a:latin typeface="Calibri"/>
              </a:rPr>
              <a:t>Instrument dla MŚP</a:t>
            </a:r>
            <a:r>
              <a:rPr lang="pl-PL" sz="1400" b="1" kern="0" dirty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18" name="Tytuł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496944" cy="378042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000" dirty="0">
                <a:solidFill>
                  <a:srgbClr val="C00000"/>
                </a:solidFill>
              </a:rPr>
              <a:t>Struktura Programu Horyzont </a:t>
            </a:r>
            <a:r>
              <a:rPr lang="pl-PL" sz="2000" dirty="0" smtClean="0">
                <a:solidFill>
                  <a:srgbClr val="C00000"/>
                </a:solidFill>
              </a:rPr>
              <a:t>2020 - </a:t>
            </a:r>
            <a:r>
              <a:rPr lang="pl-PL" sz="2000" dirty="0" err="1" smtClean="0">
                <a:solidFill>
                  <a:srgbClr val="C00000"/>
                </a:solidFill>
              </a:rPr>
              <a:t>IoT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921080" y="3737199"/>
            <a:ext cx="2410494" cy="264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algn="ctr"/>
            <a:r>
              <a:rPr lang="pl-PL" sz="1400" b="1" kern="0" dirty="0">
                <a:solidFill>
                  <a:srgbClr val="C00000"/>
                </a:solidFill>
                <a:latin typeface="Calibri"/>
              </a:rPr>
              <a:t>Projekty RIA, IA, CSA</a:t>
            </a:r>
            <a:r>
              <a:rPr lang="pl-PL" sz="1400" b="1" kern="0" dirty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09183" y="775417"/>
            <a:ext cx="2634018" cy="3513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34" tIns="45717" rIns="91434" bIns="45717" rtlCol="0" anchor="t"/>
          <a:lstStyle/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chemeClr val="tx2"/>
                </a:solidFill>
                <a:latin typeface="Calibri"/>
                <a:cs typeface="+mn-cs"/>
              </a:rPr>
              <a:t>Doskonałość w nauce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kern="0" dirty="0">
                <a:solidFill>
                  <a:schemeClr val="tx2"/>
                </a:solidFill>
                <a:latin typeface="Calibri"/>
                <a:cs typeface="+mn-cs"/>
              </a:rPr>
              <a:t>(EXCELLENT SCIENCE)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kern="0" dirty="0">
              <a:latin typeface="Calibri"/>
              <a:cs typeface="+mn-cs"/>
            </a:endParaRPr>
          </a:p>
          <a:p>
            <a:pPr marL="228586" indent="-228586" defTabSz="9143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200" b="1" kern="0" dirty="0">
                <a:solidFill>
                  <a:srgbClr val="002060"/>
                </a:solidFill>
                <a:latin typeface="Calibri"/>
                <a:cs typeface="+mn-cs"/>
              </a:rPr>
              <a:t>Europejska Rada ds. Badań Naukowych (ERC)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rgbClr val="002060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b="1" kern="0" dirty="0">
                <a:solidFill>
                  <a:srgbClr val="002060"/>
                </a:solidFill>
                <a:latin typeface="Calibri"/>
                <a:cs typeface="+mn-cs"/>
              </a:rPr>
              <a:t>2.</a:t>
            </a:r>
            <a:r>
              <a:rPr lang="pl-PL" sz="1200" b="1" kern="0" dirty="0">
                <a:solidFill>
                  <a:srgbClr val="002060"/>
                </a:solidFill>
                <a:latin typeface="Calibri"/>
                <a:cs typeface="+mn-cs"/>
              </a:rPr>
              <a:t> Przyszłe i powstające technologie (FET)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chemeClr val="tx2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b="1" kern="0" dirty="0">
                <a:solidFill>
                  <a:srgbClr val="002060"/>
                </a:solidFill>
                <a:latin typeface="Calibri"/>
                <a:cs typeface="+mn-cs"/>
              </a:rPr>
              <a:t>3.</a:t>
            </a:r>
            <a:r>
              <a:rPr lang="pl-PL" sz="1200" b="1" kern="0" dirty="0">
                <a:solidFill>
                  <a:srgbClr val="002060"/>
                </a:solidFill>
                <a:latin typeface="Calibri"/>
                <a:cs typeface="+mn-cs"/>
              </a:rPr>
              <a:t> Działania „Marie Skłodowska-Curie” w zakresie umiejętności, szkoleń i rozwoju kariery naukowej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kern="0" dirty="0">
              <a:solidFill>
                <a:srgbClr val="002060"/>
              </a:solidFill>
              <a:latin typeface="Calibri"/>
              <a:cs typeface="+mn-cs"/>
            </a:endParaRP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b="1" kern="0" dirty="0">
                <a:solidFill>
                  <a:srgbClr val="002060"/>
                </a:solidFill>
                <a:latin typeface="Calibri"/>
                <a:cs typeface="+mn-cs"/>
              </a:rPr>
              <a:t>4.</a:t>
            </a:r>
            <a:r>
              <a:rPr lang="pl-PL" sz="1200" b="1" kern="0" dirty="0">
                <a:solidFill>
                  <a:srgbClr val="002060"/>
                </a:solidFill>
                <a:latin typeface="Calibri"/>
                <a:cs typeface="+mn-cs"/>
              </a:rPr>
              <a:t> Europejska infrastruktura badawcza (w tym e-infrastruktura</a:t>
            </a:r>
            <a:r>
              <a:rPr lang="pl-PL" sz="1200" kern="0" dirty="0">
                <a:solidFill>
                  <a:srgbClr val="002060"/>
                </a:solidFill>
                <a:latin typeface="Calibri"/>
                <a:cs typeface="+mn-cs"/>
              </a:rPr>
              <a:t>)</a:t>
            </a:r>
          </a:p>
          <a:p>
            <a:pPr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kern="0" dirty="0">
              <a:latin typeface="Calibri"/>
              <a:cs typeface="+mn-cs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20945" y="4000196"/>
            <a:ext cx="2410494" cy="264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algn="ctr"/>
            <a:r>
              <a:rPr lang="pl-PL" sz="1400" b="1" kern="0" dirty="0">
                <a:solidFill>
                  <a:srgbClr val="C00000"/>
                </a:solidFill>
                <a:latin typeface="Calibri"/>
              </a:rPr>
              <a:t>Projekty RIA, IA, CSA</a:t>
            </a:r>
            <a:r>
              <a:rPr lang="pl-PL" sz="1400" b="1" kern="0" dirty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45051" y="2532113"/>
            <a:ext cx="2410494" cy="264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algn="ctr"/>
            <a:r>
              <a:rPr lang="pl-PL" sz="1400" b="1" kern="0" dirty="0">
                <a:solidFill>
                  <a:srgbClr val="C00000"/>
                </a:solidFill>
                <a:latin typeface="Calibri"/>
              </a:rPr>
              <a:t>Projekty RIA, IA CSA</a:t>
            </a:r>
            <a:r>
              <a:rPr lang="pl-PL" sz="1400" b="1" kern="0" dirty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23" name="Strzałka w prawo 22"/>
          <p:cNvSpPr/>
          <p:nvPr/>
        </p:nvSpPr>
        <p:spPr>
          <a:xfrm>
            <a:off x="2339753" y="2211710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  <p:sp>
        <p:nvSpPr>
          <p:cNvPr id="25" name="Strzałka w prawo 24"/>
          <p:cNvSpPr/>
          <p:nvPr/>
        </p:nvSpPr>
        <p:spPr>
          <a:xfrm>
            <a:off x="2577794" y="3803990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  <p:sp>
        <p:nvSpPr>
          <p:cNvPr id="26" name="Strzałka w prawo 25"/>
          <p:cNvSpPr/>
          <p:nvPr/>
        </p:nvSpPr>
        <p:spPr>
          <a:xfrm>
            <a:off x="5368053" y="1491630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  <p:sp>
        <p:nvSpPr>
          <p:cNvPr id="27" name="Strzałka w prawo 26"/>
          <p:cNvSpPr/>
          <p:nvPr/>
        </p:nvSpPr>
        <p:spPr>
          <a:xfrm>
            <a:off x="5373364" y="1819298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  <p:sp>
        <p:nvSpPr>
          <p:cNvPr id="28" name="Strzałka w prawo 27"/>
          <p:cNvSpPr/>
          <p:nvPr/>
        </p:nvSpPr>
        <p:spPr>
          <a:xfrm>
            <a:off x="5377712" y="2211710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  <p:sp>
        <p:nvSpPr>
          <p:cNvPr id="29" name="Strzałka w prawo 28"/>
          <p:cNvSpPr/>
          <p:nvPr/>
        </p:nvSpPr>
        <p:spPr>
          <a:xfrm>
            <a:off x="5373363" y="2600511"/>
            <a:ext cx="476083" cy="39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pl-PL" sz="1000" b="1" dirty="0" err="1" smtClean="0"/>
              <a:t>IoT</a:t>
            </a:r>
            <a:endParaRPr lang="pl-PL" sz="1000" b="1" dirty="0"/>
          </a:p>
        </p:txBody>
      </p:sp>
    </p:spTree>
    <p:extLst>
      <p:ext uri="{BB962C8B-B14F-4D97-AF65-F5344CB8AC3E}">
        <p14:creationId xmlns:p14="http://schemas.microsoft.com/office/powerpoint/2010/main" val="2772695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5131628"/>
              </p:ext>
            </p:extLst>
          </p:nvPr>
        </p:nvGraphicFramePr>
        <p:xfrm>
          <a:off x="107504" y="1707654"/>
          <a:ext cx="8856984" cy="316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107504" y="862115"/>
            <a:ext cx="130125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  <a:effectLst>
            <a:innerShdw blurRad="469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800" b="1" dirty="0">
                <a:solidFill>
                  <a:srgbClr val="002060"/>
                </a:solidFill>
              </a:rPr>
              <a:t>Sztuczna inteligencja </a:t>
            </a:r>
            <a:br>
              <a:rPr lang="pl-PL" sz="800" b="1" dirty="0">
                <a:solidFill>
                  <a:srgbClr val="002060"/>
                </a:solidFill>
              </a:rPr>
            </a:br>
            <a:r>
              <a:rPr lang="pl-PL" sz="800" b="1" dirty="0">
                <a:solidFill>
                  <a:srgbClr val="002060"/>
                </a:solidFill>
              </a:rPr>
              <a:t>i technologie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800" b="1" dirty="0">
                <a:solidFill>
                  <a:srgbClr val="002060"/>
                </a:solidFill>
              </a:rPr>
              <a:t>na rzecz cyfryzacji europejskiego przemysłu i gospodarki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91680" y="862115"/>
            <a:ext cx="1224136" cy="792088"/>
          </a:xfrm>
          <a:prstGeom prst="rect">
            <a:avLst/>
          </a:prstGeom>
          <a:solidFill>
            <a:srgbClr val="173FE9"/>
          </a:solidFill>
          <a:ln w="3175">
            <a:solidFill>
              <a:schemeClr val="tx1"/>
            </a:solidFill>
            <a:prstDash val="solid"/>
          </a:ln>
          <a:effectLst>
            <a:innerShdw blurRad="4064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prstClr val="white"/>
                </a:solidFill>
              </a:rPr>
              <a:t>Europejska infrastruktura danych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75856" y="862115"/>
            <a:ext cx="1224136" cy="792088"/>
          </a:xfrm>
          <a:prstGeom prst="rect">
            <a:avLst/>
          </a:prstGeom>
          <a:solidFill>
            <a:srgbClr val="66FFFF"/>
          </a:solidFill>
          <a:ln w="3175">
            <a:solidFill>
              <a:schemeClr val="tx1"/>
            </a:solidFill>
            <a:prstDash val="solid"/>
          </a:ln>
          <a:effectLst>
            <a:innerShdw blurRad="469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2060"/>
                </a:solidFill>
              </a:rPr>
              <a:t>Sieć 5G</a:t>
            </a:r>
          </a:p>
        </p:txBody>
      </p:sp>
      <p:sp>
        <p:nvSpPr>
          <p:cNvPr id="7" name="Prostokąt 6"/>
          <p:cNvSpPr/>
          <p:nvPr/>
        </p:nvSpPr>
        <p:spPr>
          <a:xfrm>
            <a:off x="4788024" y="862115"/>
            <a:ext cx="1224136" cy="792088"/>
          </a:xfrm>
          <a:prstGeom prst="rect">
            <a:avLst/>
          </a:prstGeom>
          <a:solidFill>
            <a:srgbClr val="FEFDD3"/>
          </a:solidFill>
          <a:ln w="3175">
            <a:solidFill>
              <a:schemeClr val="tx1"/>
            </a:solidFill>
            <a:prstDash val="solid"/>
          </a:ln>
          <a:effectLst>
            <a:innerShdw blurRad="469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2060"/>
                </a:solidFill>
              </a:rPr>
              <a:t>Internet Przyszłej Generacji (NGI)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00192" y="862115"/>
            <a:ext cx="1152128" cy="792088"/>
          </a:xfrm>
          <a:prstGeom prst="rect">
            <a:avLst/>
          </a:prstGeom>
          <a:solidFill>
            <a:srgbClr val="D4E03C"/>
          </a:solidFill>
          <a:ln w="3175">
            <a:solidFill>
              <a:schemeClr val="tx1"/>
            </a:solidFill>
            <a:prstDash val="solid"/>
          </a:ln>
          <a:effectLst>
            <a:innerShdw blurRad="469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2060"/>
                </a:solidFill>
              </a:rPr>
              <a:t>Platformy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2060"/>
                </a:solidFill>
              </a:rPr>
              <a:t>i pilotaże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668344" y="862115"/>
            <a:ext cx="1296144" cy="79208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prstDash val="solid"/>
          </a:ln>
          <a:effectLst>
            <a:innerShdw blurRad="469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2060"/>
                </a:solidFill>
              </a:rPr>
              <a:t>Cyber-</a:t>
            </a:r>
            <a:br>
              <a:rPr lang="pl-PL" sz="1100" b="1" dirty="0">
                <a:solidFill>
                  <a:srgbClr val="002060"/>
                </a:solidFill>
              </a:rPr>
            </a:br>
            <a:r>
              <a:rPr lang="pl-PL" sz="1100" b="1" dirty="0">
                <a:solidFill>
                  <a:srgbClr val="002060"/>
                </a:solidFill>
              </a:rPr>
              <a:t>bezpieczeństwo 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>
                <a:solidFill>
                  <a:srgbClr val="C00000"/>
                </a:solidFill>
              </a:rPr>
              <a:t>Technologie informacyjne i </a:t>
            </a:r>
            <a:r>
              <a:rPr lang="pl-PL" sz="2200" dirty="0" smtClean="0">
                <a:solidFill>
                  <a:srgbClr val="C00000"/>
                </a:solidFill>
              </a:rPr>
              <a:t>komunikacyjne na rzecz </a:t>
            </a:r>
            <a:r>
              <a:rPr lang="pl-PL" sz="2200" dirty="0" err="1" smtClean="0">
                <a:solidFill>
                  <a:srgbClr val="C00000"/>
                </a:solidFill>
              </a:rPr>
              <a:t>IoT</a:t>
            </a:r>
            <a:r>
              <a:rPr lang="pl-PL" sz="2200" dirty="0">
                <a:solidFill>
                  <a:srgbClr val="C00000"/>
                </a:solidFill>
              </a:rPr>
              <a:t/>
            </a:r>
            <a:br>
              <a:rPr lang="pl-PL" sz="2200" dirty="0">
                <a:solidFill>
                  <a:srgbClr val="C00000"/>
                </a:solidFill>
              </a:rPr>
            </a:br>
            <a:r>
              <a:rPr lang="pl-PL" sz="2200" dirty="0">
                <a:solidFill>
                  <a:srgbClr val="C00000"/>
                </a:solidFill>
              </a:rPr>
              <a:t>LEIT-ICT (WP 2020)</a:t>
            </a:r>
          </a:p>
        </p:txBody>
      </p:sp>
    </p:spTree>
    <p:extLst>
      <p:ext uri="{BB962C8B-B14F-4D97-AF65-F5344CB8AC3E}">
        <p14:creationId xmlns:p14="http://schemas.microsoft.com/office/powerpoint/2010/main" val="399296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100" dirty="0" smtClean="0">
                <a:solidFill>
                  <a:srgbClr val="C00000"/>
                </a:solidFill>
              </a:rPr>
              <a:t>Inwestycje KE </a:t>
            </a:r>
            <a:r>
              <a:rPr lang="pl-PL" sz="2100" dirty="0">
                <a:solidFill>
                  <a:srgbClr val="C00000"/>
                </a:solidFill>
              </a:rPr>
              <a:t>w tematy związane z </a:t>
            </a:r>
            <a:r>
              <a:rPr lang="pl-PL" sz="2100" dirty="0" err="1" smtClean="0">
                <a:solidFill>
                  <a:srgbClr val="C00000"/>
                </a:solidFill>
              </a:rPr>
              <a:t>IoT</a:t>
            </a:r>
            <a:r>
              <a:rPr lang="pl-PL" sz="2100" dirty="0" smtClean="0">
                <a:solidFill>
                  <a:srgbClr val="C00000"/>
                </a:solidFill>
              </a:rPr>
              <a:t> w </a:t>
            </a:r>
            <a:r>
              <a:rPr lang="pl-PL" sz="2100" dirty="0">
                <a:solidFill>
                  <a:srgbClr val="C00000"/>
                </a:solidFill>
              </a:rPr>
              <a:t>Programie H2020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788024" y="771551"/>
            <a:ext cx="3888432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cap="all" dirty="0">
                <a:solidFill>
                  <a:srgbClr val="002060"/>
                </a:solidFill>
                <a:hlinkClick r:id="rId2"/>
              </a:rPr>
              <a:t>PROGRAM </a:t>
            </a:r>
            <a:r>
              <a:rPr lang="pl-PL" sz="1400" b="1" cap="all" dirty="0" err="1" smtClean="0">
                <a:solidFill>
                  <a:srgbClr val="002060"/>
                </a:solidFill>
                <a:hlinkClick r:id="rId2"/>
              </a:rPr>
              <a:t>PILOTAŻy</a:t>
            </a:r>
            <a:r>
              <a:rPr lang="pl-PL" sz="1400" b="1" cap="all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pl-PL" sz="1400" b="1" cap="all" dirty="0">
                <a:solidFill>
                  <a:srgbClr val="002060"/>
                </a:solidFill>
                <a:hlinkClick r:id="rId2"/>
              </a:rPr>
              <a:t>NA DUŻĄ </a:t>
            </a:r>
            <a:r>
              <a:rPr lang="pl-PL" sz="1400" b="1" cap="all" dirty="0" smtClean="0">
                <a:solidFill>
                  <a:srgbClr val="002060"/>
                </a:solidFill>
                <a:hlinkClick r:id="rId2"/>
              </a:rPr>
              <a:t>SKALĘ (</a:t>
            </a:r>
            <a:r>
              <a:rPr lang="pl-PL" sz="1400" b="1" cap="all" dirty="0" err="1" smtClean="0">
                <a:solidFill>
                  <a:srgbClr val="002060"/>
                </a:solidFill>
                <a:hlinkClick r:id="rId2"/>
              </a:rPr>
              <a:t>iOt</a:t>
            </a:r>
            <a:r>
              <a:rPr lang="pl-PL" sz="1400" b="1" cap="all" dirty="0" smtClean="0">
                <a:solidFill>
                  <a:srgbClr val="002060"/>
                </a:solidFill>
                <a:hlinkClick r:id="rId2"/>
              </a:rPr>
              <a:t> LARGE SCALE PROGRAMME – </a:t>
            </a:r>
            <a:r>
              <a:rPr lang="pl-PL" sz="1400" b="1" cap="all" dirty="0" err="1" smtClean="0">
                <a:solidFill>
                  <a:srgbClr val="002060"/>
                </a:solidFill>
                <a:hlinkClick r:id="rId2"/>
              </a:rPr>
              <a:t>IoT</a:t>
            </a:r>
            <a:r>
              <a:rPr lang="pl-PL" sz="1400" b="1" cap="all" dirty="0" smtClean="0">
                <a:solidFill>
                  <a:srgbClr val="002060"/>
                </a:solidFill>
                <a:hlinkClick r:id="rId2"/>
              </a:rPr>
              <a:t> LSP)</a:t>
            </a:r>
            <a:endParaRPr lang="pl-PL" sz="1400" b="1" cap="all" dirty="0" smtClean="0">
              <a:solidFill>
                <a:srgbClr val="002060"/>
              </a:solidFill>
            </a:endParaRPr>
          </a:p>
          <a:p>
            <a:endParaRPr lang="pl-PL" sz="1400" b="1" cap="all" dirty="0" smtClean="0">
              <a:solidFill>
                <a:srgbClr val="002060"/>
              </a:solidFill>
            </a:endParaRPr>
          </a:p>
          <a:p>
            <a:r>
              <a:rPr lang="pl-PL" sz="1400" b="1" dirty="0" smtClean="0">
                <a:solidFill>
                  <a:srgbClr val="002060"/>
                </a:solidFill>
              </a:rPr>
              <a:t>Finansowany </a:t>
            </a:r>
            <a:r>
              <a:rPr lang="pl-PL" sz="1400" b="1" dirty="0">
                <a:solidFill>
                  <a:srgbClr val="002060"/>
                </a:solidFill>
              </a:rPr>
              <a:t>ze środków </a:t>
            </a:r>
            <a:r>
              <a:rPr lang="pl-PL" sz="1400" b="1" dirty="0" smtClean="0">
                <a:solidFill>
                  <a:srgbClr val="002060"/>
                </a:solidFill>
              </a:rPr>
              <a:t>UE, w ramach H2020 obejmuje </a:t>
            </a:r>
            <a:r>
              <a:rPr lang="pl-PL" sz="1400" b="1" dirty="0">
                <a:solidFill>
                  <a:srgbClr val="002060"/>
                </a:solidFill>
              </a:rPr>
              <a:t>w sumie </a:t>
            </a:r>
            <a:r>
              <a:rPr lang="pl-PL" sz="1400" b="1" dirty="0" err="1" smtClean="0">
                <a:solidFill>
                  <a:srgbClr val="002060"/>
                </a:solidFill>
              </a:rPr>
              <a:t>siede</a:t>
            </a:r>
            <a:r>
              <a:rPr lang="pl-PL" sz="1400" b="1" dirty="0" smtClean="0">
                <a:solidFill>
                  <a:srgbClr val="002060"/>
                </a:solidFill>
              </a:rPr>
              <a:t> projektów innowacyjnych</a:t>
            </a:r>
            <a:r>
              <a:rPr lang="pl-PL" sz="1400" b="1" dirty="0">
                <a:solidFill>
                  <a:srgbClr val="002060"/>
                </a:solidFill>
              </a:rPr>
              <a:t>, które współpracują ze sobą, aby wspierać wdrażanie Internetu przedmiotów (</a:t>
            </a:r>
            <a:r>
              <a:rPr lang="pl-PL" sz="1400" b="1" dirty="0" err="1">
                <a:solidFill>
                  <a:srgbClr val="002060"/>
                </a:solidFill>
              </a:rPr>
              <a:t>IoT</a:t>
            </a:r>
            <a:r>
              <a:rPr lang="pl-PL" sz="1400" b="1" dirty="0">
                <a:solidFill>
                  <a:srgbClr val="002060"/>
                </a:solidFill>
              </a:rPr>
              <a:t>) w sektorach przemysłowych w Europie i poza nią</a:t>
            </a:r>
            <a:r>
              <a:rPr lang="pl-PL" sz="1600" b="1" dirty="0">
                <a:solidFill>
                  <a:srgbClr val="002060"/>
                </a:solidFill>
              </a:rPr>
              <a:t>.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2" y="771551"/>
            <a:ext cx="35911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28512" y="3889841"/>
            <a:ext cx="794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Budżet programu projektów pilotażowych na dużą skalę w </a:t>
            </a:r>
            <a:r>
              <a:rPr lang="pl-PL" sz="1400" b="1" dirty="0" err="1" smtClean="0">
                <a:solidFill>
                  <a:srgbClr val="002060"/>
                </a:solidFill>
              </a:rPr>
              <a:t>IoT</a:t>
            </a:r>
            <a:r>
              <a:rPr lang="pl-PL" sz="1400" b="1" dirty="0" smtClean="0">
                <a:solidFill>
                  <a:srgbClr val="002060"/>
                </a:solidFill>
              </a:rPr>
              <a:t> w 2015-2017: </a:t>
            </a:r>
            <a:r>
              <a:rPr lang="en-US" sz="1400" b="1" dirty="0" smtClean="0">
                <a:solidFill>
                  <a:srgbClr val="002060"/>
                </a:solidFill>
              </a:rPr>
              <a:t>100 </a:t>
            </a:r>
            <a:r>
              <a:rPr lang="pl-PL" sz="1400" b="1" dirty="0">
                <a:solidFill>
                  <a:srgbClr val="002060"/>
                </a:solidFill>
              </a:rPr>
              <a:t>m</a:t>
            </a:r>
            <a:r>
              <a:rPr lang="pl-PL" sz="1400" b="1" dirty="0" smtClean="0">
                <a:solidFill>
                  <a:srgbClr val="002060"/>
                </a:solidFill>
              </a:rPr>
              <a:t>ln Euro</a:t>
            </a:r>
          </a:p>
          <a:p>
            <a:pPr algn="ctr"/>
            <a:r>
              <a:rPr lang="pl-PL" sz="1400" b="1" dirty="0">
                <a:solidFill>
                  <a:srgbClr val="002060"/>
                </a:solidFill>
              </a:rPr>
              <a:t>Tematy </a:t>
            </a:r>
            <a:r>
              <a:rPr lang="pl-PL" sz="1400" b="1" dirty="0" smtClean="0">
                <a:solidFill>
                  <a:srgbClr val="002060"/>
                </a:solidFill>
              </a:rPr>
              <a:t>2018-2020: 300 mln Euro</a:t>
            </a:r>
            <a:endParaRPr lang="pl-PL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100" dirty="0" smtClean="0">
                <a:solidFill>
                  <a:srgbClr val="C00000"/>
                </a:solidFill>
              </a:rPr>
              <a:t>Inwestycje KE </a:t>
            </a:r>
            <a:r>
              <a:rPr lang="pl-PL" sz="2100" dirty="0">
                <a:solidFill>
                  <a:srgbClr val="C00000"/>
                </a:solidFill>
              </a:rPr>
              <a:t>w tematy związane z </a:t>
            </a:r>
            <a:r>
              <a:rPr lang="pl-PL" sz="2100" dirty="0" smtClean="0">
                <a:solidFill>
                  <a:srgbClr val="C00000"/>
                </a:solidFill>
              </a:rPr>
              <a:t>pilotażami na dużą skalę </a:t>
            </a:r>
            <a:br>
              <a:rPr lang="pl-PL" sz="2100" dirty="0" smtClean="0">
                <a:solidFill>
                  <a:srgbClr val="C00000"/>
                </a:solidFill>
              </a:rPr>
            </a:br>
            <a:r>
              <a:rPr lang="pl-PL" sz="2100" dirty="0" smtClean="0">
                <a:solidFill>
                  <a:srgbClr val="C00000"/>
                </a:solidFill>
              </a:rPr>
              <a:t>Programie </a:t>
            </a:r>
            <a:r>
              <a:rPr lang="pl-PL" sz="2100" dirty="0">
                <a:solidFill>
                  <a:srgbClr val="C00000"/>
                </a:solidFill>
              </a:rPr>
              <a:t>H2020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96" y="771550"/>
            <a:ext cx="4968552" cy="4014446"/>
          </a:xfrm>
        </p:spPr>
        <p:txBody>
          <a:bodyPr>
            <a:normAutofit/>
          </a:bodyPr>
          <a:lstStyle/>
          <a:p>
            <a:endParaRPr lang="pl-PL" sz="1200" b="1" dirty="0" smtClean="0">
              <a:solidFill>
                <a:srgbClr val="C00000"/>
              </a:solidFill>
            </a:endParaRPr>
          </a:p>
          <a:p>
            <a:r>
              <a:rPr lang="pl-PL" sz="1200" b="1" dirty="0" smtClean="0">
                <a:solidFill>
                  <a:srgbClr val="C00000"/>
                </a:solidFill>
              </a:rPr>
              <a:t>Tematy pilotaży na dużą skalę – zaawansowane platformy </a:t>
            </a:r>
            <a:r>
              <a:rPr lang="pl-PL" sz="1200" b="1" dirty="0" err="1" smtClean="0">
                <a:solidFill>
                  <a:srgbClr val="C00000"/>
                </a:solidFill>
              </a:rPr>
              <a:t>IoT</a:t>
            </a:r>
            <a:r>
              <a:rPr lang="pl-PL" sz="1200" b="1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20274" r="18705" b="4211"/>
          <a:stretch/>
        </p:blipFill>
        <p:spPr bwMode="auto">
          <a:xfrm>
            <a:off x="5364088" y="1055064"/>
            <a:ext cx="3364615" cy="24317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ięciokąt 6"/>
          <p:cNvSpPr/>
          <p:nvPr/>
        </p:nvSpPr>
        <p:spPr>
          <a:xfrm>
            <a:off x="472716" y="1358044"/>
            <a:ext cx="4536504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Pilot 1: </a:t>
            </a:r>
            <a:r>
              <a:rPr lang="en-US" sz="1200" b="1" dirty="0">
                <a:solidFill>
                  <a:srgbClr val="002060"/>
                </a:solidFill>
              </a:rPr>
              <a:t>Smart living environments for ageing well </a:t>
            </a:r>
            <a:r>
              <a:rPr lang="pl-PL" sz="1200" b="1" dirty="0" smtClean="0">
                <a:solidFill>
                  <a:srgbClr val="002060"/>
                </a:solidFill>
              </a:rPr>
              <a:t/>
            </a:r>
            <a:br>
              <a:rPr lang="pl-PL" sz="1200" b="1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>(</a:t>
            </a:r>
            <a:r>
              <a:rPr lang="en-US" sz="1200" dirty="0">
                <a:solidFill>
                  <a:srgbClr val="002060"/>
                </a:solidFill>
              </a:rPr>
              <a:t>EU contr. 20 MEUR)</a:t>
            </a:r>
          </a:p>
        </p:txBody>
      </p:sp>
      <p:sp>
        <p:nvSpPr>
          <p:cNvPr id="12" name="Pięciokąt 11"/>
          <p:cNvSpPr/>
          <p:nvPr/>
        </p:nvSpPr>
        <p:spPr>
          <a:xfrm>
            <a:off x="472716" y="1800223"/>
            <a:ext cx="4536504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Pilot 2: </a:t>
            </a:r>
            <a:r>
              <a:rPr lang="en-US" sz="1200" b="1" dirty="0">
                <a:solidFill>
                  <a:srgbClr val="002060"/>
                </a:solidFill>
              </a:rPr>
              <a:t>Smart Farming and Food Security</a:t>
            </a:r>
            <a:r>
              <a:rPr lang="pl-PL" sz="1200" b="1" dirty="0">
                <a:solidFill>
                  <a:srgbClr val="002060"/>
                </a:solidFill>
              </a:rPr>
              <a:t> </a:t>
            </a:r>
            <a:br>
              <a:rPr lang="pl-PL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(EU contr. 30 MEUR</a:t>
            </a:r>
            <a:r>
              <a:rPr lang="en-US" sz="1200" dirty="0" smtClean="0">
                <a:solidFill>
                  <a:srgbClr val="002060"/>
                </a:solidFill>
              </a:rPr>
              <a:t>)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3" name="Pięciokąt 12"/>
          <p:cNvSpPr/>
          <p:nvPr/>
        </p:nvSpPr>
        <p:spPr>
          <a:xfrm>
            <a:off x="472716" y="2242402"/>
            <a:ext cx="4536504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Pilot 3: </a:t>
            </a:r>
            <a:r>
              <a:rPr lang="en-US" sz="1200" b="1" dirty="0">
                <a:solidFill>
                  <a:srgbClr val="002060"/>
                </a:solidFill>
              </a:rPr>
              <a:t>Wearables for smart ecosystems</a:t>
            </a:r>
            <a:r>
              <a:rPr lang="pl-PL" sz="1200" b="1" dirty="0">
                <a:solidFill>
                  <a:srgbClr val="002060"/>
                </a:solidFill>
              </a:rPr>
              <a:t> </a:t>
            </a:r>
            <a:br>
              <a:rPr lang="pl-PL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(EU contr. 15MEUR)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4" name="Pięciokąt 13"/>
          <p:cNvSpPr/>
          <p:nvPr/>
        </p:nvSpPr>
        <p:spPr>
          <a:xfrm>
            <a:off x="472716" y="2684581"/>
            <a:ext cx="4536504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Pilot 4: </a:t>
            </a:r>
            <a:r>
              <a:rPr lang="fr-FR" sz="1200" b="1" dirty="0">
                <a:solidFill>
                  <a:srgbClr val="002060"/>
                </a:solidFill>
              </a:rPr>
              <a:t>Reference zones in EU cities</a:t>
            </a:r>
            <a:r>
              <a:rPr lang="pl-PL" sz="1200" dirty="0">
                <a:solidFill>
                  <a:srgbClr val="002060"/>
                </a:solidFill>
              </a:rPr>
              <a:t/>
            </a:r>
            <a:br>
              <a:rPr lang="pl-PL" sz="1200" dirty="0">
                <a:solidFill>
                  <a:srgbClr val="002060"/>
                </a:solidFill>
              </a:rPr>
            </a:br>
            <a:r>
              <a:rPr lang="fr-FR" sz="1200" dirty="0">
                <a:solidFill>
                  <a:srgbClr val="002060"/>
                </a:solidFill>
              </a:rPr>
              <a:t>(EU contr. 15MEUR)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5" name="Pięciokąt 14"/>
          <p:cNvSpPr/>
          <p:nvPr/>
        </p:nvSpPr>
        <p:spPr>
          <a:xfrm>
            <a:off x="472716" y="3126760"/>
            <a:ext cx="4536504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Pilot 5: </a:t>
            </a:r>
            <a:r>
              <a:rPr lang="fr-FR" sz="1200" b="1" dirty="0">
                <a:solidFill>
                  <a:srgbClr val="002060"/>
                </a:solidFill>
              </a:rPr>
              <a:t>Autonomous vehicles in a connected environment</a:t>
            </a:r>
            <a:r>
              <a:rPr lang="pl-PL" sz="1200" b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(EU contr. 20 MEUR)</a:t>
            </a:r>
          </a:p>
        </p:txBody>
      </p:sp>
      <p:sp>
        <p:nvSpPr>
          <p:cNvPr id="17" name="Plus 16"/>
          <p:cNvSpPr/>
          <p:nvPr/>
        </p:nvSpPr>
        <p:spPr>
          <a:xfrm>
            <a:off x="63166" y="3902825"/>
            <a:ext cx="504056" cy="4661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567222" y="3597881"/>
            <a:ext cx="1986533" cy="1080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Projekty pilotażowe w tematach: inteligentna produkcja, gospodarka wodna</a:t>
            </a:r>
          </a:p>
        </p:txBody>
      </p:sp>
      <p:sp>
        <p:nvSpPr>
          <p:cNvPr id="19" name="Plus 18"/>
          <p:cNvSpPr/>
          <p:nvPr/>
        </p:nvSpPr>
        <p:spPr>
          <a:xfrm>
            <a:off x="2590206" y="3904870"/>
            <a:ext cx="504056" cy="4661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43139" y="3595835"/>
            <a:ext cx="3085045" cy="1080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rgbClr val="002060"/>
                </a:solidFill>
              </a:rPr>
              <a:t>Projekty finansowane w 2018 w tematach związanych </a:t>
            </a:r>
            <a:br>
              <a:rPr lang="pl-PL" sz="1000" b="1" dirty="0" smtClean="0">
                <a:solidFill>
                  <a:srgbClr val="002060"/>
                </a:solidFill>
              </a:rPr>
            </a:br>
            <a:r>
              <a:rPr lang="pl-PL" sz="1000" b="1" dirty="0" smtClean="0">
                <a:solidFill>
                  <a:srgbClr val="002060"/>
                </a:solidFill>
              </a:rPr>
              <a:t>z bezpieczeństwem/prywatnością</a:t>
            </a:r>
            <a:r>
              <a:rPr lang="pl-PL" sz="1000" b="1" dirty="0">
                <a:solidFill>
                  <a:srgbClr val="002060"/>
                </a:solidFill>
              </a:rPr>
              <a:t/>
            </a:r>
            <a:br>
              <a:rPr lang="pl-PL" sz="1000" b="1" dirty="0">
                <a:solidFill>
                  <a:srgbClr val="002060"/>
                </a:solidFill>
              </a:rPr>
            </a:br>
            <a:r>
              <a:rPr lang="pl-PL" sz="1000" b="1" dirty="0" smtClean="0">
                <a:solidFill>
                  <a:srgbClr val="002060"/>
                </a:solidFill>
              </a:rPr>
              <a:t>platform </a:t>
            </a:r>
            <a:r>
              <a:rPr lang="pl-PL" sz="1000" b="1" dirty="0" err="1" smtClean="0">
                <a:solidFill>
                  <a:srgbClr val="002060"/>
                </a:solidFill>
              </a:rPr>
              <a:t>IoT</a:t>
            </a:r>
            <a:r>
              <a:rPr lang="pl-PL" sz="1000" b="1" dirty="0" smtClean="0">
                <a:solidFill>
                  <a:srgbClr val="002060"/>
                </a:solidFill>
              </a:rPr>
              <a:t>: </a:t>
            </a:r>
            <a:r>
              <a:rPr lang="pl-PL" sz="1000" b="1" dirty="0">
                <a:solidFill>
                  <a:srgbClr val="404040"/>
                </a:solidFill>
              </a:rPr>
              <a:t>(</a:t>
            </a:r>
            <a:r>
              <a:rPr lang="pl-PL" sz="1000" b="1" u="sng" dirty="0" err="1" smtClean="0">
                <a:solidFill>
                  <a:srgbClr val="404040"/>
                </a:solidFill>
                <a:hlinkClick r:id="rId4"/>
              </a:rPr>
              <a:t>SEMIoTICS</a:t>
            </a:r>
            <a:r>
              <a:rPr lang="pl-PL" sz="1000" b="1" u="sng" dirty="0" smtClean="0">
                <a:solidFill>
                  <a:srgbClr val="002060"/>
                </a:solidFill>
              </a:rPr>
              <a:t>,</a:t>
            </a:r>
            <a:r>
              <a:rPr lang="pl-PL" sz="1000" b="1" u="sng" dirty="0" smtClean="0">
                <a:solidFill>
                  <a:srgbClr val="404040"/>
                </a:solidFill>
              </a:rPr>
              <a:t> </a:t>
            </a:r>
            <a:r>
              <a:rPr lang="pl-PL" sz="1000" u="sng" dirty="0" smtClean="0">
                <a:solidFill>
                  <a:srgbClr val="404040"/>
                </a:solidFill>
                <a:latin typeface="Arial"/>
                <a:hlinkClick r:id="rId5"/>
              </a:rPr>
              <a:t>ENACT</a:t>
            </a:r>
            <a:r>
              <a:rPr lang="pl-PL" sz="1000" u="sng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pl-PL" sz="1000" u="sng" dirty="0" err="1" smtClean="0">
                <a:hlinkClick r:id="rId6"/>
              </a:rPr>
              <a:t>SerIoT</a:t>
            </a:r>
            <a:r>
              <a:rPr lang="pl-PL" sz="1000" dirty="0" smtClean="0">
                <a:solidFill>
                  <a:srgbClr val="002060"/>
                </a:solidFill>
              </a:rPr>
              <a:t>, </a:t>
            </a:r>
            <a:r>
              <a:rPr lang="pl-PL" sz="1000" u="sng" dirty="0" smtClean="0">
                <a:hlinkClick r:id="rId7"/>
              </a:rPr>
              <a:t>SOFIE</a:t>
            </a:r>
            <a:r>
              <a:rPr lang="pl-PL" sz="1000" dirty="0" smtClean="0">
                <a:solidFill>
                  <a:srgbClr val="002060"/>
                </a:solidFill>
                <a:latin typeface="Arial"/>
              </a:rPr>
              <a:t>,</a:t>
            </a:r>
            <a:r>
              <a:rPr lang="pl-PL" sz="1000" u="sng" dirty="0">
                <a:solidFill>
                  <a:srgbClr val="002060"/>
                </a:solidFill>
                <a:latin typeface="Arial"/>
                <a:hlinkClick r:id="rId8"/>
              </a:rPr>
              <a:t> </a:t>
            </a:r>
            <a:r>
              <a:rPr lang="pl-PL" sz="1000" u="sng" dirty="0" err="1" smtClean="0">
                <a:solidFill>
                  <a:srgbClr val="004494"/>
                </a:solidFill>
                <a:latin typeface="Arial"/>
                <a:hlinkClick r:id="rId8"/>
              </a:rPr>
              <a:t>SecureIoT</a:t>
            </a:r>
            <a:r>
              <a:rPr lang="pl-PL" sz="1000" u="sng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pl-PL" sz="1000" u="sng" dirty="0" err="1" smtClean="0">
                <a:solidFill>
                  <a:srgbClr val="404040"/>
                </a:solidFill>
                <a:latin typeface="Arial"/>
                <a:hlinkClick r:id="rId9"/>
              </a:rPr>
              <a:t>IoTCrawler</a:t>
            </a:r>
            <a:r>
              <a:rPr lang="pl-PL" sz="1000" b="1" dirty="0" smtClean="0">
                <a:solidFill>
                  <a:srgbClr val="002060"/>
                </a:solidFill>
              </a:rPr>
              <a:t>, </a:t>
            </a:r>
            <a:r>
              <a:rPr lang="pl-PL" sz="1000" u="sng" dirty="0" smtClean="0">
                <a:hlinkClick r:id="rId10"/>
              </a:rPr>
              <a:t>CHARIOT</a:t>
            </a:r>
            <a:r>
              <a:rPr lang="pl-PL" sz="1000" u="sng" dirty="0" smtClean="0">
                <a:solidFill>
                  <a:srgbClr val="002060"/>
                </a:solidFill>
              </a:rPr>
              <a:t>)</a:t>
            </a:r>
            <a:r>
              <a:rPr lang="pl-PL" sz="1000" b="1" u="sng" dirty="0" smtClean="0">
                <a:solidFill>
                  <a:srgbClr val="002060"/>
                </a:solidFill>
              </a:rPr>
              <a:t> na łączną sumę 37 mln Euro </a:t>
            </a:r>
            <a:endParaRPr lang="pl-PL" sz="10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046395" y="3597881"/>
            <a:ext cx="1986533" cy="1080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srgbClr val="002060"/>
                </a:solidFill>
              </a:rPr>
              <a:t>Projekty wspierające (CSA): </a:t>
            </a:r>
            <a:br>
              <a:rPr lang="pl-PL" sz="1200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  <a:hlinkClick r:id="rId11"/>
              </a:rPr>
              <a:t>U4IoT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pl-PL" sz="1200" b="1" dirty="0">
                <a:solidFill>
                  <a:srgbClr val="002060"/>
                </a:solidFill>
              </a:rPr>
              <a:t>oraz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hlinkClick r:id="rId12"/>
              </a:rPr>
              <a:t>CREATE-</a:t>
            </a:r>
            <a:r>
              <a:rPr lang="en-US" sz="1200" b="1" dirty="0" err="1" smtClean="0">
                <a:solidFill>
                  <a:srgbClr val="002060"/>
                </a:solidFill>
                <a:hlinkClick r:id="rId12"/>
              </a:rPr>
              <a:t>IoT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372200" y="3902823"/>
            <a:ext cx="504056" cy="4661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4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95837"/>
            <a:ext cx="8496944" cy="378042"/>
          </a:xfrm>
        </p:spPr>
        <p:txBody>
          <a:bodyPr>
            <a:noAutofit/>
          </a:bodyPr>
          <a:lstStyle/>
          <a:p>
            <a:r>
              <a:rPr lang="pl-PL" sz="2100" dirty="0" smtClean="0">
                <a:solidFill>
                  <a:srgbClr val="C00000"/>
                </a:solidFill>
              </a:rPr>
              <a:t>Propozycja dla start-</a:t>
            </a:r>
            <a:r>
              <a:rPr lang="pl-PL" sz="2100" dirty="0" err="1" smtClean="0">
                <a:solidFill>
                  <a:srgbClr val="C00000"/>
                </a:solidFill>
              </a:rPr>
              <a:t>upów</a:t>
            </a:r>
            <a:r>
              <a:rPr lang="pl-PL" sz="2100" dirty="0" smtClean="0">
                <a:solidFill>
                  <a:srgbClr val="C00000"/>
                </a:solidFill>
              </a:rPr>
              <a:t> związanych z </a:t>
            </a:r>
            <a:r>
              <a:rPr lang="pl-PL" sz="2100" dirty="0" err="1" smtClean="0">
                <a:solidFill>
                  <a:srgbClr val="C00000"/>
                </a:solidFill>
              </a:rPr>
              <a:t>IoT</a:t>
            </a:r>
            <a:endParaRPr lang="pl-PL" sz="21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635646"/>
            <a:ext cx="3168352" cy="282631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pl-PL" sz="1400" b="1" dirty="0" smtClean="0">
                <a:solidFill>
                  <a:srgbClr val="000066"/>
                </a:solidFill>
                <a:cs typeface="Arial" charset="0"/>
              </a:rPr>
              <a:t>Budżety projektów  w konkursach open </a:t>
            </a:r>
            <a:r>
              <a:rPr lang="pl-PL" sz="1400" b="1" dirty="0" err="1" smtClean="0">
                <a:solidFill>
                  <a:srgbClr val="000066"/>
                </a:solidFill>
                <a:cs typeface="Arial" charset="0"/>
              </a:rPr>
              <a:t>call</a:t>
            </a:r>
            <a:r>
              <a:rPr lang="pl-PL" sz="1400" b="1" dirty="0" smtClean="0">
                <a:solidFill>
                  <a:srgbClr val="000066"/>
                </a:solidFill>
                <a:cs typeface="Arial" charset="0"/>
              </a:rPr>
              <a:t>: </a:t>
            </a:r>
          </a:p>
          <a:p>
            <a:pPr>
              <a:buClr>
                <a:srgbClr val="C00000"/>
              </a:buClr>
            </a:pPr>
            <a:r>
              <a:rPr lang="pl-PL" sz="1400" b="1" dirty="0" smtClean="0"/>
              <a:t>zazwyczaj: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5.000 – 200.000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</a:rPr>
              <a:t>Euro</a:t>
            </a:r>
          </a:p>
          <a:p>
            <a:pPr>
              <a:buClr>
                <a:srgbClr val="C00000"/>
              </a:buClr>
            </a:pPr>
            <a:r>
              <a:rPr lang="pl-PL" sz="1400" b="1" dirty="0" smtClean="0"/>
              <a:t>najmniejsze </a:t>
            </a:r>
            <a:r>
              <a:rPr lang="pl-PL" sz="1400" b="1" dirty="0"/>
              <a:t>granty: </a:t>
            </a:r>
            <a:r>
              <a:rPr lang="fr-FR" sz="1400" b="1" dirty="0" smtClean="0">
                <a:solidFill>
                  <a:srgbClr val="FF0000"/>
                </a:solidFill>
              </a:rPr>
              <a:t>1.000 </a:t>
            </a:r>
            <a:r>
              <a:rPr lang="fr-FR" sz="1400" b="1" dirty="0">
                <a:solidFill>
                  <a:srgbClr val="FF0000"/>
                </a:solidFill>
              </a:rPr>
              <a:t>– </a:t>
            </a:r>
            <a:r>
              <a:rPr lang="fr-FR" sz="1400" b="1" dirty="0" smtClean="0">
                <a:solidFill>
                  <a:srgbClr val="FF0000"/>
                </a:solidFill>
              </a:rPr>
              <a:t>8.000</a:t>
            </a:r>
            <a:r>
              <a:rPr lang="pl-PL" sz="1400" b="1" dirty="0" smtClean="0">
                <a:solidFill>
                  <a:srgbClr val="FF0000"/>
                </a:solidFill>
              </a:rPr>
              <a:t> Euro </a:t>
            </a:r>
            <a:endParaRPr lang="pl-PL" sz="1400" b="1" dirty="0" smtClean="0"/>
          </a:p>
          <a:p>
            <a:pPr>
              <a:buClr>
                <a:srgbClr val="C00000"/>
              </a:buClr>
            </a:pPr>
            <a:endParaRPr lang="pl-PL" sz="1400" dirty="0">
              <a:solidFill>
                <a:srgbClr val="000066"/>
              </a:solidFill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pl-PL" sz="1400" b="1" dirty="0" smtClean="0">
                <a:solidFill>
                  <a:srgbClr val="000066"/>
                </a:solidFill>
                <a:cs typeface="Arial" charset="0"/>
              </a:rPr>
              <a:t>Działania: </a:t>
            </a:r>
          </a:p>
          <a:p>
            <a:pPr algn="l">
              <a:buClr>
                <a:srgbClr val="C00000"/>
              </a:buClr>
            </a:pPr>
            <a:r>
              <a:rPr lang="pl-PL" sz="1400" dirty="0" smtClean="0">
                <a:solidFill>
                  <a:srgbClr val="000066"/>
                </a:solidFill>
                <a:cs typeface="Arial" charset="0"/>
              </a:rPr>
              <a:t>Najczęściej testowanie, eksperymenty</a:t>
            </a:r>
            <a:r>
              <a:rPr lang="pl-PL" sz="1400" dirty="0">
                <a:solidFill>
                  <a:srgbClr val="000066"/>
                </a:solidFill>
                <a:cs typeface="Arial" charset="0"/>
              </a:rPr>
              <a:t>, walidacja </a:t>
            </a:r>
            <a:r>
              <a:rPr lang="pl-PL" sz="1400" dirty="0" smtClean="0">
                <a:solidFill>
                  <a:srgbClr val="000066"/>
                </a:solidFill>
                <a:cs typeface="Arial" charset="0"/>
              </a:rPr>
              <a:t>koncepcji</a:t>
            </a:r>
            <a:r>
              <a:rPr lang="pl-PL" sz="14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pl-PL" sz="1400" dirty="0" smtClean="0">
                <a:solidFill>
                  <a:srgbClr val="000066"/>
                </a:solidFill>
                <a:cs typeface="Arial" charset="0"/>
              </a:rPr>
              <a:t>integracja, vouchery</a:t>
            </a:r>
            <a:r>
              <a:rPr lang="pl-PL" sz="1400" dirty="0">
                <a:solidFill>
                  <a:srgbClr val="000066"/>
                </a:solidFill>
                <a:cs typeface="Arial" charset="0"/>
              </a:rPr>
              <a:t>, itp...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7241F-A5DA-4776-A162-7F478C62C85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43608" y="699542"/>
            <a:ext cx="7416824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Weź udział w otwartych </a:t>
            </a:r>
            <a:r>
              <a:rPr lang="pl-PL" sz="1400" b="1" dirty="0" smtClean="0">
                <a:solidFill>
                  <a:srgbClr val="002060"/>
                </a:solidFill>
              </a:rPr>
              <a:t>konkursach (open </a:t>
            </a:r>
            <a:r>
              <a:rPr lang="pl-PL" sz="1400" b="1" dirty="0" err="1" smtClean="0">
                <a:solidFill>
                  <a:srgbClr val="002060"/>
                </a:solidFill>
              </a:rPr>
              <a:t>calls</a:t>
            </a:r>
            <a:r>
              <a:rPr lang="pl-PL" sz="1400" b="1" dirty="0" smtClean="0">
                <a:solidFill>
                  <a:srgbClr val="002060"/>
                </a:solidFill>
              </a:rPr>
              <a:t>/ </a:t>
            </a:r>
            <a:r>
              <a:rPr lang="pl-PL" sz="1400" b="1" dirty="0" err="1" smtClean="0">
                <a:solidFill>
                  <a:srgbClr val="002060"/>
                </a:solidFill>
              </a:rPr>
              <a:t>cascading</a:t>
            </a:r>
            <a:r>
              <a:rPr lang="pl-PL" sz="1400" b="1" dirty="0" smtClean="0">
                <a:solidFill>
                  <a:srgbClr val="002060"/>
                </a:solidFill>
              </a:rPr>
              <a:t> </a:t>
            </a:r>
            <a:r>
              <a:rPr lang="pl-PL" sz="1400" b="1" dirty="0" err="1" smtClean="0">
                <a:solidFill>
                  <a:srgbClr val="002060"/>
                </a:solidFill>
              </a:rPr>
              <a:t>grants</a:t>
            </a:r>
            <a:r>
              <a:rPr lang="pl-PL" sz="1400" b="1" dirty="0" smtClean="0">
                <a:solidFill>
                  <a:srgbClr val="002060"/>
                </a:solidFill>
              </a:rPr>
              <a:t>) </a:t>
            </a:r>
            <a:r>
              <a:rPr lang="pl-PL" sz="1400" b="1" dirty="0">
                <a:solidFill>
                  <a:srgbClr val="002060"/>
                </a:solidFill>
              </a:rPr>
              <a:t>i dołącz do europejskiej społeczności </a:t>
            </a:r>
            <a:r>
              <a:rPr lang="pl-PL" sz="1400" b="1" dirty="0" err="1" smtClean="0">
                <a:solidFill>
                  <a:srgbClr val="002060"/>
                </a:solidFill>
              </a:rPr>
              <a:t>IoT</a:t>
            </a:r>
            <a:r>
              <a:rPr lang="pl-PL" sz="1400" b="1" dirty="0" smtClean="0">
                <a:solidFill>
                  <a:srgbClr val="002060"/>
                </a:solidFill>
              </a:rPr>
              <a:t> realizującej projekty dużej skali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3563888" y="1707654"/>
            <a:ext cx="5472608" cy="18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Przykład konkursu (open </a:t>
            </a:r>
            <a:r>
              <a:rPr lang="pl-PL" sz="1200" b="1" dirty="0" err="1" smtClean="0"/>
              <a:t>call</a:t>
            </a:r>
            <a:r>
              <a:rPr lang="pl-PL" sz="1200" b="1" dirty="0" smtClean="0"/>
              <a:t>):</a:t>
            </a:r>
          </a:p>
          <a:p>
            <a:pPr algn="ctr"/>
            <a:endParaRPr lang="pl-PL" sz="1200" dirty="0" smtClean="0"/>
          </a:p>
          <a:p>
            <a:pPr algn="ctr"/>
            <a:r>
              <a:rPr lang="pl-PL" sz="1200" b="1" dirty="0" smtClean="0"/>
              <a:t>VIDA </a:t>
            </a:r>
            <a:r>
              <a:rPr lang="pl-PL" sz="1200" b="1" dirty="0" err="1"/>
              <a:t>Demonstration</a:t>
            </a:r>
            <a:r>
              <a:rPr lang="pl-PL" sz="1200" b="1" dirty="0"/>
              <a:t> Voucher (DV) zapewnia wsparcie finansowe małym i średnim przedsiębiorstwom (MŚP) w sektorze spożywczym, wodnym, energetycznym lub sektorze KET w celu sfinansowania demonstracji innowacyjnych rozwiązań w </a:t>
            </a:r>
            <a:r>
              <a:rPr lang="pl-PL" sz="1200" b="1" dirty="0" smtClean="0"/>
              <a:t>zakresie </a:t>
            </a:r>
            <a:r>
              <a:rPr lang="pl-PL" sz="1200" b="1" u="sng" dirty="0" smtClean="0"/>
              <a:t>oszczędnego  </a:t>
            </a:r>
            <a:r>
              <a:rPr lang="pl-PL" sz="1200" b="1" u="sng" dirty="0"/>
              <a:t>przetwarzania żywności</a:t>
            </a:r>
            <a:r>
              <a:rPr lang="pl-PL" sz="1200" b="1" u="sng" dirty="0" smtClean="0"/>
              <a:t>.</a:t>
            </a:r>
          </a:p>
          <a:p>
            <a:pPr algn="ctr"/>
            <a:r>
              <a:rPr lang="pl-PL" sz="1200" b="1" dirty="0" smtClean="0"/>
              <a:t>Termin składania wniosków: </a:t>
            </a:r>
            <a:r>
              <a:rPr lang="pl-PL" sz="1200" b="1" dirty="0" smtClean="0">
                <a:solidFill>
                  <a:srgbClr val="C00000"/>
                </a:solidFill>
              </a:rPr>
              <a:t>31.10.2019</a:t>
            </a:r>
            <a:endParaRPr lang="pl-PL" sz="1200" b="1" dirty="0">
              <a:solidFill>
                <a:srgbClr val="C00000"/>
              </a:solidFill>
            </a:endParaRPr>
          </a:p>
        </p:txBody>
      </p:sp>
      <p:sp>
        <p:nvSpPr>
          <p:cNvPr id="7" name="Pięciokąt 6"/>
          <p:cNvSpPr/>
          <p:nvPr/>
        </p:nvSpPr>
        <p:spPr>
          <a:xfrm>
            <a:off x="3563888" y="3651870"/>
            <a:ext cx="5328592" cy="86409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Informacje o konkursach</a:t>
            </a:r>
            <a:r>
              <a:rPr lang="pl-PL" sz="14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 </a:t>
            </a:r>
            <a:r>
              <a:rPr lang="pl-PL" sz="1400" dirty="0">
                <a:hlinkClick r:id="rId2"/>
              </a:rPr>
              <a:t>https://</a:t>
            </a:r>
            <a:r>
              <a:rPr lang="pl-PL" sz="1400" dirty="0" smtClean="0">
                <a:hlinkClick r:id="rId2"/>
              </a:rPr>
              <a:t>ec.europa.eu/info/funding-tenders/opportunities/portal/screen/opportunities/competitive-calls</a:t>
            </a:r>
            <a:r>
              <a:rPr lang="pl-PL" sz="1400" dirty="0" smtClean="0"/>
              <a:t> 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H2020-Wzorzec_Prezentacji_KPK_PL_2016</Template>
  <TotalTime>9797</TotalTime>
  <Words>1299</Words>
  <Application>Microsoft Office PowerPoint</Application>
  <PresentationFormat>Pokaz na ekranie (16:9)</PresentationFormat>
  <Paragraphs>431</Paragraphs>
  <Slides>22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4" baseType="lpstr">
      <vt:lpstr>Arial</vt:lpstr>
      <vt:lpstr>Calibri</vt:lpstr>
      <vt:lpstr>Helvetica</vt:lpstr>
      <vt:lpstr>Myriad Pro</vt:lpstr>
      <vt:lpstr>Myriad Pro Light</vt:lpstr>
      <vt:lpstr>Times</vt:lpstr>
      <vt:lpstr>Times New Roman</vt:lpstr>
      <vt:lpstr>Verdana</vt:lpstr>
      <vt:lpstr>Wingdings</vt:lpstr>
      <vt:lpstr>H2020-Wzorzec_Prezentacji_KPK_PL_2016</vt:lpstr>
      <vt:lpstr>Projekt niestandardowy</vt:lpstr>
      <vt:lpstr>Slide_Master</vt:lpstr>
      <vt:lpstr>Warszawa, 4 października 2019 r. </vt:lpstr>
      <vt:lpstr>Prezentacja programu PowerPoint</vt:lpstr>
      <vt:lpstr>Prezentacja programu PowerPoint</vt:lpstr>
      <vt:lpstr>Prezentacja programu PowerPoint</vt:lpstr>
      <vt:lpstr> Struktura Programu Horyzont 2020 - IoT</vt:lpstr>
      <vt:lpstr>Technologie informacyjne i komunikacyjne na rzecz IoT LEIT-ICT (WP 2020)</vt:lpstr>
      <vt:lpstr>Inwestycje KE w tematy związane z IoT w Programie H2020</vt:lpstr>
      <vt:lpstr>Inwestycje KE w tematy związane z pilotażami na dużą skalę  Programie H2020</vt:lpstr>
      <vt:lpstr>Propozycja dla start-upów związanych z IoT</vt:lpstr>
      <vt:lpstr>Propozycja dla start-upów związanych z IoT</vt:lpstr>
      <vt:lpstr>  Europejska Rada ds. Innowacji (EIC) - pilot   </vt:lpstr>
      <vt:lpstr>   </vt:lpstr>
      <vt:lpstr> Accelerator - Instrument MŚP Faza 2 </vt:lpstr>
      <vt:lpstr> Accelerator - Instrument MŚP Faza 2 </vt:lpstr>
      <vt:lpstr> Accelerator - Instrument MŚP Faza 2 </vt:lpstr>
      <vt:lpstr>  Terminy rund konkursowych  </vt:lpstr>
      <vt:lpstr>Ważne - wsparcie krajowe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Częstochowa, 21 kwietnia 2O16 Regionalne Forum Dyskusyjne Parlamentu Europejskiego w Częstochowie</dc:title>
  <dc:creator>AGalik</dc:creator>
  <cp:lastModifiedBy>Marta Krutel</cp:lastModifiedBy>
  <cp:revision>261</cp:revision>
  <dcterms:created xsi:type="dcterms:W3CDTF">2016-04-16T21:48:46Z</dcterms:created>
  <dcterms:modified xsi:type="dcterms:W3CDTF">2019-10-01T10:56:02Z</dcterms:modified>
</cp:coreProperties>
</file>