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654" r:id="rId3"/>
    <p:sldId id="660" r:id="rId4"/>
    <p:sldId id="658" r:id="rId5"/>
    <p:sldId id="655" r:id="rId6"/>
    <p:sldId id="656" r:id="rId7"/>
    <p:sldId id="659" r:id="rId8"/>
    <p:sldId id="661" r:id="rId9"/>
    <p:sldId id="662" r:id="rId10"/>
    <p:sldId id="629" r:id="rId11"/>
    <p:sldId id="630" r:id="rId12"/>
    <p:sldId id="631" r:id="rId13"/>
    <p:sldId id="633" r:id="rId14"/>
    <p:sldId id="634" r:id="rId15"/>
    <p:sldId id="635" r:id="rId16"/>
    <p:sldId id="653" r:id="rId17"/>
    <p:sldId id="636" r:id="rId18"/>
    <p:sldId id="637" r:id="rId19"/>
    <p:sldId id="649" r:id="rId20"/>
    <p:sldId id="650" r:id="rId21"/>
    <p:sldId id="652" r:id="rId22"/>
    <p:sldId id="651" r:id="rId23"/>
    <p:sldId id="645" r:id="rId24"/>
    <p:sldId id="646" r:id="rId25"/>
    <p:sldId id="647" r:id="rId26"/>
    <p:sldId id="376" r:id="rId27"/>
    <p:sldId id="378" r:id="rId28"/>
    <p:sldId id="610" r:id="rId29"/>
    <p:sldId id="622" r:id="rId30"/>
    <p:sldId id="611" r:id="rId31"/>
    <p:sldId id="623" r:id="rId32"/>
    <p:sldId id="624" r:id="rId33"/>
    <p:sldId id="612" r:id="rId34"/>
    <p:sldId id="627" r:id="rId35"/>
    <p:sldId id="614" r:id="rId36"/>
    <p:sldId id="625" r:id="rId37"/>
    <p:sldId id="626" r:id="rId38"/>
    <p:sldId id="616" r:id="rId39"/>
    <p:sldId id="621" r:id="rId40"/>
    <p:sldId id="372" r:id="rId41"/>
  </p:sldIdLst>
  <p:sldSz cx="9144000" cy="6858000" type="screen4x3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29" autoAdjust="0"/>
  </p:normalViewPr>
  <p:slideViewPr>
    <p:cSldViewPr>
      <p:cViewPr varScale="1">
        <p:scale>
          <a:sx n="84" d="100"/>
          <a:sy n="84" d="100"/>
        </p:scale>
        <p:origin x="1594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044675-6EA5-4EB0-8496-6238B9E85620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C53D30-1555-41F6-A49B-EA730F3BDB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16982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C53D30-1555-41F6-A49B-EA730F3BDB4E}" type="slidenum">
              <a:rPr lang="pl-PL" smtClean="0"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8587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emf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16"/>
          <p:cNvGrpSpPr/>
          <p:nvPr userDrawn="1"/>
        </p:nvGrpSpPr>
        <p:grpSpPr>
          <a:xfrm>
            <a:off x="2222500" y="2645235"/>
            <a:ext cx="4699000" cy="2666121"/>
            <a:chOff x="2222500" y="2734221"/>
            <a:chExt cx="4699000" cy="2666121"/>
          </a:xfrm>
        </p:grpSpPr>
        <p:pic>
          <p:nvPicPr>
            <p:cNvPr id="10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500" y="2734221"/>
              <a:ext cx="431800" cy="571500"/>
            </a:xfrm>
            <a:prstGeom prst="rect">
              <a:avLst/>
            </a:prstGeom>
          </p:spPr>
        </p:pic>
        <p:pic>
          <p:nvPicPr>
            <p:cNvPr id="11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6489700" y="4828842"/>
              <a:ext cx="431800" cy="571500"/>
            </a:xfrm>
            <a:prstGeom prst="rect">
              <a:avLst/>
            </a:prstGeom>
          </p:spPr>
        </p:pic>
      </p:grpSp>
      <p:cxnSp>
        <p:nvCxnSpPr>
          <p:cNvPr id="13" name="Łącznik prosty 11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oleTekstowe 12"/>
          <p:cNvSpPr txBox="1"/>
          <p:nvPr userDrawn="1"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grpSp>
        <p:nvGrpSpPr>
          <p:cNvPr id="15" name="Grupa 14"/>
          <p:cNvGrpSpPr/>
          <p:nvPr userDrawn="1"/>
        </p:nvGrpSpPr>
        <p:grpSpPr>
          <a:xfrm>
            <a:off x="2654300" y="4316685"/>
            <a:ext cx="3835400" cy="558800"/>
            <a:chOff x="2435888" y="3442389"/>
            <a:chExt cx="3835400" cy="558800"/>
          </a:xfrm>
        </p:grpSpPr>
        <p:pic>
          <p:nvPicPr>
            <p:cNvPr id="16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5888" y="3442389"/>
              <a:ext cx="3835400" cy="558800"/>
            </a:xfrm>
            <a:prstGeom prst="rect">
              <a:avLst/>
            </a:prstGeom>
          </p:spPr>
        </p:pic>
        <p:sp>
          <p:nvSpPr>
            <p:cNvPr id="17" name="PoleTekstowe 13"/>
            <p:cNvSpPr txBox="1"/>
            <p:nvPr/>
          </p:nvSpPr>
          <p:spPr>
            <a:xfrm>
              <a:off x="2727304" y="3541960"/>
              <a:ext cx="3244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chemeClr val="bg1"/>
                  </a:solidFill>
                  <a:latin typeface="Helvetica"/>
                  <a:cs typeface="Helvetica"/>
                </a:rPr>
                <a:t>www.konstytucjadlanauki.gov.pl</a:t>
              </a:r>
              <a:endParaRPr lang="pl-PL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18" name="Obraz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660650" y="2930985"/>
            <a:ext cx="3822700" cy="1143000"/>
          </a:xfrm>
          <a:prstGeom prst="rect">
            <a:avLst/>
          </a:prstGeom>
        </p:spPr>
      </p:pic>
      <p:pic>
        <p:nvPicPr>
          <p:cNvPr id="19" name="Picture 18" descr="MNiSW-kolo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pic>
        <p:nvPicPr>
          <p:cNvPr id="7" name="Obraz 6">
            <a:extLst>
              <a:ext uri="{FF2B5EF4-FFF2-40B4-BE49-F238E27FC236}">
                <a16:creationId xmlns="" xmlns:a16="http://schemas.microsoft.com/office/drawing/2014/main" id="{E4DBC0C4-5ECC-BE42-94EB-529FC93663B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547454" y="770480"/>
            <a:ext cx="4049092" cy="596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439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sp>
        <p:nvSpPr>
          <p:cNvPr id="1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3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pic>
        <p:nvPicPr>
          <p:cNvPr id="15" name="Obraz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pic>
        <p:nvPicPr>
          <p:cNvPr id="12" name="Picture 11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0" name="Obraz 9">
            <a:extLst>
              <a:ext uri="{FF2B5EF4-FFF2-40B4-BE49-F238E27FC236}">
                <a16:creationId xmlns="" xmlns:a16="http://schemas.microsoft.com/office/drawing/2014/main" id="{3B5051D9-0C29-FC4F-875C-F475C146D24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9" name="Symbol zastępczy numeru slajdu 5">
            <a:extLst>
              <a:ext uri="{FF2B5EF4-FFF2-40B4-BE49-F238E27FC236}">
                <a16:creationId xmlns="" xmlns:a16="http://schemas.microsoft.com/office/drawing/2014/main" id="{FB969277-FB96-5A43-9AE8-352A1DABFB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8872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pic>
        <p:nvPicPr>
          <p:cNvPr id="15" name="Obraz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06949" y="1925489"/>
            <a:ext cx="431800" cy="571500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8114116" y="5420479"/>
            <a:ext cx="467999" cy="108000"/>
            <a:chOff x="8132793" y="5607219"/>
            <a:chExt cx="427917" cy="10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3" name="Picture 12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="" xmlns:a16="http://schemas.microsoft.com/office/drawing/2014/main" id="{E63559DB-B485-784D-990B-2E4A2BC401A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4" name="Symbol zastępczy numeru slajdu 5">
            <a:extLst>
              <a:ext uri="{FF2B5EF4-FFF2-40B4-BE49-F238E27FC236}">
                <a16:creationId xmlns="" xmlns:a16="http://schemas.microsoft.com/office/drawing/2014/main" id="{DEDD77BF-BB22-2146-827B-7A1250FB84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518534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Porównani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ytuł 1"/>
          <p:cNvSpPr>
            <a:spLocks noGrp="1"/>
          </p:cNvSpPr>
          <p:nvPr>
            <p:ph type="title"/>
          </p:nvPr>
        </p:nvSpPr>
        <p:spPr>
          <a:xfrm>
            <a:off x="506949" y="1999895"/>
            <a:ext cx="8127974" cy="1143000"/>
          </a:xfrm>
        </p:spPr>
        <p:txBody>
          <a:bodyPr>
            <a:noAutofit/>
          </a:bodyPr>
          <a:lstStyle>
            <a:lvl1pPr algn="ctr">
              <a:defRPr sz="40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cxnSp>
        <p:nvCxnSpPr>
          <p:cNvPr id="17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05305"/>
            <a:ext cx="8127974" cy="1420813"/>
          </a:xfrm>
        </p:spPr>
        <p:txBody>
          <a:bodyPr>
            <a:normAutofit/>
          </a:bodyPr>
          <a:lstStyle>
            <a:lvl1pPr marL="0" indent="0" algn="ctr">
              <a:buNone/>
              <a:defRPr sz="1000">
                <a:latin typeface="Helvetica Light"/>
                <a:cs typeface="Helvetica Light"/>
              </a:defRPr>
            </a:lvl1pPr>
            <a:lvl2pPr marL="457200" indent="0" algn="ctr">
              <a:buNone/>
              <a:defRPr sz="1000">
                <a:latin typeface="Helvetica Light"/>
                <a:cs typeface="Helvetica Light"/>
              </a:defRPr>
            </a:lvl2pPr>
            <a:lvl3pPr marL="914400" indent="0" algn="ctr">
              <a:buNone/>
              <a:defRPr sz="1000">
                <a:latin typeface="Helvetica Light"/>
                <a:cs typeface="Helvetica Light"/>
              </a:defRPr>
            </a:lvl3pPr>
            <a:lvl4pPr marL="1371600" indent="0" algn="ctr">
              <a:buNone/>
              <a:defRPr sz="1000">
                <a:latin typeface="Helvetica Light"/>
                <a:cs typeface="Helvetica Light"/>
              </a:defRPr>
            </a:lvl4pPr>
            <a:lvl5pPr marL="1828800" indent="0" algn="ctr">
              <a:buNone/>
              <a:defRPr sz="1000">
                <a:latin typeface="Helvetica Light"/>
                <a:cs typeface="Helvetica Light"/>
              </a:defRPr>
            </a:lvl5pPr>
          </a:lstStyle>
          <a:p>
            <a:pPr lvl="0"/>
            <a:r>
              <a:rPr lang="pl-PL"/>
              <a:t>Click to edit Master text styles</a:t>
            </a:r>
          </a:p>
          <a:p>
            <a:pPr lvl="1"/>
            <a:r>
              <a:rPr lang="pl-PL"/>
              <a:t>Second level</a:t>
            </a:r>
          </a:p>
          <a:p>
            <a:pPr lvl="2"/>
            <a:r>
              <a:rPr lang="pl-PL"/>
              <a:t>Third level</a:t>
            </a:r>
          </a:p>
          <a:p>
            <a:pPr lvl="3"/>
            <a:r>
              <a:rPr lang="pl-PL"/>
              <a:t>Fourth level</a:t>
            </a:r>
          </a:p>
          <a:p>
            <a:pPr lvl="4"/>
            <a:r>
              <a:rPr lang="pl-PL"/>
              <a:t>Fifth level</a:t>
            </a:r>
            <a:endParaRPr lang="en-US"/>
          </a:p>
        </p:txBody>
      </p:sp>
      <p:sp>
        <p:nvSpPr>
          <p:cNvPr id="15" name="PoleTekstowe 12"/>
          <p:cNvSpPr txBox="1"/>
          <p:nvPr userDrawn="1"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pic>
        <p:nvPicPr>
          <p:cNvPr id="8" name="Picture 7" descr="MNiSW-kolor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pic>
        <p:nvPicPr>
          <p:cNvPr id="9" name="Obraz 8">
            <a:extLst>
              <a:ext uri="{FF2B5EF4-FFF2-40B4-BE49-F238E27FC236}">
                <a16:creationId xmlns="" xmlns:a16="http://schemas.microsoft.com/office/drawing/2014/main" id="{D41947CC-51A8-024E-92D5-CE98ECDB009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912223" y="3856817"/>
            <a:ext cx="1309783" cy="19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200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=""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464607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=""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874602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wa elementy zawartości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Łącznik prosty 7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B4B4B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ytuł 1"/>
          <p:cNvSpPr>
            <a:spLocks noGrp="1"/>
          </p:cNvSpPr>
          <p:nvPr>
            <p:ph type="title"/>
          </p:nvPr>
        </p:nvSpPr>
        <p:spPr>
          <a:xfrm>
            <a:off x="506949" y="455328"/>
            <a:ext cx="6621421" cy="412087"/>
          </a:xfrm>
        </p:spPr>
        <p:txBody>
          <a:bodyPr anchor="b">
            <a:noAutofit/>
          </a:bodyPr>
          <a:lstStyle>
            <a:lvl1pPr algn="l">
              <a:defRPr sz="2600" b="1">
                <a:solidFill>
                  <a:srgbClr val="040404"/>
                </a:solidFill>
                <a:latin typeface="Helvetica"/>
                <a:cs typeface="Helvetica"/>
              </a:defRPr>
            </a:lvl1pPr>
          </a:lstStyle>
          <a:p>
            <a:r>
              <a:rPr lang="pl-PL" dirty="0"/>
              <a:t>Kliknij, aby </a:t>
            </a:r>
            <a:r>
              <a:rPr lang="pl-PL" dirty="0" err="1"/>
              <a:t>edyt</a:t>
            </a:r>
            <a:r>
              <a:rPr lang="pl-PL" dirty="0"/>
              <a:t>. styl wz. tyt.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502474" y="1925489"/>
            <a:ext cx="467999" cy="108000"/>
            <a:chOff x="8132793" y="5607219"/>
            <a:chExt cx="427917" cy="10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13279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8298853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 userDrawn="1"/>
          </p:nvSpPr>
          <p:spPr>
            <a:xfrm>
              <a:off x="8467779" y="5607219"/>
              <a:ext cx="92931" cy="108000"/>
            </a:xfrm>
            <a:prstGeom prst="rect">
              <a:avLst/>
            </a:prstGeom>
            <a:solidFill>
              <a:srgbClr val="E81B29"/>
            </a:solidFill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1" name="Obraz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 rot="10800000">
            <a:off x="8150315" y="4956979"/>
            <a:ext cx="431800" cy="571500"/>
          </a:xfrm>
          <a:prstGeom prst="rect">
            <a:avLst/>
          </a:prstGeom>
        </p:spPr>
      </p:pic>
      <p:sp>
        <p:nvSpPr>
          <p:cNvPr id="22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1161636" y="2261475"/>
            <a:ext cx="6737480" cy="2911203"/>
          </a:xfrm>
        </p:spPr>
        <p:txBody>
          <a:bodyPr>
            <a:normAutofit/>
          </a:bodyPr>
          <a:lstStyle>
            <a:lvl1pPr marL="284400" indent="-285750">
              <a:lnSpc>
                <a:spcPct val="120000"/>
              </a:lnSpc>
              <a:spcAft>
                <a:spcPts val="1000"/>
              </a:spcAft>
              <a:buSzPct val="60000"/>
              <a:buFontTx/>
              <a:buBlip>
                <a:blip r:embed="rId4"/>
              </a:buBlip>
              <a:defRPr sz="2100">
                <a:solidFill>
                  <a:srgbClr val="040404"/>
                </a:solidFill>
                <a:latin typeface="Helvetica Light"/>
                <a:cs typeface="Helvetica Ligh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dirty="0"/>
              <a:t>Kliknij, aby edytować style wzorca tekstu</a:t>
            </a:r>
          </a:p>
        </p:txBody>
      </p:sp>
      <p:pic>
        <p:nvPicPr>
          <p:cNvPr id="15" name="Picture 14" descr="MNiSW-kolor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36" y="6459558"/>
            <a:ext cx="1272727" cy="252000"/>
          </a:xfrm>
          <a:prstGeom prst="rect">
            <a:avLst/>
          </a:prstGeom>
        </p:spPr>
      </p:pic>
      <p:pic>
        <p:nvPicPr>
          <p:cNvPr id="14" name="Obraz 13">
            <a:extLst>
              <a:ext uri="{FF2B5EF4-FFF2-40B4-BE49-F238E27FC236}">
                <a16:creationId xmlns="" xmlns:a16="http://schemas.microsoft.com/office/drawing/2014/main" id="{A55D8B5E-3EDA-224E-9EEF-8B5F239FF5D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6" name="Symbol zastępczy numeru slajdu 5">
            <a:extLst>
              <a:ext uri="{FF2B5EF4-FFF2-40B4-BE49-F238E27FC236}">
                <a16:creationId xmlns="" xmlns:a16="http://schemas.microsoft.com/office/drawing/2014/main" id="{00043BD1-5EA3-1442-B10B-98B7D2D73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E0C11-EF55-6545-89EC-E302494CA4F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86134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=""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27349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=""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62281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3" descr="KDN-prezetacja-tlo-0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41"/>
            <a:ext cx="9144000" cy="6842760"/>
          </a:xfrm>
          <a:prstGeom prst="rect">
            <a:avLst/>
          </a:prstGeom>
        </p:spPr>
      </p:pic>
      <p:cxnSp>
        <p:nvCxnSpPr>
          <p:cNvPr id="9" name="Łącznik prosty 5"/>
          <p:cNvCxnSpPr/>
          <p:nvPr userDrawn="1"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" name="Grupa 1"/>
          <p:cNvGrpSpPr/>
          <p:nvPr userDrawn="1"/>
        </p:nvGrpSpPr>
        <p:grpSpPr>
          <a:xfrm>
            <a:off x="506949" y="1573863"/>
            <a:ext cx="8127974" cy="4298213"/>
            <a:chOff x="506949" y="1573863"/>
            <a:chExt cx="8127974" cy="4298213"/>
          </a:xfrm>
        </p:grpSpPr>
        <p:pic>
          <p:nvPicPr>
            <p:cNvPr id="13" name="Obraz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6949" y="1573863"/>
              <a:ext cx="431800" cy="571500"/>
            </a:xfrm>
            <a:prstGeom prst="rect">
              <a:avLst/>
            </a:prstGeom>
          </p:spPr>
        </p:pic>
        <p:pic>
          <p:nvPicPr>
            <p:cNvPr id="14" name="Obraz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8203123" y="5300576"/>
              <a:ext cx="431800" cy="571500"/>
            </a:xfrm>
            <a:prstGeom prst="rect">
              <a:avLst/>
            </a:prstGeom>
          </p:spPr>
        </p:pic>
      </p:grpSp>
      <p:pic>
        <p:nvPicPr>
          <p:cNvPr id="16" name="Picture 15" descr="MNiSW-bia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19" y="6477786"/>
            <a:ext cx="1272727" cy="252000"/>
          </a:xfrm>
          <a:prstGeom prst="rect">
            <a:avLst/>
          </a:prstGeom>
        </p:spPr>
      </p:pic>
      <p:pic>
        <p:nvPicPr>
          <p:cNvPr id="11" name="Obraz 10">
            <a:extLst>
              <a:ext uri="{FF2B5EF4-FFF2-40B4-BE49-F238E27FC236}">
                <a16:creationId xmlns="" xmlns:a16="http://schemas.microsoft.com/office/drawing/2014/main" id="{72E27C34-8A55-DF4B-BDCF-62301F2C96A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25139" y="527147"/>
            <a:ext cx="1309783" cy="192987"/>
          </a:xfrm>
          <a:prstGeom prst="rect">
            <a:avLst/>
          </a:prstGeom>
        </p:spPr>
      </p:pic>
      <p:sp>
        <p:nvSpPr>
          <p:cNvPr id="10" name="Symbol zastępczy numeru slajdu 5">
            <a:extLst>
              <a:ext uri="{FF2B5EF4-FFF2-40B4-BE49-F238E27FC236}">
                <a16:creationId xmlns="" xmlns:a16="http://schemas.microsoft.com/office/drawing/2014/main" id="{06187E90-6287-B444-93B0-CC54FC736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53E0C11-EF55-6545-89EC-E302494CA4FA}" type="slidenum">
              <a:rPr lang="pl-PL" smtClean="0"/>
              <a:pPr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0168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7FA3B-C404-4317-B0BC-953931111309}" type="datetimeFigureOut">
              <a:rPr lang="pl-PL" smtClean="0"/>
              <a:t>25.03.2019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1897F-8F23-433E-A660-EFF8D3EDA506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3" r:id="rId13"/>
    <p:sldLayoutId id="2147483667" r:id="rId14"/>
    <p:sldLayoutId id="2147483673" r:id="rId15"/>
    <p:sldLayoutId id="2147483674" r:id="rId16"/>
    <p:sldLayoutId id="2147483679" r:id="rId17"/>
    <p:sldLayoutId id="2147483680" r:id="rId18"/>
    <p:sldLayoutId id="2147483681" r:id="rId19"/>
    <p:sldLayoutId id="2147483682" r:id="rId20"/>
    <p:sldLayoutId id="2147483683" r:id="rId2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1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mailto:konstytucjadlanauki@mnisw.gov.pl" TargetMode="Externa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az 9" descr="KDN-prezetacja-tlo-0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"/>
            <a:ext cx="9144000" cy="6842760"/>
          </a:xfrm>
          <a:prstGeom prst="rect">
            <a:avLst/>
          </a:prstGeom>
        </p:spPr>
      </p:pic>
      <p:grpSp>
        <p:nvGrpSpPr>
          <p:cNvPr id="17" name="Grupa 16"/>
          <p:cNvGrpSpPr/>
          <p:nvPr/>
        </p:nvGrpSpPr>
        <p:grpSpPr>
          <a:xfrm>
            <a:off x="663223" y="1892292"/>
            <a:ext cx="7807361" cy="3952875"/>
            <a:chOff x="2222500" y="2734221"/>
            <a:chExt cx="4699000" cy="2666121"/>
          </a:xfrm>
        </p:grpSpPr>
        <p:pic>
          <p:nvPicPr>
            <p:cNvPr id="5" name="Obraz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2500" y="2734221"/>
              <a:ext cx="431800" cy="571500"/>
            </a:xfrm>
            <a:prstGeom prst="rect">
              <a:avLst/>
            </a:prstGeom>
          </p:spPr>
        </p:pic>
        <p:pic>
          <p:nvPicPr>
            <p:cNvPr id="6" name="Obraz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6489700" y="4828842"/>
              <a:ext cx="431800" cy="571500"/>
            </a:xfrm>
            <a:prstGeom prst="rect">
              <a:avLst/>
            </a:prstGeom>
          </p:spPr>
        </p:pic>
      </p:grpSp>
      <p:cxnSp>
        <p:nvCxnSpPr>
          <p:cNvPr id="12" name="Łącznik prosty 11"/>
          <p:cNvCxnSpPr/>
          <p:nvPr/>
        </p:nvCxnSpPr>
        <p:spPr>
          <a:xfrm>
            <a:off x="506949" y="6237119"/>
            <a:ext cx="8127974" cy="0"/>
          </a:xfrm>
          <a:prstGeom prst="line">
            <a:avLst/>
          </a:prstGeom>
          <a:ln w="12700">
            <a:solidFill>
              <a:srgbClr val="828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PoleTekstowe 12"/>
          <p:cNvSpPr txBox="1"/>
          <p:nvPr/>
        </p:nvSpPr>
        <p:spPr>
          <a:xfrm>
            <a:off x="438260" y="6400144"/>
            <a:ext cx="17135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>
                <a:solidFill>
                  <a:srgbClr val="828282"/>
                </a:solidFill>
              </a:rPr>
              <a:t>www.facebook.com</a:t>
            </a:r>
            <a:r>
              <a:rPr lang="pl-PL" sz="1000" dirty="0">
                <a:solidFill>
                  <a:srgbClr val="E81B29"/>
                </a:solidFill>
              </a:rPr>
              <a:t>/</a:t>
            </a:r>
            <a:r>
              <a:rPr lang="pl-PL" sz="1000" dirty="0" err="1">
                <a:solidFill>
                  <a:srgbClr val="E81B29"/>
                </a:solidFill>
              </a:rPr>
              <a:t>MNiSW</a:t>
            </a:r>
            <a:endParaRPr lang="pl-PL" sz="1000" dirty="0">
              <a:solidFill>
                <a:srgbClr val="E81B29"/>
              </a:solidFill>
            </a:endParaRPr>
          </a:p>
        </p:txBody>
      </p:sp>
      <p:grpSp>
        <p:nvGrpSpPr>
          <p:cNvPr id="15" name="Grupa 14"/>
          <p:cNvGrpSpPr/>
          <p:nvPr/>
        </p:nvGrpSpPr>
        <p:grpSpPr>
          <a:xfrm>
            <a:off x="2653236" y="4475285"/>
            <a:ext cx="3835400" cy="609899"/>
            <a:chOff x="2435888" y="3442389"/>
            <a:chExt cx="3835400" cy="558800"/>
          </a:xfrm>
        </p:grpSpPr>
        <p:pic>
          <p:nvPicPr>
            <p:cNvPr id="8" name="Obraz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35888" y="3442389"/>
              <a:ext cx="3835400" cy="558800"/>
            </a:xfrm>
            <a:prstGeom prst="rect">
              <a:avLst/>
            </a:prstGeom>
          </p:spPr>
        </p:pic>
        <p:sp>
          <p:nvSpPr>
            <p:cNvPr id="14" name="PoleTekstowe 13"/>
            <p:cNvSpPr txBox="1"/>
            <p:nvPr/>
          </p:nvSpPr>
          <p:spPr>
            <a:xfrm>
              <a:off x="2727304" y="3541960"/>
              <a:ext cx="32445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1400" dirty="0" err="1">
                  <a:solidFill>
                    <a:schemeClr val="bg1"/>
                  </a:solidFill>
                  <a:latin typeface="Helvetica"/>
                  <a:cs typeface="Helvetica"/>
                </a:rPr>
                <a:t>www.konstytucjadlanauki.gov.pl</a:t>
              </a:r>
              <a:endParaRPr lang="pl-PL" sz="1400" dirty="0">
                <a:solidFill>
                  <a:schemeClr val="bg1"/>
                </a:solidFill>
                <a:latin typeface="Helvetica"/>
                <a:cs typeface="Helvetica"/>
              </a:endParaRPr>
            </a:p>
          </p:txBody>
        </p:sp>
      </p:grpSp>
      <p:pic>
        <p:nvPicPr>
          <p:cNvPr id="18" name="Picture 17" descr="MNiSW-kolor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2196" y="6451245"/>
            <a:ext cx="1272727" cy="252000"/>
          </a:xfrm>
          <a:prstGeom prst="rect">
            <a:avLst/>
          </a:prstGeom>
        </p:spPr>
      </p:pic>
      <p:sp>
        <p:nvSpPr>
          <p:cNvPr id="19" name="pole tekstowe 18"/>
          <p:cNvSpPr txBox="1"/>
          <p:nvPr/>
        </p:nvSpPr>
        <p:spPr>
          <a:xfrm>
            <a:off x="1619638" y="2684107"/>
            <a:ext cx="613937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DOKUMENTACJA  STUDIÓW</a:t>
            </a:r>
          </a:p>
        </p:txBody>
      </p:sp>
      <p:pic>
        <p:nvPicPr>
          <p:cNvPr id="16" name="Picture 17" descr="MNiSW-kolor.png">
            <a:extLst>
              <a:ext uri="{FF2B5EF4-FFF2-40B4-BE49-F238E27FC236}">
                <a16:creationId xmlns="" xmlns:a16="http://schemas.microsoft.com/office/drawing/2014/main" id="{600D2E7B-9399-0A48-96BA-BFEDEF8DF73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25" b="12863"/>
          <a:stretch/>
        </p:blipFill>
        <p:spPr>
          <a:xfrm>
            <a:off x="4712295" y="775343"/>
            <a:ext cx="3647580" cy="533093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514" y="647680"/>
            <a:ext cx="3607267" cy="85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65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Tekstowe 1"/>
          <p:cNvSpPr txBox="1"/>
          <p:nvPr/>
        </p:nvSpPr>
        <p:spPr>
          <a:xfrm>
            <a:off x="1706682" y="3342306"/>
            <a:ext cx="584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ea typeface="Helvetica" charset="0"/>
              <a:cs typeface="Arial" panose="020B060402020202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10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0021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731910"/>
            <a:ext cx="6966364" cy="3092627"/>
          </a:xfrm>
        </p:spPr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zmiany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zawartości teczki akt osobowych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studenta: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brak kopii dokumentu potwierdzającego tożsamość kandydata</a:t>
            </a:r>
          </a:p>
          <a:p>
            <a:pPr marL="715963" lvl="0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uzupełniona treść ankiety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osobowej - zdjęcie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decyzja o przyjęciu na studia zastąpiona wpisem na listę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studentów</a:t>
            </a:r>
          </a:p>
          <a:p>
            <a:pPr marL="644525" indent="-285750"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znikają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informacje o nazwie podstawowej jednostki, a także pieczęć imienna i podpis jej kierownika na dyplomie </a:t>
            </a:r>
          </a:p>
          <a:p>
            <a:pPr marL="715963" lvl="0" indent="-357188"/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5628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84799" y="2102629"/>
            <a:ext cx="6737480" cy="44866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400" b="1" dirty="0">
                <a:latin typeface="Arial" panose="020B0604020202020204" pitchFamily="34" charset="0"/>
                <a:cs typeface="Arial" panose="020B0604020202020204" pitchFamily="34" charset="0"/>
              </a:rPr>
              <a:t>Dokumentacja studiów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61636" y="2650920"/>
            <a:ext cx="6966364" cy="3226352"/>
          </a:xfrm>
        </p:spPr>
        <p:txBody>
          <a:bodyPr>
            <a:noAutofit/>
          </a:bodyPr>
          <a:lstStyle/>
          <a:p>
            <a:pPr marL="9525" indent="0">
              <a:spcBef>
                <a:spcPts val="0"/>
              </a:spcBef>
              <a:buNone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5275" indent="-285750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część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dokumentów wyłączona z obowiązku przechowywania 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legitymacja studencka wyłącznie w formie elektronicznej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– hologramy na legitymacjach drukami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ścisłego zarachowania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(trzycyfrowy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kod uczelni przypisany uczelniom w Systemie POL-on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zmiana postępowania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dokumentacją w przypadku likwidacji uczelni (przechowanie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Zmiana rozporządzenia – dodanie adresu poczty elektronicznej kandydata na studia.</a:t>
            </a:r>
            <a:endParaRPr lang="pl-PL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505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13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=""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74817"/>
            <a:ext cx="756557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</a:p>
          <a:p>
            <a:pPr algn="ctr"/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68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Elektroniczna teczka osobowa studenta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decyzji uczelni o prowadzeniu teczek akt osobowych studentów w postaci elektronicznej – wszystkie dokumenty są gromadzone w systemie teleinformatycznym uczelni.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który został sporządzony w postaci papierowej jest odwzorowany cyfrowo w formacie PDF (wersja czytelna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 ma możliwości stworzenia dwóch części teczki akt osobowych studenta – papierowej i elektronicznej.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14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655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Elektroniczna teczka osobowa studenta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prowadzenia elektronicznej teczki – odpisy do akt dyplomu i suplementu mają postać cyfrowego odwzorowania sporządzonych oryginałów (przed ich wydaniem).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Uczelnia nie sporządza papierowych odpisów do akt tych dokumentów, aby je następnie zbrakować.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Zmiana </a:t>
            </a:r>
            <a:r>
              <a:rPr lang="pl-PL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rozporządzenia – cyfrowe odwzorowanie jest opatrzone kwalifikowanym podpisem elektronicznym pracownika lub kwalifikowaną pieczęcią urzędową uczelni.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plik PDF = 1 dokument</a:t>
            </a: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600" dirty="0">
              <a:solidFill>
                <a:srgbClr val="0070C0"/>
              </a:solidFill>
              <a:latin typeface="Montserrat Medium" pitchFamily="2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15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12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Elektroniczna teczka osobowa studenta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620664"/>
            <a:ext cx="7848873" cy="3256608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Zmiana </a:t>
            </a:r>
            <a:r>
              <a:rPr lang="pl-PL" sz="1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rozporządzenia – </a:t>
            </a: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przypadku prowadzenia kart okresowych osiągnięć studenta w postaci elektronicznej, podpisy osób mogą być zastąpione </a:t>
            </a:r>
            <a:r>
              <a:rPr lang="pl-PL" sz="18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autoryzacją</a:t>
            </a: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tych osób w systemie teleinformatycznym, zgodnie z zasadami działania tego systemu w uczelni.</a:t>
            </a:r>
            <a:endParaRPr lang="pl-PL" sz="1600" dirty="0">
              <a:solidFill>
                <a:srgbClr val="0070C0"/>
              </a:solidFill>
              <a:latin typeface="Montserrat Medium" pitchFamily="2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16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Karta okresowych osiągnięć studenta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74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539552" y="2321443"/>
            <a:ext cx="8136904" cy="3760664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Dokumenty gromadzone w teczce są określone w rozporządzeniu </a:t>
            </a:r>
            <a:r>
              <a:rPr lang="pl-PL" sz="18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MNiSW</a:t>
            </a: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sprawie studiów.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 podstaw do: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Sporządzania </a:t>
            </a:r>
            <a:r>
              <a:rPr lang="pl-PL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umieszczania </a:t>
            </a: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teczce kserokopii dowodu tożsamości. Uczelnia może jedynie zażądać przedłożenia (okazania) dokumentu tożsamości w celu weryfikacji tożsamości kandydata/studenta. Analogicznie należy postępować w przypadku informacji o posiadaniu Karty Polaka.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Umieszczania w teczce decyzji dotyczących przyznanej studentowi pomocy materialnej. Do teczki trafiają tylko decyzje dotyczące przebiegu studiów: </a:t>
            </a:r>
            <a:r>
              <a:rPr lang="pl-PL" sz="1800" dirty="0"/>
              <a:t>decyzja ministra, decyzja dyrektora NAWA, czy decyzja rektora o zwolnieniu cudzoziemca z opłat za </a:t>
            </a:r>
            <a:r>
              <a:rPr lang="pl-PL" sz="1800" dirty="0" smtClean="0"/>
              <a:t>kształcenie.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Umieszczania w teczce </a:t>
            </a:r>
            <a:r>
              <a:rPr lang="pl-PL" sz="1800" dirty="0" smtClean="0"/>
              <a:t>dokumentu </a:t>
            </a:r>
            <a:r>
              <a:rPr lang="pl-PL" sz="1800" dirty="0"/>
              <a:t>potwierdzającego sprawdzenie pracy dyplomowej w Jednolitym Systemie </a:t>
            </a:r>
            <a:r>
              <a:rPr lang="pl-PL" sz="1800" dirty="0" err="1" smtClean="0"/>
              <a:t>Antyplagiatowym</a:t>
            </a:r>
            <a:r>
              <a:rPr lang="pl-PL" sz="1800" dirty="0" smtClean="0"/>
              <a:t> </a:t>
            </a:r>
            <a:r>
              <a:rPr lang="pl-PL" sz="1800" dirty="0"/>
              <a:t>(JSA</a:t>
            </a:r>
            <a:r>
              <a:rPr lang="pl-PL" sz="1800" dirty="0" smtClean="0"/>
              <a:t>).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17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1916832"/>
            <a:ext cx="71520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Zawartość teczki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98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Teczka akt osobowych studenta</a:t>
            </a:r>
            <a:endParaRPr lang="en-US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1"/>
          </p:nvPr>
        </p:nvSpPr>
        <p:spPr>
          <a:xfrm>
            <a:off x="611560" y="2989996"/>
            <a:ext cx="7848873" cy="2887276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Zasady brakowania dokumentów określa uczelnia.</a:t>
            </a: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q"/>
            </a:pPr>
            <a:r>
              <a:rPr lang="pl-PL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Brakowaniu nie podlegają żadne oryginały dokumentów, których posiadaczem jest student/absolwent. </a:t>
            </a: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r>
              <a:rPr lang="pl-PL" sz="1800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Zmiana rozporządzenia – określenie sposobu  zabezpieczenia dokumentacji przebiegu studiów prowadzonej i przechowywanej w postaci elektronicznej.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81B29"/>
              </a:buClr>
              <a:buSzPct val="100000"/>
              <a:buNone/>
            </a:pPr>
            <a:endParaRPr lang="pl-PL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ymbol zastępczy numeru slajdu 7">
            <a:extLst>
              <a:ext uri="{FF2B5EF4-FFF2-40B4-BE49-F238E27FC236}">
                <a16:creationId xmlns="" xmlns:a16="http://schemas.microsoft.com/office/drawing/2014/main" id="{E6D0BBBB-9441-7A4F-92B2-175FA259F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18</a:t>
            </a:fld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4ED6F29A-699E-4765-AE02-5CD27DEA12E1}"/>
              </a:ext>
            </a:extLst>
          </p:cNvPr>
          <p:cNvSpPr txBox="1"/>
          <p:nvPr/>
        </p:nvSpPr>
        <p:spPr>
          <a:xfrm>
            <a:off x="1088484" y="2158999"/>
            <a:ext cx="71520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Zabezpieczenia dokumentów elektronicznych oraz brakowanie dokumentów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80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19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=""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899592" y="2104102"/>
            <a:ext cx="7565571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36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 za studia, w tym dokumenty</a:t>
            </a:r>
            <a:r>
              <a:rPr lang="pl-PL" sz="3600" b="1" dirty="0" smtClean="0">
                <a:solidFill>
                  <a:schemeClr val="bg1"/>
                </a:solidFill>
                <a:latin typeface="Montserrat" pitchFamily="2" charset="0"/>
              </a:rPr>
              <a:t> </a:t>
            </a:r>
            <a:endParaRPr lang="pl-PL" sz="3600" b="1" dirty="0">
              <a:solidFill>
                <a:schemeClr val="bg1"/>
              </a:solidFill>
              <a:latin typeface="Montserra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472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1115616" y="1916832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           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(Dz. U. poz. 1861)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899592" y="3284984"/>
            <a:ext cx="7128792" cy="266429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Zmieniane/dodawane zagadnienia:</a:t>
            </a:r>
          </a:p>
          <a:p>
            <a:pPr marL="715963" lvl="0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Głównym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celem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zmiany rozporządzenia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jest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wdrożenie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innowacyjnego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rozwiązania - </a:t>
            </a:r>
            <a:r>
              <a:rPr lang="pl-PL" sz="16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mLegitymacji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studenckiej;</a:t>
            </a:r>
          </a:p>
          <a:p>
            <a:pPr marL="715963" lvl="0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Dodanie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adresu poczty elektronicznej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kandydata na studia w ankiecie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osobowej;</a:t>
            </a:r>
          </a:p>
          <a:p>
            <a:pPr marL="715963" lvl="0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Cyfrowe odwzorowanie dokumentu opatruje się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kwalifikowanym podpisem elektronicznym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pracownika uczelni lub kwalifikowaną pieczęcią elektroniczną uczelni (podobnie w przypadku dokonywanych sprostowań w dokumentacji);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7925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 na studiach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68096" y="2996952"/>
            <a:ext cx="7620328" cy="2952328"/>
          </a:xfrm>
        </p:spPr>
        <p:txBody>
          <a:bodyPr>
            <a:noAutofit/>
          </a:bodyPr>
          <a:lstStyle/>
          <a:p>
            <a:pPr marL="285750">
              <a:buFont typeface="Wingdings" panose="05000000000000000000" pitchFamily="2" charset="2"/>
              <a:buChar char="q"/>
            </a:pPr>
            <a:r>
              <a:rPr lang="pl-PL" sz="1800" dirty="0" smtClean="0"/>
              <a:t>Umowy dotyczące odpłatności </a:t>
            </a:r>
            <a:r>
              <a:rPr lang="pl-PL" sz="1800" dirty="0"/>
              <a:t>za </a:t>
            </a:r>
            <a:r>
              <a:rPr lang="pl-PL" sz="1800" dirty="0" smtClean="0"/>
              <a:t>studia zachowują </a:t>
            </a:r>
            <a:r>
              <a:rPr lang="pl-PL" sz="1800" dirty="0"/>
              <a:t>moc. </a:t>
            </a:r>
            <a:r>
              <a:rPr lang="pl-PL" sz="1800" dirty="0" smtClean="0"/>
              <a:t>Po raz ostatni - z </a:t>
            </a:r>
            <a:r>
              <a:rPr lang="pl-PL" sz="1800" dirty="0"/>
              <a:t>osobami rozpoczynającymi studia w roku akademickim 2018/2019 </a:t>
            </a:r>
            <a:r>
              <a:rPr lang="pl-PL" sz="1800" dirty="0" smtClean="0"/>
              <a:t>- uczelnie zawarły umowy </a:t>
            </a:r>
            <a:r>
              <a:rPr lang="pl-PL" sz="1800" dirty="0"/>
              <a:t>określającą warunki pobierania opłat związanych z odbywaniem studiów oraz opłat za usługi edukacyjne, a także wysokość tych </a:t>
            </a:r>
            <a:r>
              <a:rPr lang="pl-PL" sz="1800" dirty="0" smtClean="0"/>
              <a:t>opłat.</a:t>
            </a:r>
          </a:p>
          <a:p>
            <a:pPr marL="285750">
              <a:buFont typeface="Wingdings" panose="05000000000000000000" pitchFamily="2" charset="2"/>
              <a:buChar char="q"/>
            </a:pPr>
            <a:r>
              <a:rPr lang="pl-PL" sz="1800" dirty="0" smtClean="0"/>
              <a:t>Dla osób rozpoczynających studia w roku akademickim 2019/2010 (i następnych) opłaty będą zamieszczane w BIP na stronie internetowej uczelni.</a:t>
            </a:r>
          </a:p>
          <a:p>
            <a:pPr marL="0" indent="0">
              <a:buNone/>
            </a:pPr>
            <a:endParaRPr lang="pl-PL" sz="1800" dirty="0" smtClean="0"/>
          </a:p>
          <a:p>
            <a:pPr marL="285750">
              <a:buFont typeface="Wingdings" panose="05000000000000000000" pitchFamily="2" charset="2"/>
              <a:buChar char="Ø"/>
            </a:pPr>
            <a:endParaRPr lang="pl-PL" sz="20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798576" y="206084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 za studia i wydanie dokumentów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 na studiach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68096" y="2996952"/>
            <a:ext cx="7620328" cy="2736304"/>
          </a:xfrm>
        </p:spPr>
        <p:txBody>
          <a:bodyPr>
            <a:noAutofit/>
          </a:bodyPr>
          <a:lstStyle/>
          <a:p>
            <a:pPr marL="285750">
              <a:buFont typeface="Wingdings" panose="05000000000000000000" pitchFamily="2" charset="2"/>
              <a:buChar char="q"/>
            </a:pPr>
            <a:r>
              <a:rPr lang="pl-PL" sz="1800" dirty="0" smtClean="0"/>
              <a:t>Za wydanie </a:t>
            </a:r>
            <a:r>
              <a:rPr lang="pl-PL" sz="1800" dirty="0"/>
              <a:t>dyplomu i suplementu </a:t>
            </a:r>
            <a:r>
              <a:rPr lang="pl-PL" sz="1800" dirty="0" smtClean="0"/>
              <a:t>absolwentom, </a:t>
            </a:r>
            <a:r>
              <a:rPr lang="pl-PL" sz="1800" dirty="0"/>
              <a:t>którzy rozpoczną studia od roku akademickiego </a:t>
            </a:r>
            <a:r>
              <a:rPr lang="pl-PL" sz="1800" dirty="0" smtClean="0"/>
              <a:t>2019/2020, uczelnia nie będzie pobierać opłat.</a:t>
            </a:r>
          </a:p>
          <a:p>
            <a:pPr marL="285750">
              <a:buFont typeface="Wingdings" panose="05000000000000000000" pitchFamily="2" charset="2"/>
              <a:buChar char="q"/>
            </a:pPr>
            <a:r>
              <a:rPr lang="pl-PL" sz="1800" dirty="0" smtClean="0"/>
              <a:t>Za wydanie świadectwa ukończenia studiów podyplomowych oraz </a:t>
            </a:r>
            <a:r>
              <a:rPr lang="pl-PL" sz="1800" dirty="0"/>
              <a:t>świadectwo dyplomowanego specjalisty albo świadectwo dyplomowanego specjalisty </a:t>
            </a:r>
            <a:r>
              <a:rPr lang="pl-PL" sz="1800" dirty="0" smtClean="0"/>
              <a:t>technologa uczelnie nie pobierają opłat (nie ma przepisów przejściowych).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798576" y="2060848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 za studia i wydanie dokumentów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60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Opłaty na studiach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683568" y="2640985"/>
            <a:ext cx="7488832" cy="3092271"/>
          </a:xfrm>
        </p:spPr>
        <p:txBody>
          <a:bodyPr>
            <a:noAutofit/>
          </a:bodyPr>
          <a:lstStyle/>
          <a:p>
            <a:pPr marL="285750">
              <a:buFont typeface="Wingdings" panose="05000000000000000000" pitchFamily="2" charset="2"/>
              <a:buChar char="q"/>
            </a:pPr>
            <a:r>
              <a:rPr lang="pl-PL" sz="1800" dirty="0" smtClean="0"/>
              <a:t>W </a:t>
            </a:r>
            <a:r>
              <a:rPr lang="pl-PL" sz="1800" dirty="0"/>
              <a:t>przypadku „przejścia” </a:t>
            </a:r>
            <a:r>
              <a:rPr lang="pl-PL" sz="1800" dirty="0" smtClean="0"/>
              <a:t>studenta </a:t>
            </a:r>
            <a:r>
              <a:rPr lang="pl-PL" sz="1800" dirty="0"/>
              <a:t>na inny cykl kształcenia na </a:t>
            </a:r>
            <a:r>
              <a:rPr lang="pl-PL" sz="1800" dirty="0" smtClean="0"/>
              <a:t>skutek: </a:t>
            </a:r>
            <a:r>
              <a:rPr lang="pl-PL" sz="1800" dirty="0"/>
              <a:t>powrotu z urlopu, powtarzania semestru/roku </a:t>
            </a:r>
            <a:r>
              <a:rPr lang="pl-PL" sz="1800" dirty="0" smtClean="0"/>
              <a:t>studiów, wznowienia studiów – student ten będzie </a:t>
            </a:r>
            <a:r>
              <a:rPr lang="pl-PL" sz="1800" dirty="0"/>
              <a:t>wnosić opłaty obowiązujące wszystkich studentów tego </a:t>
            </a:r>
            <a:r>
              <a:rPr lang="pl-PL" sz="1800" dirty="0" smtClean="0"/>
              <a:t>rocznika (takie same opłaty dla wszystkich studentów).</a:t>
            </a:r>
          </a:p>
          <a:p>
            <a:pPr marL="285750">
              <a:buFont typeface="Wingdings" panose="05000000000000000000" pitchFamily="2" charset="2"/>
              <a:buChar char="q"/>
            </a:pPr>
            <a:r>
              <a:rPr lang="pl-PL" sz="1800" b="1" dirty="0">
                <a:solidFill>
                  <a:srgbClr val="FF0000"/>
                </a:solidFill>
              </a:rPr>
              <a:t>UWAGA: informacja o rodzaju oraz wysokości </a:t>
            </a:r>
            <a:r>
              <a:rPr lang="pl-PL" sz="1800" b="1" dirty="0" smtClean="0">
                <a:solidFill>
                  <a:srgbClr val="FF0000"/>
                </a:solidFill>
              </a:rPr>
              <a:t>opłat </a:t>
            </a:r>
            <a:r>
              <a:rPr lang="pl-PL" sz="1800" b="1" dirty="0">
                <a:solidFill>
                  <a:srgbClr val="FF0000"/>
                </a:solidFill>
              </a:rPr>
              <a:t>winna być zamieszczona w BIP na stronie internetowej uczelni przed rekrutacją na studia.</a:t>
            </a:r>
          </a:p>
          <a:p>
            <a:pPr marL="285750">
              <a:buFont typeface="Wingdings" panose="05000000000000000000" pitchFamily="2" charset="2"/>
              <a:buChar char="Ø"/>
            </a:pPr>
            <a:endParaRPr lang="pl-PL" sz="20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Opłaty za studia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0845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23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=""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89098"/>
            <a:ext cx="756557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Prace dyplomowe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9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Przebieg studiów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910694" y="1993587"/>
            <a:ext cx="6737480" cy="55989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Proces dyplomowania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1115616" y="2420888"/>
            <a:ext cx="7200800" cy="311520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dyplomowa:</a:t>
            </a:r>
          </a:p>
          <a:p>
            <a:pPr marL="715963" lvl="0" indent="-357188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przygotowywana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pod kierunkiem osoby, która posiada co najmniej stopień doktora (studia drugiego stopnia i jednolite studia magisterskie)</a:t>
            </a:r>
          </a:p>
          <a:p>
            <a:pPr marL="715963" lvl="0" indent="-357188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praca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dyplomowa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praca pisemna - uczelnia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sprawdza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przed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egzaminem dyplomowym z wykorzystaniem Jednolitego Systemu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Antyplagiatowego</a:t>
            </a: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recenzje jawne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631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Prace dyplomowe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611560" y="2549545"/>
            <a:ext cx="7059240" cy="32557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1800" dirty="0" smtClean="0"/>
              <a:t>Ustawodawca określił</a:t>
            </a:r>
            <a:r>
              <a:rPr lang="pl-PL" sz="1800" dirty="0"/>
              <a:t>, które dane i informacje podlegają obligatoryjnemu udostępnianiu przez </a:t>
            </a:r>
            <a:r>
              <a:rPr lang="pl-PL" sz="1800" dirty="0" smtClean="0"/>
              <a:t>uczelnie </a:t>
            </a:r>
            <a:r>
              <a:rPr lang="pl-PL" sz="1800" dirty="0"/>
              <a:t>w </a:t>
            </a:r>
            <a:r>
              <a:rPr lang="pl-PL" sz="1800" dirty="0" smtClean="0"/>
              <a:t>BIP. </a:t>
            </a:r>
            <a:r>
              <a:rPr lang="pl-PL" sz="1800" dirty="0"/>
              <a:t>Do takich informacji należą m.in. recenzje rozprawy doktorskiej (art. 188 ust. 1) oraz recenzje wniosku osoby ubiegającej się o stopień doktora habilitowanego (art. 222 ust. 1).</a:t>
            </a:r>
          </a:p>
          <a:p>
            <a:pPr marL="0" indent="0">
              <a:buNone/>
            </a:pPr>
            <a:r>
              <a:rPr lang="pl-PL" sz="1800" dirty="0" smtClean="0"/>
              <a:t>Recenzje </a:t>
            </a:r>
            <a:r>
              <a:rPr lang="pl-PL" sz="1800" dirty="0"/>
              <a:t>prac dyplomowych studentów nie są udostępniane na stronie internetowej uczelni, jednakże </a:t>
            </a:r>
            <a:r>
              <a:rPr lang="pl-PL" sz="1800" dirty="0" smtClean="0"/>
              <a:t>są one jawne. Oznacza </a:t>
            </a:r>
            <a:r>
              <a:rPr lang="pl-PL" sz="1800" dirty="0"/>
              <a:t>to, że </a:t>
            </a:r>
            <a:r>
              <a:rPr lang="pl-PL" sz="1800" dirty="0" smtClean="0"/>
              <a:t>powinny </a:t>
            </a:r>
            <a:r>
              <a:rPr lang="pl-PL" sz="1800" dirty="0"/>
              <a:t>być udostępniane każdej osobie, która o to wystąpi</a:t>
            </a:r>
            <a:r>
              <a:rPr lang="pl-PL" sz="1800" dirty="0" smtClean="0"/>
              <a:t>.</a:t>
            </a:r>
            <a:endParaRPr lang="pl-PL" sz="1800" dirty="0"/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  <a:p>
            <a:pPr marL="285750">
              <a:lnSpc>
                <a:spcPct val="100000"/>
              </a:lnSpc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600" dirty="0">
              <a:solidFill>
                <a:schemeClr val="tx1"/>
              </a:solidFill>
              <a:latin typeface="Montserrat Medium" pitchFamily="2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08788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Jawność recenzji prac dyplomowych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Obraz 6">
            <a:extLst>
              <a:ext uri="{FF2B5EF4-FFF2-40B4-BE49-F238E27FC236}">
                <a16:creationId xmlns="" xmlns:a16="http://schemas.microsoft.com/office/drawing/2014/main" id="{E6645478-A28A-4CE6-ADC8-289E900C2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272" y="2318712"/>
            <a:ext cx="812800" cy="83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2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>
            <a:extLst>
              <a:ext uri="{FF2B5EF4-FFF2-40B4-BE49-F238E27FC236}">
                <a16:creationId xmlns="" xmlns:a16="http://schemas.microsoft.com/office/drawing/2014/main" id="{4594C2E9-45AF-D245-89CF-61EBDFE4D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pPr/>
              <a:t>26</a:t>
            </a:fld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="" xmlns:a16="http://schemas.microsoft.com/office/drawing/2014/main" id="{2133C313-EBAB-4E47-875C-7F575CC167A9}"/>
              </a:ext>
            </a:extLst>
          </p:cNvPr>
          <p:cNvSpPr txBox="1"/>
          <p:nvPr/>
        </p:nvSpPr>
        <p:spPr>
          <a:xfrm>
            <a:off x="761999" y="2089098"/>
            <a:ext cx="7565571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endParaRPr lang="pl-PL" sz="4000" dirty="0">
              <a:solidFill>
                <a:schemeClr val="bg1"/>
              </a:solidFill>
              <a:latin typeface="Montserrat" pitchFamily="2" charset="0"/>
            </a:endParaRPr>
          </a:p>
          <a:p>
            <a:pPr algn="ctr"/>
            <a:r>
              <a:rPr lang="pl-PL" sz="36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  <a:endParaRPr lang="pl-PL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339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 smtClean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  <a:endParaRPr lang="pl-PL" dirty="0">
              <a:solidFill>
                <a:srgbClr val="E81B2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611560" y="3010317"/>
            <a:ext cx="7488832" cy="2580050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W </a:t>
            </a:r>
            <a:r>
              <a:rPr lang="pl-PL" sz="1800" dirty="0"/>
              <a:t>terminie 30 dni od dnia ukończenia studiów uczelnia wydaje absolwentowi dyplom ukończenia studiów wraz z suplementem do dyplomu oraz ich 2 odpisy, w tym na wniosek absolwenta – ich odpis w języku </a:t>
            </a:r>
            <a:r>
              <a:rPr lang="pl-PL" sz="1800" dirty="0" smtClean="0"/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rgbClr val="FF0000"/>
                </a:solidFill>
              </a:rPr>
              <a:t>W przypadku złożenia wniosku o odpis w języku obcym termin 30 dni liczy się od dnia złożenia takiego wniosku.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Termin wydania dyplomu, suplementu oraz odpisów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Nowe dyplomy będą wydawane </a:t>
            </a:r>
            <a:r>
              <a:rPr lang="pl-PL" sz="1800" dirty="0"/>
              <a:t>od 1 października 2019 r. </a:t>
            </a:r>
            <a:r>
              <a:rPr lang="pl-PL" sz="1800" dirty="0" smtClean="0"/>
              <a:t>Oznacza to, że po tej dacie uczelnie mogą wydawać </a:t>
            </a:r>
            <a:r>
              <a:rPr lang="pl-PL" sz="1800" u="sng" dirty="0" smtClean="0"/>
              <a:t>wszystkim absolwentom</a:t>
            </a:r>
            <a:r>
              <a:rPr lang="pl-PL" sz="1800" dirty="0" smtClean="0"/>
              <a:t> tylko dyplomy zgodne z rozporządzeniem </a:t>
            </a:r>
            <a:r>
              <a:rPr lang="pl-PL" sz="1800" dirty="0" err="1" smtClean="0"/>
              <a:t>MNiSW</a:t>
            </a:r>
            <a:r>
              <a:rPr lang="pl-PL" sz="1800" dirty="0" smtClean="0"/>
              <a:t> w sprawie studiów.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Zasady organizacji kształcenia: studenci kończą studia co do zasady w ostatnim semestrze (do 30 czerwca, a w uzasadnionych przypadkach do 30 września).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Przeprowadzanie obron prac dyplomowych w listopadzie – </a:t>
            </a:r>
            <a:br>
              <a:rPr lang="pl-PL" sz="1800" dirty="0" smtClean="0"/>
            </a:br>
            <a:r>
              <a:rPr lang="pl-PL" sz="1800" dirty="0" smtClean="0"/>
              <a:t>z wyjątkiem sporadycznych sytuacji – jest nieuzasadnione.</a:t>
            </a: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</a:t>
            </a:r>
            <a:r>
              <a:rPr lang="pl-PL" sz="2400" b="1" smtClean="0">
                <a:latin typeface="Arial" panose="020B0604020202020204" pitchFamily="34" charset="0"/>
                <a:cs typeface="Arial" panose="020B0604020202020204" pitchFamily="34" charset="0"/>
              </a:rPr>
              <a:t>- jaki </a:t>
            </a:r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wzór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5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Uczelnia </a:t>
            </a:r>
            <a:r>
              <a:rPr lang="pl-PL" sz="1800" u="sng" dirty="0"/>
              <a:t>wydaje wszystkim absolwentom </a:t>
            </a:r>
            <a:r>
              <a:rPr lang="pl-PL" sz="1800" dirty="0"/>
              <a:t>dyplom </a:t>
            </a:r>
            <a:r>
              <a:rPr lang="pl-PL" sz="1800" dirty="0" smtClean="0"/>
              <a:t>i</a:t>
            </a:r>
            <a:r>
              <a:rPr lang="pl-PL" sz="1800" dirty="0"/>
              <a:t> </a:t>
            </a:r>
            <a:r>
              <a:rPr lang="pl-PL" sz="1800" dirty="0" smtClean="0"/>
              <a:t>suplement, </a:t>
            </a:r>
            <a:r>
              <a:rPr lang="pl-PL" sz="1800" dirty="0"/>
              <a:t>do tego dwa odpisy dyplomu w języku polskim oraz dwa odpisy suplementu w języku polskim. Na wniosek absolwenta jeden odpis dyplomu lub jeden odpis suplementu może być wydany w języku </a:t>
            </a:r>
            <a:r>
              <a:rPr lang="pl-PL" sz="1800" dirty="0" smtClean="0"/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u="sng" dirty="0" smtClean="0"/>
              <a:t>Taki </a:t>
            </a:r>
            <a:r>
              <a:rPr lang="pl-PL" sz="1800" u="sng" dirty="0"/>
              <a:t>komplet dokumentów jest bezpłatny </a:t>
            </a:r>
            <a:r>
              <a:rPr lang="pl-PL" sz="1800" dirty="0"/>
              <a:t>dla osób, które rozpoczną studia począwszy od roku </a:t>
            </a:r>
            <a:r>
              <a:rPr lang="pl-PL" sz="1800" dirty="0" err="1" smtClean="0"/>
              <a:t>akad</a:t>
            </a:r>
            <a:r>
              <a:rPr lang="pl-PL" sz="1800" dirty="0" smtClean="0"/>
              <a:t>. </a:t>
            </a:r>
            <a:r>
              <a:rPr lang="pl-PL" sz="1800" dirty="0"/>
              <a:t>2019/2020.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Osoby przyjęte </a:t>
            </a:r>
            <a:r>
              <a:rPr lang="pl-PL" sz="1800" dirty="0"/>
              <a:t>na studia przed </a:t>
            </a:r>
            <a:r>
              <a:rPr lang="pl-PL" sz="1800" dirty="0" smtClean="0"/>
              <a:t>1 X 2018 </a:t>
            </a:r>
            <a:r>
              <a:rPr lang="pl-PL" sz="1800" dirty="0"/>
              <a:t>r</a:t>
            </a:r>
            <a:r>
              <a:rPr lang="pl-PL" sz="1800" dirty="0" smtClean="0"/>
              <a:t>. oraz rozpoczynające </a:t>
            </a:r>
            <a:r>
              <a:rPr lang="pl-PL" sz="1800" dirty="0"/>
              <a:t>kształcenie w roku </a:t>
            </a:r>
            <a:r>
              <a:rPr lang="pl-PL" sz="1800" dirty="0" smtClean="0"/>
              <a:t>akad.2018/2019 </a:t>
            </a:r>
            <a:r>
              <a:rPr lang="pl-PL" sz="1800" u="sng" dirty="0"/>
              <a:t>związane są opłatami ustalonymi na podstawie przepisów </a:t>
            </a:r>
            <a:r>
              <a:rPr lang="pl-PL" sz="1800" u="sng" dirty="0" smtClean="0"/>
              <a:t>dotychczasowych (60 zł.</a:t>
            </a:r>
            <a:r>
              <a:rPr lang="pl-PL" sz="1800" dirty="0" smtClean="0"/>
              <a:t>)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29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Jaki komplet, opłaty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37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1115616" y="1916832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            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(Dz. U. poz. 1861)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899592" y="3284984"/>
            <a:ext cx="7128792" cy="266429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pl-PL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Zmieniane/dodawane zagadnienia: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ü"/>
            </a:pPr>
            <a:endParaRPr lang="pl-PL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Odwzorowanie cyfrowe w formacie </a:t>
            </a:r>
            <a:r>
              <a:rPr lang="pl-P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r>
              <a:rPr lang="pl-PL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 (czytelna treść), </a:t>
            </a:r>
            <a:r>
              <a:rPr lang="pl-PL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plik = 1 dokument</a:t>
            </a:r>
            <a:r>
              <a:rPr lang="pl-PL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15963" lvl="0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Dodanie sposobu prowadzenia dokumentacji w postaci elektronicznej oraz jej </a:t>
            </a: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zabezpieczeń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W przypadku przeniesienia się studenta do innej uczelni – w elektronicznej teczce akt osobowych studenta zamieszcza się </a:t>
            </a: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kopię przekazanej dokumentacji</a:t>
            </a:r>
            <a:r>
              <a:rPr lang="pl-PL" sz="26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pl-PL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pl-PL" sz="2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93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dirty="0" smtClean="0">
                <a:solidFill>
                  <a:srgbClr val="0070C0"/>
                </a:solidFill>
              </a:rPr>
              <a:t>W </a:t>
            </a:r>
            <a:r>
              <a:rPr lang="pl-PL" dirty="0">
                <a:solidFill>
                  <a:srgbClr val="0070C0"/>
                </a:solidFill>
              </a:rPr>
              <a:t>procedowanej obecnie nowelizacji rozporządzenia </a:t>
            </a:r>
            <a:r>
              <a:rPr lang="pl-PL" i="1" dirty="0">
                <a:solidFill>
                  <a:srgbClr val="0070C0"/>
                </a:solidFill>
              </a:rPr>
              <a:t>w sprawie studiów</a:t>
            </a:r>
            <a:r>
              <a:rPr lang="pl-PL" dirty="0">
                <a:solidFill>
                  <a:srgbClr val="0070C0"/>
                </a:solidFill>
              </a:rPr>
              <a:t>, trwają prace aby z katalogu niezbędnych elementów dyplomu usunąć </a:t>
            </a:r>
            <a:r>
              <a:rPr lang="pl-PL" b="1" dirty="0">
                <a:solidFill>
                  <a:srgbClr val="0070C0"/>
                </a:solidFill>
              </a:rPr>
              <a:t>fotografię </a:t>
            </a:r>
            <a:r>
              <a:rPr lang="pl-PL" dirty="0">
                <a:solidFill>
                  <a:srgbClr val="0070C0"/>
                </a:solidFill>
              </a:rPr>
              <a:t>absolwenta.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30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- fotografia na dyplomie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06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3774172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Ustawa nie </a:t>
            </a:r>
            <a:r>
              <a:rPr lang="pl-PL" sz="1800" dirty="0"/>
              <a:t>przewiduje tzw. </a:t>
            </a:r>
            <a:r>
              <a:rPr lang="pl-PL" sz="1800" b="1" dirty="0"/>
              <a:t>specjalności,</a:t>
            </a:r>
            <a:r>
              <a:rPr lang="pl-PL" sz="1800" dirty="0"/>
              <a:t> brak podstaw aby ją umieszczać na </a:t>
            </a:r>
            <a:r>
              <a:rPr lang="pl-PL" sz="1800" dirty="0" smtClean="0"/>
              <a:t>dyplomie.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Możliwe </a:t>
            </a:r>
            <a:r>
              <a:rPr lang="pl-PL" sz="1800" dirty="0"/>
              <a:t>umieszczenie dodatkowego elementu w postaci uszczegółowienia zakresu (na kierunku… w zakresie</a:t>
            </a:r>
            <a:r>
              <a:rPr lang="pl-PL" sz="1800" dirty="0" smtClean="0"/>
              <a:t>…). 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Suplement </a:t>
            </a:r>
            <a:r>
              <a:rPr lang="pl-PL" sz="1800" dirty="0"/>
              <a:t>zawiera szczegółowe informacje na temat przebiegu studiów oraz </a:t>
            </a:r>
            <a:r>
              <a:rPr lang="pl-PL" sz="1800" dirty="0" smtClean="0"/>
              <a:t>kwalifikacji.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>
                <a:solidFill>
                  <a:srgbClr val="0070C0"/>
                </a:solidFill>
              </a:rPr>
              <a:t>Nowelizacji </a:t>
            </a:r>
            <a:r>
              <a:rPr lang="pl-PL" sz="1800" dirty="0">
                <a:solidFill>
                  <a:srgbClr val="0070C0"/>
                </a:solidFill>
              </a:rPr>
              <a:t>rozporządzenia </a:t>
            </a:r>
            <a:r>
              <a:rPr lang="pl-PL" sz="1800" i="1" dirty="0">
                <a:solidFill>
                  <a:srgbClr val="0070C0"/>
                </a:solidFill>
              </a:rPr>
              <a:t>w sprawie studiów</a:t>
            </a:r>
            <a:r>
              <a:rPr lang="pl-PL" sz="1800" dirty="0">
                <a:solidFill>
                  <a:srgbClr val="0070C0"/>
                </a:solidFill>
              </a:rPr>
              <a:t>: uczelnia, która prowadzi studia przygotowujące do wykonywania zawodu nauczyciela, potwierdza w suplemencie (od 1 X 2019r., że absolwent: 1) zrealizował kształcenie zgodnie ze standardem, 2) uzyskał przygotowanie do wykonywania zawodu nauczyciela, ze wskazaniem przedmiotu lub rodzaju </a:t>
            </a:r>
            <a:r>
              <a:rPr lang="pl-PL" sz="1800" dirty="0" smtClean="0">
                <a:solidFill>
                  <a:srgbClr val="0070C0"/>
                </a:solidFill>
              </a:rPr>
              <a:t>zajęć.  </a:t>
            </a:r>
            <a:endParaRPr lang="pl-PL" sz="1800" dirty="0">
              <a:solidFill>
                <a:srgbClr val="0070C0"/>
              </a:solidFill>
            </a:endParaRP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31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- specjalność na dyplomie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654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679164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Od dnia 1 </a:t>
            </a:r>
            <a:r>
              <a:rPr lang="pl-PL" sz="1800" dirty="0" smtClean="0"/>
              <a:t>X 2019 </a:t>
            </a:r>
            <a:r>
              <a:rPr lang="pl-PL" sz="1800" dirty="0"/>
              <a:t>r. uczelnia wydaje wszystkim absolwentom </a:t>
            </a:r>
            <a:r>
              <a:rPr lang="pl-PL" sz="1800" dirty="0" smtClean="0"/>
              <a:t>dyplomy zawierające </a:t>
            </a:r>
            <a:r>
              <a:rPr lang="pl-PL" sz="1800" dirty="0"/>
              <a:t>elementy określone w rozporządzeniu </a:t>
            </a:r>
            <a:r>
              <a:rPr lang="pl-PL" sz="1800" i="1" dirty="0"/>
              <a:t>w sprawie studiów</a:t>
            </a:r>
            <a:r>
              <a:rPr lang="pl-PL" sz="1800" dirty="0"/>
              <a:t>, min. </a:t>
            </a:r>
            <a:r>
              <a:rPr lang="pl-PL" sz="1800" dirty="0" smtClean="0"/>
              <a:t>dyscyplinę.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Uczelnia do </a:t>
            </a:r>
            <a:r>
              <a:rPr lang="pl-PL" sz="1800" dirty="0"/>
              <a:t>dnia 30 </a:t>
            </a:r>
            <a:r>
              <a:rPr lang="pl-PL" sz="1800" dirty="0" smtClean="0"/>
              <a:t>IX </a:t>
            </a:r>
            <a:r>
              <a:rPr lang="pl-PL" sz="1800" dirty="0"/>
              <a:t>2019 r. </a:t>
            </a:r>
            <a:r>
              <a:rPr lang="pl-PL" sz="1800" dirty="0" smtClean="0"/>
              <a:t>przyporządkuje </a:t>
            </a:r>
            <a:r>
              <a:rPr lang="pl-PL" sz="1800" dirty="0"/>
              <a:t>kierunki </a:t>
            </a:r>
            <a:r>
              <a:rPr lang="pl-PL" sz="1800" dirty="0" smtClean="0"/>
              <a:t>do </a:t>
            </a:r>
            <a:r>
              <a:rPr lang="pl-PL" sz="1800" b="1" dirty="0"/>
              <a:t>dyscyplin</a:t>
            </a:r>
            <a:r>
              <a:rPr lang="pl-PL" sz="1800" dirty="0"/>
              <a:t> naukowych lub artystycznych. </a:t>
            </a:r>
            <a:r>
              <a:rPr lang="pl-PL" sz="1800" dirty="0" smtClean="0"/>
              <a:t>Uczelnia </a:t>
            </a:r>
            <a:r>
              <a:rPr lang="pl-PL" sz="1800" dirty="0"/>
              <a:t>umieszczą na dyplomach wydawanych po dniu 1 </a:t>
            </a:r>
            <a:r>
              <a:rPr lang="pl-PL" sz="1800" dirty="0" smtClean="0"/>
              <a:t>X 2019 r. </a:t>
            </a:r>
            <a:r>
              <a:rPr lang="pl-PL" sz="1800" dirty="0"/>
              <a:t>dyscyplinę (dyscyplinę wiodącą), zgodnie z dokonanym przyporządkowaniem.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None/>
            </a:pPr>
            <a:endParaRPr lang="pl-PL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32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 - dyscyplina na dyplomie 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5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45231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Druk</a:t>
            </a:r>
            <a:r>
              <a:rPr lang="pl-PL" sz="1800" dirty="0"/>
              <a:t>: zgodny ze wzorem obowiązującym w dacie wystawienia oryginału albo druk przygotowany przez uczelnię (druk odzwierciedlający treść</a:t>
            </a:r>
            <a:r>
              <a:rPr lang="pl-PL" sz="1800" dirty="0" smtClean="0"/>
              <a:t>).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Termin: bez </a:t>
            </a:r>
            <a:r>
              <a:rPr lang="pl-PL" sz="1800" dirty="0"/>
              <a:t>zbędnej </a:t>
            </a:r>
            <a:r>
              <a:rPr lang="pl-PL" sz="1800" dirty="0" smtClean="0"/>
              <a:t>zwłoki.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Opłata: zgodnie z przepisami </a:t>
            </a:r>
            <a:r>
              <a:rPr lang="pl-PL" sz="1800" dirty="0"/>
              <a:t>obowiązujących w dacie złożenia </a:t>
            </a:r>
            <a:r>
              <a:rPr lang="pl-PL" sz="1800" dirty="0" smtClean="0"/>
              <a:t>wniosku.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None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33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77439" y="2047793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Duplikat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1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81235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Absolwent </a:t>
            </a:r>
            <a:r>
              <a:rPr lang="pl-PL" sz="1800" dirty="0"/>
              <a:t>może wnioskować w uczelni, w każdym czasie </a:t>
            </a:r>
            <a:r>
              <a:rPr lang="pl-PL" sz="1800" dirty="0" smtClean="0"/>
              <a:t>o </a:t>
            </a:r>
            <a:r>
              <a:rPr lang="pl-PL" sz="1800" dirty="0"/>
              <a:t>wydanie odpisu dyplomu i suplementu w każdym języku </a:t>
            </a:r>
            <a:r>
              <a:rPr lang="pl-PL" sz="1800" dirty="0" smtClean="0"/>
              <a:t>obcym.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Na </a:t>
            </a:r>
            <a:r>
              <a:rPr lang="pl-PL" sz="1800" dirty="0"/>
              <a:t>druku zgodnym z oryginałem dyplomu. </a:t>
            </a:r>
            <a:r>
              <a:rPr lang="pl-PL" sz="1800" dirty="0" smtClean="0"/>
              <a:t>Jeżeli brak druku  – dodrukowanie. W przypadku braku: druku i możliwości dodrukowania</a:t>
            </a:r>
            <a:r>
              <a:rPr lang="pl-PL" sz="1800" dirty="0"/>
              <a:t> lub </a:t>
            </a:r>
            <a:r>
              <a:rPr lang="pl-PL" sz="1800" dirty="0" smtClean="0"/>
              <a:t>niemożliwe </a:t>
            </a:r>
            <a:r>
              <a:rPr lang="pl-PL" sz="1800" dirty="0"/>
              <a:t>jest </a:t>
            </a:r>
            <a:r>
              <a:rPr lang="pl-PL" sz="1800" dirty="0" smtClean="0"/>
              <a:t>jego użycie ze </a:t>
            </a:r>
            <a:r>
              <a:rPr lang="pl-PL" sz="1800" dirty="0"/>
              <a:t>względu na zmiany organizacyjne </a:t>
            </a:r>
            <a:r>
              <a:rPr lang="pl-PL" sz="1800" dirty="0" smtClean="0"/>
              <a:t>- odpis sporządza się na </a:t>
            </a:r>
            <a:r>
              <a:rPr lang="pl-PL" sz="1800" dirty="0"/>
              <a:t>przygotowanym przez uczelnię </a:t>
            </a:r>
            <a:r>
              <a:rPr lang="pl-PL" sz="1800" dirty="0" smtClean="0"/>
              <a:t>druku </a:t>
            </a:r>
            <a:r>
              <a:rPr lang="pl-PL" sz="1800" dirty="0"/>
              <a:t>zgodnym z treścią oryginału dyplomu  - </a:t>
            </a:r>
            <a:r>
              <a:rPr lang="pl-PL" sz="1800" dirty="0" smtClean="0"/>
              <a:t>jak duplikat (bez nazwy</a:t>
            </a:r>
            <a:r>
              <a:rPr lang="pl-PL" sz="1800" dirty="0"/>
              <a:t>: duplikat).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Odpis odzwierciedla </a:t>
            </a:r>
            <a:r>
              <a:rPr lang="pl-PL" sz="1800" dirty="0"/>
              <a:t>oryginał </a:t>
            </a:r>
            <a:r>
              <a:rPr lang="pl-PL" sz="1800" dirty="0" smtClean="0"/>
              <a:t>co </a:t>
            </a:r>
            <a:r>
              <a:rPr lang="pl-PL" sz="1800" dirty="0"/>
              <a:t>do </a:t>
            </a:r>
            <a:r>
              <a:rPr lang="pl-PL" sz="1800" dirty="0" smtClean="0"/>
              <a:t>treści; aktualne: data wydania, podpisy i pieczęcie władz, pieczęć uczelni, fotografia.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Opłata: zgodnie z przepisami obowiązującymi w chwili  </a:t>
            </a:r>
            <a:r>
              <a:rPr lang="pl-PL" sz="1800" dirty="0"/>
              <a:t>składania wniosku o wydanie </a:t>
            </a:r>
            <a:r>
              <a:rPr lang="pl-PL" sz="1800" dirty="0" smtClean="0"/>
              <a:t>odpisu</a:t>
            </a:r>
            <a:r>
              <a:rPr lang="pl-PL" sz="1800" dirty="0"/>
              <a:t>.</a:t>
            </a:r>
            <a:r>
              <a:rPr lang="pl-PL" sz="1800" dirty="0" smtClean="0"/>
              <a:t> 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34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69872" y="2225486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Odpis dyplomu w języku obcym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646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2911203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W przypadku błędu w dyplomie/suplemencie/odpisie, uczelnia wymienia dokument na wolny od wad.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Podlegają </a:t>
            </a:r>
            <a:r>
              <a:rPr lang="pl-PL" sz="1800" dirty="0"/>
              <a:t>wymianie te dokumenty, w których stwierdzono </a:t>
            </a:r>
            <a:r>
              <a:rPr lang="pl-PL" sz="1800" dirty="0" smtClean="0"/>
              <a:t>błąd. </a:t>
            </a:r>
            <a:r>
              <a:rPr lang="pl-PL" sz="1800" dirty="0"/>
              <a:t>Procedura zakłada „wymianę”, tzn. uczelnia wydaje dokument wolny od wad tylko </a:t>
            </a:r>
            <a:r>
              <a:rPr lang="pl-PL" sz="1800" dirty="0" smtClean="0"/>
              <a:t>przy zwrocie dokumentu z błędem. Nie </a:t>
            </a:r>
            <a:r>
              <a:rPr lang="pl-PL" sz="1800" dirty="0"/>
              <a:t>znajduje uzasadnienia wymiana wszystkich wydanych przez uczelnię dokumentów </a:t>
            </a:r>
            <a:r>
              <a:rPr lang="pl-PL" sz="1800" dirty="0" smtClean="0"/>
              <a:t>w </a:t>
            </a:r>
            <a:r>
              <a:rPr lang="pl-PL" sz="1800" dirty="0"/>
              <a:t>przypadku wystąpienia błędów lub omyłek w jednym z nich.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35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Wymiana – z powodu błędu/omyłki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4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755576" y="3068960"/>
            <a:ext cx="7128792" cy="2880320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Dokumenty zawierające poprzednie dane osobowe </a:t>
            </a:r>
            <a:r>
              <a:rPr lang="pl-PL" sz="1800" dirty="0" smtClean="0"/>
              <a:t>winny </a:t>
            </a:r>
            <a:r>
              <a:rPr lang="pl-PL" sz="1800" dirty="0"/>
              <a:t>być </a:t>
            </a:r>
            <a:r>
              <a:rPr lang="pl-PL" sz="1800" dirty="0" smtClean="0"/>
              <a:t>zwrócone– </a:t>
            </a:r>
            <a:r>
              <a:rPr lang="pl-PL" sz="1800" dirty="0"/>
              <a:t>zgodnie z treścią przepisu: uczelnia </a:t>
            </a:r>
            <a:r>
              <a:rPr lang="pl-PL" sz="1800" u="sng" dirty="0" smtClean="0"/>
              <a:t>wydaje,</a:t>
            </a:r>
            <a:r>
              <a:rPr lang="pl-PL" sz="1800" dirty="0" smtClean="0"/>
              <a:t> </a:t>
            </a:r>
            <a:r>
              <a:rPr lang="pl-PL" sz="1800" u="sng" dirty="0"/>
              <a:t>po przedstawieniu </a:t>
            </a:r>
            <a:r>
              <a:rPr lang="pl-PL" sz="1800" dirty="0"/>
              <a:t>decyzji administracyjnej lub orzeczenia </a:t>
            </a:r>
            <a:r>
              <a:rPr lang="pl-PL" sz="1800" dirty="0" smtClean="0"/>
              <a:t>sądu </a:t>
            </a:r>
            <a:r>
              <a:rPr lang="pl-PL" sz="1800" dirty="0"/>
              <a:t>i </a:t>
            </a:r>
            <a:r>
              <a:rPr lang="pl-PL" sz="1800" u="sng" dirty="0"/>
              <a:t>za zwrotem</a:t>
            </a:r>
            <a:r>
              <a:rPr lang="pl-PL" sz="1800" u="sng" dirty="0" smtClean="0"/>
              <a:t>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 procedurze wymiany ponownie sporządzone przez uczelnię i wydane zostaną te dokumenty, które zostały pierwotnie wydane: tzn. absolwentowi, któremu po ukończeniu studiów nie został wydany suplement, w procedurze wymiany także nie zostanie on wydany (pomimo, że obecnie każdy absolwent go </a:t>
            </a:r>
            <a:r>
              <a:rPr lang="pl-PL" sz="1800" dirty="0" smtClean="0"/>
              <a:t>otrzymuje).</a:t>
            </a: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36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Wymiana – z powodu zmiany imienia/nazwiska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77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869872" y="2640985"/>
            <a:ext cx="7023056" cy="3524319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Wymiana polega na wydaniu (sporządzeniu) nowego </a:t>
            </a:r>
            <a:r>
              <a:rPr lang="pl-PL" sz="1800" dirty="0" smtClean="0"/>
              <a:t>dyplomu/suplementu/odpisu </a:t>
            </a:r>
            <a:r>
              <a:rPr lang="pl-PL" sz="1800" b="1" dirty="0"/>
              <a:t>na obecnie obowiązującym w uczelni </a:t>
            </a:r>
            <a:r>
              <a:rPr lang="pl-PL" sz="1800" b="1" dirty="0" smtClean="0"/>
              <a:t>wzorze</a:t>
            </a:r>
            <a:r>
              <a:rPr lang="pl-PL" sz="1800" dirty="0" smtClean="0"/>
              <a:t>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/>
              <a:t>Wydany obecnie dyplom </a:t>
            </a:r>
            <a:r>
              <a:rPr lang="pl-PL" sz="1800" dirty="0" smtClean="0"/>
              <a:t>powinien </a:t>
            </a:r>
            <a:r>
              <a:rPr lang="pl-PL" sz="1800" u="sng" dirty="0"/>
              <a:t>odwzorować treść pierwotnego dyplom</a:t>
            </a:r>
            <a:r>
              <a:rPr lang="pl-PL" sz="1800" dirty="0"/>
              <a:t>u </a:t>
            </a:r>
            <a:r>
              <a:rPr lang="pl-PL" sz="1800" dirty="0" smtClean="0"/>
              <a:t>(nazwa kierunku, tytuł zawodowy, data </a:t>
            </a:r>
            <a:r>
              <a:rPr lang="pl-PL" sz="1800" dirty="0"/>
              <a:t>jego uzyskania) oraz zawierać: </a:t>
            </a:r>
            <a:r>
              <a:rPr lang="pl-PL" sz="1800" u="sng" dirty="0" smtClean="0"/>
              <a:t>aktualne:</a:t>
            </a:r>
            <a:r>
              <a:rPr lang="pl-PL" sz="1800" dirty="0" smtClean="0"/>
              <a:t> </a:t>
            </a:r>
            <a:r>
              <a:rPr lang="pl-PL" sz="1800" dirty="0"/>
              <a:t>zdjęcie, </a:t>
            </a:r>
            <a:r>
              <a:rPr lang="pl-PL" sz="1800" dirty="0" smtClean="0"/>
              <a:t>pieczęcie </a:t>
            </a:r>
            <a:r>
              <a:rPr lang="pl-PL" sz="1800" dirty="0"/>
              <a:t>uczelni, podpisy i pieczęcie aktualnych </a:t>
            </a:r>
            <a:r>
              <a:rPr lang="pl-PL" sz="1800" dirty="0" smtClean="0"/>
              <a:t>władz (albo tylko rektor), datą </a:t>
            </a:r>
            <a:r>
              <a:rPr lang="pl-PL" sz="1800" dirty="0"/>
              <a:t>wydania</a:t>
            </a:r>
            <a:r>
              <a:rPr lang="pl-PL" sz="1800" dirty="0" smtClean="0"/>
              <a:t>. Bez informacji o trybie wydania (tj. wymiany).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u="sng" dirty="0"/>
              <a:t>W przypadku absolwentów, którzy nie studiowali </a:t>
            </a:r>
            <a:r>
              <a:rPr lang="pl-PL" sz="1800" u="sng" dirty="0" smtClean="0"/>
              <a:t>na </a:t>
            </a:r>
            <a:r>
              <a:rPr lang="pl-PL" sz="1800" u="sng" dirty="0"/>
              <a:t>KRK</a:t>
            </a:r>
            <a:r>
              <a:rPr lang="pl-PL" sz="1800" dirty="0"/>
              <a:t>, na dyplomie w miejscu obszaru i profilu </a:t>
            </a:r>
            <a:r>
              <a:rPr lang="pl-PL" sz="1800" dirty="0" smtClean="0"/>
              <a:t>- pozioma kreska.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Termin</a:t>
            </a:r>
            <a:r>
              <a:rPr lang="pl-PL" sz="1800" dirty="0"/>
              <a:t>: bez zbędnej zwłoki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 smtClean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37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Wymiana – jaki druk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3048496"/>
            <a:ext cx="7023056" cy="2541871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Ze </a:t>
            </a:r>
            <a:r>
              <a:rPr lang="pl-PL" sz="1800" dirty="0"/>
              <a:t>względu na rangę </a:t>
            </a:r>
            <a:r>
              <a:rPr lang="pl-PL" sz="1800" dirty="0" smtClean="0"/>
              <a:t>tych dokumentów, w </a:t>
            </a:r>
            <a:r>
              <a:rPr lang="pl-PL" sz="1800" dirty="0"/>
              <a:t>rozporządzeniu </a:t>
            </a:r>
            <a:r>
              <a:rPr lang="pl-PL" sz="1800" i="1" dirty="0" smtClean="0"/>
              <a:t>w </a:t>
            </a:r>
            <a:r>
              <a:rPr lang="pl-PL" sz="1800" i="1" dirty="0"/>
              <a:t>sprawie studiów</a:t>
            </a:r>
            <a:r>
              <a:rPr lang="pl-PL" sz="1800" dirty="0"/>
              <a:t> określono, że </a:t>
            </a:r>
            <a:r>
              <a:rPr lang="pl-PL" sz="1800" dirty="0" smtClean="0"/>
              <a:t>podpisuje je wyłącznie </a:t>
            </a:r>
            <a:r>
              <a:rPr lang="pl-PL" sz="1800" dirty="0"/>
              <a:t>rektor albo upoważniona przez niego osoba pełniąca w uczelni funkcję kierowniczą.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W </a:t>
            </a:r>
            <a:r>
              <a:rPr lang="pl-PL" sz="1800" dirty="0"/>
              <a:t>odniesieniu do innych dokumentów </a:t>
            </a:r>
            <a:r>
              <a:rPr lang="pl-PL" sz="1800" dirty="0" smtClean="0"/>
              <a:t>ww. rozporządzenie </a:t>
            </a:r>
            <a:r>
              <a:rPr lang="pl-PL" sz="1800" dirty="0"/>
              <a:t>nie wprowadza żadnych ograniczeń, a zatem rektor może upoważnić do ich podpisywania również inną osobę niż osoba pełniąca funkcję kierowniczą.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38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933320" y="2217499"/>
            <a:ext cx="683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Dyplom, suplement, odpis, duplikat - podpisywanie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73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pl-PL" dirty="0">
                <a:solidFill>
                  <a:srgbClr val="E81B2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Dyplom i suplement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11"/>
          </p:nvPr>
        </p:nvSpPr>
        <p:spPr>
          <a:xfrm>
            <a:off x="933320" y="2564904"/>
            <a:ext cx="7023056" cy="3888432"/>
          </a:xfrm>
        </p:spPr>
        <p:txBody>
          <a:bodyPr>
            <a:noAutofit/>
          </a:bodyPr>
          <a:lstStyle/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Co </a:t>
            </a:r>
            <a:r>
              <a:rPr lang="pl-PL" sz="1800" dirty="0"/>
              <a:t>do zasady odbierane </a:t>
            </a:r>
            <a:r>
              <a:rPr lang="pl-PL" sz="1800" b="1" dirty="0"/>
              <a:t>osobiście </a:t>
            </a:r>
            <a:r>
              <a:rPr lang="pl-PL" sz="1800" dirty="0"/>
              <a:t>przez </a:t>
            </a:r>
            <a:r>
              <a:rPr lang="pl-PL" sz="1800" dirty="0" smtClean="0"/>
              <a:t>absolwenta.</a:t>
            </a:r>
            <a:r>
              <a:rPr lang="pl-PL" dirty="0" smtClean="0"/>
              <a:t>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Uczelnia </a:t>
            </a:r>
            <a:r>
              <a:rPr lang="pl-PL" sz="1800" dirty="0"/>
              <a:t>może </a:t>
            </a:r>
            <a:r>
              <a:rPr lang="pl-PL" sz="1800" dirty="0" smtClean="0"/>
              <a:t>wydać na </a:t>
            </a:r>
            <a:r>
              <a:rPr lang="pl-PL" sz="1800" dirty="0"/>
              <a:t>podstawie </a:t>
            </a:r>
            <a:r>
              <a:rPr lang="pl-PL" sz="1800" b="1" dirty="0"/>
              <a:t>pełnomocnictwa</a:t>
            </a:r>
            <a:r>
              <a:rPr lang="pl-PL" sz="1800" dirty="0"/>
              <a:t> udzielonego przez absolwenta - zastosowanie mają przepisy ogólne dotyczące pełnomocnictw </a:t>
            </a:r>
            <a:r>
              <a:rPr lang="pl-PL" sz="1800" dirty="0" smtClean="0"/>
              <a:t>(Kpa</a:t>
            </a:r>
            <a:r>
              <a:rPr lang="pl-PL" sz="1800" dirty="0"/>
              <a:t>), nie wyłącza się także możliwości przedłożenia </a:t>
            </a:r>
            <a:r>
              <a:rPr lang="pl-PL" sz="1800" b="1" dirty="0"/>
              <a:t>upoważnienia </a:t>
            </a:r>
            <a:r>
              <a:rPr lang="pl-PL" sz="1800" dirty="0"/>
              <a:t>poświadczonego notarialnie</a:t>
            </a:r>
            <a:r>
              <a:rPr lang="pl-PL" sz="1800" i="1" dirty="0"/>
              <a:t> </a:t>
            </a:r>
            <a:r>
              <a:rPr lang="pl-PL" sz="1800" dirty="0"/>
              <a:t>(</a:t>
            </a:r>
            <a:r>
              <a:rPr lang="pl-PL" sz="1800" dirty="0" err="1"/>
              <a:t>Kc</a:t>
            </a:r>
            <a:r>
              <a:rPr lang="pl-PL" sz="1800" dirty="0"/>
              <a:t>). </a:t>
            </a:r>
            <a:endParaRPr lang="pl-PL" sz="1800" dirty="0" smtClean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Przepisy </a:t>
            </a:r>
            <a:r>
              <a:rPr lang="pl-PL" sz="1800" dirty="0"/>
              <a:t>nie przewidują obowiązku uczelni wysyłania </a:t>
            </a:r>
            <a:r>
              <a:rPr lang="pl-PL" sz="1800" b="1" dirty="0" smtClean="0"/>
              <a:t>pocztą</a:t>
            </a:r>
            <a:r>
              <a:rPr lang="pl-PL" sz="1800" dirty="0" smtClean="0"/>
              <a:t> </a:t>
            </a:r>
            <a:r>
              <a:rPr lang="pl-PL" sz="1800" dirty="0"/>
              <a:t>na wskazany </a:t>
            </a:r>
            <a:r>
              <a:rPr lang="pl-PL" sz="1800" dirty="0" smtClean="0"/>
              <a:t>adres – jeżeli uczelnia wysyła, to z zachowaniem zasady staranności i pewności doręczenia </a:t>
            </a:r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r>
              <a:rPr lang="pl-PL" sz="1800" dirty="0" smtClean="0"/>
              <a:t>Zasady, w tym co </a:t>
            </a:r>
            <a:r>
              <a:rPr lang="pl-PL" sz="1800" dirty="0"/>
              <a:t>do wymaganej formy udzielonego pełnomocnictwa i </a:t>
            </a:r>
            <a:r>
              <a:rPr lang="pl-PL" sz="1800" dirty="0" smtClean="0"/>
              <a:t>upoważnienia,  </a:t>
            </a:r>
            <a:r>
              <a:rPr lang="pl-PL" sz="1800" dirty="0"/>
              <a:t>opracowuje uczelnia, w sposób wskazany przez radcę prawnego </a:t>
            </a:r>
            <a:r>
              <a:rPr lang="pl-PL" sz="1800" dirty="0" smtClean="0"/>
              <a:t>uczelni.</a:t>
            </a:r>
            <a:endParaRPr lang="pl-PL" sz="1800" dirty="0"/>
          </a:p>
          <a:p>
            <a:pPr marL="285750">
              <a:lnSpc>
                <a:spcPct val="100000"/>
              </a:lnSpc>
              <a:spcAft>
                <a:spcPts val="400"/>
              </a:spcAft>
              <a:buClr>
                <a:srgbClr val="E81B29"/>
              </a:buClr>
              <a:buSzPct val="100000"/>
              <a:buFont typeface="Wingdings" panose="05000000000000000000" pitchFamily="2" charset="2"/>
              <a:buChar char="Ø"/>
            </a:pPr>
            <a:endParaRPr lang="pl-PL" sz="1800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="" xmlns:a16="http://schemas.microsoft.com/office/drawing/2014/main" id="{617C575D-5054-624E-942F-E3A74D5B91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39</a:t>
            </a:fld>
            <a:endParaRPr lang="pl-PL" dirty="0"/>
          </a:p>
        </p:txBody>
      </p:sp>
      <p:sp>
        <p:nvSpPr>
          <p:cNvPr id="6" name="pole tekstowe 5">
            <a:extLst>
              <a:ext uri="{FF2B5EF4-FFF2-40B4-BE49-F238E27FC236}">
                <a16:creationId xmlns="" xmlns:a16="http://schemas.microsoft.com/office/drawing/2014/main" id="{3964602D-ED42-BB46-97BF-60B9FE0939FC}"/>
              </a:ext>
            </a:extLst>
          </p:cNvPr>
          <p:cNvSpPr txBox="1"/>
          <p:nvPr/>
        </p:nvSpPr>
        <p:spPr>
          <a:xfrm>
            <a:off x="838200" y="2179320"/>
            <a:ext cx="683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Dyplom, suplement, odpisy - odbiór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8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83568" y="3068960"/>
            <a:ext cx="7416824" cy="27555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Zmieniane/dodawane zagadnienia:</a:t>
            </a:r>
          </a:p>
          <a:p>
            <a:pPr marL="0" lvl="0" indent="0">
              <a:buNone/>
            </a:pP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elektronicznych kartach okresowych osiągnięć studentów podpisy prowadzącego egzamin/zaliczenie oraz rektora mogą być zastąpione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autoryzacją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 tych osób w systemie teleinformatycznym uczelni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715963" lvl="0" indent="-357188">
              <a:buFont typeface="Wingdings" panose="05000000000000000000" pitchFamily="2" charset="2"/>
              <a:buChar char="q"/>
            </a:pP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Usunięcie z katalogu niezbędnych elementów dyplomu ukończenia studiów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fotografii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absolwenta;</a:t>
            </a:r>
          </a:p>
          <a:p>
            <a:pPr marL="715963" indent="-357188">
              <a:buFont typeface="Wingdings" panose="05000000000000000000" pitchFamily="2" charset="2"/>
              <a:buChar char="q"/>
            </a:pP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Umożliwienie przekształcenia i dalszego  prowadzenia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w postaci elektronicznej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teczek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obecnie studiujących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studentów; </a:t>
            </a:r>
          </a:p>
          <a:p>
            <a:pPr marL="715963" indent="-357188">
              <a:buFont typeface="Wingdings" panose="05000000000000000000" pitchFamily="2" charset="2"/>
              <a:buChar char="q"/>
            </a:pPr>
            <a:endParaRPr lang="pl-PL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>
              <a:buFont typeface="Wingdings" panose="05000000000000000000" pitchFamily="2" charset="2"/>
              <a:buChar char="q"/>
            </a:pPr>
            <a:endParaRPr lang="pl-PL" sz="1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0">
              <a:buNone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buFont typeface="Wingdings" panose="05000000000000000000" pitchFamily="2" charset="2"/>
              <a:buChar char="q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buFont typeface="Wingdings" panose="05000000000000000000" pitchFamily="2" charset="2"/>
              <a:buChar char="q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q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lvl="0" indent="-357188"/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8284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949" y="1999894"/>
            <a:ext cx="8127974" cy="1645129"/>
          </a:xfrm>
        </p:spPr>
        <p:txBody>
          <a:bodyPr>
            <a:normAutofit/>
          </a:bodyPr>
          <a:lstStyle/>
          <a:p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Dziękujemy </a:t>
            </a:r>
            <a:r>
              <a:rPr lang="pl-PL" sz="3600" noProof="1">
                <a:latin typeface="Arial" panose="020B0604020202020204" pitchFamily="34" charset="0"/>
                <a:cs typeface="Arial" panose="020B0604020202020204" pitchFamily="34" charset="0"/>
              </a:rPr>
              <a:t>za </a:t>
            </a:r>
            <a: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br>
              <a:rPr lang="pl-PL" sz="3600" noProof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ewentualne pytania prosimy kierować na adres 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konstytucjadlanauki@mnisw.gov.pl</a:t>
            </a:r>
            <a:r>
              <a:rPr lang="pl-PL" sz="2200" noProof="1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l-PL" sz="22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06949" y="4365104"/>
            <a:ext cx="8127974" cy="1361014"/>
          </a:xfrm>
        </p:spPr>
        <p:txBody>
          <a:bodyPr/>
          <a:lstStyle/>
          <a:p>
            <a:endParaRPr lang="pl-PL" dirty="0" smtClean="0"/>
          </a:p>
          <a:p>
            <a:r>
              <a:rPr lang="pl-PL" sz="1600" b="1" dirty="0" smtClean="0"/>
              <a:t>DEPARTAMENT SZKOLNICTWA WYŻSZEGO</a:t>
            </a:r>
            <a:endParaRPr lang="pl-PL" sz="1600" b="1" dirty="0"/>
          </a:p>
          <a:p>
            <a:endParaRPr lang="pl-PL" dirty="0" smtClean="0"/>
          </a:p>
          <a:p>
            <a:r>
              <a:rPr lang="pl-PL" dirty="0" smtClean="0"/>
              <a:t>ul. Hoża 20, ul. Wspólna1/3</a:t>
            </a:r>
          </a:p>
          <a:p>
            <a:r>
              <a:rPr lang="pl-PL" dirty="0" smtClean="0"/>
              <a:t>00-529 Warszawa</a:t>
            </a:r>
          </a:p>
          <a:p>
            <a:endParaRPr lang="en-US" dirty="0"/>
          </a:p>
        </p:txBody>
      </p:sp>
      <p:pic>
        <p:nvPicPr>
          <p:cNvPr id="5" name="Obraz 7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642126" y="5488019"/>
            <a:ext cx="1980000" cy="287999"/>
          </a:xfrm>
          <a:prstGeom prst="rect">
            <a:avLst/>
          </a:prstGeom>
        </p:spPr>
      </p:pic>
      <p:sp>
        <p:nvSpPr>
          <p:cNvPr id="4" name="PoleTekstowe 13"/>
          <p:cNvSpPr txBox="1"/>
          <p:nvPr/>
        </p:nvSpPr>
        <p:spPr>
          <a:xfrm>
            <a:off x="3050087" y="5507419"/>
            <a:ext cx="32445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900" noProof="1">
                <a:solidFill>
                  <a:schemeClr val="bg1"/>
                </a:solidFill>
                <a:latin typeface="Helvetica"/>
                <a:cs typeface="Helvetica"/>
              </a:rPr>
              <a:t>www.konstytucjadlanauki.gov.pl</a:t>
            </a:r>
          </a:p>
        </p:txBody>
      </p:sp>
      <p:pic>
        <p:nvPicPr>
          <p:cNvPr id="14" name="Obraz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1597" y="1951530"/>
            <a:ext cx="431800" cy="571500"/>
          </a:xfrm>
          <a:prstGeom prst="rect">
            <a:avLst/>
          </a:prstGeom>
        </p:spPr>
      </p:pic>
      <p:pic>
        <p:nvPicPr>
          <p:cNvPr id="15" name="Obraz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468284" y="2924944"/>
            <a:ext cx="4318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2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83568" y="2996952"/>
            <a:ext cx="7128792" cy="2827585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Zmieniane/dodawane zagadnienia:</a:t>
            </a: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Możliwość wykorzystania blankietów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elektronicznej legitymacji studenckiej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zawierających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w poddruku offsetowym napis „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Adres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” –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nie dłużej niż do dnia 30 września 2020 r.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(w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miejscu przeznaczonym na adres nanosi się poziomą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linię);</a:t>
            </a:r>
          </a:p>
          <a:p>
            <a:pPr marL="715963" indent="-357188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Minimalizacja danych osobowych przy uwierzytelnianiu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ELS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- wprowadzenie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kwalifikowanej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pieczęci elektronicznej uczelni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jako alternatywy dla kwalifikowanego podpisu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elektronicznego, którym posługuje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się pracownik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uczelni;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327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83568" y="3068960"/>
            <a:ext cx="7344816" cy="302433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Ponadto projektowane zmiany obejmują:</a:t>
            </a:r>
            <a:endParaRPr lang="pl-P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15963" indent="-357188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Dodanie w suplemencie przypisu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zgodnie z którym uczelnia prowadząca studia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przygotowujące do wykonywania zawodu nauczyciela,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potwierdza, że absolwent  zrealizował </a:t>
            </a:r>
            <a:r>
              <a:rPr lang="pl-PL" sz="1600" b="1" dirty="0">
                <a:latin typeface="Arial" panose="020B0604020202020204" pitchFamily="34" charset="0"/>
                <a:cs typeface="Arial" panose="020B0604020202020204" pitchFamily="34" charset="0"/>
              </a:rPr>
              <a:t>kształcenie zgodnie ze standardem kształcenia przygotowującego do wykonywania zawodu </a:t>
            </a:r>
            <a:r>
              <a:rPr lang="pl-PL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nauczyciela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oraz uzyskał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przygotowanie do wykonywania zawodu nauczyciela, ze wskazaniem przedmiotu lub rodzaju zajęć, które może prowadzić.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Uczelnie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będą mogły wydawać suplementy do dyplomu zgodnie z dotychczasowym wzorem nie dłużej niż do dnia 30 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września 2019 </a:t>
            </a:r>
            <a:r>
              <a:rPr lang="pl-PL" sz="1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pl-P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.;</a:t>
            </a:r>
          </a:p>
          <a:p>
            <a:pPr marL="715963" indent="-357188">
              <a:buFont typeface="Wingdings" panose="05000000000000000000" pitchFamily="2" charset="2"/>
              <a:buChar char="q"/>
            </a:pPr>
            <a:endParaRPr lang="pl-PL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112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11560" y="3068960"/>
            <a:ext cx="7200800" cy="27555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Ponadto projektowane zmiany obejmują kształcenie nauczycieli:</a:t>
            </a:r>
          </a:p>
          <a:p>
            <a:pPr lvl="0">
              <a:buFont typeface="Wingdings" panose="05000000000000000000" pitchFamily="2" charset="2"/>
              <a:buChar char="ü"/>
            </a:pP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pl-PL" sz="1700" dirty="0" smtClean="0"/>
              <a:t>Dodanie § </a:t>
            </a:r>
            <a:r>
              <a:rPr lang="pl-PL" sz="1700" dirty="0"/>
              <a:t>39a - możliwość przekształcenia </a:t>
            </a:r>
            <a:r>
              <a:rPr lang="pl-PL" sz="1700" dirty="0" smtClean="0"/>
              <a:t>w jednolite studia magisterskie na </a:t>
            </a:r>
            <a:r>
              <a:rPr lang="pl-PL" sz="1700" dirty="0"/>
              <a:t>kierunku "pedagogika przedszkolna i wczesnoszkolna" studiów </a:t>
            </a:r>
            <a:r>
              <a:rPr lang="pl-PL" sz="1700" dirty="0" smtClean="0"/>
              <a:t>prowadzonych w ramach innego kierunku w </a:t>
            </a:r>
            <a:r>
              <a:rPr lang="pl-PL" sz="1700" dirty="0"/>
              <a:t>zakresie pedagogiki przedszkolnej i </a:t>
            </a:r>
            <a:r>
              <a:rPr lang="pl-PL" sz="1700" dirty="0" smtClean="0"/>
              <a:t>wczesnoszkolnej (</a:t>
            </a:r>
            <a:r>
              <a:rPr lang="pl-PL" sz="1700" dirty="0"/>
              <a:t>np. kierunek "pedagogika" </a:t>
            </a:r>
            <a:r>
              <a:rPr lang="pl-PL" sz="1700" dirty="0" smtClean="0"/>
              <a:t>spec</a:t>
            </a:r>
            <a:r>
              <a:rPr lang="pl-PL" sz="1700" dirty="0"/>
              <a:t>. edukacja przedszkolna i wczesnoszkolna</a:t>
            </a:r>
            <a:r>
              <a:rPr lang="pl-PL" sz="1700" dirty="0" smtClean="0"/>
              <a:t>)</a:t>
            </a:r>
            <a:r>
              <a:rPr lang="pl-PL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58775" indent="0">
              <a:buNone/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8445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3188" y="2080051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11560" y="3068960"/>
            <a:ext cx="7200800" cy="275557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pl-PL" sz="1800" dirty="0" smtClean="0"/>
              <a:t>Warunki</a:t>
            </a:r>
            <a:r>
              <a:rPr lang="pl-PL" sz="1800" dirty="0"/>
              <a:t>, jakie musi spełniać uczelnia, aby skorzystać z możliwości </a:t>
            </a:r>
            <a:r>
              <a:rPr lang="pl-PL" sz="1800" dirty="0" smtClean="0"/>
              <a:t>przekształcenia, o którym mowa w </a:t>
            </a:r>
            <a:r>
              <a:rPr lang="pl-PL" sz="1800" dirty="0"/>
              <a:t>§ </a:t>
            </a:r>
            <a:r>
              <a:rPr lang="pl-PL" sz="1800" dirty="0" smtClean="0"/>
              <a:t>39a:</a:t>
            </a:r>
            <a:endParaRPr lang="pl-PL" sz="1800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pl-PL" sz="1800" dirty="0"/>
              <a:t>Prowadzenie w dniu </a:t>
            </a:r>
            <a:r>
              <a:rPr lang="pl-PL" sz="1800" dirty="0" smtClean="0"/>
              <a:t>1.10.2018 </a:t>
            </a:r>
            <a:r>
              <a:rPr lang="pl-PL" sz="1800" dirty="0"/>
              <a:t>r. studiów </a:t>
            </a:r>
            <a:r>
              <a:rPr lang="pl-PL" sz="1800" dirty="0" smtClean="0"/>
              <a:t>I </a:t>
            </a:r>
            <a:r>
              <a:rPr lang="pl-PL" sz="1800" b="1" u="sng" dirty="0" err="1" smtClean="0"/>
              <a:t>i</a:t>
            </a:r>
            <a:r>
              <a:rPr lang="pl-PL" sz="1800" dirty="0" smtClean="0"/>
              <a:t> II stopnia na </a:t>
            </a:r>
            <a:r>
              <a:rPr lang="pl-PL" sz="1800" dirty="0"/>
              <a:t>kierunku w zakresie </a:t>
            </a:r>
            <a:r>
              <a:rPr lang="pl-PL" sz="1800" dirty="0" smtClean="0"/>
              <a:t>pedagogiki</a:t>
            </a:r>
            <a:r>
              <a:rPr lang="pl-PL" sz="1800" dirty="0"/>
              <a:t>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pl-PL" sz="1800" dirty="0" smtClean="0"/>
              <a:t>Realizowanie </a:t>
            </a:r>
            <a:r>
              <a:rPr lang="pl-PL" sz="1800" dirty="0"/>
              <a:t>na tym </a:t>
            </a:r>
            <a:r>
              <a:rPr lang="pl-PL" sz="1800" dirty="0" smtClean="0"/>
              <a:t>kierunku, na studiach I </a:t>
            </a:r>
            <a:r>
              <a:rPr lang="pl-PL" sz="1800" b="1" u="sng" dirty="0"/>
              <a:t>lub</a:t>
            </a:r>
            <a:r>
              <a:rPr lang="pl-PL" sz="1800" dirty="0"/>
              <a:t> II st</a:t>
            </a:r>
            <a:r>
              <a:rPr lang="pl-PL" sz="1800" dirty="0" smtClean="0"/>
              <a:t>., standardów kształcenia </a:t>
            </a:r>
            <a:r>
              <a:rPr lang="pl-PL" sz="1800" dirty="0"/>
              <a:t>w zakresie przygotowania do wykonywania zawodu nauczyciela przedszkola i klas I–III </a:t>
            </a:r>
            <a:r>
              <a:rPr lang="pl-PL" sz="1800" dirty="0" err="1" smtClean="0"/>
              <a:t>szk.podst</a:t>
            </a:r>
            <a:r>
              <a:rPr lang="pl-PL" sz="1800" dirty="0" smtClean="0"/>
              <a:t>.;</a:t>
            </a:r>
            <a:endParaRPr lang="pl-PL" sz="1800" dirty="0"/>
          </a:p>
          <a:p>
            <a:pPr lvl="0">
              <a:buFont typeface="Wingdings" panose="05000000000000000000" pitchFamily="2" charset="2"/>
              <a:buChar char="q"/>
            </a:pPr>
            <a:r>
              <a:rPr lang="pl-PL" sz="1800" dirty="0" smtClean="0"/>
              <a:t>Złożenia </a:t>
            </a:r>
            <a:r>
              <a:rPr lang="pl-PL" sz="1800" dirty="0"/>
              <a:t>ministrowi we wskazanym terminie </a:t>
            </a:r>
            <a:r>
              <a:rPr lang="pl-PL" sz="1800" dirty="0" smtClean="0"/>
              <a:t>(prawdopodobnie do 15 maja 2019 r.) informacji </a:t>
            </a:r>
            <a:r>
              <a:rPr lang="pl-PL" sz="1800" dirty="0"/>
              <a:t>o </a:t>
            </a:r>
            <a:r>
              <a:rPr lang="pl-PL" sz="1800" dirty="0" smtClean="0"/>
              <a:t>przekształceniu;</a:t>
            </a:r>
            <a:endParaRPr lang="pl-PL" sz="1800" dirty="0"/>
          </a:p>
          <a:p>
            <a:pPr marL="0" indent="0">
              <a:buNone/>
            </a:pPr>
            <a:endParaRPr lang="pl-PL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0">
              <a:buNone/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891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Rozporządzenie w sprawie studiów</a:t>
            </a:r>
            <a:endParaRPr lang="pl-PL" dirty="0">
              <a:solidFill>
                <a:srgbClr val="FF0000"/>
              </a:solidFill>
              <a:latin typeface="Montserrat" panose="00000500000000000000" pitchFamily="2" charset="-18"/>
            </a:endParaRPr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11"/>
          </p:nvPr>
        </p:nvSpPr>
        <p:spPr>
          <a:xfrm>
            <a:off x="899592" y="1988840"/>
            <a:ext cx="6737480" cy="49536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Projekt rozporządzenia zmieniającego rozporządzenie z dnia 27 września 2018 r.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l-PL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sprawie studiów</a:t>
            </a:r>
            <a:endParaRPr lang="pl-PL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4294967295"/>
          </p:nvPr>
        </p:nvSpPr>
        <p:spPr>
          <a:xfrm>
            <a:off x="611560" y="2924944"/>
            <a:ext cx="7416824" cy="324036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v"/>
            </a:pP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Zastosowanie §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39a będzie </a:t>
            </a: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FAKULTATYWNE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korzystanie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przekształcenia: od dnia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1.10.2019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r. uczelnia </a:t>
            </a: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będzie prowadzić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JSM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na kierunku „pedagogika przedszkolna i wczesnoszkolna”;  wówczas kierunek „pedagogika" w zakresie innym niż kształcenie nauczycieli przedszkola i w klasach I-III </a:t>
            </a:r>
            <a:r>
              <a:rPr lang="pl-PL" sz="1800" dirty="0" err="1">
                <a:latin typeface="Arial" panose="020B0604020202020204" pitchFamily="34" charset="0"/>
                <a:cs typeface="Arial" panose="020B0604020202020204" pitchFamily="34" charset="0"/>
              </a:rPr>
              <a:t>szk.podst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. będzie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wygaszany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(tzn. prowadzony jedynie do zakończenia cyklu kształcenia rozpoczętego przed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1.10.2020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r.). Uczelnia, chcąc dalej prowadzić kierunek pedagogika (w innym zakresie niż kształcenie nauczycieli przedszkola i klas I-III </a:t>
            </a:r>
            <a:r>
              <a:rPr lang="pl-PL" sz="1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szk.podst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.) musi go utworzyć w trybie ustawowym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pl-PL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Nieskorzystanie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z 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przekształcenia: 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uczelnia </a:t>
            </a:r>
            <a:r>
              <a:rPr lang="pl-PL" sz="1800" b="1" dirty="0">
                <a:latin typeface="Arial" panose="020B0604020202020204" pitchFamily="34" charset="0"/>
                <a:cs typeface="Arial" panose="020B0604020202020204" pitchFamily="34" charset="0"/>
              </a:rPr>
              <a:t>prowadzi kierunek „pedagogika”</a:t>
            </a:r>
            <a:r>
              <a:rPr lang="pl-PL" sz="1800" dirty="0">
                <a:latin typeface="Arial" panose="020B0604020202020204" pitchFamily="34" charset="0"/>
                <a:cs typeface="Arial" panose="020B0604020202020204" pitchFamily="34" charset="0"/>
              </a:rPr>
              <a:t>, a JSM na kierunku „pedagogika przedszkolna i wczesnoszkolna" będą mogły zostać utworzone w trybie określonym w ustawie</a:t>
            </a:r>
            <a:r>
              <a:rPr lang="pl-PL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l-PL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pl-PL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0">
              <a:buNone/>
            </a:pPr>
            <a:endParaRPr lang="pl-PL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53E0C11-EF55-6545-89EC-E302494CA4FA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3769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2590</TotalTime>
  <Words>2359</Words>
  <Application>Microsoft Office PowerPoint</Application>
  <PresentationFormat>Pokaz na ekranie (4:3)</PresentationFormat>
  <Paragraphs>256</Paragraphs>
  <Slides>40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40</vt:i4>
      </vt:variant>
    </vt:vector>
  </HeadingPairs>
  <TitlesOfParts>
    <vt:vector size="48" baseType="lpstr">
      <vt:lpstr>Arial</vt:lpstr>
      <vt:lpstr>Calibri</vt:lpstr>
      <vt:lpstr>Helvetica</vt:lpstr>
      <vt:lpstr>Helvetica Light</vt:lpstr>
      <vt:lpstr>Montserrat</vt:lpstr>
      <vt:lpstr>Montserrat Medium</vt:lpstr>
      <vt:lpstr>Wingdings</vt:lpstr>
      <vt:lpstr>Motyw pakietu Office</vt:lpstr>
      <vt:lpstr>Prezentacja programu PowerPoint</vt:lpstr>
      <vt:lpstr>Rozporządzenie w sprawie studiów</vt:lpstr>
      <vt:lpstr>Rozporządzenie w sprawie studiów</vt:lpstr>
      <vt:lpstr>Rozporządzenie w sprawie studiów</vt:lpstr>
      <vt:lpstr>Rozporządzenie w sprawie studiów</vt:lpstr>
      <vt:lpstr>Rozporządzenie w sprawie studiów</vt:lpstr>
      <vt:lpstr>Rozporządzenie w sprawie studiów</vt:lpstr>
      <vt:lpstr>Rozporządzenie w sprawie studiów</vt:lpstr>
      <vt:lpstr>Rozporządzenie w sprawie studiów</vt:lpstr>
      <vt:lpstr>Prezentacja programu PowerPoint</vt:lpstr>
      <vt:lpstr>Przebieg studiów</vt:lpstr>
      <vt:lpstr>Przebieg studiów</vt:lpstr>
      <vt:lpstr>Prezentacja programu PowerPoint</vt:lpstr>
      <vt:lpstr>Elektroniczna teczka osobowa studenta</vt:lpstr>
      <vt:lpstr>Elektroniczna teczka osobowa studenta</vt:lpstr>
      <vt:lpstr>Elektroniczna teczka osobowa studenta</vt:lpstr>
      <vt:lpstr>Teczka akt osobowych studenta</vt:lpstr>
      <vt:lpstr>Teczka akt osobowych studenta</vt:lpstr>
      <vt:lpstr>Prezentacja programu PowerPoint</vt:lpstr>
      <vt:lpstr>Opłaty na studiach</vt:lpstr>
      <vt:lpstr>Opłaty na studiach</vt:lpstr>
      <vt:lpstr>Opłaty na studiach</vt:lpstr>
      <vt:lpstr>Prezentacja programu PowerPoint</vt:lpstr>
      <vt:lpstr>Przebieg studiów</vt:lpstr>
      <vt:lpstr>Prace dyplomowe</vt:lpstr>
      <vt:lpstr>Prezentacja programu PowerPoint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Dyplom i suplement</vt:lpstr>
      <vt:lpstr>Dziękujemy za uwagę ewentualne pytania prosimy kierować na adres konstytucjadlanauki@mnisw.gov.pl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Czaja Marcin</dc:creator>
  <cp:lastModifiedBy>KONFERENCJE</cp:lastModifiedBy>
  <cp:revision>273</cp:revision>
  <cp:lastPrinted>2019-02-12T11:53:10Z</cp:lastPrinted>
  <dcterms:created xsi:type="dcterms:W3CDTF">2018-09-18T07:07:14Z</dcterms:created>
  <dcterms:modified xsi:type="dcterms:W3CDTF">2019-03-25T18:05:44Z</dcterms:modified>
</cp:coreProperties>
</file>