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643" r:id="rId1"/>
  </p:sldMasterIdLst>
  <p:notesMasterIdLst>
    <p:notesMasterId r:id="rId19"/>
  </p:notesMasterIdLst>
  <p:sldIdLst>
    <p:sldId id="257" r:id="rId2"/>
    <p:sldId id="267" r:id="rId3"/>
    <p:sldId id="268" r:id="rId4"/>
    <p:sldId id="256" r:id="rId5"/>
    <p:sldId id="258" r:id="rId6"/>
    <p:sldId id="259" r:id="rId7"/>
    <p:sldId id="272" r:id="rId8"/>
    <p:sldId id="273" r:id="rId9"/>
    <p:sldId id="260" r:id="rId10"/>
    <p:sldId id="261" r:id="rId11"/>
    <p:sldId id="262" r:id="rId12"/>
    <p:sldId id="263" r:id="rId13"/>
    <p:sldId id="264" r:id="rId14"/>
    <p:sldId id="265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52" autoAdjust="0"/>
    <p:restoredTop sz="96395" autoAdjust="0"/>
  </p:normalViewPr>
  <p:slideViewPr>
    <p:cSldViewPr snapToGrid="0">
      <p:cViewPr varScale="1">
        <p:scale>
          <a:sx n="111" d="100"/>
          <a:sy n="111" d="100"/>
        </p:scale>
        <p:origin x="318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12A21A-62A0-41CF-ACF9-5BA4493E2F0D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FA82F125-D8D2-41C5-8551-99C3652E396C}">
      <dgm:prSet phldrT="[Teks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pl-PL" dirty="0" smtClean="0"/>
            <a:t>System POL-on </a:t>
          </a:r>
          <a:endParaRPr lang="pl-PL" dirty="0"/>
        </a:p>
      </dgm:t>
    </dgm:pt>
    <dgm:pt modelId="{748B1B81-FABD-47FB-B04E-EEC1F895C6AD}" type="parTrans" cxnId="{E7B808C4-E7B2-4FCF-85DA-F65E3925F3F8}">
      <dgm:prSet/>
      <dgm:spPr/>
      <dgm:t>
        <a:bodyPr/>
        <a:lstStyle/>
        <a:p>
          <a:endParaRPr lang="pl-PL"/>
        </a:p>
      </dgm:t>
    </dgm:pt>
    <dgm:pt modelId="{FEC4C628-F99D-4B9F-ABC3-7506A164F868}" type="sibTrans" cxnId="{E7B808C4-E7B2-4FCF-85DA-F65E3925F3F8}">
      <dgm:prSet/>
      <dgm:spPr/>
      <dgm:t>
        <a:bodyPr/>
        <a:lstStyle/>
        <a:p>
          <a:endParaRPr lang="pl-PL"/>
        </a:p>
      </dgm:t>
    </dgm:pt>
    <dgm:pt modelId="{676D2F6F-479F-4D32-A271-7DC800DEF15B}">
      <dgm:prSet phldrT="[Tekst]" custT="1"/>
      <dgm:spPr/>
      <dgm:t>
        <a:bodyPr/>
        <a:lstStyle/>
        <a:p>
          <a:r>
            <a:rPr lang="pl-PL" sz="1800" dirty="0" smtClean="0"/>
            <a:t>Wykaz pracowników</a:t>
          </a:r>
          <a:endParaRPr lang="pl-PL" sz="1800" dirty="0"/>
        </a:p>
      </dgm:t>
    </dgm:pt>
    <dgm:pt modelId="{1A2C24D1-B667-4261-8493-2BD49893C811}" type="parTrans" cxnId="{7B87CB0E-ECF9-46AA-ABC2-4856AADD8AF9}">
      <dgm:prSet/>
      <dgm:spPr/>
      <dgm:t>
        <a:bodyPr/>
        <a:lstStyle/>
        <a:p>
          <a:endParaRPr lang="pl-PL"/>
        </a:p>
      </dgm:t>
    </dgm:pt>
    <dgm:pt modelId="{C58A1BE1-67BD-42D6-80F3-30A456EDC6CD}" type="sibTrans" cxnId="{7B87CB0E-ECF9-46AA-ABC2-4856AADD8AF9}">
      <dgm:prSet/>
      <dgm:spPr/>
      <dgm:t>
        <a:bodyPr/>
        <a:lstStyle/>
        <a:p>
          <a:endParaRPr lang="pl-PL"/>
        </a:p>
      </dgm:t>
    </dgm:pt>
    <dgm:pt modelId="{BE66C578-2E6D-4591-84BA-F4237DD03AE6}">
      <dgm:prSet phldrT="[Tekst]" custT="1"/>
      <dgm:spPr/>
      <dgm:t>
        <a:bodyPr/>
        <a:lstStyle/>
        <a:p>
          <a:r>
            <a:rPr lang="pl-PL" sz="1800" dirty="0" smtClean="0"/>
            <a:t>Baza dokumentów w postępowaniach awansowych</a:t>
          </a:r>
          <a:endParaRPr lang="pl-PL" sz="1800" dirty="0"/>
        </a:p>
      </dgm:t>
    </dgm:pt>
    <dgm:pt modelId="{05B89D41-E9B2-4516-8299-5FD6F8F52ED9}" type="parTrans" cxnId="{B1965A63-C976-43CA-9975-AB7B303C8506}">
      <dgm:prSet/>
      <dgm:spPr/>
      <dgm:t>
        <a:bodyPr/>
        <a:lstStyle/>
        <a:p>
          <a:endParaRPr lang="pl-PL"/>
        </a:p>
      </dgm:t>
    </dgm:pt>
    <dgm:pt modelId="{648940E3-5778-443C-8AE5-8898422EAC1E}" type="sibTrans" cxnId="{B1965A63-C976-43CA-9975-AB7B303C8506}">
      <dgm:prSet/>
      <dgm:spPr/>
      <dgm:t>
        <a:bodyPr/>
        <a:lstStyle/>
        <a:p>
          <a:endParaRPr lang="pl-PL"/>
        </a:p>
      </dgm:t>
    </dgm:pt>
    <dgm:pt modelId="{82DB624E-60D6-466A-9080-10C74E2E06F8}">
      <dgm:prSet phldrT="[Tekst]" custT="1"/>
      <dgm:spPr/>
      <dgm:t>
        <a:bodyPr/>
        <a:lstStyle/>
        <a:p>
          <a:r>
            <a:rPr lang="pl-PL" sz="1800" dirty="0" smtClean="0"/>
            <a:t>Baza osób upoważnionych do podpisywania dokumentów</a:t>
          </a:r>
          <a:endParaRPr lang="pl-PL" sz="1800" dirty="0"/>
        </a:p>
      </dgm:t>
    </dgm:pt>
    <dgm:pt modelId="{3677C8BA-3156-4C83-86B0-655A7ECF86A2}" type="parTrans" cxnId="{4F9B5395-0AB9-4955-B298-912D193B420A}">
      <dgm:prSet/>
      <dgm:spPr/>
      <dgm:t>
        <a:bodyPr/>
        <a:lstStyle/>
        <a:p>
          <a:endParaRPr lang="pl-PL"/>
        </a:p>
      </dgm:t>
    </dgm:pt>
    <dgm:pt modelId="{574B2398-EE7A-483C-8FAA-08C42D30102B}" type="sibTrans" cxnId="{4F9B5395-0AB9-4955-B298-912D193B420A}">
      <dgm:prSet/>
      <dgm:spPr/>
      <dgm:t>
        <a:bodyPr/>
        <a:lstStyle/>
        <a:p>
          <a:endParaRPr lang="pl-PL"/>
        </a:p>
      </dgm:t>
    </dgm:pt>
    <dgm:pt modelId="{AEFDC53E-2DEF-47A1-BF17-6539015A9433}">
      <dgm:prSet phldrT="[Tekst]" custT="1"/>
      <dgm:spPr/>
      <dgm:t>
        <a:bodyPr/>
        <a:lstStyle/>
        <a:p>
          <a:r>
            <a:rPr lang="pl-PL" sz="1800" dirty="0" smtClean="0"/>
            <a:t>Baza dokumentów planistyczno-sprawozdawczych</a:t>
          </a:r>
          <a:endParaRPr lang="pl-PL" sz="1800" dirty="0"/>
        </a:p>
      </dgm:t>
    </dgm:pt>
    <dgm:pt modelId="{3EA2E45F-CF55-4B64-9C52-D00680961A79}" type="parTrans" cxnId="{A9B9D3B8-A777-4323-B3D3-689BBFF1BC5F}">
      <dgm:prSet/>
      <dgm:spPr/>
      <dgm:t>
        <a:bodyPr/>
        <a:lstStyle/>
        <a:p>
          <a:endParaRPr lang="pl-PL"/>
        </a:p>
      </dgm:t>
    </dgm:pt>
    <dgm:pt modelId="{D077F7B2-EB53-48EA-998F-BB2D40EC3C60}" type="sibTrans" cxnId="{A9B9D3B8-A777-4323-B3D3-689BBFF1BC5F}">
      <dgm:prSet/>
      <dgm:spPr/>
      <dgm:t>
        <a:bodyPr/>
        <a:lstStyle/>
        <a:p>
          <a:endParaRPr lang="pl-PL"/>
        </a:p>
      </dgm:t>
    </dgm:pt>
    <dgm:pt modelId="{249F7203-2471-4997-9DC1-3A7B835CE95E}">
      <dgm:prSet phldrT="[Tekst]" custT="1"/>
      <dgm:spPr/>
      <dgm:t>
        <a:bodyPr/>
        <a:lstStyle/>
        <a:p>
          <a:r>
            <a:rPr lang="pl-PL" sz="1800" dirty="0" smtClean="0"/>
            <a:t>Wykaz studentów</a:t>
          </a:r>
          <a:endParaRPr lang="pl-PL" sz="1800" dirty="0"/>
        </a:p>
      </dgm:t>
    </dgm:pt>
    <dgm:pt modelId="{FB490BA7-26B0-443C-BE9A-FE6913B8CA8E}" type="parTrans" cxnId="{FF0614DD-4611-4796-B6F6-2A63FDC20895}">
      <dgm:prSet/>
      <dgm:spPr/>
      <dgm:t>
        <a:bodyPr/>
        <a:lstStyle/>
        <a:p>
          <a:endParaRPr lang="pl-PL"/>
        </a:p>
      </dgm:t>
    </dgm:pt>
    <dgm:pt modelId="{BF6F3996-5738-4C0F-A93A-564058858E44}" type="sibTrans" cxnId="{FF0614DD-4611-4796-B6F6-2A63FDC20895}">
      <dgm:prSet/>
      <dgm:spPr/>
      <dgm:t>
        <a:bodyPr/>
        <a:lstStyle/>
        <a:p>
          <a:endParaRPr lang="pl-PL"/>
        </a:p>
      </dgm:t>
    </dgm:pt>
    <dgm:pt modelId="{BCE8FE6D-BCD2-4042-93D4-254251CC0075}">
      <dgm:prSet phldrT="[Tekst]" custT="1"/>
      <dgm:spPr/>
      <dgm:t>
        <a:bodyPr/>
        <a:lstStyle/>
        <a:p>
          <a:r>
            <a:rPr lang="pl-PL" sz="1800" dirty="0" smtClean="0"/>
            <a:t>Wykaz osób ubiegających się o stopień doktora</a:t>
          </a:r>
          <a:endParaRPr lang="pl-PL" sz="1800" dirty="0"/>
        </a:p>
      </dgm:t>
    </dgm:pt>
    <dgm:pt modelId="{DF04148A-43F7-4AF6-94E8-F6F497633BFE}" type="parTrans" cxnId="{5576763D-2D39-43A6-94AA-9A142AE0A8B1}">
      <dgm:prSet/>
      <dgm:spPr/>
      <dgm:t>
        <a:bodyPr/>
        <a:lstStyle/>
        <a:p>
          <a:endParaRPr lang="pl-PL"/>
        </a:p>
      </dgm:t>
    </dgm:pt>
    <dgm:pt modelId="{708DB787-73FF-46E7-B527-C3672B709DD5}" type="sibTrans" cxnId="{5576763D-2D39-43A6-94AA-9A142AE0A8B1}">
      <dgm:prSet/>
      <dgm:spPr/>
      <dgm:t>
        <a:bodyPr/>
        <a:lstStyle/>
        <a:p>
          <a:endParaRPr lang="pl-PL"/>
        </a:p>
      </dgm:t>
    </dgm:pt>
    <dgm:pt modelId="{4DEA30F9-186F-4527-9F0C-80E27779D321}">
      <dgm:prSet phldrT="[Tekst]" custT="1"/>
      <dgm:spPr/>
      <dgm:t>
        <a:bodyPr/>
        <a:lstStyle/>
        <a:p>
          <a:r>
            <a:rPr lang="pl-PL" sz="1800" dirty="0" smtClean="0"/>
            <a:t>Wykaz instytucji systemu szkolnictwa wyższego i nauki</a:t>
          </a:r>
          <a:endParaRPr lang="pl-PL" sz="1800" dirty="0"/>
        </a:p>
      </dgm:t>
    </dgm:pt>
    <dgm:pt modelId="{4D896DCD-4702-4BE2-9756-E348FD7E0D2A}" type="parTrans" cxnId="{6D0B775B-0263-4078-BC2F-1CE5C74952BA}">
      <dgm:prSet/>
      <dgm:spPr/>
      <dgm:t>
        <a:bodyPr/>
        <a:lstStyle/>
        <a:p>
          <a:endParaRPr lang="pl-PL"/>
        </a:p>
      </dgm:t>
    </dgm:pt>
    <dgm:pt modelId="{AC9E7511-4028-4949-A8FA-AEA0276B0CFE}" type="sibTrans" cxnId="{6D0B775B-0263-4078-BC2F-1CE5C74952BA}">
      <dgm:prSet/>
      <dgm:spPr/>
      <dgm:t>
        <a:bodyPr/>
        <a:lstStyle/>
        <a:p>
          <a:endParaRPr lang="pl-PL"/>
        </a:p>
      </dgm:t>
    </dgm:pt>
    <dgm:pt modelId="{79E6DC54-7412-46BD-A14D-3FE58AB9FAAA}">
      <dgm:prSet phldrT="[Tekst]" custT="1"/>
      <dgm:spPr/>
      <dgm:t>
        <a:bodyPr/>
        <a:lstStyle/>
        <a:p>
          <a:r>
            <a:rPr lang="pl-PL" sz="1800" dirty="0" smtClean="0"/>
            <a:t>Repozytorium pisemnych prac dyplomowych</a:t>
          </a:r>
          <a:endParaRPr lang="pl-PL" sz="1800" dirty="0"/>
        </a:p>
      </dgm:t>
    </dgm:pt>
    <dgm:pt modelId="{BF4E1BB6-8459-4857-9703-AB48FC3A1257}" type="parTrans" cxnId="{1B5885D0-7BEF-49F2-958A-A101C5BA32C9}">
      <dgm:prSet/>
      <dgm:spPr/>
      <dgm:t>
        <a:bodyPr/>
        <a:lstStyle/>
        <a:p>
          <a:endParaRPr lang="pl-PL"/>
        </a:p>
      </dgm:t>
    </dgm:pt>
    <dgm:pt modelId="{1C2F94A2-079F-47B4-AD4D-460E83168DF8}" type="sibTrans" cxnId="{1B5885D0-7BEF-49F2-958A-A101C5BA32C9}">
      <dgm:prSet/>
      <dgm:spPr/>
      <dgm:t>
        <a:bodyPr/>
        <a:lstStyle/>
        <a:p>
          <a:endParaRPr lang="pl-PL"/>
        </a:p>
      </dgm:t>
    </dgm:pt>
    <dgm:pt modelId="{59E1F2A5-2C70-4E79-8BB3-5E3BE4BE7F7C}" type="pres">
      <dgm:prSet presAssocID="{EF12A21A-62A0-41CF-ACF9-5BA4493E2F0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21475D9B-90EF-4E3F-A6FF-EF102B1C9E7F}" type="pres">
      <dgm:prSet presAssocID="{FA82F125-D8D2-41C5-8551-99C3652E396C}" presName="centerShape" presStyleLbl="node0" presStyleIdx="0" presStyleCnt="1"/>
      <dgm:spPr/>
      <dgm:t>
        <a:bodyPr/>
        <a:lstStyle/>
        <a:p>
          <a:endParaRPr lang="pl-PL"/>
        </a:p>
      </dgm:t>
    </dgm:pt>
    <dgm:pt modelId="{3872A453-B4BF-4A8A-A1C6-904A5EC4D529}" type="pres">
      <dgm:prSet presAssocID="{1A2C24D1-B667-4261-8493-2BD49893C811}" presName="Name9" presStyleLbl="parChTrans1D2" presStyleIdx="0" presStyleCnt="8"/>
      <dgm:spPr/>
      <dgm:t>
        <a:bodyPr/>
        <a:lstStyle/>
        <a:p>
          <a:endParaRPr lang="pl-PL"/>
        </a:p>
      </dgm:t>
    </dgm:pt>
    <dgm:pt modelId="{EF8DBF2C-CC6E-4864-B61E-D2E993354002}" type="pres">
      <dgm:prSet presAssocID="{1A2C24D1-B667-4261-8493-2BD49893C811}" presName="connTx" presStyleLbl="parChTrans1D2" presStyleIdx="0" presStyleCnt="8"/>
      <dgm:spPr/>
      <dgm:t>
        <a:bodyPr/>
        <a:lstStyle/>
        <a:p>
          <a:endParaRPr lang="pl-PL"/>
        </a:p>
      </dgm:t>
    </dgm:pt>
    <dgm:pt modelId="{6191F3B1-B5CF-46C0-A587-706C447A2255}" type="pres">
      <dgm:prSet presAssocID="{676D2F6F-479F-4D32-A271-7DC800DEF15B}" presName="node" presStyleLbl="node1" presStyleIdx="0" presStyleCnt="8" custScaleX="194654" custScaleY="9879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9D3C021-6A4B-4526-AD5A-A3D75B33DE52}" type="pres">
      <dgm:prSet presAssocID="{FB490BA7-26B0-443C-BE9A-FE6913B8CA8E}" presName="Name9" presStyleLbl="parChTrans1D2" presStyleIdx="1" presStyleCnt="8"/>
      <dgm:spPr/>
      <dgm:t>
        <a:bodyPr/>
        <a:lstStyle/>
        <a:p>
          <a:endParaRPr lang="pl-PL"/>
        </a:p>
      </dgm:t>
    </dgm:pt>
    <dgm:pt modelId="{A9A82AB4-D97A-4BA2-8562-F361CC13F429}" type="pres">
      <dgm:prSet presAssocID="{FB490BA7-26B0-443C-BE9A-FE6913B8CA8E}" presName="connTx" presStyleLbl="parChTrans1D2" presStyleIdx="1" presStyleCnt="8"/>
      <dgm:spPr/>
      <dgm:t>
        <a:bodyPr/>
        <a:lstStyle/>
        <a:p>
          <a:endParaRPr lang="pl-PL"/>
        </a:p>
      </dgm:t>
    </dgm:pt>
    <dgm:pt modelId="{66F54679-A2FB-4372-9082-16722CFD43FD}" type="pres">
      <dgm:prSet presAssocID="{249F7203-2471-4997-9DC1-3A7B835CE95E}" presName="node" presStyleLbl="node1" presStyleIdx="1" presStyleCnt="8" custScaleX="194654" custScaleY="98797" custRadScaleRad="113921" custRadScaleInc="5339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267EA30-5492-4A45-AD0C-F6FB1F8E0CEF}" type="pres">
      <dgm:prSet presAssocID="{DF04148A-43F7-4AF6-94E8-F6F497633BFE}" presName="Name9" presStyleLbl="parChTrans1D2" presStyleIdx="2" presStyleCnt="8"/>
      <dgm:spPr/>
      <dgm:t>
        <a:bodyPr/>
        <a:lstStyle/>
        <a:p>
          <a:endParaRPr lang="pl-PL"/>
        </a:p>
      </dgm:t>
    </dgm:pt>
    <dgm:pt modelId="{B8C9FFFD-D9CA-428B-BD01-D3C6C132FB8B}" type="pres">
      <dgm:prSet presAssocID="{DF04148A-43F7-4AF6-94E8-F6F497633BFE}" presName="connTx" presStyleLbl="parChTrans1D2" presStyleIdx="2" presStyleCnt="8"/>
      <dgm:spPr/>
      <dgm:t>
        <a:bodyPr/>
        <a:lstStyle/>
        <a:p>
          <a:endParaRPr lang="pl-PL"/>
        </a:p>
      </dgm:t>
    </dgm:pt>
    <dgm:pt modelId="{6AD553D8-E837-479A-B0B2-E3778B688FAD}" type="pres">
      <dgm:prSet presAssocID="{BCE8FE6D-BCD2-4042-93D4-254251CC0075}" presName="node" presStyleLbl="node1" presStyleIdx="2" presStyleCnt="8" custScaleX="194654" custScaleY="98797" custRadScaleRad="121439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430EA06-0881-4551-9921-2F538895B15A}" type="pres">
      <dgm:prSet presAssocID="{4D896DCD-4702-4BE2-9756-E348FD7E0D2A}" presName="Name9" presStyleLbl="parChTrans1D2" presStyleIdx="3" presStyleCnt="8"/>
      <dgm:spPr/>
      <dgm:t>
        <a:bodyPr/>
        <a:lstStyle/>
        <a:p>
          <a:endParaRPr lang="pl-PL"/>
        </a:p>
      </dgm:t>
    </dgm:pt>
    <dgm:pt modelId="{1B9ECE5E-C610-4FE6-84E4-7F21F942DBE7}" type="pres">
      <dgm:prSet presAssocID="{4D896DCD-4702-4BE2-9756-E348FD7E0D2A}" presName="connTx" presStyleLbl="parChTrans1D2" presStyleIdx="3" presStyleCnt="8"/>
      <dgm:spPr/>
      <dgm:t>
        <a:bodyPr/>
        <a:lstStyle/>
        <a:p>
          <a:endParaRPr lang="pl-PL"/>
        </a:p>
      </dgm:t>
    </dgm:pt>
    <dgm:pt modelId="{C4F64CAA-C99A-42A5-A20F-51E4C1FDC699}" type="pres">
      <dgm:prSet presAssocID="{4DEA30F9-186F-4527-9F0C-80E27779D321}" presName="node" presStyleLbl="node1" presStyleIdx="3" presStyleCnt="8" custScaleX="194654" custScaleY="98797" custRadScaleRad="125863" custRadScaleInc="-56531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ECA70196-54C3-4883-AA4B-9BA80026C7B6}" type="pres">
      <dgm:prSet presAssocID="{BF4E1BB6-8459-4857-9703-AB48FC3A1257}" presName="Name9" presStyleLbl="parChTrans1D2" presStyleIdx="4" presStyleCnt="8"/>
      <dgm:spPr/>
      <dgm:t>
        <a:bodyPr/>
        <a:lstStyle/>
        <a:p>
          <a:endParaRPr lang="pl-PL"/>
        </a:p>
      </dgm:t>
    </dgm:pt>
    <dgm:pt modelId="{7BDB3A5D-3485-42C4-99A2-23B005C5ED75}" type="pres">
      <dgm:prSet presAssocID="{BF4E1BB6-8459-4857-9703-AB48FC3A1257}" presName="connTx" presStyleLbl="parChTrans1D2" presStyleIdx="4" presStyleCnt="8"/>
      <dgm:spPr/>
      <dgm:t>
        <a:bodyPr/>
        <a:lstStyle/>
        <a:p>
          <a:endParaRPr lang="pl-PL"/>
        </a:p>
      </dgm:t>
    </dgm:pt>
    <dgm:pt modelId="{173BF2EC-E45A-4226-B5FD-944807800628}" type="pres">
      <dgm:prSet presAssocID="{79E6DC54-7412-46BD-A14D-3FE58AB9FAAA}" presName="node" presStyleLbl="node1" presStyleIdx="4" presStyleCnt="8" custScaleX="194654" custScaleY="98797" custRadScaleRad="97124" custRadScaleInc="90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41319EC-D8A8-4B72-958C-7D36C43EB766}" type="pres">
      <dgm:prSet presAssocID="{05B89D41-E9B2-4516-8299-5FD6F8F52ED9}" presName="Name9" presStyleLbl="parChTrans1D2" presStyleIdx="5" presStyleCnt="8"/>
      <dgm:spPr/>
      <dgm:t>
        <a:bodyPr/>
        <a:lstStyle/>
        <a:p>
          <a:endParaRPr lang="pl-PL"/>
        </a:p>
      </dgm:t>
    </dgm:pt>
    <dgm:pt modelId="{D16BDD88-7E57-4A80-A1BD-08A4D9960D01}" type="pres">
      <dgm:prSet presAssocID="{05B89D41-E9B2-4516-8299-5FD6F8F52ED9}" presName="connTx" presStyleLbl="parChTrans1D2" presStyleIdx="5" presStyleCnt="8"/>
      <dgm:spPr/>
      <dgm:t>
        <a:bodyPr/>
        <a:lstStyle/>
        <a:p>
          <a:endParaRPr lang="pl-PL"/>
        </a:p>
      </dgm:t>
    </dgm:pt>
    <dgm:pt modelId="{BFEC41C3-323C-48C5-9190-506553C8E10C}" type="pres">
      <dgm:prSet presAssocID="{BE66C578-2E6D-4591-84BA-F4237DD03AE6}" presName="node" presStyleLbl="node1" presStyleIdx="5" presStyleCnt="8" custScaleX="194654" custScaleY="98797" custRadScaleRad="124586" custRadScaleInc="5763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BB687A5-8097-47B7-9E75-D207093C56B6}" type="pres">
      <dgm:prSet presAssocID="{3677C8BA-3156-4C83-86B0-655A7ECF86A2}" presName="Name9" presStyleLbl="parChTrans1D2" presStyleIdx="6" presStyleCnt="8"/>
      <dgm:spPr/>
      <dgm:t>
        <a:bodyPr/>
        <a:lstStyle/>
        <a:p>
          <a:endParaRPr lang="pl-PL"/>
        </a:p>
      </dgm:t>
    </dgm:pt>
    <dgm:pt modelId="{67AF063E-3E35-4120-B793-93C4251420CB}" type="pres">
      <dgm:prSet presAssocID="{3677C8BA-3156-4C83-86B0-655A7ECF86A2}" presName="connTx" presStyleLbl="parChTrans1D2" presStyleIdx="6" presStyleCnt="8"/>
      <dgm:spPr/>
      <dgm:t>
        <a:bodyPr/>
        <a:lstStyle/>
        <a:p>
          <a:endParaRPr lang="pl-PL"/>
        </a:p>
      </dgm:t>
    </dgm:pt>
    <dgm:pt modelId="{58C2ED49-7F13-45DB-80E8-4F080638DE6E}" type="pres">
      <dgm:prSet presAssocID="{82DB624E-60D6-466A-9080-10C74E2E06F8}" presName="node" presStyleLbl="node1" presStyleIdx="6" presStyleCnt="8" custScaleX="194654" custScaleY="98797" custRadScaleRad="118673" custRadScaleInc="-74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60240F0A-FE4B-48D8-9B2B-C8F8068D4673}" type="pres">
      <dgm:prSet presAssocID="{3EA2E45F-CF55-4B64-9C52-D00680961A79}" presName="Name9" presStyleLbl="parChTrans1D2" presStyleIdx="7" presStyleCnt="8"/>
      <dgm:spPr/>
      <dgm:t>
        <a:bodyPr/>
        <a:lstStyle/>
        <a:p>
          <a:endParaRPr lang="pl-PL"/>
        </a:p>
      </dgm:t>
    </dgm:pt>
    <dgm:pt modelId="{8D9D288F-D253-448D-B525-96B2514CA4E4}" type="pres">
      <dgm:prSet presAssocID="{3EA2E45F-CF55-4B64-9C52-D00680961A79}" presName="connTx" presStyleLbl="parChTrans1D2" presStyleIdx="7" presStyleCnt="8"/>
      <dgm:spPr/>
      <dgm:t>
        <a:bodyPr/>
        <a:lstStyle/>
        <a:p>
          <a:endParaRPr lang="pl-PL"/>
        </a:p>
      </dgm:t>
    </dgm:pt>
    <dgm:pt modelId="{93369706-DE3C-4898-ADB9-D4CA44976C11}" type="pres">
      <dgm:prSet presAssocID="{AEFDC53E-2DEF-47A1-BF17-6539015A9433}" presName="node" presStyleLbl="node1" presStyleIdx="7" presStyleCnt="8" custScaleX="210442" custScaleY="98797" custRadScaleRad="120464" custRadScaleInc="-5278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DAFA20D3-6FDC-49FB-825D-AFA8C90FDF92}" type="presOf" srcId="{676D2F6F-479F-4D32-A271-7DC800DEF15B}" destId="{6191F3B1-B5CF-46C0-A587-706C447A2255}" srcOrd="0" destOrd="0" presId="urn:microsoft.com/office/officeart/2005/8/layout/radial1"/>
    <dgm:cxn modelId="{B1221178-228D-4DF4-87D9-A661006BE8AE}" type="presOf" srcId="{4D896DCD-4702-4BE2-9756-E348FD7E0D2A}" destId="{7430EA06-0881-4551-9921-2F538895B15A}" srcOrd="0" destOrd="0" presId="urn:microsoft.com/office/officeart/2005/8/layout/radial1"/>
    <dgm:cxn modelId="{1E2185B6-8FAB-4298-A360-CF715C4AF896}" type="presOf" srcId="{3EA2E45F-CF55-4B64-9C52-D00680961A79}" destId="{60240F0A-FE4B-48D8-9B2B-C8F8068D4673}" srcOrd="0" destOrd="0" presId="urn:microsoft.com/office/officeart/2005/8/layout/radial1"/>
    <dgm:cxn modelId="{DD927CA0-EC07-46D4-A22D-019C5955CE15}" type="presOf" srcId="{FB490BA7-26B0-443C-BE9A-FE6913B8CA8E}" destId="{09D3C021-6A4B-4526-AD5A-A3D75B33DE52}" srcOrd="0" destOrd="0" presId="urn:microsoft.com/office/officeart/2005/8/layout/radial1"/>
    <dgm:cxn modelId="{02C06170-5DA7-4C02-867D-8AF073BAEBE0}" type="presOf" srcId="{1A2C24D1-B667-4261-8493-2BD49893C811}" destId="{EF8DBF2C-CC6E-4864-B61E-D2E993354002}" srcOrd="1" destOrd="0" presId="urn:microsoft.com/office/officeart/2005/8/layout/radial1"/>
    <dgm:cxn modelId="{E7B808C4-E7B2-4FCF-85DA-F65E3925F3F8}" srcId="{EF12A21A-62A0-41CF-ACF9-5BA4493E2F0D}" destId="{FA82F125-D8D2-41C5-8551-99C3652E396C}" srcOrd="0" destOrd="0" parTransId="{748B1B81-FABD-47FB-B04E-EEC1F895C6AD}" sibTransId="{FEC4C628-F99D-4B9F-ABC3-7506A164F868}"/>
    <dgm:cxn modelId="{B8E4D6FE-55A3-415A-AF79-D3D014B76621}" type="presOf" srcId="{4DEA30F9-186F-4527-9F0C-80E27779D321}" destId="{C4F64CAA-C99A-42A5-A20F-51E4C1FDC699}" srcOrd="0" destOrd="0" presId="urn:microsoft.com/office/officeart/2005/8/layout/radial1"/>
    <dgm:cxn modelId="{3C0D13DC-A8AB-4BC6-BC33-B3123502031C}" type="presOf" srcId="{3EA2E45F-CF55-4B64-9C52-D00680961A79}" destId="{8D9D288F-D253-448D-B525-96B2514CA4E4}" srcOrd="1" destOrd="0" presId="urn:microsoft.com/office/officeart/2005/8/layout/radial1"/>
    <dgm:cxn modelId="{69CF3A6C-0114-4FC5-BB78-CDA9423E9E99}" type="presOf" srcId="{EF12A21A-62A0-41CF-ACF9-5BA4493E2F0D}" destId="{59E1F2A5-2C70-4E79-8BB3-5E3BE4BE7F7C}" srcOrd="0" destOrd="0" presId="urn:microsoft.com/office/officeart/2005/8/layout/radial1"/>
    <dgm:cxn modelId="{4C5D366B-EBA4-4D2C-B82D-C2D0295FAF01}" type="presOf" srcId="{DF04148A-43F7-4AF6-94E8-F6F497633BFE}" destId="{3267EA30-5492-4A45-AD0C-F6FB1F8E0CEF}" srcOrd="0" destOrd="0" presId="urn:microsoft.com/office/officeart/2005/8/layout/radial1"/>
    <dgm:cxn modelId="{A9B9D3B8-A777-4323-B3D3-689BBFF1BC5F}" srcId="{FA82F125-D8D2-41C5-8551-99C3652E396C}" destId="{AEFDC53E-2DEF-47A1-BF17-6539015A9433}" srcOrd="7" destOrd="0" parTransId="{3EA2E45F-CF55-4B64-9C52-D00680961A79}" sibTransId="{D077F7B2-EB53-48EA-998F-BB2D40EC3C60}"/>
    <dgm:cxn modelId="{1B5885D0-7BEF-49F2-958A-A101C5BA32C9}" srcId="{FA82F125-D8D2-41C5-8551-99C3652E396C}" destId="{79E6DC54-7412-46BD-A14D-3FE58AB9FAAA}" srcOrd="4" destOrd="0" parTransId="{BF4E1BB6-8459-4857-9703-AB48FC3A1257}" sibTransId="{1C2F94A2-079F-47B4-AD4D-460E83168DF8}"/>
    <dgm:cxn modelId="{F6C32ABE-9AD5-441D-AA71-795E8780AE80}" type="presOf" srcId="{FA82F125-D8D2-41C5-8551-99C3652E396C}" destId="{21475D9B-90EF-4E3F-A6FF-EF102B1C9E7F}" srcOrd="0" destOrd="0" presId="urn:microsoft.com/office/officeart/2005/8/layout/radial1"/>
    <dgm:cxn modelId="{7B87CB0E-ECF9-46AA-ABC2-4856AADD8AF9}" srcId="{FA82F125-D8D2-41C5-8551-99C3652E396C}" destId="{676D2F6F-479F-4D32-A271-7DC800DEF15B}" srcOrd="0" destOrd="0" parTransId="{1A2C24D1-B667-4261-8493-2BD49893C811}" sibTransId="{C58A1BE1-67BD-42D6-80F3-30A456EDC6CD}"/>
    <dgm:cxn modelId="{B44B54A1-4696-42C3-A81E-DB3DD75A1F5A}" type="presOf" srcId="{BE66C578-2E6D-4591-84BA-F4237DD03AE6}" destId="{BFEC41C3-323C-48C5-9190-506553C8E10C}" srcOrd="0" destOrd="0" presId="urn:microsoft.com/office/officeart/2005/8/layout/radial1"/>
    <dgm:cxn modelId="{6F548645-993F-4F06-A108-4038F5FD4A61}" type="presOf" srcId="{AEFDC53E-2DEF-47A1-BF17-6539015A9433}" destId="{93369706-DE3C-4898-ADB9-D4CA44976C11}" srcOrd="0" destOrd="0" presId="urn:microsoft.com/office/officeart/2005/8/layout/radial1"/>
    <dgm:cxn modelId="{B36998BC-FD11-4FD9-8A6B-01C453B9958E}" type="presOf" srcId="{4D896DCD-4702-4BE2-9756-E348FD7E0D2A}" destId="{1B9ECE5E-C610-4FE6-84E4-7F21F942DBE7}" srcOrd="1" destOrd="0" presId="urn:microsoft.com/office/officeart/2005/8/layout/radial1"/>
    <dgm:cxn modelId="{43D1843F-04A5-485A-90C9-7DEA9C3AE39E}" type="presOf" srcId="{DF04148A-43F7-4AF6-94E8-F6F497633BFE}" destId="{B8C9FFFD-D9CA-428B-BD01-D3C6C132FB8B}" srcOrd="1" destOrd="0" presId="urn:microsoft.com/office/officeart/2005/8/layout/radial1"/>
    <dgm:cxn modelId="{5DAA31B6-6464-4040-9D83-49B58084D3FB}" type="presOf" srcId="{1A2C24D1-B667-4261-8493-2BD49893C811}" destId="{3872A453-B4BF-4A8A-A1C6-904A5EC4D529}" srcOrd="0" destOrd="0" presId="urn:microsoft.com/office/officeart/2005/8/layout/radial1"/>
    <dgm:cxn modelId="{69BDE926-02DE-479F-B004-95C174675DAA}" type="presOf" srcId="{05B89D41-E9B2-4516-8299-5FD6F8F52ED9}" destId="{D16BDD88-7E57-4A80-A1BD-08A4D9960D01}" srcOrd="1" destOrd="0" presId="urn:microsoft.com/office/officeart/2005/8/layout/radial1"/>
    <dgm:cxn modelId="{A85D222F-1993-499A-8D3E-8529E4DC6B70}" type="presOf" srcId="{79E6DC54-7412-46BD-A14D-3FE58AB9FAAA}" destId="{173BF2EC-E45A-4226-B5FD-944807800628}" srcOrd="0" destOrd="0" presId="urn:microsoft.com/office/officeart/2005/8/layout/radial1"/>
    <dgm:cxn modelId="{F47FFC50-F7B4-4E64-94A9-948DA75A7D74}" type="presOf" srcId="{249F7203-2471-4997-9DC1-3A7B835CE95E}" destId="{66F54679-A2FB-4372-9082-16722CFD43FD}" srcOrd="0" destOrd="0" presId="urn:microsoft.com/office/officeart/2005/8/layout/radial1"/>
    <dgm:cxn modelId="{4F9B5395-0AB9-4955-B298-912D193B420A}" srcId="{FA82F125-D8D2-41C5-8551-99C3652E396C}" destId="{82DB624E-60D6-466A-9080-10C74E2E06F8}" srcOrd="6" destOrd="0" parTransId="{3677C8BA-3156-4C83-86B0-655A7ECF86A2}" sibTransId="{574B2398-EE7A-483C-8FAA-08C42D30102B}"/>
    <dgm:cxn modelId="{ECE032D5-E065-4D6C-AF2F-45848F152DBB}" type="presOf" srcId="{BCE8FE6D-BCD2-4042-93D4-254251CC0075}" destId="{6AD553D8-E837-479A-B0B2-E3778B688FAD}" srcOrd="0" destOrd="0" presId="urn:microsoft.com/office/officeart/2005/8/layout/radial1"/>
    <dgm:cxn modelId="{EA892248-96CD-49FD-AF3F-4DB5EE98A005}" type="presOf" srcId="{05B89D41-E9B2-4516-8299-5FD6F8F52ED9}" destId="{241319EC-D8A8-4B72-958C-7D36C43EB766}" srcOrd="0" destOrd="0" presId="urn:microsoft.com/office/officeart/2005/8/layout/radial1"/>
    <dgm:cxn modelId="{1445D3FB-D352-44BC-ADC1-57BA9B23C8F8}" type="presOf" srcId="{FB490BA7-26B0-443C-BE9A-FE6913B8CA8E}" destId="{A9A82AB4-D97A-4BA2-8562-F361CC13F429}" srcOrd="1" destOrd="0" presId="urn:microsoft.com/office/officeart/2005/8/layout/radial1"/>
    <dgm:cxn modelId="{5576763D-2D39-43A6-94AA-9A142AE0A8B1}" srcId="{FA82F125-D8D2-41C5-8551-99C3652E396C}" destId="{BCE8FE6D-BCD2-4042-93D4-254251CC0075}" srcOrd="2" destOrd="0" parTransId="{DF04148A-43F7-4AF6-94E8-F6F497633BFE}" sibTransId="{708DB787-73FF-46E7-B527-C3672B709DD5}"/>
    <dgm:cxn modelId="{FF0614DD-4611-4796-B6F6-2A63FDC20895}" srcId="{FA82F125-D8D2-41C5-8551-99C3652E396C}" destId="{249F7203-2471-4997-9DC1-3A7B835CE95E}" srcOrd="1" destOrd="0" parTransId="{FB490BA7-26B0-443C-BE9A-FE6913B8CA8E}" sibTransId="{BF6F3996-5738-4C0F-A93A-564058858E44}"/>
    <dgm:cxn modelId="{45F17AA7-74C4-4EAD-AEA9-9338B1115A7A}" type="presOf" srcId="{3677C8BA-3156-4C83-86B0-655A7ECF86A2}" destId="{8BB687A5-8097-47B7-9E75-D207093C56B6}" srcOrd="0" destOrd="0" presId="urn:microsoft.com/office/officeart/2005/8/layout/radial1"/>
    <dgm:cxn modelId="{2EC10B64-BD93-4EC5-8E2F-00CAF02B2ECF}" type="presOf" srcId="{82DB624E-60D6-466A-9080-10C74E2E06F8}" destId="{58C2ED49-7F13-45DB-80E8-4F080638DE6E}" srcOrd="0" destOrd="0" presId="urn:microsoft.com/office/officeart/2005/8/layout/radial1"/>
    <dgm:cxn modelId="{B1965A63-C976-43CA-9975-AB7B303C8506}" srcId="{FA82F125-D8D2-41C5-8551-99C3652E396C}" destId="{BE66C578-2E6D-4591-84BA-F4237DD03AE6}" srcOrd="5" destOrd="0" parTransId="{05B89D41-E9B2-4516-8299-5FD6F8F52ED9}" sibTransId="{648940E3-5778-443C-8AE5-8898422EAC1E}"/>
    <dgm:cxn modelId="{6D0B775B-0263-4078-BC2F-1CE5C74952BA}" srcId="{FA82F125-D8D2-41C5-8551-99C3652E396C}" destId="{4DEA30F9-186F-4527-9F0C-80E27779D321}" srcOrd="3" destOrd="0" parTransId="{4D896DCD-4702-4BE2-9756-E348FD7E0D2A}" sibTransId="{AC9E7511-4028-4949-A8FA-AEA0276B0CFE}"/>
    <dgm:cxn modelId="{79CE85C5-E36F-4374-ACD5-173E0E54AB8E}" type="presOf" srcId="{BF4E1BB6-8459-4857-9703-AB48FC3A1257}" destId="{ECA70196-54C3-4883-AA4B-9BA80026C7B6}" srcOrd="0" destOrd="0" presId="urn:microsoft.com/office/officeart/2005/8/layout/radial1"/>
    <dgm:cxn modelId="{EB42818E-6450-4469-B7B5-0E8563ABA9E6}" type="presOf" srcId="{3677C8BA-3156-4C83-86B0-655A7ECF86A2}" destId="{67AF063E-3E35-4120-B793-93C4251420CB}" srcOrd="1" destOrd="0" presId="urn:microsoft.com/office/officeart/2005/8/layout/radial1"/>
    <dgm:cxn modelId="{BC2D8398-4C66-466B-8A83-8E35438ABB1D}" type="presOf" srcId="{BF4E1BB6-8459-4857-9703-AB48FC3A1257}" destId="{7BDB3A5D-3485-42C4-99A2-23B005C5ED75}" srcOrd="1" destOrd="0" presId="urn:microsoft.com/office/officeart/2005/8/layout/radial1"/>
    <dgm:cxn modelId="{99D76159-745B-4748-8E87-7B16148464A8}" type="presParOf" srcId="{59E1F2A5-2C70-4E79-8BB3-5E3BE4BE7F7C}" destId="{21475D9B-90EF-4E3F-A6FF-EF102B1C9E7F}" srcOrd="0" destOrd="0" presId="urn:microsoft.com/office/officeart/2005/8/layout/radial1"/>
    <dgm:cxn modelId="{BFAD4ACF-D273-431C-A357-E88DD09D560D}" type="presParOf" srcId="{59E1F2A5-2C70-4E79-8BB3-5E3BE4BE7F7C}" destId="{3872A453-B4BF-4A8A-A1C6-904A5EC4D529}" srcOrd="1" destOrd="0" presId="urn:microsoft.com/office/officeart/2005/8/layout/radial1"/>
    <dgm:cxn modelId="{072FC66D-CF35-42DF-A4A0-0AAAFB87D424}" type="presParOf" srcId="{3872A453-B4BF-4A8A-A1C6-904A5EC4D529}" destId="{EF8DBF2C-CC6E-4864-B61E-D2E993354002}" srcOrd="0" destOrd="0" presId="urn:microsoft.com/office/officeart/2005/8/layout/radial1"/>
    <dgm:cxn modelId="{23BB8167-88D8-4972-AE08-88D287E05323}" type="presParOf" srcId="{59E1F2A5-2C70-4E79-8BB3-5E3BE4BE7F7C}" destId="{6191F3B1-B5CF-46C0-A587-706C447A2255}" srcOrd="2" destOrd="0" presId="urn:microsoft.com/office/officeart/2005/8/layout/radial1"/>
    <dgm:cxn modelId="{50D9B681-C16D-4DD7-A1B4-ECDFE2E248D5}" type="presParOf" srcId="{59E1F2A5-2C70-4E79-8BB3-5E3BE4BE7F7C}" destId="{09D3C021-6A4B-4526-AD5A-A3D75B33DE52}" srcOrd="3" destOrd="0" presId="urn:microsoft.com/office/officeart/2005/8/layout/radial1"/>
    <dgm:cxn modelId="{3308166D-7EA8-499D-A3F9-396475314FDB}" type="presParOf" srcId="{09D3C021-6A4B-4526-AD5A-A3D75B33DE52}" destId="{A9A82AB4-D97A-4BA2-8562-F361CC13F429}" srcOrd="0" destOrd="0" presId="urn:microsoft.com/office/officeart/2005/8/layout/radial1"/>
    <dgm:cxn modelId="{50ECEC31-E76B-4BC0-9B0C-267FB000DA9D}" type="presParOf" srcId="{59E1F2A5-2C70-4E79-8BB3-5E3BE4BE7F7C}" destId="{66F54679-A2FB-4372-9082-16722CFD43FD}" srcOrd="4" destOrd="0" presId="urn:microsoft.com/office/officeart/2005/8/layout/radial1"/>
    <dgm:cxn modelId="{4BD5BD2B-08E7-4F15-A148-FDA1F8E6223C}" type="presParOf" srcId="{59E1F2A5-2C70-4E79-8BB3-5E3BE4BE7F7C}" destId="{3267EA30-5492-4A45-AD0C-F6FB1F8E0CEF}" srcOrd="5" destOrd="0" presId="urn:microsoft.com/office/officeart/2005/8/layout/radial1"/>
    <dgm:cxn modelId="{6B5034AA-A35F-4D55-92F5-173EFE7756D3}" type="presParOf" srcId="{3267EA30-5492-4A45-AD0C-F6FB1F8E0CEF}" destId="{B8C9FFFD-D9CA-428B-BD01-D3C6C132FB8B}" srcOrd="0" destOrd="0" presId="urn:microsoft.com/office/officeart/2005/8/layout/radial1"/>
    <dgm:cxn modelId="{2AA7AB09-25E6-41EC-B449-9AA2BA10EBB2}" type="presParOf" srcId="{59E1F2A5-2C70-4E79-8BB3-5E3BE4BE7F7C}" destId="{6AD553D8-E837-479A-B0B2-E3778B688FAD}" srcOrd="6" destOrd="0" presId="urn:microsoft.com/office/officeart/2005/8/layout/radial1"/>
    <dgm:cxn modelId="{2733AE5E-9565-47A7-A97E-2C048E6C661A}" type="presParOf" srcId="{59E1F2A5-2C70-4E79-8BB3-5E3BE4BE7F7C}" destId="{7430EA06-0881-4551-9921-2F538895B15A}" srcOrd="7" destOrd="0" presId="urn:microsoft.com/office/officeart/2005/8/layout/radial1"/>
    <dgm:cxn modelId="{D524697C-42F2-4B66-9835-69ED87768C06}" type="presParOf" srcId="{7430EA06-0881-4551-9921-2F538895B15A}" destId="{1B9ECE5E-C610-4FE6-84E4-7F21F942DBE7}" srcOrd="0" destOrd="0" presId="urn:microsoft.com/office/officeart/2005/8/layout/radial1"/>
    <dgm:cxn modelId="{124CF8E6-FA89-4DB0-97CF-338A1A4F0006}" type="presParOf" srcId="{59E1F2A5-2C70-4E79-8BB3-5E3BE4BE7F7C}" destId="{C4F64CAA-C99A-42A5-A20F-51E4C1FDC699}" srcOrd="8" destOrd="0" presId="urn:microsoft.com/office/officeart/2005/8/layout/radial1"/>
    <dgm:cxn modelId="{AB3DB7EE-770E-49E2-907D-BCEEBE1E2457}" type="presParOf" srcId="{59E1F2A5-2C70-4E79-8BB3-5E3BE4BE7F7C}" destId="{ECA70196-54C3-4883-AA4B-9BA80026C7B6}" srcOrd="9" destOrd="0" presId="urn:microsoft.com/office/officeart/2005/8/layout/radial1"/>
    <dgm:cxn modelId="{AA1E383E-6409-4956-979B-78A615F6AAAC}" type="presParOf" srcId="{ECA70196-54C3-4883-AA4B-9BA80026C7B6}" destId="{7BDB3A5D-3485-42C4-99A2-23B005C5ED75}" srcOrd="0" destOrd="0" presId="urn:microsoft.com/office/officeart/2005/8/layout/radial1"/>
    <dgm:cxn modelId="{4ACA493F-963A-4F5A-B7D4-C724E32A6DD7}" type="presParOf" srcId="{59E1F2A5-2C70-4E79-8BB3-5E3BE4BE7F7C}" destId="{173BF2EC-E45A-4226-B5FD-944807800628}" srcOrd="10" destOrd="0" presId="urn:microsoft.com/office/officeart/2005/8/layout/radial1"/>
    <dgm:cxn modelId="{EC67CABA-791D-4E3A-AFFB-94BDB5DBDD14}" type="presParOf" srcId="{59E1F2A5-2C70-4E79-8BB3-5E3BE4BE7F7C}" destId="{241319EC-D8A8-4B72-958C-7D36C43EB766}" srcOrd="11" destOrd="0" presId="urn:microsoft.com/office/officeart/2005/8/layout/radial1"/>
    <dgm:cxn modelId="{0F194C06-7A72-4CC0-813C-E32C887909F7}" type="presParOf" srcId="{241319EC-D8A8-4B72-958C-7D36C43EB766}" destId="{D16BDD88-7E57-4A80-A1BD-08A4D9960D01}" srcOrd="0" destOrd="0" presId="urn:microsoft.com/office/officeart/2005/8/layout/radial1"/>
    <dgm:cxn modelId="{686FDCF5-D9E8-4E17-B7B2-FFC5817A5E9D}" type="presParOf" srcId="{59E1F2A5-2C70-4E79-8BB3-5E3BE4BE7F7C}" destId="{BFEC41C3-323C-48C5-9190-506553C8E10C}" srcOrd="12" destOrd="0" presId="urn:microsoft.com/office/officeart/2005/8/layout/radial1"/>
    <dgm:cxn modelId="{4957E44B-E1F7-453C-8BC0-0A71C60E4758}" type="presParOf" srcId="{59E1F2A5-2C70-4E79-8BB3-5E3BE4BE7F7C}" destId="{8BB687A5-8097-47B7-9E75-D207093C56B6}" srcOrd="13" destOrd="0" presId="urn:microsoft.com/office/officeart/2005/8/layout/radial1"/>
    <dgm:cxn modelId="{157B49FB-909A-456D-B4B0-CDC935793D32}" type="presParOf" srcId="{8BB687A5-8097-47B7-9E75-D207093C56B6}" destId="{67AF063E-3E35-4120-B793-93C4251420CB}" srcOrd="0" destOrd="0" presId="urn:microsoft.com/office/officeart/2005/8/layout/radial1"/>
    <dgm:cxn modelId="{29F06776-EC75-49BA-8C24-3051840E0BFF}" type="presParOf" srcId="{59E1F2A5-2C70-4E79-8BB3-5E3BE4BE7F7C}" destId="{58C2ED49-7F13-45DB-80E8-4F080638DE6E}" srcOrd="14" destOrd="0" presId="urn:microsoft.com/office/officeart/2005/8/layout/radial1"/>
    <dgm:cxn modelId="{3E8250D7-6FDF-4744-AD5A-1FC3C0F76B18}" type="presParOf" srcId="{59E1F2A5-2C70-4E79-8BB3-5E3BE4BE7F7C}" destId="{60240F0A-FE4B-48D8-9B2B-C8F8068D4673}" srcOrd="15" destOrd="0" presId="urn:microsoft.com/office/officeart/2005/8/layout/radial1"/>
    <dgm:cxn modelId="{C3C3CF0A-C1A8-435E-89A4-02BA1AE8D0DE}" type="presParOf" srcId="{60240F0A-FE4B-48D8-9B2B-C8F8068D4673}" destId="{8D9D288F-D253-448D-B525-96B2514CA4E4}" srcOrd="0" destOrd="0" presId="urn:microsoft.com/office/officeart/2005/8/layout/radial1"/>
    <dgm:cxn modelId="{B8FA6E66-CC88-42E9-9B85-0CF7F0362C21}" type="presParOf" srcId="{59E1F2A5-2C70-4E79-8BB3-5E3BE4BE7F7C}" destId="{93369706-DE3C-4898-ADB9-D4CA44976C11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475D9B-90EF-4E3F-A6FF-EF102B1C9E7F}">
      <dsp:nvSpPr>
        <dsp:cNvPr id="0" name=""/>
        <dsp:cNvSpPr/>
      </dsp:nvSpPr>
      <dsp:spPr>
        <a:xfrm>
          <a:off x="4026412" y="2409485"/>
          <a:ext cx="1414560" cy="1414560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500" kern="1200" dirty="0" smtClean="0"/>
            <a:t>System POL-on </a:t>
          </a:r>
          <a:endParaRPr lang="pl-PL" sz="2500" kern="1200" dirty="0"/>
        </a:p>
      </dsp:txBody>
      <dsp:txXfrm>
        <a:off x="4233570" y="2616643"/>
        <a:ext cx="1000244" cy="1000244"/>
      </dsp:txXfrm>
    </dsp:sp>
    <dsp:sp modelId="{3872A453-B4BF-4A8A-A1C6-904A5EC4D529}">
      <dsp:nvSpPr>
        <dsp:cNvPr id="0" name=""/>
        <dsp:cNvSpPr/>
      </dsp:nvSpPr>
      <dsp:spPr>
        <a:xfrm rot="16200000">
          <a:off x="4234706" y="1897052"/>
          <a:ext cx="997971" cy="26894"/>
        </a:xfrm>
        <a:custGeom>
          <a:avLst/>
          <a:gdLst/>
          <a:ahLst/>
          <a:cxnLst/>
          <a:rect l="0" t="0" r="0" b="0"/>
          <a:pathLst>
            <a:path>
              <a:moveTo>
                <a:pt x="0" y="13447"/>
              </a:moveTo>
              <a:lnTo>
                <a:pt x="997971" y="1344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4708743" y="1885550"/>
        <a:ext cx="49898" cy="49898"/>
      </dsp:txXfrm>
    </dsp:sp>
    <dsp:sp modelId="{6191F3B1-B5CF-46C0-A587-706C447A2255}">
      <dsp:nvSpPr>
        <dsp:cNvPr id="0" name=""/>
        <dsp:cNvSpPr/>
      </dsp:nvSpPr>
      <dsp:spPr>
        <a:xfrm>
          <a:off x="3356943" y="13970"/>
          <a:ext cx="2753498" cy="13975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smtClean="0"/>
            <a:t>Wykaz pracowników</a:t>
          </a:r>
          <a:endParaRPr lang="pl-PL" sz="1800" kern="1200" dirty="0"/>
        </a:p>
      </dsp:txBody>
      <dsp:txXfrm>
        <a:off x="3760183" y="218635"/>
        <a:ext cx="1947018" cy="988213"/>
      </dsp:txXfrm>
    </dsp:sp>
    <dsp:sp modelId="{09D3C021-6A4B-4526-AD5A-A3D75B33DE52}">
      <dsp:nvSpPr>
        <dsp:cNvPr id="0" name=""/>
        <dsp:cNvSpPr/>
      </dsp:nvSpPr>
      <dsp:spPr>
        <a:xfrm rot="19620792">
          <a:off x="5244713" y="2440477"/>
          <a:ext cx="1020359" cy="26894"/>
        </a:xfrm>
        <a:custGeom>
          <a:avLst/>
          <a:gdLst/>
          <a:ahLst/>
          <a:cxnLst/>
          <a:rect l="0" t="0" r="0" b="0"/>
          <a:pathLst>
            <a:path>
              <a:moveTo>
                <a:pt x="0" y="13447"/>
              </a:moveTo>
              <a:lnTo>
                <a:pt x="1020359" y="1344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5729384" y="2428415"/>
        <a:ext cx="51017" cy="51017"/>
      </dsp:txXfrm>
    </dsp:sp>
    <dsp:sp modelId="{66F54679-A2FB-4372-9082-16722CFD43FD}">
      <dsp:nvSpPr>
        <dsp:cNvPr id="0" name=""/>
        <dsp:cNvSpPr/>
      </dsp:nvSpPr>
      <dsp:spPr>
        <a:xfrm>
          <a:off x="5654143" y="926927"/>
          <a:ext cx="2753498" cy="13975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smtClean="0"/>
            <a:t>Wykaz studentów</a:t>
          </a:r>
          <a:endParaRPr lang="pl-PL" sz="1800" kern="1200" dirty="0"/>
        </a:p>
      </dsp:txBody>
      <dsp:txXfrm>
        <a:off x="6057383" y="1131592"/>
        <a:ext cx="1947018" cy="988213"/>
      </dsp:txXfrm>
    </dsp:sp>
    <dsp:sp modelId="{3267EA30-5492-4A45-AD0C-F6FB1F8E0CEF}">
      <dsp:nvSpPr>
        <dsp:cNvPr id="0" name=""/>
        <dsp:cNvSpPr/>
      </dsp:nvSpPr>
      <dsp:spPr>
        <a:xfrm>
          <a:off x="5440972" y="3103318"/>
          <a:ext cx="835392" cy="26894"/>
        </a:xfrm>
        <a:custGeom>
          <a:avLst/>
          <a:gdLst/>
          <a:ahLst/>
          <a:cxnLst/>
          <a:rect l="0" t="0" r="0" b="0"/>
          <a:pathLst>
            <a:path>
              <a:moveTo>
                <a:pt x="0" y="13447"/>
              </a:moveTo>
              <a:lnTo>
                <a:pt x="835392" y="1344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5837783" y="3095880"/>
        <a:ext cx="41769" cy="41769"/>
      </dsp:txXfrm>
    </dsp:sp>
    <dsp:sp modelId="{6AD553D8-E837-479A-B0B2-E3778B688FAD}">
      <dsp:nvSpPr>
        <dsp:cNvPr id="0" name=""/>
        <dsp:cNvSpPr/>
      </dsp:nvSpPr>
      <dsp:spPr>
        <a:xfrm>
          <a:off x="6276364" y="2417993"/>
          <a:ext cx="2753498" cy="13975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smtClean="0"/>
            <a:t>Wykaz osób ubiegających się o stopień doktora</a:t>
          </a:r>
          <a:endParaRPr lang="pl-PL" sz="1800" kern="1200" dirty="0"/>
        </a:p>
      </dsp:txBody>
      <dsp:txXfrm>
        <a:off x="6679604" y="2622658"/>
        <a:ext cx="1947018" cy="988213"/>
      </dsp:txXfrm>
    </dsp:sp>
    <dsp:sp modelId="{7430EA06-0881-4551-9921-2F538895B15A}">
      <dsp:nvSpPr>
        <dsp:cNvPr id="0" name=""/>
        <dsp:cNvSpPr/>
      </dsp:nvSpPr>
      <dsp:spPr>
        <a:xfrm rot="1936831">
          <a:off x="5231309" y="3827802"/>
          <a:ext cx="1298534" cy="26894"/>
        </a:xfrm>
        <a:custGeom>
          <a:avLst/>
          <a:gdLst/>
          <a:ahLst/>
          <a:cxnLst/>
          <a:rect l="0" t="0" r="0" b="0"/>
          <a:pathLst>
            <a:path>
              <a:moveTo>
                <a:pt x="0" y="13447"/>
              </a:moveTo>
              <a:lnTo>
                <a:pt x="1298534" y="1344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>
        <a:off x="5848113" y="3808786"/>
        <a:ext cx="64926" cy="64926"/>
      </dsp:txXfrm>
    </dsp:sp>
    <dsp:sp modelId="{C4F64CAA-C99A-42A5-A20F-51E4C1FDC699}">
      <dsp:nvSpPr>
        <dsp:cNvPr id="0" name=""/>
        <dsp:cNvSpPr/>
      </dsp:nvSpPr>
      <dsp:spPr>
        <a:xfrm>
          <a:off x="5915065" y="4033954"/>
          <a:ext cx="2753498" cy="13975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smtClean="0"/>
            <a:t>Wykaz instytucji systemu szkolnictwa wyższego i nauki</a:t>
          </a:r>
          <a:endParaRPr lang="pl-PL" sz="1800" kern="1200" dirty="0"/>
        </a:p>
      </dsp:txBody>
      <dsp:txXfrm>
        <a:off x="6318305" y="4238619"/>
        <a:ext cx="1947018" cy="988213"/>
      </dsp:txXfrm>
    </dsp:sp>
    <dsp:sp modelId="{ECA70196-54C3-4883-AA4B-9BA80026C7B6}">
      <dsp:nvSpPr>
        <dsp:cNvPr id="0" name=""/>
        <dsp:cNvSpPr/>
      </dsp:nvSpPr>
      <dsp:spPr>
        <a:xfrm rot="5412231">
          <a:off x="4265109" y="4275005"/>
          <a:ext cx="928828" cy="26894"/>
        </a:xfrm>
        <a:custGeom>
          <a:avLst/>
          <a:gdLst/>
          <a:ahLst/>
          <a:cxnLst/>
          <a:rect l="0" t="0" r="0" b="0"/>
          <a:pathLst>
            <a:path>
              <a:moveTo>
                <a:pt x="0" y="13447"/>
              </a:moveTo>
              <a:lnTo>
                <a:pt x="928828" y="1344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 rot="10800000">
        <a:off x="4706303" y="4265231"/>
        <a:ext cx="46441" cy="46441"/>
      </dsp:txXfrm>
    </dsp:sp>
    <dsp:sp modelId="{173BF2EC-E45A-4226-B5FD-944807800628}">
      <dsp:nvSpPr>
        <dsp:cNvPr id="0" name=""/>
        <dsp:cNvSpPr/>
      </dsp:nvSpPr>
      <dsp:spPr>
        <a:xfrm>
          <a:off x="3348636" y="4752862"/>
          <a:ext cx="2753498" cy="13975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smtClean="0"/>
            <a:t>Repozytorium pisemnych prac dyplomowych</a:t>
          </a:r>
          <a:endParaRPr lang="pl-PL" sz="1800" kern="1200" dirty="0"/>
        </a:p>
      </dsp:txBody>
      <dsp:txXfrm>
        <a:off x="3751876" y="4957527"/>
        <a:ext cx="1947018" cy="988213"/>
      </dsp:txXfrm>
    </dsp:sp>
    <dsp:sp modelId="{241319EC-D8A8-4B72-958C-7D36C43EB766}">
      <dsp:nvSpPr>
        <dsp:cNvPr id="0" name=""/>
        <dsp:cNvSpPr/>
      </dsp:nvSpPr>
      <dsp:spPr>
        <a:xfrm rot="8878045">
          <a:off x="2965698" y="3813853"/>
          <a:ext cx="1264675" cy="26894"/>
        </a:xfrm>
        <a:custGeom>
          <a:avLst/>
          <a:gdLst/>
          <a:ahLst/>
          <a:cxnLst/>
          <a:rect l="0" t="0" r="0" b="0"/>
          <a:pathLst>
            <a:path>
              <a:moveTo>
                <a:pt x="0" y="13447"/>
              </a:moveTo>
              <a:lnTo>
                <a:pt x="1264675" y="1344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 rot="10800000">
        <a:off x="3566419" y="3795683"/>
        <a:ext cx="63233" cy="63233"/>
      </dsp:txXfrm>
    </dsp:sp>
    <dsp:sp modelId="{BFEC41C3-323C-48C5-9190-506553C8E10C}">
      <dsp:nvSpPr>
        <dsp:cNvPr id="0" name=""/>
        <dsp:cNvSpPr/>
      </dsp:nvSpPr>
      <dsp:spPr>
        <a:xfrm>
          <a:off x="817877" y="4006586"/>
          <a:ext cx="2753498" cy="13975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smtClean="0"/>
            <a:t>Baza dokumentów w postępowaniach awansowych</a:t>
          </a:r>
          <a:endParaRPr lang="pl-PL" sz="1800" kern="1200" dirty="0"/>
        </a:p>
      </dsp:txBody>
      <dsp:txXfrm>
        <a:off x="1221117" y="4211251"/>
        <a:ext cx="1947018" cy="988213"/>
      </dsp:txXfrm>
    </dsp:sp>
    <dsp:sp modelId="{8BB687A5-8097-47B7-9E75-D207093C56B6}">
      <dsp:nvSpPr>
        <dsp:cNvPr id="0" name=""/>
        <dsp:cNvSpPr/>
      </dsp:nvSpPr>
      <dsp:spPr>
        <a:xfrm rot="10789983">
          <a:off x="3257503" y="3106499"/>
          <a:ext cx="768913" cy="26894"/>
        </a:xfrm>
        <a:custGeom>
          <a:avLst/>
          <a:gdLst/>
          <a:ahLst/>
          <a:cxnLst/>
          <a:rect l="0" t="0" r="0" b="0"/>
          <a:pathLst>
            <a:path>
              <a:moveTo>
                <a:pt x="0" y="13447"/>
              </a:moveTo>
              <a:lnTo>
                <a:pt x="768913" y="1344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 rot="10800000">
        <a:off x="3622737" y="3100723"/>
        <a:ext cx="38445" cy="38445"/>
      </dsp:txXfrm>
    </dsp:sp>
    <dsp:sp modelId="{58C2ED49-7F13-45DB-80E8-4F080638DE6E}">
      <dsp:nvSpPr>
        <dsp:cNvPr id="0" name=""/>
        <dsp:cNvSpPr/>
      </dsp:nvSpPr>
      <dsp:spPr>
        <a:xfrm>
          <a:off x="504029" y="2426306"/>
          <a:ext cx="2753498" cy="13975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smtClean="0"/>
            <a:t>Baza osób upoważnionych do podpisywania dokumentów</a:t>
          </a:r>
          <a:endParaRPr lang="pl-PL" sz="1800" kern="1200" dirty="0"/>
        </a:p>
      </dsp:txBody>
      <dsp:txXfrm>
        <a:off x="907269" y="2630971"/>
        <a:ext cx="1947018" cy="988213"/>
      </dsp:txXfrm>
    </dsp:sp>
    <dsp:sp modelId="{60240F0A-FE4B-48D8-9B2B-C8F8068D4673}">
      <dsp:nvSpPr>
        <dsp:cNvPr id="0" name=""/>
        <dsp:cNvSpPr/>
      </dsp:nvSpPr>
      <dsp:spPr>
        <a:xfrm rot="12787443">
          <a:off x="3084134" y="2402414"/>
          <a:ext cx="1150720" cy="26894"/>
        </a:xfrm>
        <a:custGeom>
          <a:avLst/>
          <a:gdLst/>
          <a:ahLst/>
          <a:cxnLst/>
          <a:rect l="0" t="0" r="0" b="0"/>
          <a:pathLst>
            <a:path>
              <a:moveTo>
                <a:pt x="0" y="13447"/>
              </a:moveTo>
              <a:lnTo>
                <a:pt x="1150720" y="1344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l-PL" sz="500" kern="1200"/>
        </a:p>
      </dsp:txBody>
      <dsp:txXfrm rot="10800000">
        <a:off x="3630726" y="2387094"/>
        <a:ext cx="57536" cy="57536"/>
      </dsp:txXfrm>
    </dsp:sp>
    <dsp:sp modelId="{93369706-DE3C-4898-ADB9-D4CA44976C11}">
      <dsp:nvSpPr>
        <dsp:cNvPr id="0" name=""/>
        <dsp:cNvSpPr/>
      </dsp:nvSpPr>
      <dsp:spPr>
        <a:xfrm>
          <a:off x="819923" y="835474"/>
          <a:ext cx="2976829" cy="13975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smtClean="0"/>
            <a:t>Baza dokumentów planistyczno-sprawozdawczych</a:t>
          </a:r>
          <a:endParaRPr lang="pl-PL" sz="1800" kern="1200" dirty="0"/>
        </a:p>
      </dsp:txBody>
      <dsp:txXfrm>
        <a:off x="1255870" y="1040139"/>
        <a:ext cx="2104935" cy="9882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F0DB5-B8CA-4F8C-89FE-095559D76CD0}" type="datetimeFigureOut">
              <a:rPr lang="pl-PL" smtClean="0"/>
              <a:t>08.03.2019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96D2F-24D9-4678-B4D4-EBACCB28B93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5651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96D2F-24D9-4678-B4D4-EBACCB28B934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0786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896D2F-24D9-4678-B4D4-EBACCB28B934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2054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F891-135F-4B13-995B-C28F24DD9961}" type="datetimeFigureOut">
              <a:rPr lang="pl-PL" smtClean="0"/>
              <a:t>08.03.2019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487DF-8673-4A50-8857-6CDA72DB2308}" type="slidenum">
              <a:rPr lang="pl-PL" smtClean="0"/>
              <a:t>‹#›</a:t>
            </a:fld>
            <a:endParaRPr lang="pl-P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6036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F891-135F-4B13-995B-C28F24DD9961}" type="datetimeFigureOut">
              <a:rPr lang="pl-PL" smtClean="0"/>
              <a:t>08.03.2019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487DF-8673-4A50-8857-6CDA72DB230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13933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F891-135F-4B13-995B-C28F24DD9961}" type="datetimeFigureOut">
              <a:rPr lang="pl-PL" smtClean="0"/>
              <a:t>08.03.2019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487DF-8673-4A50-8857-6CDA72DB230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51572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F891-135F-4B13-995B-C28F24DD9961}" type="datetimeFigureOut">
              <a:rPr lang="pl-PL" smtClean="0"/>
              <a:t>08.03.2019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487DF-8673-4A50-8857-6CDA72DB230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6809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F891-135F-4B13-995B-C28F24DD9961}" type="datetimeFigureOut">
              <a:rPr lang="pl-PL" smtClean="0"/>
              <a:t>08.03.2019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487DF-8673-4A50-8857-6CDA72DB2308}" type="slidenum">
              <a:rPr lang="pl-PL" smtClean="0"/>
              <a:t>‹#›</a:t>
            </a:fld>
            <a:endParaRPr lang="pl-P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122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F891-135F-4B13-995B-C28F24DD9961}" type="datetimeFigureOut">
              <a:rPr lang="pl-PL" smtClean="0"/>
              <a:t>08.03.2019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487DF-8673-4A50-8857-6CDA72DB230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28088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F891-135F-4B13-995B-C28F24DD9961}" type="datetimeFigureOut">
              <a:rPr lang="pl-PL" smtClean="0"/>
              <a:t>08.03.2019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487DF-8673-4A50-8857-6CDA72DB230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04395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F891-135F-4B13-995B-C28F24DD9961}" type="datetimeFigureOut">
              <a:rPr lang="pl-PL" smtClean="0"/>
              <a:t>08.03.2019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487DF-8673-4A50-8857-6CDA72DB230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97814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F891-135F-4B13-995B-C28F24DD9961}" type="datetimeFigureOut">
              <a:rPr lang="pl-PL" smtClean="0"/>
              <a:t>08.03.2019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487DF-8673-4A50-8857-6CDA72DB230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01605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C55F891-135F-4B13-995B-C28F24DD9961}" type="datetimeFigureOut">
              <a:rPr lang="pl-PL" smtClean="0"/>
              <a:t>08.03.2019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4C487DF-8673-4A50-8857-6CDA72DB230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45632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5F891-135F-4B13-995B-C28F24DD9961}" type="datetimeFigureOut">
              <a:rPr lang="pl-PL" smtClean="0"/>
              <a:t>08.03.2019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487DF-8673-4A50-8857-6CDA72DB2308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79004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C55F891-135F-4B13-995B-C28F24DD9961}" type="datetimeFigureOut">
              <a:rPr lang="pl-PL" smtClean="0"/>
              <a:t>08.03.2019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4C487DF-8673-4A50-8857-6CDA72DB2308}" type="slidenum">
              <a:rPr lang="pl-PL" smtClean="0"/>
              <a:t>‹#›</a:t>
            </a:fld>
            <a:endParaRPr lang="pl-P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3338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44" r:id="rId1"/>
    <p:sldLayoutId id="2147484645" r:id="rId2"/>
    <p:sldLayoutId id="2147484646" r:id="rId3"/>
    <p:sldLayoutId id="2147484647" r:id="rId4"/>
    <p:sldLayoutId id="2147484648" r:id="rId5"/>
    <p:sldLayoutId id="2147484649" r:id="rId6"/>
    <p:sldLayoutId id="2147484650" r:id="rId7"/>
    <p:sldLayoutId id="2147484651" r:id="rId8"/>
    <p:sldLayoutId id="2147484652" r:id="rId9"/>
    <p:sldLayoutId id="2147484653" r:id="rId10"/>
    <p:sldLayoutId id="2147484654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2867891" y="2909455"/>
            <a:ext cx="81381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>
                <a:solidFill>
                  <a:schemeClr val="bg1"/>
                </a:solidFill>
              </a:rPr>
              <a:t>Działanie systemów informatycznych </a:t>
            </a:r>
            <a:r>
              <a:rPr lang="pl-PL" sz="2800" b="1" dirty="0" err="1">
                <a:solidFill>
                  <a:schemeClr val="bg1"/>
                </a:solidFill>
              </a:rPr>
              <a:t>MNiSW</a:t>
            </a:r>
            <a:r>
              <a:rPr lang="pl-PL" sz="2800" b="1" dirty="0">
                <a:solidFill>
                  <a:schemeClr val="bg1"/>
                </a:solidFill>
              </a:rPr>
              <a:t> </a:t>
            </a:r>
            <a:endParaRPr lang="pl-PL" sz="2800" b="1" dirty="0" smtClean="0">
              <a:solidFill>
                <a:schemeClr val="bg1"/>
              </a:solidFill>
            </a:endParaRPr>
          </a:p>
          <a:p>
            <a:r>
              <a:rPr lang="pl-PL" sz="2800" b="1" dirty="0" smtClean="0">
                <a:solidFill>
                  <a:schemeClr val="bg1"/>
                </a:solidFill>
              </a:rPr>
              <a:t>(</a:t>
            </a:r>
            <a:r>
              <a:rPr lang="pl-PL" sz="2800" b="1" dirty="0">
                <a:solidFill>
                  <a:schemeClr val="bg1"/>
                </a:solidFill>
              </a:rPr>
              <a:t>w tym POL-on) w ramach nowej ustawy </a:t>
            </a:r>
            <a:r>
              <a:rPr lang="pl-PL" sz="2800" b="1" i="1" dirty="0">
                <a:solidFill>
                  <a:schemeClr val="bg1"/>
                </a:solidFill>
              </a:rPr>
              <a:t>Prawo </a:t>
            </a:r>
            <a:endParaRPr lang="pl-PL" sz="2800" b="1" i="1" dirty="0" smtClean="0">
              <a:solidFill>
                <a:schemeClr val="bg1"/>
              </a:solidFill>
            </a:endParaRPr>
          </a:p>
          <a:p>
            <a:r>
              <a:rPr lang="pl-PL" sz="2800" b="1" i="1" dirty="0" smtClean="0">
                <a:solidFill>
                  <a:schemeClr val="bg1"/>
                </a:solidFill>
              </a:rPr>
              <a:t>o </a:t>
            </a:r>
            <a:r>
              <a:rPr lang="pl-PL" sz="2800" b="1" i="1" dirty="0">
                <a:solidFill>
                  <a:schemeClr val="bg1"/>
                </a:solidFill>
              </a:rPr>
              <a:t>szkolnictwie wyższym i </a:t>
            </a:r>
            <a:r>
              <a:rPr lang="pl-PL" sz="2800" b="1" i="1" dirty="0" smtClean="0">
                <a:solidFill>
                  <a:schemeClr val="bg1"/>
                </a:solidFill>
              </a:rPr>
              <a:t>nauce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08" y="620689"/>
            <a:ext cx="3105150" cy="692150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457200" y="6400800"/>
            <a:ext cx="45054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 smtClean="0">
                <a:solidFill>
                  <a:schemeClr val="bg1"/>
                </a:solidFill>
              </a:rPr>
              <a:t>Kraków, Warszawa,  marzec 2019</a:t>
            </a:r>
            <a:endParaRPr lang="pl-PL" sz="1600" b="1" dirty="0">
              <a:solidFill>
                <a:schemeClr val="bg1"/>
              </a:solidFill>
            </a:endParaRPr>
          </a:p>
        </p:txBody>
      </p:sp>
      <p:cxnSp>
        <p:nvCxnSpPr>
          <p:cNvPr id="6" name="Łącznik prosty 5"/>
          <p:cNvCxnSpPr/>
          <p:nvPr/>
        </p:nvCxnSpPr>
        <p:spPr>
          <a:xfrm flipH="1" flipV="1">
            <a:off x="767409" y="1859973"/>
            <a:ext cx="10517118" cy="8312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456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748145" y="174855"/>
            <a:ext cx="107234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Terminy wprowadzania, aktualizowania, oznaczania danych jako archiwalne i usuwania danych – wykaz pracowników</a:t>
            </a:r>
            <a:endParaRPr lang="pl-PL" sz="2400" b="1" dirty="0"/>
          </a:p>
        </p:txBody>
      </p:sp>
      <p:sp>
        <p:nvSpPr>
          <p:cNvPr id="3" name="Prostokąt 2"/>
          <p:cNvSpPr/>
          <p:nvPr/>
        </p:nvSpPr>
        <p:spPr>
          <a:xfrm>
            <a:off x="748145" y="1262194"/>
            <a:ext cx="10723419" cy="497421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1257300" y="1324542"/>
            <a:ext cx="98298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wprowadza się w terminie </a:t>
            </a:r>
            <a:r>
              <a:rPr lang="pl-PL" b="1" dirty="0" smtClean="0"/>
              <a:t>21 dni </a:t>
            </a:r>
            <a:r>
              <a:rPr lang="pl-PL" dirty="0" smtClean="0"/>
              <a:t>od zatrudnienia pracownika;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aktualizuje w terminie </a:t>
            </a:r>
            <a:r>
              <a:rPr lang="pl-PL" b="1" dirty="0" smtClean="0"/>
              <a:t>21 dni </a:t>
            </a:r>
            <a:r>
              <a:rPr lang="pl-PL" dirty="0" smtClean="0"/>
              <a:t>od dnia zaistnienia zmiany lub od uzyskania informacji o zmianie;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oznacza jako archiwalne w terminie </a:t>
            </a:r>
            <a:r>
              <a:rPr lang="pl-PL" b="1" dirty="0" smtClean="0"/>
              <a:t>21 dni </a:t>
            </a:r>
            <a:r>
              <a:rPr lang="pl-PL" dirty="0" smtClean="0"/>
              <a:t>od dnia ustania zatrudnienia pracownika;</a:t>
            </a:r>
            <a:endParaRPr lang="pl-PL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informacje o dziedzinie i dyscyplinie wskazanej w oświadczeniu o którym mowa w art. 343 ust. 7 ustawy, o zaliczeniu do liczby pracowników, o której mowa w art. 265 ust. 4 ustawy, o podmiocie i dyscyplinach, o których mowa w art. 265 ust.13 ustawy i o czasie pracy związanej z prowadzeniem działalności naukowej w poszczególnych dyscyplinach  wprowadza się w terminie </a:t>
            </a:r>
            <a:r>
              <a:rPr lang="pl-PL" b="1" dirty="0" smtClean="0"/>
              <a:t>30 dni </a:t>
            </a:r>
            <a:r>
              <a:rPr lang="pl-PL" dirty="0" smtClean="0"/>
              <a:t>od dnia zatrudnienia pracownika;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i</a:t>
            </a:r>
            <a:r>
              <a:rPr lang="pl-PL" dirty="0" smtClean="0"/>
              <a:t>nformacje o osiągnieciach naukowych i artystycznych wprowadza się w terminie do </a:t>
            </a:r>
            <a:r>
              <a:rPr lang="pl-PL" b="1" dirty="0" smtClean="0"/>
              <a:t>dnia 31 grudnia </a:t>
            </a:r>
            <a:r>
              <a:rPr lang="pl-PL" dirty="0" smtClean="0"/>
              <a:t>roku następującego po roku zaistnienia zmiany oraz w terminie do dnia 15 stycznia roku, w którym jest przeprowadzana ewaluacja;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b="1" dirty="0"/>
              <a:t>n</a:t>
            </a:r>
            <a:r>
              <a:rPr lang="pl-PL" b="1" dirty="0" smtClean="0"/>
              <a:t>iezwłocznie</a:t>
            </a:r>
            <a:r>
              <a:rPr lang="pl-PL" dirty="0" smtClean="0"/>
              <a:t> wprowadzane są informacje o prawomocnym orzeczeniu kary dyscyplinarnej, o której mowa w art. 276 ust. 1 pkt 4-8 ustawy oraz o prawomocnym orzeczeniu, o którym mowa w art. 180 ustawy z dnia 6 czerwca  1997 r. – Kodeks karny wykonawczy (Dz. U. z 2018 r. poz. 652 i 1010) oraz </a:t>
            </a:r>
            <a:r>
              <a:rPr lang="pl-PL" b="1" dirty="0" smtClean="0"/>
              <a:t>niezwłocznie </a:t>
            </a:r>
            <a:r>
              <a:rPr lang="pl-PL" dirty="0" smtClean="0"/>
              <a:t>są one usuwane po powzięciu informacji o zatarciu tej kary;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p</a:t>
            </a:r>
            <a:r>
              <a:rPr lang="pl-PL" dirty="0" smtClean="0"/>
              <a:t>rzechowuje się przez okres </a:t>
            </a:r>
            <a:r>
              <a:rPr lang="pl-PL" b="1" dirty="0" smtClean="0"/>
              <a:t>20 lat.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1049482" y="882563"/>
            <a:ext cx="4021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Dane do wykazu pracowników</a:t>
            </a:r>
            <a:r>
              <a:rPr lang="pl-PL" dirty="0" smtClean="0"/>
              <a:t>: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8427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748145" y="483079"/>
            <a:ext cx="107234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Terminy wprowadzania, aktualizowania, oznaczania danych jako archiwalne i usuwania danych – wykaz studentów</a:t>
            </a:r>
            <a:endParaRPr lang="pl-PL" sz="2400" b="1" dirty="0"/>
          </a:p>
        </p:txBody>
      </p:sp>
      <p:sp>
        <p:nvSpPr>
          <p:cNvPr id="3" name="Prostokąt 2"/>
          <p:cNvSpPr/>
          <p:nvPr/>
        </p:nvSpPr>
        <p:spPr>
          <a:xfrm>
            <a:off x="748145" y="2509167"/>
            <a:ext cx="10723419" cy="3158388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pole tekstowe 3"/>
          <p:cNvSpPr txBox="1"/>
          <p:nvPr/>
        </p:nvSpPr>
        <p:spPr>
          <a:xfrm>
            <a:off x="1257300" y="2559722"/>
            <a:ext cx="98298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wprowadza się w terminie </a:t>
            </a:r>
            <a:r>
              <a:rPr lang="pl-PL" b="1" dirty="0" smtClean="0"/>
              <a:t>21 dni </a:t>
            </a:r>
            <a:r>
              <a:rPr lang="pl-PL" dirty="0" smtClean="0"/>
              <a:t>od dnia rozpoczęcia prowadzenia studiów;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aktualizuje w terminie </a:t>
            </a:r>
            <a:r>
              <a:rPr lang="pl-PL" b="1" dirty="0" smtClean="0"/>
              <a:t>21 dni </a:t>
            </a:r>
            <a:r>
              <a:rPr lang="pl-PL" dirty="0" smtClean="0"/>
              <a:t>od dnia uzyskania informacji o zmianie;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oznacza jako archiwalne w terminie </a:t>
            </a:r>
            <a:r>
              <a:rPr lang="pl-PL" b="1" dirty="0" smtClean="0"/>
              <a:t>21 dni </a:t>
            </a:r>
            <a:r>
              <a:rPr lang="pl-PL" dirty="0" smtClean="0"/>
              <a:t>od dnia ukończenia studiów albo uprawomocnienia się decyzji o skreśleniu z listy studentów;</a:t>
            </a:r>
            <a:endParaRPr lang="pl-PL" dirty="0"/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informacje o liczbie punktów ECTS uzyskanych przez studenta na studiach na każdym kierunku, poziomie i profilu aktualizuje się w terminie </a:t>
            </a:r>
            <a:r>
              <a:rPr lang="pl-PL" b="1" dirty="0" smtClean="0"/>
              <a:t>30 dni </a:t>
            </a:r>
            <a:r>
              <a:rPr lang="pl-PL" dirty="0" smtClean="0"/>
              <a:t>od zakończenia semestru lub roku akademickiego;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przechowuje się przez okres </a:t>
            </a:r>
            <a:r>
              <a:rPr lang="pl-PL" b="1" dirty="0" smtClean="0"/>
              <a:t>20 lat.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1049482" y="2029607"/>
            <a:ext cx="4021282" cy="335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Dane do wykazu </a:t>
            </a:r>
            <a:r>
              <a:rPr lang="pl-PL" dirty="0" smtClean="0"/>
              <a:t>studentów: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899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748145" y="483079"/>
            <a:ext cx="107234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Terminy wprowadzania, aktualizowania, oznaczania danych jako archiwalne i usuwania danych – wykaz osób ubiegających się o stopień doktora</a:t>
            </a:r>
            <a:endParaRPr lang="pl-PL" sz="2400" b="1" dirty="0"/>
          </a:p>
        </p:txBody>
      </p:sp>
      <p:sp>
        <p:nvSpPr>
          <p:cNvPr id="3" name="Prostokąt 2"/>
          <p:cNvSpPr/>
          <p:nvPr/>
        </p:nvSpPr>
        <p:spPr>
          <a:xfrm>
            <a:off x="748145" y="2509167"/>
            <a:ext cx="10723419" cy="239063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pole tekstowe 3"/>
          <p:cNvSpPr txBox="1"/>
          <p:nvPr/>
        </p:nvSpPr>
        <p:spPr>
          <a:xfrm>
            <a:off x="1257300" y="2559722"/>
            <a:ext cx="9829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wprowadza się w terminie </a:t>
            </a:r>
            <a:r>
              <a:rPr lang="pl-PL" b="1" dirty="0" smtClean="0"/>
              <a:t>21 dni </a:t>
            </a:r>
            <a:r>
              <a:rPr lang="pl-PL" dirty="0" smtClean="0"/>
              <a:t>od dnia przyjęcia doktoranta do szkoły doktorskiej albo od dnia złożenia wniosku o nadanie stopnia doktora w trybie eksternistycznym;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aktualizuje w terminie </a:t>
            </a:r>
            <a:r>
              <a:rPr lang="pl-PL" b="1" dirty="0" smtClean="0"/>
              <a:t>21 dni </a:t>
            </a:r>
            <a:r>
              <a:rPr lang="pl-PL" dirty="0" smtClean="0"/>
              <a:t>od dnia zaistnienia zmiany lub uzyskania informacji o zmianie;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oznacza jako archiwalne w terminie </a:t>
            </a:r>
            <a:r>
              <a:rPr lang="pl-PL" b="1" dirty="0" smtClean="0"/>
              <a:t>21 dni </a:t>
            </a:r>
            <a:r>
              <a:rPr lang="pl-PL" dirty="0" smtClean="0"/>
              <a:t>od dnia nadania stopnia albo skreślenia doktoranta z listy doktorantów;</a:t>
            </a:r>
            <a:endParaRPr lang="pl-PL" dirty="0"/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przechowuje się przez okres </a:t>
            </a:r>
            <a:r>
              <a:rPr lang="pl-PL" b="1" dirty="0" smtClean="0"/>
              <a:t>20 lat.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1049481" y="2029607"/>
            <a:ext cx="5696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Dane do wykazu </a:t>
            </a:r>
            <a:r>
              <a:rPr lang="pl-PL" dirty="0" smtClean="0"/>
              <a:t>osób ubiegających się o stopień doktora: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5694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748145" y="483079"/>
            <a:ext cx="107234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Terminy wprowadzania, aktualizowania, oznaczania danych jako archiwalne i usuwania danych – wykaz instytucji</a:t>
            </a:r>
            <a:endParaRPr lang="pl-PL" sz="2400" b="1" dirty="0"/>
          </a:p>
        </p:txBody>
      </p:sp>
      <p:sp>
        <p:nvSpPr>
          <p:cNvPr id="3" name="Prostokąt 2"/>
          <p:cNvSpPr/>
          <p:nvPr/>
        </p:nvSpPr>
        <p:spPr>
          <a:xfrm>
            <a:off x="748145" y="1784561"/>
            <a:ext cx="10723419" cy="440559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pole tekstowe 3"/>
          <p:cNvSpPr txBox="1"/>
          <p:nvPr/>
        </p:nvSpPr>
        <p:spPr>
          <a:xfrm>
            <a:off x="1257300" y="1835116"/>
            <a:ext cx="9829800" cy="435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o pozwoleniach na utworzenie studiów i prowadzonych studiach wprowadza się w terminie </a:t>
            </a:r>
            <a:r>
              <a:rPr lang="pl-PL" b="1" dirty="0" smtClean="0"/>
              <a:t>21 dni </a:t>
            </a:r>
            <a:r>
              <a:rPr lang="pl-PL" dirty="0" smtClean="0"/>
              <a:t>od dnia utworzenia studiów na określonym kierunku, poziomie i profilu;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aktualizuje w terminie </a:t>
            </a:r>
            <a:r>
              <a:rPr lang="pl-PL" b="1" dirty="0" smtClean="0"/>
              <a:t>21 dni </a:t>
            </a:r>
            <a:r>
              <a:rPr lang="pl-PL" dirty="0" smtClean="0"/>
              <a:t>od dnia zaistnienia zmiany;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a</a:t>
            </a:r>
            <a:r>
              <a:rPr lang="pl-PL" dirty="0" smtClean="0"/>
              <a:t>ktualizuje się informacje o prowadzonych studiach w terminie </a:t>
            </a:r>
            <a:r>
              <a:rPr lang="pl-PL" b="1" dirty="0" smtClean="0"/>
              <a:t>21 dni </a:t>
            </a:r>
            <a:r>
              <a:rPr lang="pl-PL" dirty="0" smtClean="0"/>
              <a:t>od dnia rozpoczęcia prowadzenia studiów na określonym kierunku, poziomie i profilu;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a</a:t>
            </a:r>
            <a:r>
              <a:rPr lang="pl-PL" dirty="0" smtClean="0"/>
              <a:t>ktualizuje się informacje o aparaturze naukowo-badawczej i infrastrukturze informatycznej o wartości przekraczającej 500 000 zł, inwestycjach, nakładach na badania i prace rozwojowe, źródłach pochodzenia środków i wyniku finansowym oraz o przychodach z tytułu komercjalizacji wyników działalności naukowej lub know-how związanego z tymi wynikami w terminie </a:t>
            </a:r>
            <a:r>
              <a:rPr lang="pl-PL" b="1" dirty="0" smtClean="0"/>
              <a:t>do dnia 15 stycznia </a:t>
            </a:r>
            <a:r>
              <a:rPr lang="pl-PL" dirty="0" smtClean="0"/>
              <a:t>następnego roku, wg stanu na dzień 31 grudnia;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i</a:t>
            </a:r>
            <a:r>
              <a:rPr lang="pl-PL" dirty="0" smtClean="0"/>
              <a:t>nformacje </a:t>
            </a:r>
            <a:r>
              <a:rPr lang="pl-PL" dirty="0"/>
              <a:t>pozwoleniach na utworzenie studiów i prowadzonych studiach </a:t>
            </a:r>
            <a:r>
              <a:rPr lang="pl-PL" dirty="0" smtClean="0"/>
              <a:t>oznaczane są jako archiwalne w terminie 21 dni od zaprzestania prowadzenia studiów i przechowuje </a:t>
            </a:r>
            <a:r>
              <a:rPr lang="pl-PL" dirty="0"/>
              <a:t>się przez okres </a:t>
            </a:r>
            <a:r>
              <a:rPr lang="pl-PL" b="1" dirty="0"/>
              <a:t>20 lat</a:t>
            </a:r>
            <a:r>
              <a:rPr lang="pl-PL" dirty="0" smtClean="0"/>
              <a:t>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Pozostałe dane nie są archiwizowane i nie są usuwane.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1049481" y="1305001"/>
            <a:ext cx="5696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Dane do wykazu </a:t>
            </a:r>
            <a:r>
              <a:rPr lang="pl-PL" dirty="0" smtClean="0"/>
              <a:t>instytucji szkolnictwa wyższego i nauki: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6837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748145" y="483079"/>
            <a:ext cx="107234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Sposób </a:t>
            </a:r>
            <a:r>
              <a:rPr lang="pl-PL" sz="2400" b="1" dirty="0"/>
              <a:t>wprowadzania prac dyplomowych do repozytorium pisemnych prac dyplomowych oraz </a:t>
            </a:r>
            <a:r>
              <a:rPr lang="pl-PL" sz="2400" b="1" dirty="0" smtClean="0"/>
              <a:t>specyfikacja </a:t>
            </a:r>
            <a:r>
              <a:rPr lang="pl-PL" sz="2400" b="1" dirty="0"/>
              <a:t>formatu tych prac</a:t>
            </a:r>
          </a:p>
        </p:txBody>
      </p:sp>
      <p:sp>
        <p:nvSpPr>
          <p:cNvPr id="3" name="Prostokąt 2"/>
          <p:cNvSpPr/>
          <p:nvPr/>
        </p:nvSpPr>
        <p:spPr>
          <a:xfrm>
            <a:off x="748145" y="1974331"/>
            <a:ext cx="10723419" cy="257179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pole tekstowe 3"/>
          <p:cNvSpPr txBox="1"/>
          <p:nvPr/>
        </p:nvSpPr>
        <p:spPr>
          <a:xfrm>
            <a:off x="1257300" y="2024886"/>
            <a:ext cx="98298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dirty="0"/>
              <a:t>w</a:t>
            </a:r>
            <a:r>
              <a:rPr lang="pl-PL" dirty="0" smtClean="0"/>
              <a:t>prowadzane są do repozytorium przez odpowiedni </a:t>
            </a:r>
            <a:r>
              <a:rPr lang="pl-PL" b="1" dirty="0" smtClean="0"/>
              <a:t>interfejs użytkownika lub usługę sieciową</a:t>
            </a:r>
            <a:r>
              <a:rPr lang="pl-PL" dirty="0" smtClean="0"/>
              <a:t>;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wprowadza się w następujących </a:t>
            </a:r>
            <a:r>
              <a:rPr lang="pl-PL" dirty="0"/>
              <a:t>formatach: .txt, .rtf, .pdf, .</a:t>
            </a:r>
            <a:r>
              <a:rPr lang="pl-PL" dirty="0" err="1"/>
              <a:t>xps</a:t>
            </a:r>
            <a:r>
              <a:rPr lang="pl-PL" dirty="0"/>
              <a:t>, .</a:t>
            </a:r>
            <a:r>
              <a:rPr lang="pl-PL" dirty="0" err="1"/>
              <a:t>odt</a:t>
            </a:r>
            <a:r>
              <a:rPr lang="pl-PL" dirty="0"/>
              <a:t>, .</a:t>
            </a:r>
            <a:r>
              <a:rPr lang="pl-PL" dirty="0" err="1"/>
              <a:t>ods</a:t>
            </a:r>
            <a:r>
              <a:rPr lang="pl-PL" dirty="0"/>
              <a:t>, .</a:t>
            </a:r>
            <a:r>
              <a:rPr lang="pl-PL" dirty="0" err="1"/>
              <a:t>odp</a:t>
            </a:r>
            <a:r>
              <a:rPr lang="pl-PL" dirty="0"/>
              <a:t>, .</a:t>
            </a:r>
            <a:r>
              <a:rPr lang="pl-PL" dirty="0" err="1"/>
              <a:t>doc</a:t>
            </a:r>
            <a:r>
              <a:rPr lang="pl-PL" dirty="0"/>
              <a:t>, .xls, .</a:t>
            </a:r>
            <a:r>
              <a:rPr lang="pl-PL" dirty="0" err="1"/>
              <a:t>ppt</a:t>
            </a:r>
            <a:r>
              <a:rPr lang="pl-PL" dirty="0"/>
              <a:t>, .</a:t>
            </a:r>
            <a:r>
              <a:rPr lang="pl-PL" dirty="0" err="1"/>
              <a:t>docx</a:t>
            </a:r>
            <a:r>
              <a:rPr lang="pl-PL" dirty="0"/>
              <a:t>, .</a:t>
            </a:r>
            <a:r>
              <a:rPr lang="pl-PL" dirty="0" err="1"/>
              <a:t>xlsx</a:t>
            </a:r>
            <a:r>
              <a:rPr lang="pl-PL" dirty="0"/>
              <a:t>, .</a:t>
            </a:r>
            <a:r>
              <a:rPr lang="pl-PL" dirty="0" err="1"/>
              <a:t>pptx</a:t>
            </a:r>
            <a:r>
              <a:rPr lang="pl-PL" dirty="0"/>
              <a:t>, .</a:t>
            </a:r>
            <a:r>
              <a:rPr lang="pl-PL" dirty="0" err="1" smtClean="0"/>
              <a:t>csv</a:t>
            </a:r>
            <a:r>
              <a:rPr lang="pl-PL" dirty="0" smtClean="0"/>
              <a:t>;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dirty="0"/>
              <a:t>m</a:t>
            </a:r>
            <a:r>
              <a:rPr lang="pl-PL" dirty="0" smtClean="0"/>
              <a:t>oże być dołączony załącznik w innym formacie niż powyżej;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dirty="0"/>
              <a:t>r</a:t>
            </a:r>
            <a:r>
              <a:rPr lang="pl-PL" dirty="0" smtClean="0"/>
              <a:t>ozmiar nie może przekroczyć </a:t>
            </a:r>
            <a:r>
              <a:rPr lang="pl-PL" b="1" dirty="0" smtClean="0"/>
              <a:t>20 MB</a:t>
            </a:r>
            <a:r>
              <a:rPr lang="pl-PL" dirty="0" smtClean="0"/>
              <a:t>;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dirty="0"/>
              <a:t>d</a:t>
            </a:r>
            <a:r>
              <a:rPr lang="pl-PL" dirty="0" smtClean="0"/>
              <a:t>anych zamieszczanych w repozytorium </a:t>
            </a:r>
            <a:r>
              <a:rPr lang="pl-PL" b="1" dirty="0" smtClean="0"/>
              <a:t>nie oznacza się jako archiwalne i nie usuwa się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049481" y="1494771"/>
            <a:ext cx="5696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Prace dyplomowe:</a:t>
            </a:r>
            <a:endParaRPr lang="pl-PL" dirty="0"/>
          </a:p>
        </p:txBody>
      </p:sp>
      <p:pic>
        <p:nvPicPr>
          <p:cNvPr id="2050" name="Picture 2" descr="https://www.slon.pics/wp-content/uploads/2018/03/Man-sitting-on-chair-while-using-VR-glasses.-3D-illustration.-Isolated.-Contains-clipping-pat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8096" y="4727275"/>
            <a:ext cx="1434860" cy="1434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085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748145" y="483079"/>
            <a:ext cx="107234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Terminy wprowadzania, aktualizowania, oznaczania danych jako archiwalne </a:t>
            </a:r>
          </a:p>
          <a:p>
            <a:pPr algn="ctr"/>
            <a:r>
              <a:rPr lang="pl-PL" sz="2400" b="1" dirty="0" smtClean="0"/>
              <a:t>i usuwania danych – baza dokumentów postępowań awansowych i baza osób upoważnionych</a:t>
            </a:r>
            <a:endParaRPr lang="pl-PL" sz="2400" b="1" dirty="0"/>
          </a:p>
        </p:txBody>
      </p:sp>
      <p:sp>
        <p:nvSpPr>
          <p:cNvPr id="3" name="Prostokąt 2"/>
          <p:cNvSpPr/>
          <p:nvPr/>
        </p:nvSpPr>
        <p:spPr>
          <a:xfrm>
            <a:off x="748145" y="2138243"/>
            <a:ext cx="10723419" cy="112777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pole tekstowe 3"/>
          <p:cNvSpPr txBox="1"/>
          <p:nvPr/>
        </p:nvSpPr>
        <p:spPr>
          <a:xfrm>
            <a:off x="1257300" y="2188798"/>
            <a:ext cx="9829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wprowadza się w terminie </a:t>
            </a:r>
            <a:r>
              <a:rPr lang="pl-PL" b="1" dirty="0" smtClean="0"/>
              <a:t>14 dni </a:t>
            </a:r>
            <a:r>
              <a:rPr lang="pl-PL" dirty="0" smtClean="0"/>
              <a:t>od dnia wszczęcia postępowania;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aktualizuje w </a:t>
            </a:r>
            <a:r>
              <a:rPr lang="pl-PL" b="1" dirty="0" smtClean="0"/>
              <a:t>niezwłocznie</a:t>
            </a:r>
            <a:r>
              <a:rPr lang="pl-PL" dirty="0" smtClean="0"/>
              <a:t> po zaistnieniu zmiany albo po uzyskaniu informacji o zmianie;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dane nie są archiwizowane i nie są usuwane.</a:t>
            </a:r>
            <a:endParaRPr lang="pl-PL" dirty="0"/>
          </a:p>
        </p:txBody>
      </p:sp>
      <p:sp>
        <p:nvSpPr>
          <p:cNvPr id="5" name="pole tekstowe 4"/>
          <p:cNvSpPr txBox="1"/>
          <p:nvPr/>
        </p:nvSpPr>
        <p:spPr>
          <a:xfrm>
            <a:off x="1049481" y="1718313"/>
            <a:ext cx="5696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Dane do </a:t>
            </a:r>
            <a:r>
              <a:rPr lang="pl-PL" dirty="0" smtClean="0"/>
              <a:t>bazy dokumentów postępowań awansowych :</a:t>
            </a:r>
            <a:endParaRPr lang="pl-PL" dirty="0"/>
          </a:p>
        </p:txBody>
      </p:sp>
      <p:sp>
        <p:nvSpPr>
          <p:cNvPr id="6" name="Prostokąt 5"/>
          <p:cNvSpPr/>
          <p:nvPr/>
        </p:nvSpPr>
        <p:spPr>
          <a:xfrm>
            <a:off x="753901" y="3929663"/>
            <a:ext cx="10723419" cy="2312713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7" name="pole tekstowe 6"/>
          <p:cNvSpPr txBox="1"/>
          <p:nvPr/>
        </p:nvSpPr>
        <p:spPr>
          <a:xfrm>
            <a:off x="1263056" y="3980218"/>
            <a:ext cx="9829800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wprowadza się </a:t>
            </a:r>
            <a:r>
              <a:rPr lang="pl-PL" b="1" dirty="0" smtClean="0"/>
              <a:t>niezwłocznie</a:t>
            </a:r>
            <a:r>
              <a:rPr lang="pl-PL" dirty="0" smtClean="0"/>
              <a:t> po objęciu funkcji przez osobę upoważnioną do podpisywania dokumentów albo wprowadzeniu wzoru pieczęci urzędowej lub wzoru dokumentu;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 smtClean="0"/>
              <a:t>aktualizuje w </a:t>
            </a:r>
            <a:r>
              <a:rPr lang="pl-PL" b="1" dirty="0" smtClean="0"/>
              <a:t>niezwłocznie</a:t>
            </a:r>
            <a:r>
              <a:rPr lang="pl-PL" dirty="0" smtClean="0"/>
              <a:t> po zaistnieniu zmiany;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o</a:t>
            </a:r>
            <a:r>
              <a:rPr lang="pl-PL" dirty="0" smtClean="0"/>
              <a:t>znacza jako archiwalne</a:t>
            </a:r>
            <a:r>
              <a:rPr lang="pl-PL" b="1" dirty="0"/>
              <a:t> niezwłocznie</a:t>
            </a:r>
            <a:r>
              <a:rPr lang="pl-PL" dirty="0"/>
              <a:t> po </a:t>
            </a:r>
            <a:r>
              <a:rPr lang="pl-PL" dirty="0" smtClean="0"/>
              <a:t>zakończeniu sprawowania </a:t>
            </a:r>
            <a:r>
              <a:rPr lang="pl-PL" dirty="0"/>
              <a:t>funkcji przez osobę upoważnioną do podpisywania dokumentów albo </a:t>
            </a:r>
            <a:r>
              <a:rPr lang="pl-PL" dirty="0" smtClean="0"/>
              <a:t>wprowadzeniu nowego </a:t>
            </a:r>
            <a:r>
              <a:rPr lang="pl-PL" dirty="0"/>
              <a:t>wzoru pieczęci urzędowej lub </a:t>
            </a:r>
            <a:r>
              <a:rPr lang="pl-PL" dirty="0" smtClean="0"/>
              <a:t>nowego wzoru dokumentu;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pl-PL" dirty="0"/>
              <a:t>d</a:t>
            </a:r>
            <a:r>
              <a:rPr lang="pl-PL" dirty="0" smtClean="0"/>
              <a:t>ane nie są usuwane.</a:t>
            </a:r>
            <a:endParaRPr lang="pl-PL" dirty="0"/>
          </a:p>
        </p:txBody>
      </p:sp>
      <p:sp>
        <p:nvSpPr>
          <p:cNvPr id="8" name="pole tekstowe 7"/>
          <p:cNvSpPr txBox="1"/>
          <p:nvPr/>
        </p:nvSpPr>
        <p:spPr>
          <a:xfrm>
            <a:off x="1055237" y="3509733"/>
            <a:ext cx="5696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Dane do </a:t>
            </a:r>
            <a:r>
              <a:rPr lang="pl-PL" dirty="0" smtClean="0"/>
              <a:t>bazy dokumentów postępowań awansowych :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1169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748145" y="483079"/>
            <a:ext cx="107234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Terminy wprowadzania, aktualizowania, oznaczania danych jako archiwalne </a:t>
            </a:r>
          </a:p>
          <a:p>
            <a:pPr algn="ctr"/>
            <a:r>
              <a:rPr lang="pl-PL" sz="2400" b="1" dirty="0" smtClean="0"/>
              <a:t>i usuwania danych – baza dokumentów planistyczno-sprawozdawczych</a:t>
            </a:r>
            <a:endParaRPr lang="pl-PL" sz="2400" b="1" dirty="0"/>
          </a:p>
        </p:txBody>
      </p:sp>
      <p:sp>
        <p:nvSpPr>
          <p:cNvPr id="3" name="Prostokąt 2"/>
          <p:cNvSpPr/>
          <p:nvPr/>
        </p:nvSpPr>
        <p:spPr>
          <a:xfrm>
            <a:off x="748145" y="1741434"/>
            <a:ext cx="10723419" cy="4288429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4" name="pole tekstowe 3"/>
          <p:cNvSpPr txBox="1"/>
          <p:nvPr/>
        </p:nvSpPr>
        <p:spPr>
          <a:xfrm>
            <a:off x="1257300" y="1791990"/>
            <a:ext cx="9829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l-PL" dirty="0" smtClean="0"/>
              <a:t>wprowadza się odpowiednio:</a:t>
            </a:r>
          </a:p>
          <a:p>
            <a:pPr marL="537750" indent="-285750">
              <a:buFontTx/>
              <a:buChar char="-"/>
            </a:pPr>
            <a:r>
              <a:rPr lang="pl-PL" dirty="0" smtClean="0"/>
              <a:t>plany </a:t>
            </a:r>
            <a:r>
              <a:rPr lang="pl-PL" dirty="0"/>
              <a:t>rzeczowo­‑finansowe uczelni publicznych, w terminie do dnia 30 czerwca danego roku</a:t>
            </a:r>
            <a:r>
              <a:rPr lang="pl-PL" dirty="0" smtClean="0"/>
              <a:t>;</a:t>
            </a:r>
          </a:p>
          <a:p>
            <a:pPr marL="537750" indent="-285750">
              <a:buFontTx/>
              <a:buChar char="-"/>
            </a:pPr>
            <a:r>
              <a:rPr lang="pl-PL" dirty="0" smtClean="0"/>
              <a:t>sprawozdania </a:t>
            </a:r>
            <a:r>
              <a:rPr lang="pl-PL" dirty="0"/>
              <a:t>z wykonania planów rzeczowo­‑finansowych uczelni publicznych i roczne </a:t>
            </a:r>
            <a:r>
              <a:rPr lang="pl-PL" dirty="0" smtClean="0"/>
              <a:t>sprawozdania </a:t>
            </a:r>
            <a:r>
              <a:rPr lang="pl-PL" dirty="0"/>
              <a:t>finansowe uczelni publicznych zbadane przez firmę audytorską, w terminie do dnia 30 czerwca roku następującego po roku, za który są składane;</a:t>
            </a:r>
          </a:p>
          <a:p>
            <a:pPr marL="537750" indent="-285750">
              <a:buFontTx/>
              <a:buChar char="-"/>
            </a:pPr>
            <a:r>
              <a:rPr lang="pl-PL" dirty="0" smtClean="0"/>
              <a:t>sprawozdania </a:t>
            </a:r>
            <a:r>
              <a:rPr lang="pl-PL" dirty="0"/>
              <a:t>z wykorzystania środków finansowych, o których mowa w art. 365 ustawy składane w trybie art. 427 ust. 1 ustawy, w terminie 21 dni od dnia otrzymania wezwania ministra do jego </a:t>
            </a:r>
            <a:r>
              <a:rPr lang="pl-PL" dirty="0" smtClean="0"/>
              <a:t>złożenia;</a:t>
            </a:r>
          </a:p>
          <a:p>
            <a:pPr marL="537750" indent="-285750">
              <a:spcAft>
                <a:spcPts val="1200"/>
              </a:spcAft>
              <a:buFontTx/>
              <a:buChar char="-"/>
            </a:pPr>
            <a:r>
              <a:rPr lang="pl-PL" dirty="0" smtClean="0"/>
              <a:t>raporty</a:t>
            </a:r>
            <a:r>
              <a:rPr lang="pl-PL" dirty="0"/>
              <a:t> z wykorzystania środków </a:t>
            </a:r>
            <a:r>
              <a:rPr lang="pl-PL" dirty="0" smtClean="0"/>
              <a:t>finansowych  - szczegóły w rozporządzeniu;</a:t>
            </a:r>
          </a:p>
          <a:p>
            <a:pPr marL="32400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dirty="0"/>
              <a:t>d</a:t>
            </a:r>
            <a:r>
              <a:rPr lang="pl-PL" dirty="0" smtClean="0"/>
              <a:t>anych nie aktualizuje się (z wyjątkiem danych zawartych w sprawozdaniach i raportach z wykorzystania środków – aktualizuje się je na wezwanie ministra);</a:t>
            </a:r>
          </a:p>
          <a:p>
            <a:pPr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dirty="0"/>
              <a:t>o</a:t>
            </a:r>
            <a:r>
              <a:rPr lang="pl-PL" dirty="0" smtClean="0"/>
              <a:t>znacza się je jako archiwalne po upływie roku od dnia ich wprowadzenia do bazy;</a:t>
            </a:r>
          </a:p>
          <a:p>
            <a:pPr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dirty="0"/>
              <a:t>d</a:t>
            </a:r>
            <a:r>
              <a:rPr lang="pl-PL" dirty="0" smtClean="0"/>
              <a:t>ane przechowywane są w Systemie POL-on przez okres 10 lat.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1049481" y="1321505"/>
            <a:ext cx="6507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Dane do </a:t>
            </a:r>
            <a:r>
              <a:rPr lang="pl-PL" dirty="0" smtClean="0"/>
              <a:t>bazy dokumentów planistyczno-sprawozdawczych: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5583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slon.pics/wp-content/uploads/2018/06/Laptop-with-blank-screen.-3D-illustration.-Isolated.-Contains-clipping-path-1200x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611" y="431320"/>
            <a:ext cx="10712697" cy="592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pole tekstowe 1"/>
          <p:cNvSpPr txBox="1"/>
          <p:nvPr/>
        </p:nvSpPr>
        <p:spPr>
          <a:xfrm>
            <a:off x="4265761" y="1708032"/>
            <a:ext cx="36964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b="1" dirty="0" smtClean="0">
                <a:solidFill>
                  <a:schemeClr val="accent1"/>
                </a:solidFill>
              </a:rPr>
              <a:t>Dziękuję za uwagę!</a:t>
            </a:r>
            <a:endParaRPr lang="pl-PL" sz="3200" b="1" dirty="0">
              <a:solidFill>
                <a:schemeClr val="accent1"/>
              </a:solidFill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3562710" y="3055938"/>
            <a:ext cx="3528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 smtClean="0">
                <a:solidFill>
                  <a:schemeClr val="accent1"/>
                </a:solidFill>
              </a:rPr>
              <a:t>Andrzej Kurkiewicz</a:t>
            </a:r>
          </a:p>
          <a:p>
            <a:r>
              <a:rPr lang="pl-PL" sz="1600" dirty="0" smtClean="0">
                <a:solidFill>
                  <a:schemeClr val="accent1"/>
                </a:solidFill>
              </a:rPr>
              <a:t>Andrzej.Kurkiewicz@nauka.gov.pl</a:t>
            </a:r>
            <a:endParaRPr lang="pl-PL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69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758536" y="883226"/>
            <a:ext cx="10858500" cy="4708981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pl-PL" dirty="0" smtClean="0"/>
          </a:p>
          <a:p>
            <a:r>
              <a:rPr lang="pl-PL" dirty="0" smtClean="0"/>
              <a:t>Ustawa </a:t>
            </a:r>
            <a:r>
              <a:rPr lang="pl-PL" dirty="0"/>
              <a:t>z dnia </a:t>
            </a:r>
            <a:r>
              <a:rPr lang="pl-PL" dirty="0" smtClean="0"/>
              <a:t>20 lipca 2018 </a:t>
            </a:r>
            <a:r>
              <a:rPr lang="pl-PL" dirty="0"/>
              <a:t>r. </a:t>
            </a:r>
            <a:r>
              <a:rPr lang="pl-PL" i="1" dirty="0" smtClean="0"/>
              <a:t>Prawo o szkolnictwie wyższym i nauce (Dz. U. z 2018 r. poz. 1668 z późn. zm.)</a:t>
            </a:r>
            <a:r>
              <a:rPr lang="pl-PL" i="1" dirty="0"/>
              <a:t> </a:t>
            </a:r>
            <a:r>
              <a:rPr lang="pl-PL" dirty="0" smtClean="0"/>
              <a:t>w Dziale X </a:t>
            </a:r>
            <a:r>
              <a:rPr lang="pl-PL" i="1" dirty="0" smtClean="0"/>
              <a:t>Systemy Informatyczne szkolnictwa wyższego i nauki </a:t>
            </a:r>
            <a:r>
              <a:rPr lang="pl-PL" dirty="0" smtClean="0"/>
              <a:t>określa</a:t>
            </a:r>
            <a:r>
              <a:rPr lang="pl-PL" i="1" dirty="0"/>
              <a:t>:</a:t>
            </a:r>
          </a:p>
          <a:p>
            <a:endParaRPr lang="pl-PL" i="1" dirty="0"/>
          </a:p>
          <a:p>
            <a:endParaRPr lang="pl-PL" i="1" dirty="0"/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l-PL" b="1" dirty="0" smtClean="0"/>
              <a:t>ogólny zakres danych </a:t>
            </a:r>
            <a:r>
              <a:rPr lang="pl-PL" dirty="0" smtClean="0"/>
              <a:t>niezbędnych w celu wykonywania zadań związanych z ustalaniem i realizacja polityki naukowej państwa, przeprowadzaniem ewaluacji jakości kształcenia, ewaluacji szkół doktorskich i ewaluacji jakości działalności naukowej, prowadzeniem postępowań  w sprawie nadania stopnia doktora, stopnia doktora habilitowanego i tytułu profesora, ustaleniem subwencji i dotacji, nadzorem nad systemem szkolnictwa wyższego i nauki, realizacją zadań przez NAWA, </a:t>
            </a:r>
            <a:r>
              <a:rPr lang="pl-PL" dirty="0" err="1" smtClean="0"/>
              <a:t>NCBiR</a:t>
            </a:r>
            <a:r>
              <a:rPr lang="pl-PL" dirty="0" smtClean="0"/>
              <a:t> oraz NCN;</a:t>
            </a:r>
            <a:endParaRPr lang="pl-PL" dirty="0"/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l-PL" dirty="0" smtClean="0"/>
              <a:t>podmioty odpowiedzialne za </a:t>
            </a:r>
            <a:r>
              <a:rPr lang="pl-PL" b="1" dirty="0" smtClean="0"/>
              <a:t>wprowadzanie, aktualizowanie, archiwizowanie i usuwanie </a:t>
            </a:r>
            <a:r>
              <a:rPr lang="pl-PL" dirty="0" smtClean="0"/>
              <a:t>danych z Systemu POL-on;</a:t>
            </a:r>
            <a:endParaRPr lang="pl-PL" dirty="0"/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l-PL" dirty="0"/>
              <a:t>p</a:t>
            </a:r>
            <a:r>
              <a:rPr lang="pl-PL" dirty="0" smtClean="0"/>
              <a:t>odmioty, którym przysługuje </a:t>
            </a:r>
            <a:r>
              <a:rPr lang="pl-PL" b="1" dirty="0" smtClean="0"/>
              <a:t>dostęp</a:t>
            </a:r>
            <a:r>
              <a:rPr lang="pl-PL" dirty="0" smtClean="0"/>
              <a:t> do danych zawartych w systemie POL-on;</a:t>
            </a:r>
            <a:endParaRPr lang="pl-PL" dirty="0"/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l-PL" dirty="0" smtClean="0"/>
              <a:t>zasady prowadzenia monitoringu karier studentów i absolwentów studiów, osób ubiegających się o stopień doktora i osób, które uzyskały ten stopień;</a:t>
            </a:r>
          </a:p>
        </p:txBody>
      </p:sp>
      <p:sp>
        <p:nvSpPr>
          <p:cNvPr id="5" name="Prostokąt 4"/>
          <p:cNvSpPr/>
          <p:nvPr/>
        </p:nvSpPr>
        <p:spPr>
          <a:xfrm>
            <a:off x="758536" y="2026226"/>
            <a:ext cx="10816938" cy="373757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060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758536" y="526424"/>
            <a:ext cx="10858500" cy="5416868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pl-PL" dirty="0" smtClean="0"/>
          </a:p>
          <a:p>
            <a:r>
              <a:rPr lang="pl-PL" dirty="0" smtClean="0"/>
              <a:t>Ustawa  </a:t>
            </a:r>
            <a:r>
              <a:rPr lang="pl-PL" i="1" dirty="0" smtClean="0"/>
              <a:t>Prawo o szkolnictwie wyższym i nauce </a:t>
            </a:r>
            <a:r>
              <a:rPr lang="pl-PL" dirty="0" smtClean="0"/>
              <a:t>wskazuje, </a:t>
            </a:r>
            <a:r>
              <a:rPr lang="pl-PL" i="1" dirty="0" smtClean="0"/>
              <a:t>że:</a:t>
            </a:r>
            <a:endParaRPr lang="pl-PL" i="1" dirty="0"/>
          </a:p>
          <a:p>
            <a:endParaRPr lang="pl-PL" i="1" dirty="0"/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l-PL" dirty="0" smtClean="0"/>
              <a:t>za </a:t>
            </a:r>
            <a:r>
              <a:rPr lang="pl-PL" b="1" dirty="0" smtClean="0"/>
              <a:t>prawidłowość i rzetelność</a:t>
            </a:r>
            <a:r>
              <a:rPr lang="pl-PL" dirty="0" smtClean="0"/>
              <a:t> danych oraz </a:t>
            </a:r>
            <a:r>
              <a:rPr lang="pl-PL" b="1" dirty="0" smtClean="0"/>
              <a:t>terminowość ich wprowadzenia </a:t>
            </a:r>
            <a:r>
              <a:rPr lang="pl-PL" dirty="0" smtClean="0"/>
              <a:t>do Systemu POL-on odpowiada kierujący podmiotem;</a:t>
            </a:r>
            <a:endParaRPr lang="pl-PL" dirty="0"/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l-PL" dirty="0"/>
              <a:t>w</a:t>
            </a:r>
            <a:r>
              <a:rPr lang="pl-PL" dirty="0" smtClean="0"/>
              <a:t> przypadku wprowadzenia danych </a:t>
            </a:r>
            <a:r>
              <a:rPr lang="pl-PL" b="1" dirty="0" smtClean="0"/>
              <a:t>nieprawidłowych, nierzetelnych lub ich nieterminowego wprowadzenia</a:t>
            </a:r>
            <a:r>
              <a:rPr lang="pl-PL" dirty="0" smtClean="0"/>
              <a:t>, minister może </a:t>
            </a:r>
            <a:r>
              <a:rPr lang="pl-PL" b="1" dirty="0" smtClean="0">
                <a:solidFill>
                  <a:srgbClr val="FF0000"/>
                </a:solidFill>
              </a:rPr>
              <a:t>wstrzymać przekazywanie środków finansowych </a:t>
            </a:r>
            <a:r>
              <a:rPr lang="pl-PL" dirty="0" smtClean="0"/>
              <a:t>przeznaczonych na kształcenie studentów na studiach stacjonarnych, utrzymanie i rozwój uczelni, rozwój zawodowy pracowników, prowadzenie działalności naukowej, zakup lub wytworzenie aparatury naukowo-badawczej oraz infrastruktury informatycznej o wartości nieprzekraczającej 500 000 zł, kształcenie w szkole doktorskiej oraz komercjalizację wyników działalności naukowej oraz know-how związanego z tymi wynikami;</a:t>
            </a:r>
            <a:endParaRPr lang="pl-PL" dirty="0"/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l-PL" dirty="0"/>
              <a:t>o</a:t>
            </a:r>
            <a:r>
              <a:rPr lang="pl-PL" dirty="0" smtClean="0"/>
              <a:t>soba kierująca podmiotem składa </a:t>
            </a:r>
            <a:r>
              <a:rPr lang="pl-PL" b="1" dirty="0" smtClean="0"/>
              <a:t>oświadczenie</a:t>
            </a:r>
            <a:r>
              <a:rPr lang="pl-PL" dirty="0" smtClean="0"/>
              <a:t> w Systemie POL-on potwierdzające, że dane wprowadzone przez nią do baz danych Systemu POL- on są zgodne ze stanem faktycznym. Oświadczenie składane jest do </a:t>
            </a:r>
            <a:r>
              <a:rPr lang="pl-PL" b="1" dirty="0" smtClean="0"/>
              <a:t>dnia 31 stycznia</a:t>
            </a:r>
            <a:r>
              <a:rPr lang="pl-PL" dirty="0" smtClean="0"/>
              <a:t> wg stany </a:t>
            </a:r>
            <a:r>
              <a:rPr lang="pl-PL" b="1" dirty="0" smtClean="0"/>
              <a:t>na dzień 31 grudnia</a:t>
            </a:r>
            <a:r>
              <a:rPr lang="pl-PL" dirty="0" smtClean="0"/>
              <a:t>;</a:t>
            </a:r>
            <a:endParaRPr lang="pl-PL" dirty="0"/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l-PL" dirty="0"/>
              <a:t>d</a:t>
            </a:r>
            <a:r>
              <a:rPr lang="pl-PL" dirty="0" smtClean="0"/>
              <a:t>ane zawarte w systemie POL-on wykorzystywane są na </a:t>
            </a:r>
            <a:r>
              <a:rPr lang="pl-PL" b="1" dirty="0" smtClean="0"/>
              <a:t>potrzebny statystyki publicznej</a:t>
            </a:r>
            <a:r>
              <a:rPr lang="pl-PL" dirty="0" smtClean="0"/>
              <a:t>;</a:t>
            </a:r>
            <a:endParaRPr lang="pl-PL" dirty="0"/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l-PL" dirty="0"/>
              <a:t>o</a:t>
            </a:r>
            <a:r>
              <a:rPr lang="pl-PL" dirty="0" smtClean="0"/>
              <a:t>bowiązek, o którym mowa w art. 30 ust. 2 ustawy z dnia 29 czerwca 1995 r. </a:t>
            </a:r>
            <a:r>
              <a:rPr lang="pl-PL" i="1" dirty="0" smtClean="0"/>
              <a:t>o statystyce publicznej </a:t>
            </a:r>
            <a:r>
              <a:rPr lang="pl-PL" dirty="0" smtClean="0"/>
              <a:t>(Dz. U. z 2018 r. poz. 997 i 1000) realizowany jest za pośrednictwem Systemu POL-on.</a:t>
            </a:r>
            <a:endParaRPr lang="pl-PL" dirty="0"/>
          </a:p>
        </p:txBody>
      </p:sp>
      <p:sp>
        <p:nvSpPr>
          <p:cNvPr id="5" name="Prostokąt 4"/>
          <p:cNvSpPr/>
          <p:nvPr/>
        </p:nvSpPr>
        <p:spPr>
          <a:xfrm>
            <a:off x="779317" y="1295351"/>
            <a:ext cx="10816938" cy="4786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897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34156191"/>
              </p:ext>
            </p:extLst>
          </p:nvPr>
        </p:nvGraphicFramePr>
        <p:xfrm>
          <a:off x="1424517" y="624469"/>
          <a:ext cx="9467385" cy="62335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83126" y="58191"/>
            <a:ext cx="11986953" cy="461665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Zintegrowany System Informacji o Szkolnictwie Wyższym i Nauce POL-on</a:t>
            </a:r>
            <a:endParaRPr lang="pl-PL" sz="2400" b="1" dirty="0"/>
          </a:p>
        </p:txBody>
      </p:sp>
    </p:spTree>
    <p:extLst>
      <p:ext uri="{BB962C8B-B14F-4D97-AF65-F5344CB8AC3E}">
        <p14:creationId xmlns:p14="http://schemas.microsoft.com/office/powerpoint/2010/main" val="10367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/>
          <p:cNvSpPr txBox="1"/>
          <p:nvPr/>
        </p:nvSpPr>
        <p:spPr>
          <a:xfrm>
            <a:off x="758536" y="1392379"/>
            <a:ext cx="10858500" cy="3600986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pl-PL" dirty="0" smtClean="0"/>
          </a:p>
          <a:p>
            <a:r>
              <a:rPr lang="pl-PL" dirty="0" smtClean="0"/>
              <a:t>Rozporządzenie </a:t>
            </a:r>
            <a:r>
              <a:rPr lang="pl-PL" dirty="0"/>
              <a:t>z dnia </a:t>
            </a:r>
            <a:r>
              <a:rPr lang="pl-PL" dirty="0" smtClean="0"/>
              <a:t>… </a:t>
            </a:r>
            <a:r>
              <a:rPr lang="pl-PL" dirty="0"/>
              <a:t>marca 2019 r. </a:t>
            </a:r>
            <a:r>
              <a:rPr lang="pl-PL" i="1" dirty="0"/>
              <a:t>w sprawie danych przetwarzanych w Zintegrowanym Systemie Informacji o Szkolnictwie Wyższym i Nauce POL­‑</a:t>
            </a:r>
            <a:r>
              <a:rPr lang="pl-PL" i="1" dirty="0" smtClean="0"/>
              <a:t>on:</a:t>
            </a:r>
            <a:endParaRPr lang="pl-PL" i="1" dirty="0"/>
          </a:p>
          <a:p>
            <a:endParaRPr lang="pl-PL" i="1" dirty="0"/>
          </a:p>
          <a:p>
            <a:endParaRPr lang="pl-PL" i="1" dirty="0"/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l-PL" b="1" dirty="0" smtClean="0"/>
              <a:t>uszczegóławia </a:t>
            </a:r>
            <a:r>
              <a:rPr lang="pl-PL" b="1" dirty="0"/>
              <a:t>zakres </a:t>
            </a:r>
            <a:r>
              <a:rPr lang="pl-PL" dirty="0"/>
              <a:t>niektórych </a:t>
            </a:r>
            <a:r>
              <a:rPr lang="pl-PL" dirty="0" smtClean="0"/>
              <a:t>danych wskazanych w ustawie;</a:t>
            </a:r>
            <a:endParaRPr lang="pl-PL" dirty="0"/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l-PL" dirty="0" smtClean="0"/>
              <a:t>określa </a:t>
            </a:r>
            <a:r>
              <a:rPr lang="pl-PL" b="1" dirty="0" smtClean="0"/>
              <a:t>tryb </a:t>
            </a:r>
            <a:r>
              <a:rPr lang="pl-PL" b="1" dirty="0"/>
              <a:t>i terminy </a:t>
            </a:r>
            <a:r>
              <a:rPr lang="pl-PL" dirty="0"/>
              <a:t>wprowadzania danych do baz danych Systemu POL-on oraz aktualizowania, archiwizowania i usuwania tych </a:t>
            </a:r>
            <a:r>
              <a:rPr lang="pl-PL" dirty="0" smtClean="0"/>
              <a:t>danych</a:t>
            </a:r>
            <a:endParaRPr lang="pl-PL" dirty="0"/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l-PL" dirty="0" smtClean="0"/>
              <a:t>określa </a:t>
            </a:r>
            <a:r>
              <a:rPr lang="pl-PL" b="1" dirty="0" smtClean="0"/>
              <a:t>sposób</a:t>
            </a:r>
            <a:r>
              <a:rPr lang="pl-PL" dirty="0" smtClean="0"/>
              <a:t> </a:t>
            </a:r>
            <a:r>
              <a:rPr lang="pl-PL" dirty="0"/>
              <a:t>wprowadzania prac dyplomowych do repozytorium pisemnych prac dyplomowych oraz specyfikację formatu tych prac</a:t>
            </a:r>
            <a:r>
              <a:rPr lang="pl-PL" dirty="0" smtClean="0"/>
              <a:t>;</a:t>
            </a:r>
            <a:endParaRPr lang="pl-PL" dirty="0"/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pl-PL" dirty="0"/>
              <a:t>określa </a:t>
            </a:r>
            <a:r>
              <a:rPr lang="pl-PL" b="1" dirty="0" smtClean="0"/>
              <a:t>tryb </a:t>
            </a:r>
            <a:r>
              <a:rPr lang="pl-PL" b="1" dirty="0"/>
              <a:t>i sposób </a:t>
            </a:r>
            <a:r>
              <a:rPr lang="pl-PL" dirty="0"/>
              <a:t>udostępniania danych zamieszczonych w Systemie </a:t>
            </a:r>
            <a:r>
              <a:rPr lang="pl-PL" dirty="0" smtClean="0"/>
              <a:t>POL-on</a:t>
            </a:r>
          </a:p>
        </p:txBody>
      </p:sp>
      <p:sp>
        <p:nvSpPr>
          <p:cNvPr id="5" name="Prostokąt 4"/>
          <p:cNvSpPr/>
          <p:nvPr/>
        </p:nvSpPr>
        <p:spPr>
          <a:xfrm>
            <a:off x="800098" y="2544006"/>
            <a:ext cx="10816938" cy="2622247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1026" name="Picture 2" descr="https://www.slon.pics/wp-content/uploads/2017/12/Man-sitting-at-the-desk-and-working-on-a-laptop.-3D-illustration.-Isolated.-Contains-clipping-pat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2592" y="191994"/>
            <a:ext cx="1705597" cy="1550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22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a 10"/>
          <p:cNvGrpSpPr/>
          <p:nvPr/>
        </p:nvGrpSpPr>
        <p:grpSpPr>
          <a:xfrm>
            <a:off x="664897" y="1046284"/>
            <a:ext cx="10886536" cy="5196255"/>
            <a:chOff x="638520" y="574078"/>
            <a:chExt cx="10886536" cy="5376409"/>
          </a:xfrm>
        </p:grpSpPr>
        <p:sp>
          <p:nvSpPr>
            <p:cNvPr id="9" name="Dowolny kształt 8"/>
            <p:cNvSpPr/>
            <p:nvPr/>
          </p:nvSpPr>
          <p:spPr>
            <a:xfrm>
              <a:off x="638520" y="574078"/>
              <a:ext cx="10886536" cy="547200"/>
            </a:xfrm>
            <a:custGeom>
              <a:avLst/>
              <a:gdLst>
                <a:gd name="connsiteX0" fmla="*/ 0 w 10886536"/>
                <a:gd name="connsiteY0" fmla="*/ 0 h 547200"/>
                <a:gd name="connsiteX1" fmla="*/ 10886536 w 10886536"/>
                <a:gd name="connsiteY1" fmla="*/ 0 h 547200"/>
                <a:gd name="connsiteX2" fmla="*/ 10886536 w 10886536"/>
                <a:gd name="connsiteY2" fmla="*/ 547200 h 547200"/>
                <a:gd name="connsiteX3" fmla="*/ 0 w 10886536"/>
                <a:gd name="connsiteY3" fmla="*/ 547200 h 547200"/>
                <a:gd name="connsiteX4" fmla="*/ 0 w 10886536"/>
                <a:gd name="connsiteY4" fmla="*/ 0 h 54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86536" h="547200">
                  <a:moveTo>
                    <a:pt x="0" y="0"/>
                  </a:moveTo>
                  <a:lnTo>
                    <a:pt x="10886536" y="0"/>
                  </a:lnTo>
                  <a:lnTo>
                    <a:pt x="10886536" y="547200"/>
                  </a:lnTo>
                  <a:lnTo>
                    <a:pt x="0" y="5472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5128" tIns="77216" rIns="135128" bIns="77216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900" kern="1200" dirty="0" smtClean="0"/>
                <a:t>Wykaz pracowników</a:t>
              </a:r>
              <a:endParaRPr lang="pl-PL" sz="1900" kern="1200" dirty="0"/>
            </a:p>
          </p:txBody>
        </p:sp>
        <p:sp>
          <p:nvSpPr>
            <p:cNvPr id="10" name="Dowolny kształt 9"/>
            <p:cNvSpPr/>
            <p:nvPr/>
          </p:nvSpPr>
          <p:spPr>
            <a:xfrm>
              <a:off x="638520" y="1121308"/>
              <a:ext cx="10886536" cy="4829179"/>
            </a:xfrm>
            <a:custGeom>
              <a:avLst/>
              <a:gdLst>
                <a:gd name="connsiteX0" fmla="*/ 0 w 10886536"/>
                <a:gd name="connsiteY0" fmla="*/ 0 h 5111190"/>
                <a:gd name="connsiteX1" fmla="*/ 10886536 w 10886536"/>
                <a:gd name="connsiteY1" fmla="*/ 0 h 5111190"/>
                <a:gd name="connsiteX2" fmla="*/ 10886536 w 10886536"/>
                <a:gd name="connsiteY2" fmla="*/ 5111190 h 5111190"/>
                <a:gd name="connsiteX3" fmla="*/ 0 w 10886536"/>
                <a:gd name="connsiteY3" fmla="*/ 5111190 h 5111190"/>
                <a:gd name="connsiteX4" fmla="*/ 0 w 10886536"/>
                <a:gd name="connsiteY4" fmla="*/ 0 h 5111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86536" h="5111190">
                  <a:moveTo>
                    <a:pt x="0" y="0"/>
                  </a:moveTo>
                  <a:lnTo>
                    <a:pt x="10886536" y="0"/>
                  </a:lnTo>
                  <a:lnTo>
                    <a:pt x="10886536" y="5111190"/>
                  </a:lnTo>
                  <a:lnTo>
                    <a:pt x="0" y="511119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346" tIns="101346" rIns="135128" bIns="152019" numCol="1" spcCol="1270" anchor="t" anchorCtr="0">
              <a:noAutofit/>
            </a:bodyPr>
            <a:lstStyle/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kern="1200" dirty="0" smtClean="0"/>
                <a:t>Numer elektronicznego identyfikatora naukowca </a:t>
              </a:r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kern="1200" dirty="0" smtClean="0"/>
                <a:t>Informacje o tytule zawodowym, stopniu doktora, stopniu doktora habilitowanego lub tytule profesora</a:t>
              </a:r>
              <a:endParaRPr lang="pl-PL" kern="1200" dirty="0"/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kern="1200" dirty="0" smtClean="0"/>
                <a:t>Informacje o zajęciach prowadzonych w ramach poszczególnych programów studiów</a:t>
              </a:r>
              <a:endParaRPr lang="pl-PL" kern="1200" dirty="0"/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kern="1200" dirty="0" smtClean="0"/>
                <a:t>Informacje o zaliczeniu do liczby pracowników, o której mowa w art. 265 ust. 4 ustawy</a:t>
              </a:r>
              <a:endParaRPr lang="pl-PL" kern="1200" dirty="0"/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kern="1200" dirty="0" smtClean="0"/>
                <a:t>Informacje o podmiocie i dyscyplinach, o których mowa w art. 265 ust. 13 ustawy</a:t>
              </a:r>
              <a:endParaRPr lang="pl-PL" kern="1200" dirty="0"/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kern="1200" dirty="0" smtClean="0"/>
                <a:t>Informacje o podstawowym miejscu pracy i miejscu dodatkowego zatrudnienia</a:t>
              </a:r>
              <a:endParaRPr lang="pl-PL" kern="1200" dirty="0"/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kern="1200" dirty="0" smtClean="0"/>
                <a:t>Informacje o stanowisku pracy i wymiarze czasu pracy</a:t>
              </a:r>
              <a:endParaRPr lang="pl-PL" kern="1200" dirty="0"/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kern="1200" dirty="0" smtClean="0"/>
                <a:t>Informacje o czasie pracy związanej z prowadzeniem działalności naukowej w poszczególnych dyscyplinach</a:t>
              </a:r>
              <a:endParaRPr lang="pl-PL" kern="1200" dirty="0"/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kern="1200" dirty="0" smtClean="0"/>
                <a:t>Informacje o kompetencjach i doświadczeniu pozwalających na prawidłową realizację zajęć w ramach programu studiów  - w przypadku innych osób prowadzących zajęcia</a:t>
              </a:r>
              <a:endParaRPr lang="pl-PL" kern="1200" dirty="0"/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kern="1200" dirty="0" smtClean="0"/>
                <a:t>Informacje o szkole doktorskiej, w której dana osoba prowadzi kształcenie</a:t>
              </a:r>
              <a:endParaRPr lang="pl-PL" kern="1200" dirty="0"/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kern="1200" dirty="0" smtClean="0"/>
                <a:t>Informacje o pełnionych funkcjach kierowniczych w uczelni</a:t>
              </a:r>
              <a:endParaRPr lang="pl-PL" kern="1200" dirty="0"/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kern="1200" dirty="0" smtClean="0"/>
                <a:t>Informacje o prawomocnym orzeczeniu kary dyscyplinarnej, o której mowa w art. 276 ust. 1 pkt 4-8 oraz o prawomocnym orzeczeniu, o którym mowa w art. 180 ustawy z dnia 6 czerwca 1997 r. – Kodeks karny wykonawczy</a:t>
              </a:r>
              <a:endParaRPr lang="pl-PL" kern="1200" dirty="0"/>
            </a:p>
            <a:p>
              <a:pPr marL="171450" lvl="1" indent="-171450" algn="l" defTabSz="8445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kern="1200" dirty="0" smtClean="0"/>
                <a:t>Informacje o osiągnięciach naukowych i artystycznych</a:t>
              </a:r>
              <a:endParaRPr lang="pl-PL" kern="1200" dirty="0"/>
            </a:p>
          </p:txBody>
        </p:sp>
      </p:grpSp>
      <p:sp>
        <p:nvSpPr>
          <p:cNvPr id="12" name="pole tekstowe 11"/>
          <p:cNvSpPr txBox="1"/>
          <p:nvPr/>
        </p:nvSpPr>
        <p:spPr>
          <a:xfrm>
            <a:off x="83126" y="299727"/>
            <a:ext cx="11986953" cy="461665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Zakres danych, które zostały uszczegółowione w rozporządzeniu</a:t>
            </a:r>
            <a:endParaRPr lang="pl-PL" sz="2400" b="1" dirty="0"/>
          </a:p>
        </p:txBody>
      </p:sp>
    </p:spTree>
    <p:extLst>
      <p:ext uri="{BB962C8B-B14F-4D97-AF65-F5344CB8AC3E}">
        <p14:creationId xmlns:p14="http://schemas.microsoft.com/office/powerpoint/2010/main" val="36851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/>
          <p:cNvGrpSpPr/>
          <p:nvPr/>
        </p:nvGrpSpPr>
        <p:grpSpPr>
          <a:xfrm>
            <a:off x="6910453" y="798261"/>
            <a:ext cx="3889808" cy="608320"/>
            <a:chOff x="7566142" y="285716"/>
            <a:chExt cx="3316991" cy="620411"/>
          </a:xfrm>
        </p:grpSpPr>
        <p:sp>
          <p:nvSpPr>
            <p:cNvPr id="6" name="Prostokąt 5"/>
            <p:cNvSpPr/>
            <p:nvPr/>
          </p:nvSpPr>
          <p:spPr>
            <a:xfrm>
              <a:off x="7566142" y="285716"/>
              <a:ext cx="3316991" cy="620411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pole tekstowe 6"/>
            <p:cNvSpPr txBox="1"/>
            <p:nvPr/>
          </p:nvSpPr>
          <p:spPr>
            <a:xfrm>
              <a:off x="7566142" y="285716"/>
              <a:ext cx="3316991" cy="62041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0904" tIns="69088" rIns="120904" bIns="69088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700" kern="1200" dirty="0" smtClean="0"/>
                <a:t>Wykaz osób ubiegających się o tytuł doktora</a:t>
              </a:r>
              <a:endParaRPr lang="pl-PL" sz="1700" kern="1200" dirty="0"/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6910453" y="1418671"/>
            <a:ext cx="3889808" cy="4850090"/>
            <a:chOff x="7566142" y="906127"/>
            <a:chExt cx="3316991" cy="4946490"/>
          </a:xfrm>
        </p:grpSpPr>
        <p:sp>
          <p:nvSpPr>
            <p:cNvPr id="4" name="Prostokąt 3"/>
            <p:cNvSpPr/>
            <p:nvPr/>
          </p:nvSpPr>
          <p:spPr>
            <a:xfrm>
              <a:off x="7566142" y="906127"/>
              <a:ext cx="3316991" cy="494649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pole tekstowe 4"/>
            <p:cNvSpPr txBox="1"/>
            <p:nvPr/>
          </p:nvSpPr>
          <p:spPr>
            <a:xfrm>
              <a:off x="7566142" y="906127"/>
              <a:ext cx="3316991" cy="49464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0678" tIns="90678" rIns="120904" bIns="136017" numCol="1" spcCol="1270" anchor="t" anchorCtr="0">
              <a:noAutofit/>
            </a:bodyPr>
            <a:lstStyle/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700" kern="1200" dirty="0" smtClean="0"/>
                <a:t>Numer elektronicznego identyfikatora naukowca</a:t>
              </a:r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700" dirty="0" smtClean="0"/>
                <a:t>Informacje o szkole doktorskiej</a:t>
              </a:r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700" kern="1200" dirty="0" smtClean="0"/>
                <a:t>W przypadku cudzoziemców</a:t>
              </a:r>
            </a:p>
            <a:p>
              <a:pPr marL="540000" lvl="1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-"/>
              </a:pPr>
              <a:r>
                <a:rPr lang="pl-PL" sz="1600" dirty="0"/>
                <a:t>Nazwa państwa urodzenia</a:t>
              </a:r>
            </a:p>
            <a:p>
              <a:pPr marL="540000" lvl="1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-"/>
              </a:pPr>
              <a:r>
                <a:rPr lang="pl-PL" sz="1600" dirty="0"/>
                <a:t>Informacje o przyjęciu na studia i ich odbywaniu</a:t>
              </a:r>
            </a:p>
            <a:p>
              <a:pPr marL="540000" lvl="1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-"/>
              </a:pPr>
              <a:r>
                <a:rPr lang="pl-PL" sz="1600" dirty="0"/>
                <a:t>Informacje o posiadaniu Karty </a:t>
              </a:r>
              <a:r>
                <a:rPr lang="pl-PL" sz="1600" dirty="0" smtClean="0"/>
                <a:t>Polaka</a:t>
              </a:r>
              <a:endParaRPr lang="pl-PL" sz="1700" kern="1200" dirty="0" smtClean="0"/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700" dirty="0" smtClean="0"/>
                <a:t>Informacje o nadaniu stopnia doktora</a:t>
              </a:r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700" kern="1200" dirty="0" smtClean="0"/>
                <a:t>Datę rozpoczęcia kształcenia w szkole doktorskiej, datę i okres zawieszenia, datę ukończenia kształcenia albo datę skreślenia z listy doktorantów</a:t>
              </a:r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700" dirty="0" smtClean="0"/>
                <a:t>Informacje o ocenie śródokresowej</a:t>
              </a:r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700" kern="1200" dirty="0" smtClean="0"/>
                <a:t>Informacje o osiągnieciach naukowych i artystycznych</a:t>
              </a:r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700" dirty="0" smtClean="0"/>
                <a:t>Informacje o zatrudnieniu, o którym mowa w art. 209 ust. 10 pkt. 1 i 2</a:t>
              </a:r>
              <a:endParaRPr lang="pl-PL" sz="1700" kern="1200" dirty="0"/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pl-PL" sz="1700" kern="1200" dirty="0"/>
            </a:p>
          </p:txBody>
        </p:sp>
      </p:grpSp>
      <p:grpSp>
        <p:nvGrpSpPr>
          <p:cNvPr id="8" name="Grupa 7"/>
          <p:cNvGrpSpPr/>
          <p:nvPr/>
        </p:nvGrpSpPr>
        <p:grpSpPr>
          <a:xfrm>
            <a:off x="1337798" y="818760"/>
            <a:ext cx="3889808" cy="607677"/>
            <a:chOff x="5799366" y="92416"/>
            <a:chExt cx="5087116" cy="518400"/>
          </a:xfrm>
        </p:grpSpPr>
        <p:sp>
          <p:nvSpPr>
            <p:cNvPr id="12" name="Prostokąt 11"/>
            <p:cNvSpPr/>
            <p:nvPr/>
          </p:nvSpPr>
          <p:spPr>
            <a:xfrm>
              <a:off x="5799366" y="92416"/>
              <a:ext cx="5087116" cy="5184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pole tekstowe 12"/>
            <p:cNvSpPr txBox="1"/>
            <p:nvPr/>
          </p:nvSpPr>
          <p:spPr>
            <a:xfrm>
              <a:off x="5799366" y="92416"/>
              <a:ext cx="5087116" cy="518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8016" tIns="73152" rIns="128016" bIns="73152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800" kern="1200" dirty="0" smtClean="0"/>
                <a:t>Wykaz studentów</a:t>
              </a:r>
              <a:endParaRPr lang="pl-PL" sz="1800" kern="1200" dirty="0"/>
            </a:p>
          </p:txBody>
        </p:sp>
      </p:grpSp>
      <p:grpSp>
        <p:nvGrpSpPr>
          <p:cNvPr id="9" name="Grupa 8"/>
          <p:cNvGrpSpPr/>
          <p:nvPr/>
        </p:nvGrpSpPr>
        <p:grpSpPr>
          <a:xfrm>
            <a:off x="1337798" y="1426437"/>
            <a:ext cx="3889808" cy="4844963"/>
            <a:chOff x="5799366" y="610816"/>
            <a:chExt cx="5087116" cy="5435100"/>
          </a:xfrm>
        </p:grpSpPr>
        <p:sp>
          <p:nvSpPr>
            <p:cNvPr id="10" name="Prostokąt 9"/>
            <p:cNvSpPr/>
            <p:nvPr/>
          </p:nvSpPr>
          <p:spPr>
            <a:xfrm>
              <a:off x="5799366" y="610816"/>
              <a:ext cx="5087116" cy="543510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pole tekstowe 10"/>
            <p:cNvSpPr txBox="1"/>
            <p:nvPr/>
          </p:nvSpPr>
          <p:spPr>
            <a:xfrm>
              <a:off x="5799366" y="610816"/>
              <a:ext cx="5087116" cy="54351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012" tIns="96012" rIns="128016" bIns="144018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800" kern="1200" dirty="0" smtClean="0"/>
                <a:t>W przypadku cudzoziemców:</a:t>
              </a:r>
            </a:p>
            <a:p>
              <a:pPr marL="540000" lvl="1" indent="-2857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-"/>
              </a:pPr>
              <a:r>
                <a:rPr lang="pl-PL" dirty="0" smtClean="0"/>
                <a:t>Nazwa państwa urodzenia</a:t>
              </a:r>
            </a:p>
            <a:p>
              <a:pPr marL="540000" lvl="1" indent="-2857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-"/>
              </a:pPr>
              <a:r>
                <a:rPr lang="pl-PL" sz="1800" kern="1200" dirty="0" smtClean="0"/>
                <a:t>Informacje o przyjęciu na studia i ich odbywaniu</a:t>
              </a:r>
            </a:p>
            <a:p>
              <a:pPr marL="540000" lvl="1" indent="-2857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-"/>
              </a:pPr>
              <a:r>
                <a:rPr lang="pl-PL" dirty="0" smtClean="0"/>
                <a:t>Informacje o posiadaniu Karty Polaka</a:t>
              </a:r>
              <a:endParaRPr lang="pl-PL" sz="1800" kern="1200" dirty="0" smtClean="0"/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dirty="0" smtClean="0"/>
                <a:t>Liczba punktów ECTS uzyskana przez studenta na studiach na każdym kierunku, poziomie i profilu</a:t>
              </a:r>
              <a:endParaRPr lang="pl-PL" sz="1800" kern="1200" dirty="0"/>
            </a:p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dirty="0"/>
                <a:t>Liczba punktów </a:t>
              </a:r>
              <a:r>
                <a:rPr lang="pl-PL" dirty="0" smtClean="0"/>
                <a:t>ECTS która w wyniku potwierdzenia efektów uczenia się została zaliczona studentowi do danego programu studiów na określonym kierunku, poziomie i profilu</a:t>
              </a:r>
            </a:p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800" kern="1200" dirty="0" smtClean="0"/>
                <a:t>Rodzaj przyznanych świadczeń, o których mowa w art. 86 ust. 1 pkt 1-4 ustawy</a:t>
              </a:r>
            </a:p>
          </p:txBody>
        </p:sp>
      </p:grpSp>
      <p:sp>
        <p:nvSpPr>
          <p:cNvPr id="14" name="pole tekstowe 13"/>
          <p:cNvSpPr txBox="1"/>
          <p:nvPr/>
        </p:nvSpPr>
        <p:spPr>
          <a:xfrm>
            <a:off x="83126" y="239345"/>
            <a:ext cx="11986953" cy="461665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Zakres danych, które zostały uszczegółowione w rozporządzeniu</a:t>
            </a:r>
            <a:endParaRPr lang="pl-PL" sz="2400" b="1" dirty="0"/>
          </a:p>
        </p:txBody>
      </p:sp>
    </p:spTree>
    <p:extLst>
      <p:ext uri="{BB962C8B-B14F-4D97-AF65-F5344CB8AC3E}">
        <p14:creationId xmlns:p14="http://schemas.microsoft.com/office/powerpoint/2010/main" val="379036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a 1"/>
          <p:cNvGrpSpPr/>
          <p:nvPr/>
        </p:nvGrpSpPr>
        <p:grpSpPr>
          <a:xfrm>
            <a:off x="7229629" y="798261"/>
            <a:ext cx="3889808" cy="608320"/>
            <a:chOff x="7566142" y="285716"/>
            <a:chExt cx="3316991" cy="620411"/>
          </a:xfrm>
        </p:grpSpPr>
        <p:sp>
          <p:nvSpPr>
            <p:cNvPr id="6" name="Prostokąt 5"/>
            <p:cNvSpPr/>
            <p:nvPr/>
          </p:nvSpPr>
          <p:spPr>
            <a:xfrm>
              <a:off x="7566142" y="285716"/>
              <a:ext cx="3316991" cy="620411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pole tekstowe 6"/>
            <p:cNvSpPr txBox="1"/>
            <p:nvPr/>
          </p:nvSpPr>
          <p:spPr>
            <a:xfrm>
              <a:off x="7566142" y="285716"/>
              <a:ext cx="3316991" cy="62041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0904" tIns="69088" rIns="120904" bIns="69088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700" kern="1200" dirty="0" smtClean="0"/>
                <a:t>Baza osób upoważnionych do podpisywania dokumentów</a:t>
              </a:r>
              <a:endParaRPr lang="pl-PL" sz="1700" kern="1200" dirty="0"/>
            </a:p>
          </p:txBody>
        </p:sp>
      </p:grpSp>
      <p:grpSp>
        <p:nvGrpSpPr>
          <p:cNvPr id="3" name="Grupa 2"/>
          <p:cNvGrpSpPr/>
          <p:nvPr/>
        </p:nvGrpSpPr>
        <p:grpSpPr>
          <a:xfrm>
            <a:off x="7229629" y="1418671"/>
            <a:ext cx="3889808" cy="4850090"/>
            <a:chOff x="7566142" y="906127"/>
            <a:chExt cx="3316991" cy="4946490"/>
          </a:xfrm>
        </p:grpSpPr>
        <p:sp>
          <p:nvSpPr>
            <p:cNvPr id="4" name="Prostokąt 3"/>
            <p:cNvSpPr/>
            <p:nvPr/>
          </p:nvSpPr>
          <p:spPr>
            <a:xfrm>
              <a:off x="7566142" y="906127"/>
              <a:ext cx="3316991" cy="494649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pole tekstowe 4"/>
            <p:cNvSpPr txBox="1"/>
            <p:nvPr/>
          </p:nvSpPr>
          <p:spPr>
            <a:xfrm>
              <a:off x="7566142" y="906127"/>
              <a:ext cx="3316991" cy="49464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0678" tIns="90678" rIns="120904" bIns="136017" numCol="1" spcCol="1270" anchor="t" anchorCtr="0">
              <a:noAutofit/>
            </a:bodyPr>
            <a:lstStyle/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700" kern="1200" dirty="0" smtClean="0"/>
                <a:t>Informacje o funkcji pełnionej w uczelni, instytucie PAN, instytucie badawczym lub instytucie międzynarodowym</a:t>
              </a:r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700" dirty="0" smtClean="0"/>
                <a:t>Odwzorowanie cyfrowe wzoru podpisu i parafy</a:t>
              </a:r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700" kern="1200" dirty="0" smtClean="0"/>
                <a:t>Informacje o wzorze pieczęci urzędowej</a:t>
              </a:r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700" dirty="0" smtClean="0"/>
                <a:t>Informacje o wzorach</a:t>
              </a:r>
            </a:p>
            <a:p>
              <a:pPr marL="540000" lvl="1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-"/>
              </a:pPr>
              <a:r>
                <a:rPr lang="pl-PL" dirty="0" smtClean="0"/>
                <a:t>Dyplomów ukończenia studiów, dyplomów doktorskich i dyplomów habilitacyjnych</a:t>
              </a:r>
              <a:endParaRPr lang="pl-PL" dirty="0"/>
            </a:p>
            <a:p>
              <a:pPr marL="540000" lvl="1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-"/>
              </a:pPr>
              <a:r>
                <a:rPr lang="pl-PL" dirty="0" smtClean="0"/>
                <a:t>Odpisów dokumentów, o których mowa powyżej, w tym odpisów w języku obcym</a:t>
              </a:r>
              <a:endParaRPr lang="pl-PL" dirty="0"/>
            </a:p>
            <a:p>
              <a:pPr marL="540000" lvl="1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-"/>
              </a:pPr>
              <a:r>
                <a:rPr lang="pl-PL" dirty="0" smtClean="0"/>
                <a:t>Świadectw ukończenia studiów podyplomowych</a:t>
              </a:r>
            </a:p>
            <a:p>
              <a:pPr marL="540000" lvl="1" indent="-2857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-"/>
              </a:pPr>
              <a:r>
                <a:rPr lang="pl-PL" sz="1700" kern="1200" dirty="0" smtClean="0"/>
                <a:t>Zaświadczenia o ukończeniu studió</a:t>
              </a:r>
              <a:r>
                <a:rPr lang="pl-PL" sz="1700" dirty="0" smtClean="0"/>
                <a:t>w i studiów </a:t>
              </a:r>
              <a:r>
                <a:rPr lang="pl-PL" sz="1700" dirty="0" err="1" smtClean="0"/>
                <a:t>podyplomowcyh</a:t>
              </a:r>
              <a:endParaRPr lang="pl-PL" sz="1700" kern="1200" dirty="0"/>
            </a:p>
          </p:txBody>
        </p:sp>
      </p:grpSp>
      <p:grpSp>
        <p:nvGrpSpPr>
          <p:cNvPr id="8" name="Grupa 7"/>
          <p:cNvGrpSpPr/>
          <p:nvPr/>
        </p:nvGrpSpPr>
        <p:grpSpPr>
          <a:xfrm>
            <a:off x="957531" y="818760"/>
            <a:ext cx="5710687" cy="607677"/>
            <a:chOff x="5799366" y="92416"/>
            <a:chExt cx="5087116" cy="518400"/>
          </a:xfrm>
        </p:grpSpPr>
        <p:sp>
          <p:nvSpPr>
            <p:cNvPr id="12" name="Prostokąt 11"/>
            <p:cNvSpPr/>
            <p:nvPr/>
          </p:nvSpPr>
          <p:spPr>
            <a:xfrm>
              <a:off x="5799366" y="92416"/>
              <a:ext cx="5087116" cy="518400"/>
            </a:xfrm>
            <a:prstGeom prst="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pole tekstowe 12"/>
            <p:cNvSpPr txBox="1"/>
            <p:nvPr/>
          </p:nvSpPr>
          <p:spPr>
            <a:xfrm>
              <a:off x="5799366" y="92416"/>
              <a:ext cx="5087116" cy="5184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8016" tIns="73152" rIns="128016" bIns="73152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l-PL" sz="1800" kern="1200" dirty="0" smtClean="0"/>
                <a:t>Wykaz instytucji systemu szkolnictwa wyższego i nauki</a:t>
              </a:r>
              <a:endParaRPr lang="pl-PL" sz="1800" kern="1200" dirty="0"/>
            </a:p>
          </p:txBody>
        </p:sp>
      </p:grpSp>
      <p:grpSp>
        <p:nvGrpSpPr>
          <p:cNvPr id="9" name="Grupa 8"/>
          <p:cNvGrpSpPr/>
          <p:nvPr/>
        </p:nvGrpSpPr>
        <p:grpSpPr>
          <a:xfrm>
            <a:off x="957531" y="1426437"/>
            <a:ext cx="5710687" cy="4844963"/>
            <a:chOff x="5799366" y="610816"/>
            <a:chExt cx="5087116" cy="5435100"/>
          </a:xfrm>
        </p:grpSpPr>
        <p:sp>
          <p:nvSpPr>
            <p:cNvPr id="10" name="Prostokąt 9"/>
            <p:cNvSpPr/>
            <p:nvPr/>
          </p:nvSpPr>
          <p:spPr>
            <a:xfrm>
              <a:off x="5799366" y="610816"/>
              <a:ext cx="5087116" cy="5435100"/>
            </a:xfrm>
            <a:prstGeom prst="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pole tekstowe 10"/>
            <p:cNvSpPr txBox="1"/>
            <p:nvPr/>
          </p:nvSpPr>
          <p:spPr>
            <a:xfrm>
              <a:off x="5799366" y="610816"/>
              <a:ext cx="5087116" cy="54351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6012" tIns="96012" rIns="128016" bIns="144018" numCol="1" spcCol="1270" anchor="t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800" kern="1200" dirty="0" smtClean="0"/>
                <a:t>Dane identyfikacyjne podmiotu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dirty="0" smtClean="0"/>
                <a:t>Informacje o prowadzeniu działalności poza siedzibą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800" kern="1200" dirty="0" smtClean="0"/>
                <a:t>Dzia</a:t>
              </a:r>
              <a:r>
                <a:rPr lang="pl-PL" dirty="0" smtClean="0"/>
                <a:t>łalności naukowej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800" kern="1200" dirty="0" smtClean="0"/>
                <a:t>Pozwoleniach na utworzenie studiów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dirty="0" smtClean="0"/>
                <a:t>Prowadzonych studiach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800" kern="1200" dirty="0" smtClean="0"/>
                <a:t>Opłatach pobieranych od studentów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dirty="0" smtClean="0"/>
                <a:t>Prowadzonym kształceniu specjalistycznym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800" kern="1200" dirty="0" smtClean="0"/>
                <a:t>Prowadzonych szkołach doktorskich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dirty="0" smtClean="0"/>
                <a:t>Organach nadających stopnie naukowe i stopnie w zakresie sztuki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800" kern="1200" dirty="0" smtClean="0"/>
                <a:t>Aparaturze naukowo-badawczej i infrastrukturze informatycznej, o wartości przekraczającej 500 000 zł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dirty="0" smtClean="0"/>
                <a:t>Inwestycjach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800" kern="1200" dirty="0" smtClean="0"/>
                <a:t>Nakładach na badania naukowe i prace rozwojowe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dirty="0" smtClean="0"/>
                <a:t>Źródłach pochodzenia środków i wynikach finansowych</a:t>
              </a:r>
            </a:p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pl-PL" sz="1800" kern="1200" dirty="0" smtClean="0"/>
                <a:t>Przychodach z tytułu komercjalizacji wyników badań naukowych lub know-how związanego z tymi wynikami</a:t>
              </a:r>
            </a:p>
          </p:txBody>
        </p:sp>
      </p:grpSp>
      <p:sp>
        <p:nvSpPr>
          <p:cNvPr id="14" name="pole tekstowe 13"/>
          <p:cNvSpPr txBox="1"/>
          <p:nvPr/>
        </p:nvSpPr>
        <p:spPr>
          <a:xfrm>
            <a:off x="83126" y="239345"/>
            <a:ext cx="11986953" cy="461665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Zakres danych, które zostały uszczegółowione w rozporządzeniu</a:t>
            </a:r>
            <a:endParaRPr lang="pl-PL" sz="2400" b="1" dirty="0"/>
          </a:p>
        </p:txBody>
      </p:sp>
    </p:spTree>
    <p:extLst>
      <p:ext uri="{BB962C8B-B14F-4D97-AF65-F5344CB8AC3E}">
        <p14:creationId xmlns:p14="http://schemas.microsoft.com/office/powerpoint/2010/main" val="94716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303252" y="483079"/>
            <a:ext cx="7461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b="1" dirty="0" smtClean="0"/>
              <a:t>Tryb wprowadzania, aktualizowania, oznaczania danych jako archiwalne i usuwania danych</a:t>
            </a:r>
            <a:endParaRPr lang="pl-PL" sz="2400" b="1" dirty="0"/>
          </a:p>
        </p:txBody>
      </p:sp>
      <p:sp>
        <p:nvSpPr>
          <p:cNvPr id="3" name="pole tekstowe 2"/>
          <p:cNvSpPr txBox="1"/>
          <p:nvPr/>
        </p:nvSpPr>
        <p:spPr>
          <a:xfrm>
            <a:off x="1293962" y="2406770"/>
            <a:ext cx="940867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sz="2000" dirty="0" smtClean="0"/>
              <a:t>odbywa się za pomocą </a:t>
            </a:r>
            <a:r>
              <a:rPr lang="pl-PL" sz="2000" b="1" dirty="0" smtClean="0"/>
              <a:t>konta w Systemie POL-on </a:t>
            </a:r>
            <a:r>
              <a:rPr lang="pl-PL" sz="2000" dirty="0" smtClean="0"/>
              <a:t>założonego przez ministra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sz="2000" b="1" dirty="0" smtClean="0"/>
              <a:t>wniosek </a:t>
            </a:r>
            <a:r>
              <a:rPr lang="pl-PL" sz="2000" dirty="0" smtClean="0"/>
              <a:t>o założenie konta składa osoba kierująca podmiotem </a:t>
            </a:r>
            <a:r>
              <a:rPr lang="pl-PL" sz="2000" b="1" dirty="0" smtClean="0"/>
              <a:t>w terminie 7 dni od dnia utworzenia podmiotu</a:t>
            </a:r>
            <a:r>
              <a:rPr lang="pl-PL" sz="2000" dirty="0" smtClean="0"/>
              <a:t> w formie dokumentu elektronicznego za pomocą elektronicznej skrzynki podawczej ministra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sz="2000" dirty="0" smtClean="0"/>
              <a:t>w przypadku </a:t>
            </a:r>
            <a:r>
              <a:rPr lang="pl-PL" sz="2000" b="1" dirty="0" smtClean="0"/>
              <a:t>utworzenia podmiotu </a:t>
            </a:r>
            <a:r>
              <a:rPr lang="pl-PL" sz="2000" dirty="0" smtClean="0"/>
              <a:t>dane do Systemu POL-on wprowadza się w terminie </a:t>
            </a:r>
            <a:r>
              <a:rPr lang="pl-PL" sz="2000" b="1" dirty="0" smtClean="0"/>
              <a:t>30 dni </a:t>
            </a:r>
            <a:r>
              <a:rPr lang="pl-PL" sz="2000" dirty="0" smtClean="0"/>
              <a:t>od dnia założenia konta </a:t>
            </a:r>
          </a:p>
          <a:p>
            <a:pPr marL="285750" indent="-28575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l-PL" sz="2000" dirty="0" smtClean="0"/>
              <a:t>podmioty </a:t>
            </a:r>
            <a:r>
              <a:rPr lang="pl-PL" sz="2000" b="1" dirty="0" smtClean="0"/>
              <a:t>posiadające konta </a:t>
            </a:r>
            <a:r>
              <a:rPr lang="pl-PL" sz="2000" dirty="0" smtClean="0"/>
              <a:t>w Systemie POL-on założone na podstawie przepisów dotychczasowych </a:t>
            </a:r>
            <a:r>
              <a:rPr lang="pl-PL" sz="2000" b="1" dirty="0" smtClean="0"/>
              <a:t>korzystają z tych kont </a:t>
            </a:r>
            <a:r>
              <a:rPr lang="pl-PL" sz="2000" dirty="0" smtClean="0"/>
              <a:t>w celu wprowadzania, aktualizowania, oznaczania jako archiwalne i usuwania danych z baz danych Systemu POL-on</a:t>
            </a:r>
          </a:p>
        </p:txBody>
      </p:sp>
      <p:sp>
        <p:nvSpPr>
          <p:cNvPr id="4" name="Prostokąt 3"/>
          <p:cNvSpPr/>
          <p:nvPr/>
        </p:nvSpPr>
        <p:spPr>
          <a:xfrm>
            <a:off x="758535" y="2119745"/>
            <a:ext cx="10359737" cy="3792681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pic>
        <p:nvPicPr>
          <p:cNvPr id="3074" name="Picture 2" descr="https://www.slon.pics/wp-content/uploads/2017/09/3d-man-sitting-with-laptop.-3D-illustration.-Isolated.-Contains-clipping-path-1200x8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5101" y="181155"/>
            <a:ext cx="2426899" cy="160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57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kcja">
  <a:themeElements>
    <a:clrScheme name="Retrospekcja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kcj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cj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517</TotalTime>
  <Words>1971</Words>
  <Application>Microsoft Office PowerPoint</Application>
  <PresentationFormat>Panoramiczny</PresentationFormat>
  <Paragraphs>168</Paragraphs>
  <Slides>17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Retrospekcja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MNiSW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Korzeniowska-Pucułek Renata</dc:creator>
  <cp:lastModifiedBy>Korzeniowska-Pucułek Renata</cp:lastModifiedBy>
  <cp:revision>50</cp:revision>
  <dcterms:created xsi:type="dcterms:W3CDTF">2019-03-07T10:43:24Z</dcterms:created>
  <dcterms:modified xsi:type="dcterms:W3CDTF">2019-03-08T14:07:49Z</dcterms:modified>
</cp:coreProperties>
</file>