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317" r:id="rId2"/>
    <p:sldId id="313" r:id="rId3"/>
    <p:sldId id="315" r:id="rId4"/>
    <p:sldId id="314" r:id="rId5"/>
    <p:sldId id="316" r:id="rId6"/>
    <p:sldId id="319" r:id="rId7"/>
    <p:sldId id="318" r:id="rId8"/>
  </p:sldIdLst>
  <p:sldSz cx="9144000" cy="6858000" type="screen4x3"/>
  <p:notesSz cx="6858000" cy="9144000"/>
  <p:defaultTextStyle>
    <a:defPPr>
      <a:defRPr lang="pl-P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lska Marta" initials="MM" lastIdx="1" clrIdx="0">
    <p:extLst/>
  </p:cmAuthor>
  <p:cmAuthor id="2" name="Elżbieta Chłopik" initials="EC" lastIdx="1" clrIdx="1">
    <p:extLst/>
  </p:cmAuthor>
  <p:cmAuthor id="3" name="Zielonka Mariusz" initials="ZM" lastIdx="8" clrIdx="2">
    <p:extLst/>
  </p:cmAuthor>
  <p:cmAuthor id="4" name="Kowalska Katarzyna" initials="KK" lastIdx="2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1B29"/>
    <a:srgbClr val="4073AF"/>
    <a:srgbClr val="672A8D"/>
    <a:srgbClr val="040404"/>
    <a:srgbClr val="E81BB4"/>
    <a:srgbClr val="828282"/>
    <a:srgbClr val="B4B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43"/>
  </p:normalViewPr>
  <p:slideViewPr>
    <p:cSldViewPr snapToGrid="0" snapToObjects="1">
      <p:cViewPr>
        <p:scale>
          <a:sx n="100" d="100"/>
          <a:sy n="100" d="100"/>
        </p:scale>
        <p:origin x="-138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81C8F-EBAB-4E20-887B-25A11F342ED0}" type="datetimeFigureOut">
              <a:rPr lang="pl-PL" smtClean="0"/>
              <a:t>15-02-2019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73D9E-ECFE-4B0D-B656-298FD5039C5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80442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1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16"/>
          <p:cNvGrpSpPr/>
          <p:nvPr userDrawn="1"/>
        </p:nvGrpSpPr>
        <p:grpSpPr>
          <a:xfrm>
            <a:off x="2222500" y="2645235"/>
            <a:ext cx="4699000" cy="2666121"/>
            <a:chOff x="2222500" y="2734221"/>
            <a:chExt cx="4699000" cy="2666121"/>
          </a:xfrm>
        </p:grpSpPr>
        <p:pic>
          <p:nvPicPr>
            <p:cNvPr id="10" name="Obraz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2500" y="2734221"/>
              <a:ext cx="431800" cy="571500"/>
            </a:xfrm>
            <a:prstGeom prst="rect">
              <a:avLst/>
            </a:prstGeom>
          </p:spPr>
        </p:pic>
        <p:pic>
          <p:nvPicPr>
            <p:cNvPr id="11" name="Obraz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6489700" y="4828842"/>
              <a:ext cx="431800" cy="571500"/>
            </a:xfrm>
            <a:prstGeom prst="rect">
              <a:avLst/>
            </a:prstGeom>
          </p:spPr>
        </p:pic>
      </p:grpSp>
      <p:cxnSp>
        <p:nvCxnSpPr>
          <p:cNvPr id="13" name="Łącznik prosty 11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8282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PoleTekstowe 12"/>
          <p:cNvSpPr txBox="1"/>
          <p:nvPr userDrawn="1"/>
        </p:nvSpPr>
        <p:spPr>
          <a:xfrm>
            <a:off x="438260" y="6400144"/>
            <a:ext cx="1713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err="1">
                <a:solidFill>
                  <a:srgbClr val="828282"/>
                </a:solidFill>
              </a:rPr>
              <a:t>www.facebook.com</a:t>
            </a:r>
            <a:r>
              <a:rPr lang="pl-PL" sz="1000" dirty="0">
                <a:solidFill>
                  <a:srgbClr val="E81B29"/>
                </a:solidFill>
              </a:rPr>
              <a:t>/</a:t>
            </a:r>
            <a:r>
              <a:rPr lang="pl-PL" sz="1000" dirty="0" err="1">
                <a:solidFill>
                  <a:srgbClr val="E81B29"/>
                </a:solidFill>
              </a:rPr>
              <a:t>MNiSW</a:t>
            </a:r>
            <a:endParaRPr lang="pl-PL" sz="1000" dirty="0">
              <a:solidFill>
                <a:srgbClr val="E81B29"/>
              </a:solidFill>
            </a:endParaRPr>
          </a:p>
        </p:txBody>
      </p:sp>
      <p:grpSp>
        <p:nvGrpSpPr>
          <p:cNvPr id="15" name="Grupa 14"/>
          <p:cNvGrpSpPr/>
          <p:nvPr userDrawn="1"/>
        </p:nvGrpSpPr>
        <p:grpSpPr>
          <a:xfrm>
            <a:off x="2654300" y="4316685"/>
            <a:ext cx="3835400" cy="558800"/>
            <a:chOff x="2435888" y="3442389"/>
            <a:chExt cx="3835400" cy="558800"/>
          </a:xfrm>
        </p:grpSpPr>
        <p:pic>
          <p:nvPicPr>
            <p:cNvPr id="16" name="Obraz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35888" y="3442389"/>
              <a:ext cx="3835400" cy="558800"/>
            </a:xfrm>
            <a:prstGeom prst="rect">
              <a:avLst/>
            </a:prstGeom>
          </p:spPr>
        </p:pic>
        <p:sp>
          <p:nvSpPr>
            <p:cNvPr id="17" name="PoleTekstowe 13"/>
            <p:cNvSpPr txBox="1"/>
            <p:nvPr/>
          </p:nvSpPr>
          <p:spPr>
            <a:xfrm>
              <a:off x="2727304" y="3541960"/>
              <a:ext cx="32445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dirty="0" err="1">
                  <a:solidFill>
                    <a:schemeClr val="bg1"/>
                  </a:solidFill>
                  <a:latin typeface="Helvetica"/>
                  <a:cs typeface="Helvetica"/>
                </a:rPr>
                <a:t>www.konstytucjadlanauki.gov.pl</a:t>
              </a:r>
              <a:endParaRPr lang="pl-PL" sz="14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</p:grpSp>
      <p:pic>
        <p:nvPicPr>
          <p:cNvPr id="18" name="Obraz 1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60650" y="2930985"/>
            <a:ext cx="3822700" cy="1143000"/>
          </a:xfrm>
          <a:prstGeom prst="rect">
            <a:avLst/>
          </a:prstGeom>
        </p:spPr>
      </p:pic>
      <p:pic>
        <p:nvPicPr>
          <p:cNvPr id="19" name="Picture 18" descr="MNiSW-kolor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196" y="6451245"/>
            <a:ext cx="1272727" cy="25200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xmlns="" id="{E4DBC0C4-5ECC-BE42-94EB-529FC93663B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547454" y="770480"/>
            <a:ext cx="4049092" cy="59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720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ytuł 1"/>
          <p:cNvSpPr>
            <a:spLocks noGrp="1"/>
          </p:cNvSpPr>
          <p:nvPr>
            <p:ph type="title"/>
          </p:nvPr>
        </p:nvSpPr>
        <p:spPr>
          <a:xfrm>
            <a:off x="506949" y="455328"/>
            <a:ext cx="6621421" cy="412087"/>
          </a:xfrm>
        </p:spPr>
        <p:txBody>
          <a:bodyPr anchor="b">
            <a:noAutofit/>
          </a:bodyPr>
          <a:lstStyle>
            <a:lvl1pPr algn="l">
              <a:defRPr sz="26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02474" y="1925489"/>
            <a:ext cx="467999" cy="108000"/>
            <a:chOff x="8132793" y="5607219"/>
            <a:chExt cx="427917" cy="1080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8132793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8298853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8467779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1" name="Obraz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8150315" y="4956979"/>
            <a:ext cx="431800" cy="571500"/>
          </a:xfrm>
          <a:prstGeom prst="rect">
            <a:avLst/>
          </a:prstGeom>
        </p:spPr>
      </p:pic>
      <p:sp>
        <p:nvSpPr>
          <p:cNvPr id="22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1161636" y="2261475"/>
            <a:ext cx="6737480" cy="2911203"/>
          </a:xfrm>
        </p:spPr>
        <p:txBody>
          <a:bodyPr>
            <a:normAutofit/>
          </a:bodyPr>
          <a:lstStyle>
            <a:lvl1pPr marL="284400" indent="-285750">
              <a:lnSpc>
                <a:spcPct val="120000"/>
              </a:lnSpc>
              <a:spcAft>
                <a:spcPts val="1000"/>
              </a:spcAft>
              <a:buSzPct val="60000"/>
              <a:buFontTx/>
              <a:buBlip>
                <a:blip r:embed="rId4"/>
              </a:buBlip>
              <a:defRPr sz="21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15" name="Picture 14" descr="MNiSW-k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xmlns="" id="{A55D8B5E-3EDA-224E-9EEF-8B5F239FF5D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801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ytuł 1"/>
          <p:cNvSpPr>
            <a:spLocks noGrp="1"/>
          </p:cNvSpPr>
          <p:nvPr>
            <p:ph type="title"/>
          </p:nvPr>
        </p:nvSpPr>
        <p:spPr>
          <a:xfrm>
            <a:off x="506949" y="455328"/>
            <a:ext cx="6621421" cy="412087"/>
          </a:xfrm>
        </p:spPr>
        <p:txBody>
          <a:bodyPr anchor="b">
            <a:noAutofit/>
          </a:bodyPr>
          <a:lstStyle>
            <a:lvl1pPr algn="l">
              <a:defRPr sz="26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14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1161636" y="2261475"/>
            <a:ext cx="6737480" cy="2911203"/>
          </a:xfrm>
        </p:spPr>
        <p:txBody>
          <a:bodyPr>
            <a:normAutofit/>
          </a:bodyPr>
          <a:lstStyle>
            <a:lvl1pPr marL="284400" indent="-285750">
              <a:lnSpc>
                <a:spcPct val="120000"/>
              </a:lnSpc>
              <a:spcAft>
                <a:spcPts val="1000"/>
              </a:spcAft>
              <a:buSzPct val="60000"/>
              <a:buFontTx/>
              <a:buBlip>
                <a:blip r:embed="rId3"/>
              </a:buBlip>
              <a:defRPr sz="21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21" name="Obraz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8150315" y="4956979"/>
            <a:ext cx="431800" cy="571500"/>
          </a:xfrm>
          <a:prstGeom prst="rect">
            <a:avLst/>
          </a:prstGeom>
        </p:spPr>
      </p:pic>
      <p:pic>
        <p:nvPicPr>
          <p:cNvPr id="15" name="Obraz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6949" y="1925489"/>
            <a:ext cx="431800" cy="571500"/>
          </a:xfrm>
          <a:prstGeom prst="rect">
            <a:avLst/>
          </a:prstGeom>
        </p:spPr>
      </p:pic>
      <p:pic>
        <p:nvPicPr>
          <p:cNvPr id="12" name="Picture 11" descr="MNiSW-k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xmlns="" id="{3B5051D9-0C29-FC4F-875C-F475C146D24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82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3" descr="KDN-prezetacja-tlo-0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41"/>
            <a:ext cx="9144000" cy="6842760"/>
          </a:xfrm>
          <a:prstGeom prst="rect">
            <a:avLst/>
          </a:prstGeom>
        </p:spPr>
      </p:pic>
      <p:cxnSp>
        <p:nvCxnSpPr>
          <p:cNvPr id="9" name="Łącznik prosty 5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upa 1"/>
          <p:cNvGrpSpPr/>
          <p:nvPr userDrawn="1"/>
        </p:nvGrpSpPr>
        <p:grpSpPr>
          <a:xfrm>
            <a:off x="506949" y="1573863"/>
            <a:ext cx="8127974" cy="4298213"/>
            <a:chOff x="506949" y="1573863"/>
            <a:chExt cx="8127974" cy="4298213"/>
          </a:xfrm>
        </p:grpSpPr>
        <p:pic>
          <p:nvPicPr>
            <p:cNvPr id="13" name="Obraz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6949" y="1573863"/>
              <a:ext cx="431800" cy="571500"/>
            </a:xfrm>
            <a:prstGeom prst="rect">
              <a:avLst/>
            </a:prstGeom>
          </p:spPr>
        </p:pic>
        <p:pic>
          <p:nvPicPr>
            <p:cNvPr id="14" name="Obraz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8203123" y="5300576"/>
              <a:ext cx="431800" cy="571500"/>
            </a:xfrm>
            <a:prstGeom prst="rect">
              <a:avLst/>
            </a:prstGeom>
          </p:spPr>
        </p:pic>
      </p:grpSp>
      <p:pic>
        <p:nvPicPr>
          <p:cNvPr id="16" name="Picture 15" descr="MNiSW-bial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19" y="6477786"/>
            <a:ext cx="1272727" cy="25200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xmlns="" id="{72E27C34-8A55-DF4B-BDCF-62301F2C96A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1242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3" descr="KDN-prezetacja-tlo-05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11" name="Łącznik prosty 4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Obraz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22500" y="2073735"/>
            <a:ext cx="431800" cy="571500"/>
          </a:xfrm>
          <a:prstGeom prst="rect">
            <a:avLst/>
          </a:prstGeom>
        </p:spPr>
      </p:pic>
      <p:pic>
        <p:nvPicPr>
          <p:cNvPr id="14" name="Obraz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6489700" y="3731515"/>
            <a:ext cx="431800" cy="571500"/>
          </a:xfrm>
          <a:prstGeom prst="rect">
            <a:avLst/>
          </a:prstGeom>
        </p:spPr>
      </p:pic>
      <p:sp>
        <p:nvSpPr>
          <p:cNvPr id="21" name="Tytuł 1"/>
          <p:cNvSpPr>
            <a:spLocks noGrp="1"/>
          </p:cNvSpPr>
          <p:nvPr>
            <p:ph type="title"/>
          </p:nvPr>
        </p:nvSpPr>
        <p:spPr>
          <a:xfrm>
            <a:off x="2570382" y="2604005"/>
            <a:ext cx="4151610" cy="1143000"/>
          </a:xfrm>
        </p:spPr>
        <p:txBody>
          <a:bodyPr>
            <a:normAutofit/>
          </a:bodyPr>
          <a:lstStyle>
            <a:lvl1pPr algn="l">
              <a:defRPr sz="4200" b="1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pic>
        <p:nvPicPr>
          <p:cNvPr id="12" name="Picture 11" descr="MNiSW-bial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19" y="6477786"/>
            <a:ext cx="1272727" cy="2520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xmlns="" id="{2B27D212-0E4D-BA4A-991C-D2E12628B43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41" y="527147"/>
            <a:ext cx="1309780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038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Tytuł 1"/>
          <p:cNvSpPr>
            <a:spLocks noGrp="1"/>
          </p:cNvSpPr>
          <p:nvPr>
            <p:ph type="title"/>
          </p:nvPr>
        </p:nvSpPr>
        <p:spPr>
          <a:xfrm>
            <a:off x="2570382" y="2604005"/>
            <a:ext cx="4151610" cy="1143000"/>
          </a:xfrm>
        </p:spPr>
        <p:txBody>
          <a:bodyPr>
            <a:normAutofit/>
          </a:bodyPr>
          <a:lstStyle>
            <a:lvl1pPr algn="l">
              <a:defRPr sz="4200" b="1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</p:spTree>
    <p:extLst>
      <p:ext uri="{BB962C8B-B14F-4D97-AF65-F5344CB8AC3E}">
        <p14:creationId xmlns:p14="http://schemas.microsoft.com/office/powerpoint/2010/main" val="4047263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Łącznik prosty 4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Obraz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2500" y="2073735"/>
            <a:ext cx="431800" cy="571500"/>
          </a:xfrm>
          <a:prstGeom prst="rect">
            <a:avLst/>
          </a:prstGeom>
        </p:spPr>
      </p:pic>
      <p:pic>
        <p:nvPicPr>
          <p:cNvPr id="14" name="Obraz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6489700" y="3731515"/>
            <a:ext cx="431800" cy="571500"/>
          </a:xfrm>
          <a:prstGeom prst="rect">
            <a:avLst/>
          </a:prstGeom>
        </p:spPr>
      </p:pic>
      <p:pic>
        <p:nvPicPr>
          <p:cNvPr id="15" name="Obraz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23623" y="528158"/>
            <a:ext cx="1511300" cy="190500"/>
          </a:xfrm>
          <a:prstGeom prst="rect">
            <a:avLst/>
          </a:prstGeom>
        </p:spPr>
      </p:pic>
      <p:sp>
        <p:nvSpPr>
          <p:cNvPr id="21" name="Tytuł 1"/>
          <p:cNvSpPr>
            <a:spLocks noGrp="1"/>
          </p:cNvSpPr>
          <p:nvPr>
            <p:ph type="title"/>
          </p:nvPr>
        </p:nvSpPr>
        <p:spPr>
          <a:xfrm>
            <a:off x="2570382" y="2604005"/>
            <a:ext cx="4151610" cy="1143000"/>
          </a:xfrm>
        </p:spPr>
        <p:txBody>
          <a:bodyPr>
            <a:normAutofit/>
          </a:bodyPr>
          <a:lstStyle>
            <a:lvl1pPr algn="l">
              <a:defRPr sz="4200" b="1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pic>
        <p:nvPicPr>
          <p:cNvPr id="12" name="Picture 11" descr="MNiSW-bial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19" y="6477786"/>
            <a:ext cx="1272727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25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ównani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22500" y="2073735"/>
            <a:ext cx="431800" cy="571500"/>
          </a:xfrm>
          <a:prstGeom prst="rect">
            <a:avLst/>
          </a:prstGeom>
        </p:spPr>
      </p:pic>
      <p:pic>
        <p:nvPicPr>
          <p:cNvPr id="14" name="Obraz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6489700" y="3731515"/>
            <a:ext cx="431800" cy="571500"/>
          </a:xfrm>
          <a:prstGeom prst="rect">
            <a:avLst/>
          </a:prstGeom>
        </p:spPr>
      </p:pic>
      <p:sp>
        <p:nvSpPr>
          <p:cNvPr id="21" name="Tytuł 1"/>
          <p:cNvSpPr>
            <a:spLocks noGrp="1"/>
          </p:cNvSpPr>
          <p:nvPr>
            <p:ph type="title"/>
          </p:nvPr>
        </p:nvSpPr>
        <p:spPr>
          <a:xfrm>
            <a:off x="2570382" y="2604005"/>
            <a:ext cx="4151610" cy="1143000"/>
          </a:xfrm>
        </p:spPr>
        <p:txBody>
          <a:bodyPr>
            <a:normAutofit/>
          </a:bodyPr>
          <a:lstStyle>
            <a:lvl1pPr algn="l">
              <a:defRPr sz="42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cxnSp>
        <p:nvCxnSpPr>
          <p:cNvPr id="17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xmlns="" id="{E2BF7FD3-1847-294A-B73C-65B7F028B91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66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równani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ytuł 1"/>
          <p:cNvSpPr>
            <a:spLocks noGrp="1"/>
          </p:cNvSpPr>
          <p:nvPr>
            <p:ph type="title"/>
          </p:nvPr>
        </p:nvSpPr>
        <p:spPr>
          <a:xfrm>
            <a:off x="506949" y="1999895"/>
            <a:ext cx="8127974" cy="1143000"/>
          </a:xfrm>
        </p:spPr>
        <p:txBody>
          <a:bodyPr>
            <a:noAutofit/>
          </a:bodyPr>
          <a:lstStyle>
            <a:lvl1pPr algn="ctr">
              <a:defRPr sz="40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cxnSp>
        <p:nvCxnSpPr>
          <p:cNvPr id="17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6949" y="4305305"/>
            <a:ext cx="8127974" cy="1420813"/>
          </a:xfrm>
        </p:spPr>
        <p:txBody>
          <a:bodyPr>
            <a:normAutofit/>
          </a:bodyPr>
          <a:lstStyle>
            <a:lvl1pPr marL="0" indent="0" algn="ctr">
              <a:buNone/>
              <a:defRPr sz="1000">
                <a:latin typeface="Helvetica Light"/>
                <a:cs typeface="Helvetica Light"/>
              </a:defRPr>
            </a:lvl1pPr>
            <a:lvl2pPr marL="457200" indent="0" algn="ctr">
              <a:buNone/>
              <a:defRPr sz="1000">
                <a:latin typeface="Helvetica Light"/>
                <a:cs typeface="Helvetica Light"/>
              </a:defRPr>
            </a:lvl2pPr>
            <a:lvl3pPr marL="914400" indent="0" algn="ctr">
              <a:buNone/>
              <a:defRPr sz="1000">
                <a:latin typeface="Helvetica Light"/>
                <a:cs typeface="Helvetica Light"/>
              </a:defRPr>
            </a:lvl3pPr>
            <a:lvl4pPr marL="1371600" indent="0" algn="ctr">
              <a:buNone/>
              <a:defRPr sz="1000">
                <a:latin typeface="Helvetica Light"/>
                <a:cs typeface="Helvetica Light"/>
              </a:defRPr>
            </a:lvl4pPr>
            <a:lvl5pPr marL="1828800" indent="0" algn="ctr">
              <a:buNone/>
              <a:defRPr sz="1000">
                <a:latin typeface="Helvetica Light"/>
                <a:cs typeface="Helvetica Light"/>
              </a:defRPr>
            </a:lvl5pPr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15" name="PoleTekstowe 12"/>
          <p:cNvSpPr txBox="1"/>
          <p:nvPr userDrawn="1"/>
        </p:nvSpPr>
        <p:spPr>
          <a:xfrm>
            <a:off x="438260" y="6400144"/>
            <a:ext cx="1713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err="1">
                <a:solidFill>
                  <a:srgbClr val="828282"/>
                </a:solidFill>
              </a:rPr>
              <a:t>www.facebook.com</a:t>
            </a:r>
            <a:r>
              <a:rPr lang="pl-PL" sz="1000" dirty="0">
                <a:solidFill>
                  <a:srgbClr val="E81B29"/>
                </a:solidFill>
              </a:rPr>
              <a:t>/</a:t>
            </a:r>
            <a:r>
              <a:rPr lang="pl-PL" sz="1000" dirty="0" err="1">
                <a:solidFill>
                  <a:srgbClr val="E81B29"/>
                </a:solidFill>
              </a:rPr>
              <a:t>MNiSW</a:t>
            </a:r>
            <a:endParaRPr lang="pl-PL" sz="1000" dirty="0">
              <a:solidFill>
                <a:srgbClr val="E81B29"/>
              </a:solidFill>
            </a:endParaRPr>
          </a:p>
        </p:txBody>
      </p:sp>
      <p:pic>
        <p:nvPicPr>
          <p:cNvPr id="8" name="Picture 7" descr="MNiSW-kolor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196" y="6451245"/>
            <a:ext cx="1272727" cy="25200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xmlns="" id="{D41947CC-51A8-024E-92D5-CE98ECDB00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912223" y="385681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2276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2F48E-F5D4-4399-8246-B9D065012CB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9459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16"/>
          <p:cNvGrpSpPr/>
          <p:nvPr userDrawn="1"/>
        </p:nvGrpSpPr>
        <p:grpSpPr>
          <a:xfrm>
            <a:off x="2222500" y="2645235"/>
            <a:ext cx="4699000" cy="2666121"/>
            <a:chOff x="2222500" y="2734221"/>
            <a:chExt cx="4699000" cy="2666121"/>
          </a:xfrm>
        </p:grpSpPr>
        <p:pic>
          <p:nvPicPr>
            <p:cNvPr id="10" name="Obraz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2500" y="2734221"/>
              <a:ext cx="431800" cy="571500"/>
            </a:xfrm>
            <a:prstGeom prst="rect">
              <a:avLst/>
            </a:prstGeom>
          </p:spPr>
        </p:pic>
        <p:pic>
          <p:nvPicPr>
            <p:cNvPr id="11" name="Obraz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6489700" y="4828842"/>
              <a:ext cx="431800" cy="571500"/>
            </a:xfrm>
            <a:prstGeom prst="rect">
              <a:avLst/>
            </a:prstGeom>
          </p:spPr>
        </p:pic>
      </p:grpSp>
      <p:cxnSp>
        <p:nvCxnSpPr>
          <p:cNvPr id="13" name="Łącznik prosty 11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8282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PoleTekstowe 12"/>
          <p:cNvSpPr txBox="1"/>
          <p:nvPr userDrawn="1"/>
        </p:nvSpPr>
        <p:spPr>
          <a:xfrm>
            <a:off x="438260" y="6400144"/>
            <a:ext cx="1713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err="1">
                <a:solidFill>
                  <a:srgbClr val="828282"/>
                </a:solidFill>
              </a:rPr>
              <a:t>www.facebook.com</a:t>
            </a:r>
            <a:r>
              <a:rPr lang="pl-PL" sz="1000" dirty="0">
                <a:solidFill>
                  <a:srgbClr val="E81B29"/>
                </a:solidFill>
              </a:rPr>
              <a:t>/</a:t>
            </a:r>
            <a:r>
              <a:rPr lang="pl-PL" sz="1000" dirty="0" err="1">
                <a:solidFill>
                  <a:srgbClr val="E81B29"/>
                </a:solidFill>
              </a:rPr>
              <a:t>MNiSW</a:t>
            </a:r>
            <a:endParaRPr lang="pl-PL" sz="1000" dirty="0">
              <a:solidFill>
                <a:srgbClr val="E81B29"/>
              </a:solidFill>
            </a:endParaRPr>
          </a:p>
        </p:txBody>
      </p:sp>
      <p:grpSp>
        <p:nvGrpSpPr>
          <p:cNvPr id="15" name="Grupa 14"/>
          <p:cNvGrpSpPr/>
          <p:nvPr userDrawn="1"/>
        </p:nvGrpSpPr>
        <p:grpSpPr>
          <a:xfrm>
            <a:off x="2654300" y="4316685"/>
            <a:ext cx="3835400" cy="558800"/>
            <a:chOff x="2435888" y="3442389"/>
            <a:chExt cx="3835400" cy="558800"/>
          </a:xfrm>
        </p:grpSpPr>
        <p:pic>
          <p:nvPicPr>
            <p:cNvPr id="16" name="Obraz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35888" y="3442389"/>
              <a:ext cx="3835400" cy="558800"/>
            </a:xfrm>
            <a:prstGeom prst="rect">
              <a:avLst/>
            </a:prstGeom>
          </p:spPr>
        </p:pic>
        <p:sp>
          <p:nvSpPr>
            <p:cNvPr id="17" name="PoleTekstowe 13"/>
            <p:cNvSpPr txBox="1"/>
            <p:nvPr/>
          </p:nvSpPr>
          <p:spPr>
            <a:xfrm>
              <a:off x="2727304" y="3541960"/>
              <a:ext cx="32445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dirty="0" err="1">
                  <a:solidFill>
                    <a:schemeClr val="bg1"/>
                  </a:solidFill>
                  <a:latin typeface="Helvetica"/>
                  <a:cs typeface="Helvetica"/>
                </a:rPr>
                <a:t>www.konstytucjadlanauki.gov.pl</a:t>
              </a:r>
              <a:endParaRPr lang="pl-PL" sz="14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</p:grpSp>
      <p:sp>
        <p:nvSpPr>
          <p:cNvPr id="19" name="Tytuł 1"/>
          <p:cNvSpPr>
            <a:spLocks noGrp="1"/>
          </p:cNvSpPr>
          <p:nvPr>
            <p:ph type="title"/>
          </p:nvPr>
        </p:nvSpPr>
        <p:spPr>
          <a:xfrm>
            <a:off x="2570382" y="2604005"/>
            <a:ext cx="4151610" cy="1143000"/>
          </a:xfrm>
        </p:spPr>
        <p:txBody>
          <a:bodyPr>
            <a:normAutofit/>
          </a:bodyPr>
          <a:lstStyle>
            <a:lvl1pPr algn="l">
              <a:defRPr sz="42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pic>
        <p:nvPicPr>
          <p:cNvPr id="20" name="Picture 19" descr="MNiSW-k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196" y="6451245"/>
            <a:ext cx="1272727" cy="252000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xmlns="" id="{6FF1D176-DD22-F44D-935C-90B3629B385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547454" y="770480"/>
            <a:ext cx="4049092" cy="59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946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13" descr="KDN-prezetacja-tlo-0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" y="15486"/>
            <a:ext cx="9144000" cy="6842760"/>
          </a:xfrm>
          <a:prstGeom prst="rect">
            <a:avLst/>
          </a:prstGeom>
        </p:spPr>
      </p:pic>
      <p:pic>
        <p:nvPicPr>
          <p:cNvPr id="8" name="Obraz 12" descr="zdjecie-Gowi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28496" cy="6858000"/>
          </a:xfrm>
          <a:prstGeom prst="rect">
            <a:avLst/>
          </a:prstGeom>
        </p:spPr>
      </p:pic>
      <p:sp>
        <p:nvSpPr>
          <p:cNvPr id="14" name="Tytuł 1"/>
          <p:cNvSpPr>
            <a:spLocks noGrp="1"/>
          </p:cNvSpPr>
          <p:nvPr>
            <p:ph type="title"/>
          </p:nvPr>
        </p:nvSpPr>
        <p:spPr>
          <a:xfrm>
            <a:off x="4443344" y="1948865"/>
            <a:ext cx="3826263" cy="1162050"/>
          </a:xfrm>
        </p:spPr>
        <p:txBody>
          <a:bodyPr anchor="b">
            <a:normAutofit/>
          </a:bodyPr>
          <a:lstStyle>
            <a:lvl1pPr algn="l">
              <a:defRPr sz="25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16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443344" y="3010836"/>
            <a:ext cx="3826263" cy="120232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040404"/>
                </a:solidFill>
                <a:latin typeface="Helvetica"/>
                <a:cs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7" name="Symbol zastępczy tekstu 3"/>
          <p:cNvSpPr>
            <a:spLocks noGrp="1"/>
          </p:cNvSpPr>
          <p:nvPr>
            <p:ph type="body" sz="half" idx="10"/>
          </p:nvPr>
        </p:nvSpPr>
        <p:spPr>
          <a:xfrm>
            <a:off x="4443344" y="4151200"/>
            <a:ext cx="3826263" cy="2462840"/>
          </a:xfrm>
        </p:spPr>
        <p:txBody>
          <a:bodyPr/>
          <a:lstStyle>
            <a:lvl1pPr marL="212400" indent="-285750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4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xmlns="" id="{FB309307-2EE8-9F40-BCB1-EA990A1920C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241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"/>
          <p:cNvSpPr>
            <a:spLocks noGrp="1"/>
          </p:cNvSpPr>
          <p:nvPr>
            <p:ph type="title"/>
          </p:nvPr>
        </p:nvSpPr>
        <p:spPr>
          <a:xfrm>
            <a:off x="4443344" y="1948865"/>
            <a:ext cx="3826263" cy="1162050"/>
          </a:xfrm>
        </p:spPr>
        <p:txBody>
          <a:bodyPr anchor="b">
            <a:normAutofit/>
          </a:bodyPr>
          <a:lstStyle>
            <a:lvl1pPr algn="l">
              <a:defRPr sz="25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16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443344" y="3010836"/>
            <a:ext cx="3826263" cy="120232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040404"/>
                </a:solidFill>
                <a:latin typeface="Helvetica"/>
                <a:cs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7" name="Symbol zastępczy tekstu 3"/>
          <p:cNvSpPr>
            <a:spLocks noGrp="1"/>
          </p:cNvSpPr>
          <p:nvPr>
            <p:ph type="body" sz="half" idx="10"/>
          </p:nvPr>
        </p:nvSpPr>
        <p:spPr>
          <a:xfrm>
            <a:off x="4443344" y="4151200"/>
            <a:ext cx="3826263" cy="2462840"/>
          </a:xfrm>
        </p:spPr>
        <p:txBody>
          <a:bodyPr/>
          <a:lstStyle>
            <a:lvl1pPr marL="212400" indent="-285750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2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42925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6001" y="0"/>
            <a:ext cx="8207999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xmlns="" id="{7033066C-A68B-B343-9171-22C49545EF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242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ytuł 1"/>
          <p:cNvSpPr>
            <a:spLocks noGrp="1"/>
          </p:cNvSpPr>
          <p:nvPr>
            <p:ph type="title"/>
          </p:nvPr>
        </p:nvSpPr>
        <p:spPr>
          <a:xfrm>
            <a:off x="506949" y="455328"/>
            <a:ext cx="6621421" cy="412087"/>
          </a:xfrm>
        </p:spPr>
        <p:txBody>
          <a:bodyPr anchor="b">
            <a:noAutofit/>
          </a:bodyPr>
          <a:lstStyle>
            <a:lvl1pPr algn="l">
              <a:defRPr sz="26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12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06949" y="1473985"/>
            <a:ext cx="8127974" cy="120232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600" b="1">
                <a:solidFill>
                  <a:srgbClr val="040404"/>
                </a:solidFill>
                <a:latin typeface="Helvetica"/>
                <a:cs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3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506949" y="3491011"/>
            <a:ext cx="8127974" cy="2333054"/>
          </a:xfrm>
        </p:spPr>
        <p:txBody>
          <a:bodyPr/>
          <a:lstStyle>
            <a:lvl1pPr marL="212400" indent="-285750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15" name="Picture 14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xmlns="" id="{8B044F2D-A4FB-D54F-A9A5-49F8BB47D79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836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4629150" y="1471613"/>
            <a:ext cx="4005263" cy="4406900"/>
          </a:xfrm>
        </p:spPr>
        <p:txBody>
          <a:bodyPr/>
          <a:lstStyle/>
          <a:p>
            <a:endParaRPr lang="en-US"/>
          </a:p>
        </p:txBody>
      </p:sp>
      <p:sp>
        <p:nvSpPr>
          <p:cNvPr id="27" name="Tytuł 1"/>
          <p:cNvSpPr>
            <a:spLocks noGrp="1"/>
          </p:cNvSpPr>
          <p:nvPr>
            <p:ph type="title"/>
          </p:nvPr>
        </p:nvSpPr>
        <p:spPr>
          <a:xfrm>
            <a:off x="506949" y="1208283"/>
            <a:ext cx="3826263" cy="1162050"/>
          </a:xfrm>
        </p:spPr>
        <p:txBody>
          <a:bodyPr anchor="b">
            <a:normAutofit/>
          </a:bodyPr>
          <a:lstStyle>
            <a:lvl1pPr algn="l">
              <a:defRPr sz="25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sp>
        <p:nvSpPr>
          <p:cNvPr id="28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06949" y="2370334"/>
            <a:ext cx="3826263" cy="120232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040404"/>
                </a:solidFill>
                <a:latin typeface="Helvetica"/>
                <a:cs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29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506949" y="3491011"/>
            <a:ext cx="3826263" cy="2333054"/>
          </a:xfrm>
        </p:spPr>
        <p:txBody>
          <a:bodyPr/>
          <a:lstStyle>
            <a:lvl1pPr marL="212400" indent="-285750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12" name="Picture 11" descr="MNiSW-kolor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xmlns="" id="{AC482825-6F2D-7744-80BF-AA1CEBE8409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802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5374491" y="2292884"/>
            <a:ext cx="2953273" cy="2912461"/>
          </a:xfrm>
        </p:spPr>
        <p:txBody>
          <a:bodyPr/>
          <a:lstStyle/>
          <a:p>
            <a:endParaRPr lang="en-US"/>
          </a:p>
        </p:txBody>
      </p:sp>
      <p:sp>
        <p:nvSpPr>
          <p:cNvPr id="27" name="Tytuł 1"/>
          <p:cNvSpPr>
            <a:spLocks noGrp="1"/>
          </p:cNvSpPr>
          <p:nvPr>
            <p:ph type="title" hasCustomPrompt="1"/>
          </p:nvPr>
        </p:nvSpPr>
        <p:spPr>
          <a:xfrm>
            <a:off x="506949" y="455328"/>
            <a:ext cx="6621421" cy="412087"/>
          </a:xfrm>
        </p:spPr>
        <p:txBody>
          <a:bodyPr anchor="b">
            <a:noAutofit/>
          </a:bodyPr>
          <a:lstStyle>
            <a:lvl1pPr algn="l">
              <a:defRPr sz="2600" b="1" i="0">
                <a:solidFill>
                  <a:srgbClr val="E81B29"/>
                </a:solidFill>
                <a:latin typeface="Montserrat" pitchFamily="2" charset="0"/>
                <a:cs typeface="Montserrat" pitchFamily="2" charset="0"/>
              </a:defRPr>
            </a:lvl1pPr>
          </a:lstStyle>
          <a:p>
            <a:r>
              <a:rPr lang="pl-PL" dirty="0"/>
              <a:t>KLIKNIJ, ABY EDYT. STYL WZ. TYT.</a:t>
            </a:r>
          </a:p>
        </p:txBody>
      </p:sp>
      <p:sp>
        <p:nvSpPr>
          <p:cNvPr id="28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06949" y="2107004"/>
            <a:ext cx="3826263" cy="6501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E81B29"/>
                </a:solidFill>
                <a:latin typeface="Helvetica"/>
                <a:cs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29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506949" y="2555762"/>
            <a:ext cx="3826263" cy="3237323"/>
          </a:xfrm>
        </p:spPr>
        <p:txBody>
          <a:bodyPr/>
          <a:lstStyle>
            <a:lvl1pPr marL="212400" indent="-285750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12" name="Obraz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30914" y="1925489"/>
            <a:ext cx="431800" cy="571500"/>
          </a:xfrm>
          <a:prstGeom prst="rect">
            <a:avLst/>
          </a:prstGeom>
        </p:spPr>
      </p:pic>
      <p:pic>
        <p:nvPicPr>
          <p:cNvPr id="13" name="Obraz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8201026" y="4956947"/>
            <a:ext cx="431800" cy="571500"/>
          </a:xfrm>
          <a:prstGeom prst="rect">
            <a:avLst/>
          </a:prstGeom>
        </p:spPr>
      </p:pic>
      <p:pic>
        <p:nvPicPr>
          <p:cNvPr id="15" name="Picture 14" descr="MNiSW-k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xmlns="" id="{4560E5C6-11B8-A046-8053-96F33A7EF7E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09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ytuł 1"/>
          <p:cNvSpPr>
            <a:spLocks noGrp="1"/>
          </p:cNvSpPr>
          <p:nvPr>
            <p:ph type="title" hasCustomPrompt="1"/>
          </p:nvPr>
        </p:nvSpPr>
        <p:spPr>
          <a:xfrm>
            <a:off x="506949" y="455328"/>
            <a:ext cx="6621421" cy="412087"/>
          </a:xfrm>
        </p:spPr>
        <p:txBody>
          <a:bodyPr anchor="b">
            <a:noAutofit/>
          </a:bodyPr>
          <a:lstStyle>
            <a:lvl1pPr algn="l">
              <a:defRPr sz="2600" b="1" i="0">
                <a:solidFill>
                  <a:srgbClr val="E81B29"/>
                </a:solidFill>
                <a:latin typeface="Montserrat" pitchFamily="2" charset="0"/>
                <a:cs typeface="Montserrat" pitchFamily="2" charset="0"/>
              </a:defRPr>
            </a:lvl1pPr>
          </a:lstStyle>
          <a:p>
            <a:r>
              <a:rPr lang="pl-PL" dirty="0"/>
              <a:t>KLIKNIJ, ABY EDYT. STYL WZ. TYT.</a:t>
            </a:r>
          </a:p>
        </p:txBody>
      </p:sp>
      <p:sp>
        <p:nvSpPr>
          <p:cNvPr id="28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808660" y="2107004"/>
            <a:ext cx="3826263" cy="6501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600" b="1">
                <a:solidFill>
                  <a:srgbClr val="E81B29"/>
                </a:solidFill>
                <a:latin typeface="Helvetica"/>
                <a:cs typeface="Helvetic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29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4808660" y="2555762"/>
            <a:ext cx="3826263" cy="3237323"/>
          </a:xfrm>
        </p:spPr>
        <p:txBody>
          <a:bodyPr/>
          <a:lstStyle>
            <a:lvl1pPr marL="212400" indent="-285750">
              <a:lnSpc>
                <a:spcPct val="120000"/>
              </a:lnSpc>
              <a:spcAft>
                <a:spcPts val="1000"/>
              </a:spcAft>
              <a:buSzPct val="80000"/>
              <a:buFontTx/>
              <a:buBlip>
                <a:blip r:embed="rId3"/>
              </a:buBlip>
              <a:defRPr sz="13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14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850526" y="2292884"/>
            <a:ext cx="2953273" cy="2912461"/>
          </a:xfrm>
        </p:spPr>
        <p:txBody>
          <a:bodyPr/>
          <a:lstStyle/>
          <a:p>
            <a:endParaRPr lang="en-US"/>
          </a:p>
        </p:txBody>
      </p:sp>
      <p:pic>
        <p:nvPicPr>
          <p:cNvPr id="15" name="Obraz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6949" y="1925489"/>
            <a:ext cx="431800" cy="571500"/>
          </a:xfrm>
          <a:prstGeom prst="rect">
            <a:avLst/>
          </a:prstGeom>
        </p:spPr>
      </p:pic>
      <p:pic>
        <p:nvPicPr>
          <p:cNvPr id="16" name="Obraz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3677061" y="4956947"/>
            <a:ext cx="431800" cy="571500"/>
          </a:xfrm>
          <a:prstGeom prst="rect">
            <a:avLst/>
          </a:prstGeom>
        </p:spPr>
      </p:pic>
      <p:pic>
        <p:nvPicPr>
          <p:cNvPr id="13" name="Picture 12" descr="MNiSW-k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xmlns="" id="{DE65DAD6-4C86-4C44-B56F-806C42AC4A8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3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wa elementy zawartości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Łącznik prosty 7"/>
          <p:cNvCxnSpPr/>
          <p:nvPr userDrawn="1"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B4B4B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ytuł 1"/>
          <p:cNvSpPr>
            <a:spLocks noGrp="1"/>
          </p:cNvSpPr>
          <p:nvPr>
            <p:ph type="title"/>
          </p:nvPr>
        </p:nvSpPr>
        <p:spPr>
          <a:xfrm>
            <a:off x="506949" y="455328"/>
            <a:ext cx="6621421" cy="412087"/>
          </a:xfrm>
        </p:spPr>
        <p:txBody>
          <a:bodyPr anchor="b">
            <a:noAutofit/>
          </a:bodyPr>
          <a:lstStyle>
            <a:lvl1pPr algn="l">
              <a:defRPr sz="2600" b="1">
                <a:solidFill>
                  <a:srgbClr val="040404"/>
                </a:solidFill>
                <a:latin typeface="Helvetica"/>
                <a:cs typeface="Helvetica"/>
              </a:defRPr>
            </a:lvl1pPr>
          </a:lstStyle>
          <a:p>
            <a:r>
              <a:rPr lang="pl-PL" dirty="0"/>
              <a:t>Kliknij, aby </a:t>
            </a:r>
            <a:r>
              <a:rPr lang="pl-PL" dirty="0" err="1"/>
              <a:t>edyt</a:t>
            </a:r>
            <a:r>
              <a:rPr lang="pl-PL" dirty="0"/>
              <a:t>. styl wz. tyt.</a:t>
            </a:r>
          </a:p>
        </p:txBody>
      </p:sp>
      <p:pic>
        <p:nvPicPr>
          <p:cNvPr id="15" name="Obraz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6949" y="1925489"/>
            <a:ext cx="431800" cy="571500"/>
          </a:xfrm>
          <a:prstGeom prst="rect">
            <a:avLst/>
          </a:prstGeom>
        </p:spPr>
      </p:pic>
      <p:grpSp>
        <p:nvGrpSpPr>
          <p:cNvPr id="3" name="Group 2"/>
          <p:cNvGrpSpPr/>
          <p:nvPr userDrawn="1"/>
        </p:nvGrpSpPr>
        <p:grpSpPr>
          <a:xfrm>
            <a:off x="8114116" y="5420479"/>
            <a:ext cx="467999" cy="108000"/>
            <a:chOff x="8132793" y="5607219"/>
            <a:chExt cx="427917" cy="108000"/>
          </a:xfrm>
        </p:grpSpPr>
        <p:sp>
          <p:nvSpPr>
            <p:cNvPr id="2" name="Rectangle 1"/>
            <p:cNvSpPr/>
            <p:nvPr userDrawn="1"/>
          </p:nvSpPr>
          <p:spPr>
            <a:xfrm>
              <a:off x="8132793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8298853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8467779" y="5607219"/>
              <a:ext cx="92931" cy="108000"/>
            </a:xfrm>
            <a:prstGeom prst="rect">
              <a:avLst/>
            </a:prstGeom>
            <a:solidFill>
              <a:srgbClr val="E81B29"/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Symbol zastępczy tekstu 3"/>
          <p:cNvSpPr>
            <a:spLocks noGrp="1"/>
          </p:cNvSpPr>
          <p:nvPr>
            <p:ph type="body" sz="half" idx="11"/>
          </p:nvPr>
        </p:nvSpPr>
        <p:spPr>
          <a:xfrm>
            <a:off x="1161636" y="2261475"/>
            <a:ext cx="6737480" cy="2911203"/>
          </a:xfrm>
        </p:spPr>
        <p:txBody>
          <a:bodyPr>
            <a:normAutofit/>
          </a:bodyPr>
          <a:lstStyle>
            <a:lvl1pPr marL="284400" indent="-285750">
              <a:lnSpc>
                <a:spcPct val="120000"/>
              </a:lnSpc>
              <a:spcAft>
                <a:spcPts val="1000"/>
              </a:spcAft>
              <a:buSzPct val="60000"/>
              <a:buFontTx/>
              <a:buBlip>
                <a:blip r:embed="rId4"/>
              </a:buBlip>
              <a:defRPr sz="2100">
                <a:solidFill>
                  <a:srgbClr val="040404"/>
                </a:solidFill>
                <a:latin typeface="Helvetica Light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pic>
        <p:nvPicPr>
          <p:cNvPr id="13" name="Picture 12" descr="MNiSW-k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6" y="6459558"/>
            <a:ext cx="1272727" cy="2520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xmlns="" id="{E63559DB-B485-784D-990B-2E4A2BC401A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25139" y="527147"/>
            <a:ext cx="1309783" cy="19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223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edyt. styl wz. tyt.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A9AEB-2A06-4D48-AFFC-EDFEE30D066D}" type="datetimeFigureOut">
              <a:rPr lang="pl-PL" smtClean="0"/>
              <a:t>15-02-2019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E0C11-EF55-6545-89EC-E302494CA4F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0574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2" r:id="rId4"/>
    <p:sldLayoutId id="2147483668" r:id="rId5"/>
    <p:sldLayoutId id="214748365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51" r:id="rId12"/>
    <p:sldLayoutId id="2147483653" r:id="rId13"/>
    <p:sldLayoutId id="2147483671" r:id="rId14"/>
    <p:sldLayoutId id="2147483670" r:id="rId15"/>
    <p:sldLayoutId id="2147483661" r:id="rId16"/>
    <p:sldLayoutId id="2147483662" r:id="rId17"/>
    <p:sldLayoutId id="2147483673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emf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KDN-prezetacja-tlo-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2760"/>
          </a:xfrm>
          <a:prstGeom prst="rect">
            <a:avLst/>
          </a:prstGeom>
        </p:spPr>
      </p:pic>
      <p:grpSp>
        <p:nvGrpSpPr>
          <p:cNvPr id="17" name="Grupa 16"/>
          <p:cNvGrpSpPr/>
          <p:nvPr/>
        </p:nvGrpSpPr>
        <p:grpSpPr>
          <a:xfrm>
            <a:off x="601082" y="2427663"/>
            <a:ext cx="8033841" cy="1424810"/>
            <a:chOff x="2222500" y="3253884"/>
            <a:chExt cx="4749625" cy="1600334"/>
          </a:xfrm>
        </p:grpSpPr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2500" y="3253884"/>
              <a:ext cx="431800" cy="571500"/>
            </a:xfrm>
            <a:prstGeom prst="rect">
              <a:avLst/>
            </a:prstGeom>
          </p:spPr>
        </p:pic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6540325" y="4282718"/>
              <a:ext cx="431800" cy="571500"/>
            </a:xfrm>
            <a:prstGeom prst="rect">
              <a:avLst/>
            </a:prstGeom>
          </p:spPr>
        </p:pic>
      </p:grpSp>
      <p:cxnSp>
        <p:nvCxnSpPr>
          <p:cNvPr id="12" name="Łącznik prosty 11"/>
          <p:cNvCxnSpPr/>
          <p:nvPr/>
        </p:nvCxnSpPr>
        <p:spPr>
          <a:xfrm>
            <a:off x="506949" y="6237119"/>
            <a:ext cx="8127974" cy="0"/>
          </a:xfrm>
          <a:prstGeom prst="line">
            <a:avLst/>
          </a:prstGeom>
          <a:ln w="12700">
            <a:solidFill>
              <a:srgbClr val="8282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PoleTekstowe 12"/>
          <p:cNvSpPr txBox="1"/>
          <p:nvPr/>
        </p:nvSpPr>
        <p:spPr>
          <a:xfrm>
            <a:off x="438260" y="6400144"/>
            <a:ext cx="1713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solidFill>
                  <a:srgbClr val="828282"/>
                </a:solidFill>
              </a:rPr>
              <a:t>www.facebook.com</a:t>
            </a:r>
            <a:r>
              <a:rPr lang="pl-PL" sz="1000" dirty="0">
                <a:solidFill>
                  <a:srgbClr val="E81B29"/>
                </a:solidFill>
              </a:rPr>
              <a:t>/MNiSW</a:t>
            </a:r>
          </a:p>
        </p:txBody>
      </p:sp>
      <p:grpSp>
        <p:nvGrpSpPr>
          <p:cNvPr id="15" name="Grupa 14"/>
          <p:cNvGrpSpPr/>
          <p:nvPr/>
        </p:nvGrpSpPr>
        <p:grpSpPr>
          <a:xfrm>
            <a:off x="2401205" y="4978533"/>
            <a:ext cx="3835400" cy="558800"/>
            <a:chOff x="2435888" y="3442389"/>
            <a:chExt cx="3835400" cy="558800"/>
          </a:xfrm>
        </p:grpSpPr>
        <p:pic>
          <p:nvPicPr>
            <p:cNvPr id="8" name="Obraz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35888" y="3442389"/>
              <a:ext cx="3835400" cy="558800"/>
            </a:xfrm>
            <a:prstGeom prst="rect">
              <a:avLst/>
            </a:prstGeom>
          </p:spPr>
        </p:pic>
        <p:sp>
          <p:nvSpPr>
            <p:cNvPr id="14" name="PoleTekstowe 13"/>
            <p:cNvSpPr txBox="1"/>
            <p:nvPr/>
          </p:nvSpPr>
          <p:spPr>
            <a:xfrm>
              <a:off x="2727304" y="3541960"/>
              <a:ext cx="32445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1400" dirty="0">
                  <a:solidFill>
                    <a:schemeClr val="bg1"/>
                  </a:solidFill>
                  <a:latin typeface="Helvetica"/>
                  <a:cs typeface="Helvetica"/>
                </a:rPr>
                <a:t>www.konstytucjadlanauki.gov.pl</a:t>
              </a:r>
            </a:p>
          </p:txBody>
        </p:sp>
      </p:grpSp>
      <p:pic>
        <p:nvPicPr>
          <p:cNvPr id="18" name="Picture 17" descr="MNiSW-kolo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196" y="6451245"/>
            <a:ext cx="1272727" cy="252000"/>
          </a:xfrm>
          <a:prstGeom prst="rect">
            <a:avLst/>
          </a:prstGeom>
        </p:spPr>
      </p:pic>
      <p:sp>
        <p:nvSpPr>
          <p:cNvPr id="19" name="pole tekstowe 18"/>
          <p:cNvSpPr txBox="1"/>
          <p:nvPr/>
        </p:nvSpPr>
        <p:spPr>
          <a:xfrm>
            <a:off x="2589484" y="2449338"/>
            <a:ext cx="392466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4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ŚWIADCZENIA </a:t>
            </a:r>
          </a:p>
          <a:p>
            <a:pPr algn="ctr"/>
            <a:r>
              <a:rPr lang="pl-PL" sz="4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DLA </a:t>
            </a:r>
          </a:p>
          <a:p>
            <a:pPr algn="ctr"/>
            <a:r>
              <a:rPr lang="pl-PL" sz="4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STUDENTÓW</a:t>
            </a:r>
            <a:endParaRPr lang="pl-PL" sz="4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16" name="Picture 17" descr="MNiSW-kolor.png">
            <a:extLst>
              <a:ext uri="{FF2B5EF4-FFF2-40B4-BE49-F238E27FC236}">
                <a16:creationId xmlns:a16="http://schemas.microsoft.com/office/drawing/2014/main" xmlns="" id="{600D2E7B-9399-0A48-96BA-BFEDEF8DF7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5" b="12863"/>
          <a:stretch/>
        </p:blipFill>
        <p:spPr>
          <a:xfrm>
            <a:off x="4712295" y="775343"/>
            <a:ext cx="3647580" cy="533093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14" y="647680"/>
            <a:ext cx="3607267" cy="85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5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rostokąt zaokrąglony 89"/>
          <p:cNvSpPr/>
          <p:nvPr/>
        </p:nvSpPr>
        <p:spPr>
          <a:xfrm>
            <a:off x="4647208" y="1502005"/>
            <a:ext cx="4189324" cy="3567384"/>
          </a:xfrm>
          <a:prstGeom prst="roundRect">
            <a:avLst/>
          </a:prstGeom>
          <a:solidFill>
            <a:srgbClr val="4073AF">
              <a:alpha val="2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Prostokąt zaokrąglony 1"/>
          <p:cNvSpPr/>
          <p:nvPr/>
        </p:nvSpPr>
        <p:spPr>
          <a:xfrm>
            <a:off x="124982" y="1507088"/>
            <a:ext cx="4189324" cy="3565389"/>
          </a:xfrm>
          <a:prstGeom prst="roundRect">
            <a:avLst/>
          </a:prstGeom>
          <a:solidFill>
            <a:srgbClr val="4073AF">
              <a:alpha val="2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7" name="Title 1"/>
          <p:cNvSpPr>
            <a:spLocks noGrp="1"/>
          </p:cNvSpPr>
          <p:nvPr>
            <p:ph type="title"/>
          </p:nvPr>
        </p:nvSpPr>
        <p:spPr>
          <a:xfrm>
            <a:off x="124981" y="220564"/>
            <a:ext cx="6621421" cy="412087"/>
          </a:xfrm>
        </p:spPr>
        <p:txBody>
          <a:bodyPr>
            <a:noAutofit/>
          </a:bodyPr>
          <a:lstStyle/>
          <a:p>
            <a:r>
              <a:rPr lang="pl-PL" sz="2800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ŚWIADCZENIA DLA STUDENTÓW</a:t>
            </a:r>
            <a:endParaRPr lang="pl-PL" sz="2800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pic>
        <p:nvPicPr>
          <p:cNvPr id="66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81" y="1066118"/>
            <a:ext cx="427288" cy="569984"/>
          </a:xfrm>
          <a:prstGeom prst="rect">
            <a:avLst/>
          </a:prstGeom>
        </p:spPr>
      </p:pic>
      <p:pic>
        <p:nvPicPr>
          <p:cNvPr id="68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548172" y="5583490"/>
            <a:ext cx="464514" cy="619639"/>
          </a:xfrm>
          <a:prstGeom prst="rect">
            <a:avLst/>
          </a:prstGeom>
        </p:spPr>
      </p:pic>
      <p:sp>
        <p:nvSpPr>
          <p:cNvPr id="34" name="pole tekstowe 33"/>
          <p:cNvSpPr txBox="1"/>
          <p:nvPr/>
        </p:nvSpPr>
        <p:spPr>
          <a:xfrm>
            <a:off x="5237018" y="983869"/>
            <a:ext cx="3172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algn="ctr">
              <a:defRPr sz="2800" b="1">
                <a:solidFill>
                  <a:srgbClr val="E81B29"/>
                </a:solidFill>
                <a:latin typeface="Montserrat"/>
              </a:defRPr>
            </a:lvl1pPr>
          </a:lstStyle>
          <a:p>
            <a:r>
              <a:rPr lang="pl-PL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BĘDZIE</a:t>
            </a:r>
            <a:r>
              <a:rPr lang="pl-PL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pl-PL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OD </a:t>
            </a:r>
            <a:r>
              <a:rPr lang="pl-PL" sz="1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2019/2020 </a:t>
            </a:r>
          </a:p>
        </p:txBody>
      </p:sp>
      <p:sp>
        <p:nvSpPr>
          <p:cNvPr id="35" name="pole tekstowe 34"/>
          <p:cNvSpPr txBox="1"/>
          <p:nvPr/>
        </p:nvSpPr>
        <p:spPr>
          <a:xfrm>
            <a:off x="249383" y="978785"/>
            <a:ext cx="4162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JEST </a:t>
            </a:r>
            <a:r>
              <a:rPr lang="pl-PL" sz="16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DO 2018/2019 </a:t>
            </a:r>
            <a:endParaRPr lang="pl-PL" sz="280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6" name="Prostokąt zaokrąglony 35"/>
          <p:cNvSpPr/>
          <p:nvPr/>
        </p:nvSpPr>
        <p:spPr>
          <a:xfrm>
            <a:off x="389564" y="1629062"/>
            <a:ext cx="3689289" cy="36576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SOCJALNE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9" name="Prostokąt zaokrąglony 68"/>
          <p:cNvSpPr/>
          <p:nvPr/>
        </p:nvSpPr>
        <p:spPr>
          <a:xfrm>
            <a:off x="374999" y="2725271"/>
            <a:ext cx="3689289" cy="435979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REKTORA DLA NAJLEPSZYCH STUDENTÓW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0" name="Prostokąt zaokrąglony 69"/>
          <p:cNvSpPr/>
          <p:nvPr/>
        </p:nvSpPr>
        <p:spPr>
          <a:xfrm>
            <a:off x="389481" y="2130387"/>
            <a:ext cx="3689289" cy="502126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SPECJALNE DLA OSÓB NIEPEŁNOSPRAWNYCH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1" name="Prostokąt zaokrąglony 70"/>
          <p:cNvSpPr/>
          <p:nvPr/>
        </p:nvSpPr>
        <p:spPr>
          <a:xfrm>
            <a:off x="389480" y="3269402"/>
            <a:ext cx="3689289" cy="512201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MINISTRA ZA WYBITNE OSIĄGNIĘCIA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2" name="Prostokąt zaokrąglony 71"/>
          <p:cNvSpPr/>
          <p:nvPr/>
        </p:nvSpPr>
        <p:spPr>
          <a:xfrm>
            <a:off x="398161" y="3933817"/>
            <a:ext cx="3689289" cy="36576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ZAPOMOGA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3" name="Prostokąt zaokrąglony 72"/>
          <p:cNvSpPr/>
          <p:nvPr/>
        </p:nvSpPr>
        <p:spPr>
          <a:xfrm>
            <a:off x="398161" y="4457121"/>
            <a:ext cx="3689289" cy="518221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ZWIĘKSZENIE Z TYTUŁU ZAKWATEROWANIA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5" name="Prostokąt zaokrąglony 74"/>
          <p:cNvSpPr/>
          <p:nvPr/>
        </p:nvSpPr>
        <p:spPr>
          <a:xfrm>
            <a:off x="4901755" y="1655430"/>
            <a:ext cx="3689289" cy="36576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SOCJALNE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6" name="Prostokąt zaokrąglony 75"/>
          <p:cNvSpPr/>
          <p:nvPr/>
        </p:nvSpPr>
        <p:spPr>
          <a:xfrm>
            <a:off x="4901755" y="2794446"/>
            <a:ext cx="3689289" cy="36576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REKTORA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7" name="Prostokąt zaokrąglony 76"/>
          <p:cNvSpPr/>
          <p:nvPr/>
        </p:nvSpPr>
        <p:spPr>
          <a:xfrm>
            <a:off x="4901672" y="2156755"/>
            <a:ext cx="3689289" cy="502126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DLA OSÓB NIEPEŁNOSPRAWNYCH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9" name="Prostokąt zaokrąglony 78"/>
          <p:cNvSpPr/>
          <p:nvPr/>
        </p:nvSpPr>
        <p:spPr>
          <a:xfrm>
            <a:off x="4897228" y="3933462"/>
            <a:ext cx="3689289" cy="36576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ZAPOMOGA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0" name="Prostokąt zaokrąglony 79"/>
          <p:cNvSpPr/>
          <p:nvPr/>
        </p:nvSpPr>
        <p:spPr>
          <a:xfrm>
            <a:off x="4901755" y="4483490"/>
            <a:ext cx="3689289" cy="491852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ZWIĘKSZENIE W UZASADNIONYCH PRZYPADKACH       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6" name="Prostokąt zaokrąglony 85"/>
          <p:cNvSpPr/>
          <p:nvPr/>
        </p:nvSpPr>
        <p:spPr>
          <a:xfrm>
            <a:off x="4897227" y="5072478"/>
            <a:ext cx="3689289" cy="36576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MINISTRA 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7" name="Prostokąt zaokrąglony 86"/>
          <p:cNvSpPr/>
          <p:nvPr/>
        </p:nvSpPr>
        <p:spPr>
          <a:xfrm>
            <a:off x="4897226" y="5517641"/>
            <a:ext cx="3689289" cy="567174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MINISTRA DLA MŁODYCH NAUKOWCÓW 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9" name="Prostokąt zaokrąglony 88"/>
          <p:cNvSpPr/>
          <p:nvPr/>
        </p:nvSpPr>
        <p:spPr>
          <a:xfrm>
            <a:off x="398161" y="5372819"/>
            <a:ext cx="3689289" cy="788827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NAUKOWE DLA WYBITNYCH MŁODYCH NAUKOWCÓW 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29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Łącznik prosty ze strzałką 47"/>
          <p:cNvCxnSpPr>
            <a:stCxn id="36" idx="3"/>
          </p:cNvCxnSpPr>
          <p:nvPr/>
        </p:nvCxnSpPr>
        <p:spPr>
          <a:xfrm>
            <a:off x="4020965" y="4221430"/>
            <a:ext cx="697286" cy="7176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Łącznik prosty ze strzałką 45"/>
          <p:cNvCxnSpPr/>
          <p:nvPr/>
        </p:nvCxnSpPr>
        <p:spPr>
          <a:xfrm>
            <a:off x="4008973" y="4229068"/>
            <a:ext cx="709278" cy="2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Łącznik prosty ze strzałką 22"/>
          <p:cNvCxnSpPr/>
          <p:nvPr/>
        </p:nvCxnSpPr>
        <p:spPr>
          <a:xfrm>
            <a:off x="4027914" y="2886921"/>
            <a:ext cx="709278" cy="2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itle 1"/>
          <p:cNvSpPr>
            <a:spLocks noGrp="1"/>
          </p:cNvSpPr>
          <p:nvPr>
            <p:ph type="title"/>
          </p:nvPr>
        </p:nvSpPr>
        <p:spPr>
          <a:xfrm>
            <a:off x="124981" y="569065"/>
            <a:ext cx="6621421" cy="412087"/>
          </a:xfrm>
        </p:spPr>
        <p:txBody>
          <a:bodyPr>
            <a:noAutofit/>
          </a:bodyPr>
          <a:lstStyle/>
          <a:p>
            <a:r>
              <a:rPr lang="pl-PL" sz="2800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ZMIANY W ŚWIADCZENIACH - UCZELNIA</a:t>
            </a:r>
            <a:endParaRPr lang="pl-PL" sz="2800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pic>
        <p:nvPicPr>
          <p:cNvPr id="66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81" y="1066118"/>
            <a:ext cx="427288" cy="569984"/>
          </a:xfrm>
          <a:prstGeom prst="rect">
            <a:avLst/>
          </a:prstGeom>
        </p:spPr>
      </p:pic>
      <p:pic>
        <p:nvPicPr>
          <p:cNvPr id="68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548172" y="5583490"/>
            <a:ext cx="464514" cy="619639"/>
          </a:xfrm>
          <a:prstGeom prst="rect">
            <a:avLst/>
          </a:prstGeom>
        </p:spPr>
      </p:pic>
      <p:sp>
        <p:nvSpPr>
          <p:cNvPr id="24" name="Prostokąt zaokrąglony 23"/>
          <p:cNvSpPr/>
          <p:nvPr/>
        </p:nvSpPr>
        <p:spPr>
          <a:xfrm>
            <a:off x="389556" y="1367739"/>
            <a:ext cx="3689289" cy="50035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REGULAMINY POMOCY MATERIALNEJ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4" name="Łącznik prosty ze strzałką 3"/>
          <p:cNvCxnSpPr/>
          <p:nvPr/>
        </p:nvCxnSpPr>
        <p:spPr>
          <a:xfrm>
            <a:off x="4078845" y="1635869"/>
            <a:ext cx="709278" cy="2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Prostokąt zaokrąglony 26"/>
          <p:cNvSpPr/>
          <p:nvPr/>
        </p:nvSpPr>
        <p:spPr>
          <a:xfrm>
            <a:off x="4901757" y="1469498"/>
            <a:ext cx="4110929" cy="491548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rgbClr val="E81B29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OBOWIĄZUJĄ DO KOŃCA ROKU AKDEMICKIEGO 2018/2019</a:t>
            </a:r>
            <a:endParaRPr lang="pl-PL" sz="1400" b="1" dirty="0">
              <a:solidFill>
                <a:srgbClr val="E81B29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39" name="Prostokąt zaokrąglony 38"/>
          <p:cNvSpPr/>
          <p:nvPr/>
        </p:nvSpPr>
        <p:spPr>
          <a:xfrm>
            <a:off x="389556" y="2663334"/>
            <a:ext cx="3689289" cy="502126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RACHUNEK FUNDUSZU STYPENDIALNEGO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Prostokąt zaokrąglony 19"/>
          <p:cNvSpPr/>
          <p:nvPr/>
        </p:nvSpPr>
        <p:spPr>
          <a:xfrm>
            <a:off x="374367" y="1961046"/>
            <a:ext cx="3689289" cy="50035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PODSTAWA PRAWNA DECYZJI O PRZYZNANIU ŚWIADCZEŃ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21" name="Łącznik prosty ze strzałką 20"/>
          <p:cNvCxnSpPr/>
          <p:nvPr/>
        </p:nvCxnSpPr>
        <p:spPr>
          <a:xfrm>
            <a:off x="4063656" y="2229176"/>
            <a:ext cx="709278" cy="2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Prostokąt zaokrąglony 21"/>
          <p:cNvSpPr/>
          <p:nvPr/>
        </p:nvSpPr>
        <p:spPr>
          <a:xfrm>
            <a:off x="4886560" y="2062805"/>
            <a:ext cx="4110929" cy="365760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ART. 273 I 275 USTAWY WPROWADZAJĄCEJ</a:t>
            </a:r>
            <a:endParaRPr lang="pl-PL" sz="140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25" name="Prostokąt zaokrąglony 24"/>
          <p:cNvSpPr/>
          <p:nvPr/>
        </p:nvSpPr>
        <p:spPr>
          <a:xfrm>
            <a:off x="4886559" y="2597163"/>
            <a:ext cx="4110929" cy="577496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PROWADZONY PRZEZ BGK </a:t>
            </a:r>
          </a:p>
          <a:p>
            <a:pPr algn="ctr"/>
            <a:r>
              <a:rPr lang="pl-PL" sz="105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OD 2019 r. UCZELNIE NIEPUBLICZNE</a:t>
            </a:r>
          </a:p>
          <a:p>
            <a:pPr algn="ctr"/>
            <a:r>
              <a:rPr lang="pl-PL" sz="105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OD 2020 WSZYSTKIE UCZELNIE </a:t>
            </a:r>
            <a:endParaRPr lang="pl-PL" sz="105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cxnSp>
        <p:nvCxnSpPr>
          <p:cNvPr id="34" name="Łącznik prosty ze strzałką 33"/>
          <p:cNvCxnSpPr>
            <a:stCxn id="39" idx="3"/>
          </p:cNvCxnSpPr>
          <p:nvPr/>
        </p:nvCxnSpPr>
        <p:spPr>
          <a:xfrm>
            <a:off x="4078845" y="2914397"/>
            <a:ext cx="709278" cy="70072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Prostokąt zaokrąglony 34"/>
          <p:cNvSpPr/>
          <p:nvPr/>
        </p:nvSpPr>
        <p:spPr>
          <a:xfrm>
            <a:off x="4886558" y="3297884"/>
            <a:ext cx="4110929" cy="577496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ŚRODKI Z OBECNYCH RACHUNKÓW MUSZĄ BYĆ PRZEKAZANE DO 15 STYCZNIA </a:t>
            </a:r>
            <a:endParaRPr lang="pl-PL" sz="100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36" name="Prostokąt zaokrąglony 35"/>
          <p:cNvSpPr/>
          <p:nvPr/>
        </p:nvSpPr>
        <p:spPr>
          <a:xfrm>
            <a:off x="331676" y="3970367"/>
            <a:ext cx="3689289" cy="502126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DOTACJA NA FUNDUSZ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7" name="Prostokąt zaokrąglony 46"/>
          <p:cNvSpPr/>
          <p:nvPr/>
        </p:nvSpPr>
        <p:spPr>
          <a:xfrm>
            <a:off x="4879611" y="3974942"/>
            <a:ext cx="4110929" cy="577496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PRZEZNACZONA WYŁĄCZNIE NA WYPŁATY ŚWIADCZEŃ I KOSZTY OBSŁUGI W UCZELNIACH NIEPUBLICZNYCH</a:t>
            </a:r>
            <a:endParaRPr lang="pl-PL" sz="100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49" name="Prostokąt zaokrąglony 48"/>
          <p:cNvSpPr/>
          <p:nvPr/>
        </p:nvSpPr>
        <p:spPr>
          <a:xfrm>
            <a:off x="4879608" y="4721036"/>
            <a:ext cx="4110929" cy="693646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REMONTY DOMÓW I STOŁÓWEK STUDENTCKICH I KOSZTY OBSŁUGI W UCZELNIACH PUBLICZNYCH Z SUBWENCJI</a:t>
            </a:r>
            <a:endParaRPr lang="pl-PL" sz="105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cxnSp>
        <p:nvCxnSpPr>
          <p:cNvPr id="50" name="Łącznik prosty ze strzałką 49"/>
          <p:cNvCxnSpPr>
            <a:stCxn id="36" idx="3"/>
          </p:cNvCxnSpPr>
          <p:nvPr/>
        </p:nvCxnSpPr>
        <p:spPr>
          <a:xfrm>
            <a:off x="4020965" y="4221430"/>
            <a:ext cx="767158" cy="164735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Prostokąt zaokrąglony 50"/>
          <p:cNvSpPr/>
          <p:nvPr/>
        </p:nvSpPr>
        <p:spPr>
          <a:xfrm>
            <a:off x="4879608" y="5506871"/>
            <a:ext cx="4023324" cy="577496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NA KOLEJNY ROK PRZECHODZI MAX. 30% DOTACJI</a:t>
            </a:r>
            <a:endParaRPr lang="pl-PL" sz="105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06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Łącznik prosty ze strzałką 31"/>
          <p:cNvCxnSpPr/>
          <p:nvPr/>
        </p:nvCxnSpPr>
        <p:spPr>
          <a:xfrm>
            <a:off x="4063656" y="2757725"/>
            <a:ext cx="709278" cy="2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Łącznik prosty ze strzałką 39"/>
          <p:cNvCxnSpPr/>
          <p:nvPr/>
        </p:nvCxnSpPr>
        <p:spPr>
          <a:xfrm>
            <a:off x="4063656" y="3374548"/>
            <a:ext cx="724471" cy="2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itle 1"/>
          <p:cNvSpPr>
            <a:spLocks noGrp="1"/>
          </p:cNvSpPr>
          <p:nvPr>
            <p:ph type="title"/>
          </p:nvPr>
        </p:nvSpPr>
        <p:spPr>
          <a:xfrm>
            <a:off x="124981" y="570654"/>
            <a:ext cx="6621421" cy="412087"/>
          </a:xfrm>
        </p:spPr>
        <p:txBody>
          <a:bodyPr>
            <a:noAutofit/>
          </a:bodyPr>
          <a:lstStyle/>
          <a:p>
            <a:r>
              <a:rPr lang="pl-PL" sz="2800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ZMIANY W ŚWIADCZENIACH - STUDENCI</a:t>
            </a:r>
            <a:endParaRPr lang="pl-PL" sz="2800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pic>
        <p:nvPicPr>
          <p:cNvPr id="66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81" y="1066118"/>
            <a:ext cx="427288" cy="569984"/>
          </a:xfrm>
          <a:prstGeom prst="rect">
            <a:avLst/>
          </a:prstGeom>
        </p:spPr>
      </p:pic>
      <p:pic>
        <p:nvPicPr>
          <p:cNvPr id="68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548172" y="5583490"/>
            <a:ext cx="464514" cy="619639"/>
          </a:xfrm>
          <a:prstGeom prst="rect">
            <a:avLst/>
          </a:prstGeom>
        </p:spPr>
      </p:pic>
      <p:sp>
        <p:nvSpPr>
          <p:cNvPr id="24" name="Prostokąt zaokrąglony 23"/>
          <p:cNvSpPr/>
          <p:nvPr/>
        </p:nvSpPr>
        <p:spPr>
          <a:xfrm>
            <a:off x="389560" y="1452298"/>
            <a:ext cx="3689289" cy="36576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SOCJALNE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4" name="Łącznik prosty ze strzałką 3"/>
          <p:cNvCxnSpPr>
            <a:stCxn id="24" idx="3"/>
          </p:cNvCxnSpPr>
          <p:nvPr/>
        </p:nvCxnSpPr>
        <p:spPr>
          <a:xfrm>
            <a:off x="4078849" y="1635178"/>
            <a:ext cx="709278" cy="2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Prostokąt zaokrąglony 26"/>
          <p:cNvSpPr/>
          <p:nvPr/>
        </p:nvSpPr>
        <p:spPr>
          <a:xfrm>
            <a:off x="4901753" y="1452298"/>
            <a:ext cx="4110929" cy="365760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MOŻNA OTRZYMYWAĆ </a:t>
            </a:r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MAX. </a:t>
            </a:r>
            <a:r>
              <a:rPr lang="pl-PL" sz="1400" b="1" dirty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PRZEZ 6 LAT</a:t>
            </a:r>
          </a:p>
        </p:txBody>
      </p:sp>
      <p:sp>
        <p:nvSpPr>
          <p:cNvPr id="28" name="Prostokąt zaokrąglony 27"/>
          <p:cNvSpPr/>
          <p:nvPr/>
        </p:nvSpPr>
        <p:spPr>
          <a:xfrm>
            <a:off x="389560" y="2015241"/>
            <a:ext cx="3689289" cy="441087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ZWIĘKSZENIE STYPENDIUM SOCJALNEGO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29" name="Łącznik prosty ze strzałką 28"/>
          <p:cNvCxnSpPr/>
          <p:nvPr/>
        </p:nvCxnSpPr>
        <p:spPr>
          <a:xfrm>
            <a:off x="4078849" y="2198122"/>
            <a:ext cx="709278" cy="2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Prostokąt zaokrąglony 29"/>
          <p:cNvSpPr/>
          <p:nvPr/>
        </p:nvSpPr>
        <p:spPr>
          <a:xfrm>
            <a:off x="4901752" y="2015475"/>
            <a:ext cx="4110929" cy="365760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PODSTAWĘ ZWIĘKSZENIA OKREŚLI REGULAMIN</a:t>
            </a:r>
            <a:endParaRPr lang="pl-PL" sz="140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31" name="Prostokąt zaokrąglony 30"/>
          <p:cNvSpPr/>
          <p:nvPr/>
        </p:nvSpPr>
        <p:spPr>
          <a:xfrm>
            <a:off x="389560" y="2574628"/>
            <a:ext cx="3689289" cy="365760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REKTORA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8" name="Prostokąt zaokrąglony 37"/>
          <p:cNvSpPr/>
          <p:nvPr/>
        </p:nvSpPr>
        <p:spPr>
          <a:xfrm>
            <a:off x="4901751" y="2533635"/>
            <a:ext cx="4110929" cy="478506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OBLIGATORYJNE DLA LAURETÓW OLIMPIAD I </a:t>
            </a:r>
            <a:r>
              <a:rPr lang="pl-PL" sz="1400" b="1" u="sng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MEDALISTÓW</a:t>
            </a:r>
            <a:endParaRPr lang="pl-PL" sz="1400" b="1" u="sng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39" name="Prostokąt zaokrąglony 38"/>
          <p:cNvSpPr/>
          <p:nvPr/>
        </p:nvSpPr>
        <p:spPr>
          <a:xfrm>
            <a:off x="389560" y="3123485"/>
            <a:ext cx="3689289" cy="502126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STYPENDIUM DLA OSÓB NIEPEŁNOSPRAWNYCH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Prostokąt zaokrąglony 40"/>
          <p:cNvSpPr/>
          <p:nvPr/>
        </p:nvSpPr>
        <p:spPr>
          <a:xfrm>
            <a:off x="4901750" y="3191901"/>
            <a:ext cx="4110929" cy="433710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MOŻNA UZYSKAĆ NAWET NA KOLEJNYM KIERUNKU STUDIÓW</a:t>
            </a:r>
            <a:endParaRPr lang="pl-PL" sz="1400" b="1" u="sng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42" name="Prostokąt zaokrąglony 41"/>
          <p:cNvSpPr/>
          <p:nvPr/>
        </p:nvSpPr>
        <p:spPr>
          <a:xfrm>
            <a:off x="389560" y="3873485"/>
            <a:ext cx="3689289" cy="555002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DOKTORANCI ZE STAREGO SYSTEMU KSZTAŁCENIA 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43" name="Łącznik prosty ze strzałką 42"/>
          <p:cNvCxnSpPr/>
          <p:nvPr/>
        </p:nvCxnSpPr>
        <p:spPr>
          <a:xfrm>
            <a:off x="4078849" y="4150753"/>
            <a:ext cx="724471" cy="2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Prostokąt zaokrąglony 43"/>
          <p:cNvSpPr/>
          <p:nvPr/>
        </p:nvSpPr>
        <p:spPr>
          <a:xfrm>
            <a:off x="4901749" y="3873485"/>
            <a:ext cx="4110929" cy="497707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MOGĄ POBIERAĆ NOWE ŚWIADCZENIA DLA STUDENTÓW, NIE DŁUŻEJ NIŻ DO 2023 r. </a:t>
            </a:r>
            <a:endParaRPr lang="pl-PL" sz="1200" b="1" u="sng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cxnSp>
        <p:nvCxnSpPr>
          <p:cNvPr id="45" name="Łącznik prosty ze strzałką 44"/>
          <p:cNvCxnSpPr>
            <a:stCxn id="42" idx="3"/>
          </p:cNvCxnSpPr>
          <p:nvPr/>
        </p:nvCxnSpPr>
        <p:spPr>
          <a:xfrm>
            <a:off x="4078849" y="4150986"/>
            <a:ext cx="724471" cy="61120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Prostokąt zaokrąglony 46"/>
          <p:cNvSpPr/>
          <p:nvPr/>
        </p:nvSpPr>
        <p:spPr>
          <a:xfrm>
            <a:off x="4901748" y="4563035"/>
            <a:ext cx="4110929" cy="431720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OD 1.X.19 ZASTOSOWANIE BĘDĄ MIAŁY NOWE REGULAMINY</a:t>
            </a:r>
            <a:endParaRPr lang="pl-PL" sz="1400" b="1" u="sng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cxnSp>
        <p:nvCxnSpPr>
          <p:cNvPr id="48" name="Łącznik prosty ze strzałką 47"/>
          <p:cNvCxnSpPr/>
          <p:nvPr/>
        </p:nvCxnSpPr>
        <p:spPr>
          <a:xfrm>
            <a:off x="4048463" y="5442053"/>
            <a:ext cx="724471" cy="2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Prostokąt zaokrąglony 48"/>
          <p:cNvSpPr/>
          <p:nvPr/>
        </p:nvSpPr>
        <p:spPr>
          <a:xfrm>
            <a:off x="374367" y="5190990"/>
            <a:ext cx="3689289" cy="502126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ZAPOMOGA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0" name="Prostokąt zaokrąglony 49"/>
          <p:cNvSpPr/>
          <p:nvPr/>
        </p:nvSpPr>
        <p:spPr>
          <a:xfrm>
            <a:off x="4886557" y="5259406"/>
            <a:ext cx="4110929" cy="365760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NIE TYLKO Z PRZYCZYN LOSOWYCH</a:t>
            </a:r>
            <a:endParaRPr lang="pl-PL" sz="1400" b="1" u="sng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37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1"/>
          <p:cNvSpPr>
            <a:spLocks noGrp="1"/>
          </p:cNvSpPr>
          <p:nvPr>
            <p:ph type="title"/>
          </p:nvPr>
        </p:nvSpPr>
        <p:spPr>
          <a:xfrm>
            <a:off x="124981" y="220564"/>
            <a:ext cx="6621421" cy="412087"/>
          </a:xfrm>
        </p:spPr>
        <p:txBody>
          <a:bodyPr>
            <a:noAutofit/>
          </a:bodyPr>
          <a:lstStyle/>
          <a:p>
            <a:r>
              <a:rPr lang="pl-PL" sz="2800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KREDYTY</a:t>
            </a:r>
            <a:r>
              <a:rPr lang="pl-PL" sz="2400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 </a:t>
            </a:r>
            <a:r>
              <a:rPr lang="pl-PL" sz="2800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STUDENCKIE</a:t>
            </a:r>
            <a:endParaRPr lang="pl-PL" sz="2400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pic>
        <p:nvPicPr>
          <p:cNvPr id="66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81" y="1066118"/>
            <a:ext cx="427288" cy="569984"/>
          </a:xfrm>
          <a:prstGeom prst="rect">
            <a:avLst/>
          </a:prstGeom>
        </p:spPr>
      </p:pic>
      <p:pic>
        <p:nvPicPr>
          <p:cNvPr id="68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7891293" y="5176167"/>
            <a:ext cx="464514" cy="619639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5" y="1600200"/>
            <a:ext cx="1524000" cy="1219200"/>
          </a:xfrm>
          <a:prstGeom prst="rect">
            <a:avLst/>
          </a:prstGeom>
        </p:spPr>
      </p:pic>
      <p:cxnSp>
        <p:nvCxnSpPr>
          <p:cNvPr id="28" name="Łącznik prosty ze strzałką 27"/>
          <p:cNvCxnSpPr>
            <a:stCxn id="2" idx="3"/>
          </p:cNvCxnSpPr>
          <p:nvPr/>
        </p:nvCxnSpPr>
        <p:spPr>
          <a:xfrm>
            <a:off x="1862625" y="2209800"/>
            <a:ext cx="1922201" cy="1539240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pole tekstowe 10"/>
          <p:cNvSpPr txBox="1"/>
          <p:nvPr/>
        </p:nvSpPr>
        <p:spPr>
          <a:xfrm>
            <a:off x="314923" y="1077428"/>
            <a:ext cx="2672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&lt;30 lat – student</a:t>
            </a:r>
          </a:p>
          <a:p>
            <a:r>
              <a:rPr lang="pl-PL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&lt;35 lat - doktorant</a:t>
            </a:r>
            <a:endParaRPr lang="pl-PL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600" y="3322320"/>
            <a:ext cx="1213894" cy="717275"/>
          </a:xfrm>
          <a:prstGeom prst="rect">
            <a:avLst/>
          </a:prstGeom>
        </p:spPr>
      </p:pic>
      <p:sp>
        <p:nvSpPr>
          <p:cNvPr id="16" name="Prostokąt 15"/>
          <p:cNvSpPr/>
          <p:nvPr/>
        </p:nvSpPr>
        <p:spPr>
          <a:xfrm>
            <a:off x="2793077" y="3917675"/>
            <a:ext cx="3662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ZAŚWIADCZENIE DLA BANKU</a:t>
            </a:r>
            <a:endParaRPr lang="pl-PL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44" name="Obraz 43">
            <a:extLst>
              <a:ext uri="{FF2B5EF4-FFF2-40B4-BE49-F238E27FC236}">
                <a16:creationId xmlns:a16="http://schemas.microsoft.com/office/drawing/2014/main" xmlns="" id="{DDB53094-2B3D-1C4C-9C53-FEED19921F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8466" y="1128039"/>
            <a:ext cx="873125" cy="873125"/>
          </a:xfrm>
          <a:prstGeom prst="rect">
            <a:avLst/>
          </a:prstGeom>
        </p:spPr>
      </p:pic>
      <p:cxnSp>
        <p:nvCxnSpPr>
          <p:cNvPr id="32" name="Łącznik prosty 31"/>
          <p:cNvCxnSpPr/>
          <p:nvPr/>
        </p:nvCxnSpPr>
        <p:spPr>
          <a:xfrm>
            <a:off x="4267774" y="4330189"/>
            <a:ext cx="0" cy="324938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Łącznik prosty ze strzałką 51"/>
          <p:cNvCxnSpPr/>
          <p:nvPr/>
        </p:nvCxnSpPr>
        <p:spPr>
          <a:xfrm>
            <a:off x="4267774" y="4653257"/>
            <a:ext cx="1002493" cy="0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Prostokąt 40"/>
          <p:cNvSpPr/>
          <p:nvPr/>
        </p:nvSpPr>
        <p:spPr>
          <a:xfrm>
            <a:off x="5435662" y="4308648"/>
            <a:ext cx="1188720" cy="974240"/>
          </a:xfrm>
          <a:prstGeom prst="rect">
            <a:avLst/>
          </a:prstGeom>
          <a:noFill/>
          <a:ln w="28575">
            <a:solidFill>
              <a:srgbClr val="E81B2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2" name="pole tekstowe 41"/>
          <p:cNvSpPr txBox="1"/>
          <p:nvPr/>
        </p:nvSpPr>
        <p:spPr>
          <a:xfrm>
            <a:off x="5544589" y="4330189"/>
            <a:ext cx="105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…</a:t>
            </a:r>
          </a:p>
        </p:txBody>
      </p:sp>
      <p:pic>
        <p:nvPicPr>
          <p:cNvPr id="43" name="Obraz 4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796" y="1397218"/>
            <a:ext cx="2022508" cy="2022508"/>
          </a:xfrm>
          <a:prstGeom prst="rect">
            <a:avLst/>
          </a:prstGeom>
        </p:spPr>
      </p:pic>
      <p:cxnSp>
        <p:nvCxnSpPr>
          <p:cNvPr id="61" name="Łącznik zakrzywiony 60"/>
          <p:cNvCxnSpPr>
            <a:stCxn id="44" idx="0"/>
          </p:cNvCxnSpPr>
          <p:nvPr/>
        </p:nvCxnSpPr>
        <p:spPr>
          <a:xfrm rot="16200000" flipH="1" flipV="1">
            <a:off x="2642883" y="289017"/>
            <a:ext cx="873125" cy="2551167"/>
          </a:xfrm>
          <a:prstGeom prst="curvedConnector4">
            <a:avLst>
              <a:gd name="adj1" fmla="val -26182"/>
              <a:gd name="adj2" fmla="val 58556"/>
            </a:avLst>
          </a:prstGeom>
          <a:ln w="381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Łącznik zakrzywiony 62"/>
          <p:cNvCxnSpPr>
            <a:stCxn id="43" idx="1"/>
          </p:cNvCxnSpPr>
          <p:nvPr/>
        </p:nvCxnSpPr>
        <p:spPr>
          <a:xfrm rot="10800000">
            <a:off x="4848918" y="1498996"/>
            <a:ext cx="1418878" cy="909477"/>
          </a:xfrm>
          <a:prstGeom prst="curvedConnector3">
            <a:avLst/>
          </a:prstGeom>
          <a:ln w="381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Łącznik zakrzywiony 64"/>
          <p:cNvCxnSpPr>
            <a:stCxn id="2" idx="3"/>
          </p:cNvCxnSpPr>
          <p:nvPr/>
        </p:nvCxnSpPr>
        <p:spPr>
          <a:xfrm>
            <a:off x="1862625" y="2209800"/>
            <a:ext cx="4462498" cy="425335"/>
          </a:xfrm>
          <a:prstGeom prst="curvedConnector3">
            <a:avLst>
              <a:gd name="adj1" fmla="val 79060"/>
            </a:avLst>
          </a:prstGeom>
          <a:ln w="381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Prostokąt 69"/>
          <p:cNvSpPr/>
          <p:nvPr/>
        </p:nvSpPr>
        <p:spPr>
          <a:xfrm>
            <a:off x="3131253" y="2309412"/>
            <a:ext cx="19252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WNIOSEK</a:t>
            </a:r>
          </a:p>
          <a:p>
            <a:pPr algn="ctr"/>
            <a:r>
              <a:rPr lang="pl-PL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proces ciągły </a:t>
            </a:r>
            <a:r>
              <a:rPr lang="pl-PL" sz="11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(także elektronicznie)</a:t>
            </a:r>
            <a:endParaRPr lang="pl-PL" sz="110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71" name="Łącznik prosty ze strzałką 70"/>
          <p:cNvCxnSpPr/>
          <p:nvPr/>
        </p:nvCxnSpPr>
        <p:spPr>
          <a:xfrm>
            <a:off x="1213658" y="2813745"/>
            <a:ext cx="0" cy="2085915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pole tekstowe 73"/>
          <p:cNvSpPr txBox="1"/>
          <p:nvPr/>
        </p:nvSpPr>
        <p:spPr>
          <a:xfrm>
            <a:off x="512907" y="4978155"/>
            <a:ext cx="4111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UMORZENIA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ZAWIESZENIE SPŁATY (do 12 miesięcy)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SPŁATA &lt;20% dochodów</a:t>
            </a:r>
          </a:p>
          <a:p>
            <a:endParaRPr lang="pl-PL" dirty="0" smtClean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5" name="Prostokąt 74"/>
          <p:cNvSpPr/>
          <p:nvPr/>
        </p:nvSpPr>
        <p:spPr>
          <a:xfrm>
            <a:off x="5544589" y="5301321"/>
            <a:ext cx="1170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REJESTR</a:t>
            </a:r>
            <a:endParaRPr lang="pl-PL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4624348" y="766335"/>
            <a:ext cx="15054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400, 600, </a:t>
            </a:r>
          </a:p>
          <a:p>
            <a:r>
              <a:rPr lang="pl-PL" sz="16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800, 1000 zł</a:t>
            </a:r>
            <a:endParaRPr lang="pl-PL" sz="160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" name="Elipsa 3"/>
          <p:cNvSpPr/>
          <p:nvPr/>
        </p:nvSpPr>
        <p:spPr>
          <a:xfrm>
            <a:off x="6992471" y="1636103"/>
            <a:ext cx="497249" cy="36506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400" b="1" dirty="0" smtClean="0"/>
              <a:t>ZŁ</a:t>
            </a:r>
            <a:endParaRPr lang="pl-PL" sz="1400" b="1" dirty="0"/>
          </a:p>
        </p:txBody>
      </p:sp>
    </p:spTree>
    <p:extLst>
      <p:ext uri="{BB962C8B-B14F-4D97-AF65-F5344CB8AC3E}">
        <p14:creationId xmlns:p14="http://schemas.microsoft.com/office/powerpoint/2010/main" val="168234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Łącznik prosty ze strzałką 31"/>
          <p:cNvCxnSpPr/>
          <p:nvPr/>
        </p:nvCxnSpPr>
        <p:spPr>
          <a:xfrm>
            <a:off x="4048463" y="1818058"/>
            <a:ext cx="631113" cy="100782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Łącznik prosty ze strzałką 39"/>
          <p:cNvCxnSpPr/>
          <p:nvPr/>
        </p:nvCxnSpPr>
        <p:spPr>
          <a:xfrm>
            <a:off x="4063656" y="3374548"/>
            <a:ext cx="724471" cy="2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itle 1"/>
          <p:cNvSpPr>
            <a:spLocks noGrp="1"/>
          </p:cNvSpPr>
          <p:nvPr>
            <p:ph type="title"/>
          </p:nvPr>
        </p:nvSpPr>
        <p:spPr>
          <a:xfrm>
            <a:off x="124981" y="570654"/>
            <a:ext cx="6621421" cy="412087"/>
          </a:xfrm>
        </p:spPr>
        <p:txBody>
          <a:bodyPr>
            <a:noAutofit/>
          </a:bodyPr>
          <a:lstStyle/>
          <a:p>
            <a:r>
              <a:rPr lang="pl-PL" sz="2800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KREDYTY STUDENCKIE</a:t>
            </a:r>
            <a:endParaRPr lang="pl-PL" sz="2800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pic>
        <p:nvPicPr>
          <p:cNvPr id="66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81" y="1066118"/>
            <a:ext cx="427288" cy="569984"/>
          </a:xfrm>
          <a:prstGeom prst="rect">
            <a:avLst/>
          </a:prstGeom>
        </p:spPr>
      </p:pic>
      <p:pic>
        <p:nvPicPr>
          <p:cNvPr id="68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548172" y="5583490"/>
            <a:ext cx="464514" cy="619639"/>
          </a:xfrm>
          <a:prstGeom prst="rect">
            <a:avLst/>
          </a:prstGeom>
        </p:spPr>
      </p:pic>
      <p:sp>
        <p:nvSpPr>
          <p:cNvPr id="24" name="Prostokąt zaokrąglony 23"/>
          <p:cNvSpPr/>
          <p:nvPr/>
        </p:nvSpPr>
        <p:spPr>
          <a:xfrm>
            <a:off x="389560" y="1452297"/>
            <a:ext cx="3689289" cy="563177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Umorzenia </a:t>
            </a:r>
            <a:r>
              <a:rPr lang="pl-PL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kredytu z uwagi na wynik ukończenia studiów </a:t>
            </a:r>
          </a:p>
        </p:txBody>
      </p:sp>
      <p:cxnSp>
        <p:nvCxnSpPr>
          <p:cNvPr id="4" name="Łącznik prosty ze strzałką 3"/>
          <p:cNvCxnSpPr>
            <a:stCxn id="24" idx="3"/>
          </p:cNvCxnSpPr>
          <p:nvPr/>
        </p:nvCxnSpPr>
        <p:spPr>
          <a:xfrm flipV="1">
            <a:off x="4078849" y="1636102"/>
            <a:ext cx="600727" cy="9778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Prostokąt zaokrąglony 26"/>
          <p:cNvSpPr/>
          <p:nvPr/>
        </p:nvSpPr>
        <p:spPr>
          <a:xfrm>
            <a:off x="4803321" y="1452298"/>
            <a:ext cx="4209362" cy="365760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50% - dla 1% najlepszych absolwentów</a:t>
            </a:r>
            <a:endParaRPr lang="pl-PL" sz="130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cxnSp>
        <p:nvCxnSpPr>
          <p:cNvPr id="29" name="Łącznik prosty ze strzałką 28"/>
          <p:cNvCxnSpPr/>
          <p:nvPr/>
        </p:nvCxnSpPr>
        <p:spPr>
          <a:xfrm>
            <a:off x="4078849" y="1818058"/>
            <a:ext cx="600727" cy="3155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Prostokąt zaokrąglony 29"/>
          <p:cNvSpPr/>
          <p:nvPr/>
        </p:nvSpPr>
        <p:spPr>
          <a:xfrm>
            <a:off x="4803321" y="2015475"/>
            <a:ext cx="4209360" cy="365760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35% - dla 1,01 - 5% najlepszych absolwentów</a:t>
            </a:r>
            <a:endParaRPr lang="pl-PL" sz="130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39" name="Prostokąt zaokrąglony 38"/>
          <p:cNvSpPr/>
          <p:nvPr/>
        </p:nvSpPr>
        <p:spPr>
          <a:xfrm>
            <a:off x="359174" y="3123485"/>
            <a:ext cx="3689289" cy="502126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Umorzenia kredytu </a:t>
            </a:r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 uwagi na sytuację materialną i życiową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Prostokąt zaokrąglony 40"/>
          <p:cNvSpPr/>
          <p:nvPr/>
        </p:nvSpPr>
        <p:spPr>
          <a:xfrm>
            <a:off x="4837342" y="3191901"/>
            <a:ext cx="4110929" cy="570866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15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100% - w przypadku utraty zdolności do spłaty kredytu (niepełnosprawność powstała w trakcie pobierania kredytu)</a:t>
            </a:r>
            <a:endParaRPr lang="pl-PL" sz="1150" b="1" u="sng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42" name="Prostokąt zaokrąglony 41"/>
          <p:cNvSpPr/>
          <p:nvPr/>
        </p:nvSpPr>
        <p:spPr>
          <a:xfrm>
            <a:off x="374367" y="4456588"/>
            <a:ext cx="3689289" cy="555002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5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Obliczanie dochodu na osobę w rodzinie przy ubieganiu się o kredyt</a:t>
            </a:r>
            <a:endParaRPr lang="pl-PL" sz="15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43" name="Łącznik prosty ze strzałką 42"/>
          <p:cNvCxnSpPr>
            <a:stCxn id="39" idx="3"/>
          </p:cNvCxnSpPr>
          <p:nvPr/>
        </p:nvCxnSpPr>
        <p:spPr>
          <a:xfrm>
            <a:off x="4048463" y="3374548"/>
            <a:ext cx="754857" cy="77643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Prostokąt zaokrąglony 43"/>
          <p:cNvSpPr/>
          <p:nvPr/>
        </p:nvSpPr>
        <p:spPr>
          <a:xfrm>
            <a:off x="4837343" y="3873485"/>
            <a:ext cx="4175336" cy="497707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150" b="1" dirty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c</a:t>
            </a:r>
            <a:r>
              <a:rPr lang="pl-PL" sz="115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zęściowo do 99% - </a:t>
            </a:r>
            <a:r>
              <a:rPr lang="pl-PL" sz="1150" b="1" dirty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w przypadku </a:t>
            </a:r>
            <a:r>
              <a:rPr lang="pl-PL" sz="115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szczególnie trudnej sytuacji życiowej (choroba, sytuacje losowe, utrata stałego źródła dochodu)</a:t>
            </a:r>
            <a:endParaRPr lang="pl-PL" sz="1150" b="1" u="sng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cxnSp>
        <p:nvCxnSpPr>
          <p:cNvPr id="45" name="Łącznik prosty ze strzałką 44"/>
          <p:cNvCxnSpPr>
            <a:stCxn id="42" idx="3"/>
          </p:cNvCxnSpPr>
          <p:nvPr/>
        </p:nvCxnSpPr>
        <p:spPr>
          <a:xfrm>
            <a:off x="4063656" y="4734089"/>
            <a:ext cx="72447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Łącznik prosty ze strzałką 47"/>
          <p:cNvCxnSpPr/>
          <p:nvPr/>
        </p:nvCxnSpPr>
        <p:spPr>
          <a:xfrm>
            <a:off x="4048463" y="5442053"/>
            <a:ext cx="724471" cy="2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Prostokąt zaokrąglony 48"/>
          <p:cNvSpPr/>
          <p:nvPr/>
        </p:nvSpPr>
        <p:spPr>
          <a:xfrm>
            <a:off x="374367" y="5190990"/>
            <a:ext cx="3689289" cy="502126"/>
          </a:xfrm>
          <a:prstGeom prst="roundRect">
            <a:avLst/>
          </a:prstGeom>
          <a:solidFill>
            <a:srgbClr val="4073AF"/>
          </a:solidFill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 smtClean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Poręczenia kredytów</a:t>
            </a:r>
            <a:endParaRPr lang="pl-PL" sz="16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0" name="Prostokąt zaokrąglony 49"/>
          <p:cNvSpPr/>
          <p:nvPr/>
        </p:nvSpPr>
        <p:spPr>
          <a:xfrm>
            <a:off x="4886557" y="5190989"/>
            <a:ext cx="4110929" cy="896045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pl-PL" sz="105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100</a:t>
            </a:r>
            <a:r>
              <a:rPr lang="pl-PL" sz="1050" b="1" dirty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% </a:t>
            </a:r>
            <a:r>
              <a:rPr lang="pl-PL" sz="105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studenci, </a:t>
            </a:r>
            <a:r>
              <a:rPr lang="pl-PL" sz="1050" b="1" dirty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których dochód na osobę w rodzinie </a:t>
            </a:r>
            <a:r>
              <a:rPr lang="pl-PL" sz="105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&lt;1500 </a:t>
            </a:r>
            <a:r>
              <a:rPr lang="pl-PL" sz="1050" b="1" dirty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zł,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pl-PL" sz="105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90</a:t>
            </a:r>
            <a:r>
              <a:rPr lang="pl-PL" sz="1050" b="1" dirty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% </a:t>
            </a:r>
            <a:r>
              <a:rPr lang="pl-PL" sz="105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studenci, </a:t>
            </a:r>
            <a:r>
              <a:rPr lang="pl-PL" sz="1050" b="1" dirty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których dochód na osobę w </a:t>
            </a:r>
            <a:r>
              <a:rPr lang="pl-PL" sz="105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rodzinie &lt;2000 zł</a:t>
            </a:r>
          </a:p>
        </p:txBody>
      </p:sp>
      <p:sp>
        <p:nvSpPr>
          <p:cNvPr id="33" name="Prostokąt zaokrąglony 32"/>
          <p:cNvSpPr/>
          <p:nvPr/>
        </p:nvSpPr>
        <p:spPr>
          <a:xfrm>
            <a:off x="4803321" y="2643004"/>
            <a:ext cx="4239747" cy="365760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20% - dla 5,01 - 10% najlepszych absolwentów</a:t>
            </a:r>
            <a:endParaRPr lang="pl-PL" sz="1300" b="1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34" name="Prostokąt zaokrąglony 33"/>
          <p:cNvSpPr/>
          <p:nvPr/>
        </p:nvSpPr>
        <p:spPr>
          <a:xfrm>
            <a:off x="4886557" y="4541984"/>
            <a:ext cx="4175336" cy="497707"/>
          </a:xfrm>
          <a:prstGeom prst="roundRect">
            <a:avLst/>
          </a:prstGeom>
          <a:noFill/>
          <a:ln>
            <a:solidFill>
              <a:srgbClr val="4073A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rgbClr val="E81B29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Helvetica" panose="020B0604020202020204" pitchFamily="34" charset="0"/>
              </a:rPr>
              <a:t>dokładnie tak, jak w przypadku stypendium socjalnego w uczelni </a:t>
            </a:r>
            <a:endParaRPr lang="pl-PL" sz="1400" b="1" u="sng" dirty="0">
              <a:solidFill>
                <a:srgbClr val="E81B29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75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ul</a:t>
            </a:r>
            <a:r>
              <a:rPr lang="en-US" dirty="0"/>
              <a:t>. </a:t>
            </a:r>
            <a:r>
              <a:rPr lang="en-US" dirty="0" err="1"/>
              <a:t>Hoża</a:t>
            </a:r>
            <a:r>
              <a:rPr lang="en-US" dirty="0"/>
              <a:t> 20, </a:t>
            </a:r>
            <a:r>
              <a:rPr lang="en-US" dirty="0" err="1"/>
              <a:t>ul</a:t>
            </a:r>
            <a:r>
              <a:rPr lang="en-US" dirty="0"/>
              <a:t>. Wspólna1/3</a:t>
            </a:r>
          </a:p>
          <a:p>
            <a:r>
              <a:rPr lang="en-US" dirty="0"/>
              <a:t>00-529 Warszawa</a:t>
            </a:r>
          </a:p>
          <a:p>
            <a:endParaRPr lang="en-US" dirty="0"/>
          </a:p>
          <a:p>
            <a:r>
              <a:rPr lang="en-US" dirty="0"/>
              <a:t>tel. +48 (22) 529 27 18</a:t>
            </a:r>
          </a:p>
          <a:p>
            <a:r>
              <a:rPr lang="en-US" dirty="0"/>
              <a:t>fax +48 (22) 628 09 22</a:t>
            </a:r>
          </a:p>
        </p:txBody>
      </p:sp>
      <p:pic>
        <p:nvPicPr>
          <p:cNvPr id="5" name="Obraz 7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642126" y="5488019"/>
            <a:ext cx="1980000" cy="287999"/>
          </a:xfrm>
          <a:prstGeom prst="rect">
            <a:avLst/>
          </a:prstGeom>
        </p:spPr>
      </p:pic>
      <p:sp>
        <p:nvSpPr>
          <p:cNvPr id="4" name="PoleTekstowe 13"/>
          <p:cNvSpPr txBox="1"/>
          <p:nvPr/>
        </p:nvSpPr>
        <p:spPr>
          <a:xfrm>
            <a:off x="3050087" y="5507419"/>
            <a:ext cx="3244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900" noProof="1">
                <a:solidFill>
                  <a:schemeClr val="bg1"/>
                </a:solidFill>
                <a:latin typeface="Helvetica"/>
                <a:cs typeface="Helvetica"/>
              </a:rPr>
              <a:t>www.konstytucjadlanauki.gov.pl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06949" y="2159391"/>
            <a:ext cx="8127974" cy="857250"/>
          </a:xfrm>
        </p:spPr>
        <p:txBody>
          <a:bodyPr>
            <a:normAutofit/>
          </a:bodyPr>
          <a:lstStyle/>
          <a:p>
            <a:r>
              <a:rPr lang="pl-PL" noProof="1" smtClean="0"/>
              <a:t>Dziękuję za uwagę</a:t>
            </a:r>
            <a:endParaRPr lang="pl-PL" noProof="1"/>
          </a:p>
        </p:txBody>
      </p:sp>
      <p:pic>
        <p:nvPicPr>
          <p:cNvPr id="7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271" y="2147258"/>
            <a:ext cx="377823" cy="503999"/>
          </a:xfrm>
          <a:prstGeom prst="rect">
            <a:avLst/>
          </a:prstGeom>
        </p:spPr>
      </p:pic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652329" y="2588016"/>
            <a:ext cx="377825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86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4470</TotalTime>
  <Words>441</Words>
  <Application>Microsoft Office PowerPoint</Application>
  <PresentationFormat>Pokaz na ekranie (4:3)</PresentationFormat>
  <Paragraphs>86</Paragraphs>
  <Slides>7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8" baseType="lpstr">
      <vt:lpstr>Motyw pakietu Office</vt:lpstr>
      <vt:lpstr>Prezentacja programu PowerPoint</vt:lpstr>
      <vt:lpstr>ŚWIADCZENIA DLA STUDENTÓW</vt:lpstr>
      <vt:lpstr>ZMIANY W ŚWIADCZENIACH - UCZELNIA</vt:lpstr>
      <vt:lpstr>ZMIANY W ŚWIADCZENIACH - STUDENCI</vt:lpstr>
      <vt:lpstr>KREDYTY STUDENCKIE</vt:lpstr>
      <vt:lpstr>KREDYTY STUDENCKIE</vt:lpstr>
      <vt:lpstr>Dziękuję za uwagę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Katarzyna</dc:creator>
  <cp:lastModifiedBy>Śliwka Andrzej</cp:lastModifiedBy>
  <cp:revision>179</cp:revision>
  <dcterms:created xsi:type="dcterms:W3CDTF">2017-09-04T07:10:50Z</dcterms:created>
  <dcterms:modified xsi:type="dcterms:W3CDTF">2019-02-15T11:47:51Z</dcterms:modified>
</cp:coreProperties>
</file>