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4"/>
  </p:notesMasterIdLst>
  <p:sldIdLst>
    <p:sldId id="450" r:id="rId2"/>
    <p:sldId id="489" r:id="rId3"/>
    <p:sldId id="469" r:id="rId4"/>
    <p:sldId id="468" r:id="rId5"/>
    <p:sldId id="473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90" r:id="rId20"/>
    <p:sldId id="491" r:id="rId21"/>
    <p:sldId id="472" r:id="rId22"/>
    <p:sldId id="47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020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2016-06-16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amotuly.psp.wlkp.p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19: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b="1" dirty="0" smtClean="0"/>
              <a:t>Formy działań gaśniczych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Łukasz </a:t>
            </a:r>
            <a:r>
              <a:rPr lang="pl-PL" altLang="pl-PL" b="1" dirty="0" err="1" smtClean="0"/>
              <a:t>Grzymkowski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SZKOLENIE  PODSTAWOWE STRAŻAKÓW RATOWNIKÓW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71472" y="1643050"/>
            <a:ext cx="7791033" cy="2760827"/>
          </a:xfrm>
        </p:spPr>
        <p:txBody>
          <a:bodyPr>
            <a:normAutofit/>
          </a:bodyPr>
          <a:lstStyle/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frontalne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jest to forma działań gaśniczych polegająca na skierowaniu prądów gaśniczych na front pożaru (czoło pożaru).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066297" y="1862869"/>
            <a:ext cx="2958971" cy="594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98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71472" y="1643050"/>
            <a:ext cx="7791033" cy="2112755"/>
          </a:xfrm>
        </p:spPr>
        <p:txBody>
          <a:bodyPr>
            <a:normAutofit fontScale="70000" lnSpcReduction="20000"/>
          </a:bodyPr>
          <a:lstStyle/>
          <a:p>
            <a:pPr marL="360000" indent="-457200" algn="just">
              <a:lnSpc>
                <a:spcPct val="160000"/>
              </a:lnSpc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oskrzydlające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polega na podaniu prądów gaśniczych po jednej stronie (jednostronne), bądź po obu stronach frontu pożaru (dwustronne). </a:t>
            </a:r>
          </a:p>
          <a:p>
            <a:pPr marL="360000" indent="-457200" algn="just">
              <a:lnSpc>
                <a:spcPct val="16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oskrzydlające stosuje się w celu zawężenia czoła pożaru, gdy występują trudności z natarciem frontalnym.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592754" y="2693734"/>
            <a:ext cx="28157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47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42910" y="1643050"/>
            <a:ext cx="7791033" cy="2112755"/>
          </a:xfrm>
        </p:spPr>
        <p:txBody>
          <a:bodyPr>
            <a:normAutofit fontScale="85000" lnSpcReduction="10000"/>
          </a:bodyPr>
          <a:lstStyle/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okrążające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polega na podaniu prądów gaśniczych na całym obwodzie pożaru. Ten typ natarcia jest najbardziej skuteczną formą działań gaśniczych jednak wymaga odpowiedniej ilości sił i środków na terenie działań.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990543" y="2152937"/>
            <a:ext cx="2857520" cy="58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0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obrona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1464683"/>
          </a:xfrm>
        </p:spPr>
        <p:txBody>
          <a:bodyPr>
            <a:normAutofit fontScale="85000" lnSpcReduction="20000"/>
          </a:bodyPr>
          <a:lstStyle/>
          <a:p>
            <a:pPr marL="360000" indent="-457200" algn="just">
              <a:lnSpc>
                <a:spcPct val="160000"/>
              </a:lnSpc>
              <a:buNone/>
            </a:pPr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Obrona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jest to druga forma działań gaśniczych polegająca na działaniu środkami gaśniczymi na obiekty zagrożone pożarem. Celem jest niedopuszczenie do rozprzestrzeniania się pożaru.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6900" y="3429000"/>
            <a:ext cx="7647508" cy="2982913"/>
          </a:xfrm>
        </p:spPr>
        <p:txBody>
          <a:bodyPr>
            <a:normAutofit fontScale="92500" lnSpcReduction="10000"/>
          </a:bodyPr>
          <a:lstStyle/>
          <a:p>
            <a:pPr marL="118872" indent="0"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Obronę dzielimy na: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obronę bliższą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która polega na podaniu środków gaśniczych na obiekty bezpośrednio zagrożone pożarem,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obronę dalszą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polegającą na ochronie obiektów pośrednio zagrożonych przez pożar.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obrona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800318"/>
            <a:ext cx="6542243" cy="50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0" y="2500306"/>
            <a:ext cx="3071802" cy="5715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Formy działań gaśniczych </a:t>
            </a:r>
          </a:p>
          <a:p>
            <a:endParaRPr lang="pl-PL" dirty="0"/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3071810"/>
            <a:ext cx="2928958" cy="2643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N- natarcie</a:t>
            </a:r>
          </a:p>
          <a:p>
            <a:pPr>
              <a:lnSpc>
                <a:spcPct val="150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 – obrona bliższa</a:t>
            </a:r>
          </a:p>
          <a:p>
            <a:pPr>
              <a:lnSpc>
                <a:spcPct val="150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 – obrona dalsza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7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obrona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3313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428868"/>
            <a:ext cx="5084361" cy="38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7"/>
            <a:ext cx="5572164" cy="12144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Formy działań gaśniczych przy pożarach wewnętrznych</a:t>
            </a: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14282" y="3214686"/>
            <a:ext cx="3643338" cy="2643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 – natarcie</a:t>
            </a:r>
          </a:p>
          <a:p>
            <a:pPr>
              <a:lnSpc>
                <a:spcPct val="150000"/>
              </a:lnSpc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Ob – obrona bliższa</a:t>
            </a:r>
          </a:p>
          <a:p>
            <a:pPr>
              <a:lnSpc>
                <a:spcPct val="150000"/>
              </a:lnSpc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Od – obrona dalsza</a:t>
            </a:r>
          </a:p>
          <a:p>
            <a:pPr>
              <a:lnSpc>
                <a:spcPct val="150000"/>
              </a:lnSpc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 – działania połączone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5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– działania połączone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3180335"/>
          </a:xfrm>
        </p:spPr>
        <p:txBody>
          <a:bodyPr>
            <a:normAutofit fontScale="85000" lnSpcReduction="20000"/>
          </a:bodyPr>
          <a:lstStyle/>
          <a:p>
            <a:pPr marL="360000" indent="-457200" algn="just">
              <a:lnSpc>
                <a:spcPct val="160000"/>
              </a:lnSpc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połączone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0" indent="-457200" algn="just">
              <a:lnSpc>
                <a:spcPct val="160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 algn="just">
              <a:lnSpc>
                <a:spcPct val="16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Ze względu na to, że obie formy działań (natarcie i obrona) prowadzone są przy pomocy tego samego sprzętu gaśniczego oraz bardzo łatwo przejść z jednej formy do drugiej powszechnie podczas zwalczania pożarów stosuje się kombinację tych form czyli działania połączone.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Lokalizacja i likwidacja pożaru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3680401"/>
          </a:xfrm>
        </p:spPr>
        <p:txBody>
          <a:bodyPr>
            <a:normAutofit fontScale="92500" lnSpcReduction="20000"/>
          </a:bodyPr>
          <a:lstStyle/>
          <a:p>
            <a:pPr marL="360000" indent="-457200" algn="just">
              <a:lnSpc>
                <a:spcPct val="150000"/>
              </a:lnSpc>
              <a:buNone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Lokalizacja 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pożaru</a:t>
            </a:r>
            <a:endParaRPr lang="pl-P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 algn="just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Jest to zespół działań mających na celu ograniczenie rozprzestrzeniania się pożaru oraz stworzenia takich warunków do jego likwidacji.</a:t>
            </a:r>
          </a:p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 lokalizacji pożaru trwa od momentu podania pierwszego prądu gaśniczego do chwili opanowania sytuacji pożarowej, </a:t>
            </a: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ale nie całkowitego ugaszenia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Lokalizacja i likwidacja pożaru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3751839"/>
          </a:xfrm>
        </p:spPr>
        <p:txBody>
          <a:bodyPr>
            <a:normAutofit lnSpcReduction="10000"/>
          </a:bodyPr>
          <a:lstStyle/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Likwidacja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pożaru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 algn="just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Jest to zespół działań mających na celu ugaszenia pożaru poprzez przerwanie procesu spalania i niedopuszczenie do ponownego zapalenia.</a:t>
            </a:r>
          </a:p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 likwidacji pożaru trwa od momentu lokalizacji pożaru do chwili </a:t>
            </a: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całkowitego ugaszenia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19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533247" y="1786792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</a:rPr>
              <a:t>Szyk bojowy </a:t>
            </a:r>
            <a:r>
              <a:rPr lang="pl-PL" sz="2400" dirty="0">
                <a:latin typeface="Arial" panose="020B0604020202020204" pitchFamily="34" charset="0"/>
              </a:rPr>
              <a:t>- rozmieszczenie stanowisk bojowych do wykonania wspólnych </a:t>
            </a:r>
            <a:r>
              <a:rPr lang="pl-PL" sz="2400" dirty="0" smtClean="0">
                <a:latin typeface="Arial" panose="020B0604020202020204" pitchFamily="34" charset="0"/>
              </a:rPr>
              <a:t>czynności w </a:t>
            </a:r>
            <a:r>
              <a:rPr lang="pl-PL" sz="2400" dirty="0">
                <a:latin typeface="Arial" panose="020B0604020202020204" pitchFamily="34" charset="0"/>
              </a:rPr>
              <a:t>danym ugrupowaniu bojowym</a:t>
            </a:r>
            <a:r>
              <a:rPr lang="pl-PL" sz="2400" dirty="0" smtClean="0">
                <a:latin typeface="Arial" panose="020B0604020202020204" pitchFamily="34" charset="0"/>
              </a:rPr>
              <a:t>.</a:t>
            </a:r>
          </a:p>
          <a:p>
            <a:r>
              <a:rPr lang="pl-PL" sz="2400" b="1" dirty="0" smtClean="0">
                <a:latin typeface="Arial" panose="020B0604020202020204" pitchFamily="34" charset="0"/>
              </a:rPr>
              <a:t>Szyk </a:t>
            </a:r>
            <a:r>
              <a:rPr lang="pl-PL" sz="2400" b="1" dirty="0">
                <a:latin typeface="Arial" panose="020B0604020202020204" pitchFamily="34" charset="0"/>
              </a:rPr>
              <a:t>frontalny </a:t>
            </a:r>
            <a:r>
              <a:rPr lang="pl-PL" sz="2400" dirty="0">
                <a:latin typeface="Arial" panose="020B0604020202020204" pitchFamily="34" charset="0"/>
              </a:rPr>
              <a:t>- ustawienie stanowisk bojowych wzdłuż linii frontu pożaru.</a:t>
            </a:r>
          </a:p>
          <a:p>
            <a:r>
              <a:rPr lang="pl-PL" sz="2400" b="1" dirty="0" smtClean="0">
                <a:latin typeface="Arial" panose="020B0604020202020204" pitchFamily="34" charset="0"/>
              </a:rPr>
              <a:t>Szyk </a:t>
            </a:r>
            <a:r>
              <a:rPr lang="pl-PL" sz="2400" b="1" dirty="0">
                <a:latin typeface="Arial" panose="020B0604020202020204" pitchFamily="34" charset="0"/>
              </a:rPr>
              <a:t>oskrzydlaj</a:t>
            </a:r>
            <a:r>
              <a:rPr lang="pl-PL" sz="2400" b="1" dirty="0">
                <a:latin typeface="Arial,Bold"/>
              </a:rPr>
              <a:t>ą</a:t>
            </a:r>
            <a:r>
              <a:rPr lang="pl-PL" sz="2400" b="1" dirty="0">
                <a:latin typeface="Arial" panose="020B0604020202020204" pitchFamily="34" charset="0"/>
              </a:rPr>
              <a:t>cy jedno lub dwustronny </a:t>
            </a:r>
            <a:r>
              <a:rPr lang="pl-PL" sz="2400" dirty="0">
                <a:latin typeface="Arial" panose="020B0604020202020204" pitchFamily="34" charset="0"/>
              </a:rPr>
              <a:t>- rozmieszczenie stanowisk bojowych z jednego</a:t>
            </a:r>
          </a:p>
          <a:p>
            <a:r>
              <a:rPr lang="pl-PL" sz="2400" dirty="0">
                <a:latin typeface="Arial" panose="020B0604020202020204" pitchFamily="34" charset="0"/>
              </a:rPr>
              <a:t>lub dwóch skrzydeł pożaru z zadaniem zawężania frontu pożaru.</a:t>
            </a:r>
          </a:p>
          <a:p>
            <a:r>
              <a:rPr lang="pl-PL" sz="2400" b="1" dirty="0" smtClean="0">
                <a:latin typeface="Arial" panose="020B0604020202020204" pitchFamily="34" charset="0"/>
              </a:rPr>
              <a:t>Szyk </a:t>
            </a:r>
            <a:r>
              <a:rPr lang="pl-PL" sz="2400" b="1" dirty="0">
                <a:latin typeface="Arial" panose="020B0604020202020204" pitchFamily="34" charset="0"/>
              </a:rPr>
              <a:t>okr</a:t>
            </a:r>
            <a:r>
              <a:rPr lang="pl-PL" sz="2400" b="1" dirty="0">
                <a:latin typeface="Arial,Bold"/>
              </a:rPr>
              <a:t>ąż</a:t>
            </a:r>
            <a:r>
              <a:rPr lang="pl-PL" sz="2400" b="1" dirty="0">
                <a:latin typeface="Arial" panose="020B0604020202020204" pitchFamily="34" charset="0"/>
              </a:rPr>
              <a:t>aj</a:t>
            </a:r>
            <a:r>
              <a:rPr lang="pl-PL" sz="2400" b="1" dirty="0">
                <a:latin typeface="Arial,Bold"/>
              </a:rPr>
              <a:t>ą</a:t>
            </a:r>
            <a:r>
              <a:rPr lang="pl-PL" sz="2400" b="1" dirty="0">
                <a:latin typeface="Arial" panose="020B0604020202020204" pitchFamily="34" charset="0"/>
              </a:rPr>
              <a:t>cy </a:t>
            </a:r>
            <a:r>
              <a:rPr lang="pl-PL" sz="2400" dirty="0">
                <a:latin typeface="Arial" panose="020B0604020202020204" pitchFamily="34" charset="0"/>
              </a:rPr>
              <a:t>- rozmieszczenie stanowisk bojowych wzdłuż obwodu pożaru</a:t>
            </a:r>
          </a:p>
          <a:p>
            <a:endParaRPr lang="pl-PL" dirty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Szyki stanowisk bojowych</a:t>
            </a:r>
            <a:endParaRPr lang="pl-PL" altLang="pl-PL" sz="28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Natarcie, obrona, działania </a:t>
            </a:r>
            <a:r>
              <a:rPr lang="pl-PL" dirty="0" smtClean="0"/>
              <a:t>połączone;</a:t>
            </a:r>
          </a:p>
          <a:p>
            <a:r>
              <a:rPr lang="pl-PL" dirty="0" smtClean="0"/>
              <a:t>Lokalizacja </a:t>
            </a:r>
            <a:r>
              <a:rPr lang="pl-PL" dirty="0"/>
              <a:t>i likwidacja </a:t>
            </a:r>
            <a:r>
              <a:rPr lang="pl-PL" dirty="0" smtClean="0"/>
              <a:t>pożaru;</a:t>
            </a:r>
          </a:p>
          <a:p>
            <a:r>
              <a:rPr lang="pl-PL" dirty="0" smtClean="0"/>
              <a:t>Szyki </a:t>
            </a:r>
            <a:r>
              <a:rPr lang="pl-PL" dirty="0"/>
              <a:t>stanowisk bojowych: frontalne, jednostronnie i dwustronnie oskrzydlające, okrążające.</a:t>
            </a:r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20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549896" y="1628800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anose="020B0604020202020204" pitchFamily="34" charset="0"/>
            </a:endParaRPr>
          </a:p>
          <a:p>
            <a:r>
              <a:rPr lang="pl-PL" sz="2400" b="1" dirty="0" smtClean="0">
                <a:latin typeface="Arial" panose="020B0604020202020204" pitchFamily="34" charset="0"/>
              </a:rPr>
              <a:t>Szyk </a:t>
            </a:r>
            <a:r>
              <a:rPr lang="pl-PL" sz="2400" b="1" dirty="0">
                <a:latin typeface="Arial" panose="020B0604020202020204" pitchFamily="34" charset="0"/>
              </a:rPr>
              <a:t>"k</a:t>
            </a:r>
            <a:r>
              <a:rPr lang="pl-PL" sz="2400" b="1" dirty="0">
                <a:latin typeface="Arial,Bold"/>
              </a:rPr>
              <a:t>ą</a:t>
            </a:r>
            <a:r>
              <a:rPr lang="pl-PL" sz="2400" b="1" dirty="0">
                <a:latin typeface="Arial" panose="020B0604020202020204" pitchFamily="34" charset="0"/>
              </a:rPr>
              <a:t>tem w przód" lub "k</a:t>
            </a:r>
            <a:r>
              <a:rPr lang="pl-PL" sz="2400" b="1" dirty="0">
                <a:latin typeface="Arial,Bold"/>
              </a:rPr>
              <a:t>ą</a:t>
            </a:r>
            <a:r>
              <a:rPr lang="pl-PL" sz="2400" b="1" dirty="0">
                <a:latin typeface="Arial" panose="020B0604020202020204" pitchFamily="34" charset="0"/>
              </a:rPr>
              <a:t>tem w tył" </a:t>
            </a:r>
            <a:r>
              <a:rPr lang="pl-PL" sz="2400" dirty="0">
                <a:latin typeface="Arial" panose="020B0604020202020204" pitchFamily="34" charset="0"/>
              </a:rPr>
              <a:t>- ustawienie stanowisk tak, by </a:t>
            </a:r>
            <a:r>
              <a:rPr lang="pl-PL" sz="2400" dirty="0" smtClean="0">
                <a:latin typeface="Arial" panose="020B0604020202020204" pitchFamily="34" charset="0"/>
              </a:rPr>
              <a:t>najdalej wysunięte </a:t>
            </a:r>
            <a:r>
              <a:rPr lang="pl-PL" sz="2400" dirty="0">
                <a:latin typeface="Arial" panose="020B0604020202020204" pitchFamily="34" charset="0"/>
              </a:rPr>
              <a:t>torowały drogę dla pozostałych.</a:t>
            </a:r>
          </a:p>
          <a:p>
            <a:r>
              <a:rPr lang="pl-PL" sz="2400" b="1" dirty="0" smtClean="0">
                <a:latin typeface="Arial" panose="020B0604020202020204" pitchFamily="34" charset="0"/>
              </a:rPr>
              <a:t>Szyk </a:t>
            </a:r>
            <a:r>
              <a:rPr lang="pl-PL" sz="2400" b="1" dirty="0">
                <a:latin typeface="Arial" panose="020B0604020202020204" pitchFamily="34" charset="0"/>
              </a:rPr>
              <a:t>"wyst</a:t>
            </a:r>
            <a:r>
              <a:rPr lang="pl-PL" sz="2400" b="1" dirty="0">
                <a:latin typeface="Arial,Bold"/>
              </a:rPr>
              <a:t>ę</a:t>
            </a:r>
            <a:r>
              <a:rPr lang="pl-PL" sz="2400" b="1" dirty="0">
                <a:latin typeface="Arial" panose="020B0604020202020204" pitchFamily="34" charset="0"/>
              </a:rPr>
              <a:t>p w lewo" lub "wyst</a:t>
            </a:r>
            <a:r>
              <a:rPr lang="pl-PL" sz="2400" b="1" dirty="0">
                <a:latin typeface="Arial,Bold"/>
              </a:rPr>
              <a:t>ę</a:t>
            </a:r>
            <a:r>
              <a:rPr lang="pl-PL" sz="2400" b="1" dirty="0">
                <a:latin typeface="Arial" panose="020B0604020202020204" pitchFamily="34" charset="0"/>
              </a:rPr>
              <a:t>p w prawo"- </a:t>
            </a:r>
            <a:r>
              <a:rPr lang="pl-PL" sz="2400" dirty="0">
                <a:latin typeface="Arial" panose="020B0604020202020204" pitchFamily="34" charset="0"/>
              </a:rPr>
              <a:t>działania stosowane przy </a:t>
            </a:r>
            <a:r>
              <a:rPr lang="pl-PL" sz="2400" dirty="0" smtClean="0">
                <a:latin typeface="Arial" panose="020B0604020202020204" pitchFamily="34" charset="0"/>
              </a:rPr>
              <a:t>intensywnie rozprzestrzeniającym </a:t>
            </a:r>
            <a:r>
              <a:rPr lang="pl-PL" sz="2400" dirty="0">
                <a:latin typeface="Arial" panose="020B0604020202020204" pitchFamily="34" charset="0"/>
              </a:rPr>
              <a:t>się pożarze polegające na ustawieniu stanowisk skośnie do </a:t>
            </a:r>
            <a:r>
              <a:rPr lang="pl-PL" sz="2400" dirty="0" smtClean="0">
                <a:latin typeface="Arial" panose="020B0604020202020204" pitchFamily="34" charset="0"/>
              </a:rPr>
              <a:t>kierunku przemieszczania </a:t>
            </a:r>
            <a:r>
              <a:rPr lang="pl-PL" sz="2400" dirty="0">
                <a:latin typeface="Arial" panose="020B0604020202020204" pitchFamily="34" charset="0"/>
              </a:rPr>
              <a:t>się ich z zadaniem zbijania płomieni i torowaniu drogi dla </a:t>
            </a:r>
            <a:r>
              <a:rPr lang="pl-PL" sz="2400" dirty="0" smtClean="0">
                <a:latin typeface="Arial" panose="020B0604020202020204" pitchFamily="34" charset="0"/>
              </a:rPr>
              <a:t>stanowisk dogaszających</a:t>
            </a:r>
            <a:r>
              <a:rPr lang="pl-PL" sz="2400" dirty="0">
                <a:latin typeface="Arial" panose="020B0604020202020204" pitchFamily="34" charset="0"/>
              </a:rPr>
              <a:t>.</a:t>
            </a:r>
          </a:p>
          <a:p>
            <a:r>
              <a:rPr lang="pl-PL" sz="2400" b="1" dirty="0" smtClean="0">
                <a:latin typeface="Arial" panose="020B0604020202020204" pitchFamily="34" charset="0"/>
              </a:rPr>
              <a:t>Szyk </a:t>
            </a:r>
            <a:r>
              <a:rPr lang="pl-PL" sz="2400" b="1" dirty="0">
                <a:latin typeface="Arial" panose="020B0604020202020204" pitchFamily="34" charset="0"/>
              </a:rPr>
              <a:t>pi</a:t>
            </a:r>
            <a:r>
              <a:rPr lang="pl-PL" sz="2400" b="1" dirty="0">
                <a:latin typeface="Arial,Bold"/>
              </a:rPr>
              <a:t>ę</a:t>
            </a:r>
            <a:r>
              <a:rPr lang="pl-PL" sz="2400" b="1" dirty="0">
                <a:latin typeface="Arial" panose="020B0604020202020204" pitchFamily="34" charset="0"/>
              </a:rPr>
              <a:t>trowy </a:t>
            </a:r>
            <a:r>
              <a:rPr lang="pl-PL" sz="2400" dirty="0">
                <a:latin typeface="Arial" panose="020B0604020202020204" pitchFamily="34" charset="0"/>
              </a:rPr>
              <a:t>- działania polegające na ustawieniu stanowisk bojowych na </a:t>
            </a:r>
            <a:r>
              <a:rPr lang="pl-PL" sz="2400" dirty="0" smtClean="0">
                <a:latin typeface="Arial" panose="020B0604020202020204" pitchFamily="34" charset="0"/>
              </a:rPr>
              <a:t>różnych poziomach</a:t>
            </a:r>
            <a:endParaRPr lang="pl-PL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Szyki stanowisk bojowych</a:t>
            </a:r>
            <a:endParaRPr lang="pl-PL" altLang="pl-PL" sz="28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25962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Bielicki P.P., Taktyka działań gaśniczych dla słuchaczy kursu kwalifikacyjnego szeregowych PSP. Warszawa 2004.</a:t>
            </a:r>
          </a:p>
          <a:p>
            <a:pPr>
              <a:lnSpc>
                <a:spcPct val="160000"/>
              </a:lnSpc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Bielicki P.P.,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Hegyi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P. Kurs strażaków ratowników OSP „Taktyka gaszenia pożarów”.</a:t>
            </a: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1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: Pobrano 10.03.2016 z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www.pl.forwallpaper.com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2: Pobrano 18.02.2016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www.os-psp.olsztyn.pl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3: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Pobrano 10.03.2016 z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www.szamotuly.psp.wlkp.pl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4: Pobrano 10.03.2016 z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www.szamotuly.psp.wlkp.pl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5: Pobrano 10.03.2016 z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www.szamotuly.psp.wlkp.pl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730697"/>
          </a:xfrm>
        </p:spPr>
        <p:txBody>
          <a:bodyPr>
            <a:normAutofit/>
          </a:bodyPr>
          <a:lstStyle/>
          <a:p>
            <a:r>
              <a:rPr lang="pl-PL" altLang="pl-PL" sz="2800" dirty="0" smtClean="0"/>
              <a:t>Zakres prezentacji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42844" y="1785926"/>
            <a:ext cx="8295089" cy="850010"/>
          </a:xfrm>
        </p:spPr>
        <p:txBody>
          <a:bodyPr>
            <a:normAutofit fontScale="62500" lnSpcReduction="20000"/>
          </a:bodyPr>
          <a:lstStyle/>
          <a:p>
            <a:pPr marL="118872" indent="0">
              <a:lnSpc>
                <a:spcPct val="170000"/>
              </a:lnSpc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Prezentacja obejmuje wyjaśnienie podstawowych pojęć takich jak: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79513" y="2672386"/>
            <a:ext cx="4104456" cy="25105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natarcie, 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obrona 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połączone,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lokalizacja i likwidacja pożaru, </a:t>
            </a:r>
          </a:p>
          <a:p>
            <a:pPr>
              <a:lnSpc>
                <a:spcPct val="17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szyki stanowisk bojowych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20" y="2924944"/>
            <a:ext cx="451654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214810" y="5500702"/>
            <a:ext cx="1143008" cy="42862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pl-P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Zdjęcie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2844" y="1928802"/>
            <a:ext cx="8287022" cy="7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pl-PL" altLang="pl-PL" sz="2400" b="1" dirty="0" smtClean="0"/>
              <a:t>Do podstawowych działań gaśniczych zaliczamy:</a:t>
            </a: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5720" y="2857496"/>
            <a:ext cx="436156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lnSpcReduction="10000"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Natarcie,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Obrona,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połączone</a:t>
            </a:r>
          </a:p>
          <a:p>
            <a:endParaRPr lang="pl-PL" alt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063177"/>
            <a:ext cx="3867420" cy="29387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857752" y="5786454"/>
            <a:ext cx="1080120" cy="2160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l-PL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2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714348" y="1714488"/>
            <a:ext cx="7791033" cy="1752715"/>
          </a:xfrm>
        </p:spPr>
        <p:txBody>
          <a:bodyPr>
            <a:normAutofit fontScale="70000" lnSpcReduction="20000"/>
          </a:bodyPr>
          <a:lstStyle/>
          <a:p>
            <a:pPr marL="360000" indent="-457200" algn="just">
              <a:lnSpc>
                <a:spcPct val="170000"/>
              </a:lnSpc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jest główną formą działań gaśniczych, która polega na podaniu środka gaśniczego do ogniska pożaru w celu przerwania procesu spalania.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6900" y="3501008"/>
            <a:ext cx="7647508" cy="2910905"/>
          </a:xfrm>
        </p:spPr>
        <p:txBody>
          <a:bodyPr>
            <a:normAutofit fontScale="92500" lnSpcReduction="20000"/>
          </a:bodyPr>
          <a:lstStyle/>
          <a:p>
            <a:pPr marL="118872" indent="0">
              <a:lnSpc>
                <a:spcPct val="15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Skuteczność tej metody zależy od: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rodzaju stosowanych środków gaśniczych,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zapewnienia ciągłości podawania środków gaśniczych,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doboru odpowiedniego sprzętu gaśniczego,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umiejętności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prądowników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 posługiwaniu się sprzętem gaśniczym.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4109029"/>
          </a:xfrm>
        </p:spPr>
        <p:txBody>
          <a:bodyPr>
            <a:normAutofit fontScale="92500" lnSpcReduction="20000"/>
          </a:bodyPr>
          <a:lstStyle/>
          <a:p>
            <a:pPr marL="360000" indent="-457200" algn="just">
              <a:lnSpc>
                <a:spcPct val="160000"/>
              </a:lnSpc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dzielimy na:</a:t>
            </a:r>
          </a:p>
          <a:p>
            <a:pPr marL="360000" indent="-457200" algn="just">
              <a:lnSpc>
                <a:spcPct val="160000"/>
              </a:lnSpc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zewnętrzne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prowadzone przy pożarach silnie rozwiniętych, a działanie wewnątrz obiektu jest niemożliwe (np. pożary stodół, budynków inwentarskich)</a:t>
            </a:r>
          </a:p>
          <a:p>
            <a:pPr marL="360000" indent="-457200" algn="just">
              <a:lnSpc>
                <a:spcPct val="160000"/>
              </a:lnSpc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natarcie wewnętrzne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prowadzone wewnątrz obiektu najczęściej murowanego (np. pożary w pomieszczeniach budynków mieszkalnych, piwnicach itp.), co wymaga odpowiedniego zabezpieczenia ratowników.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816611"/>
          </a:xfrm>
        </p:spPr>
        <p:txBody>
          <a:bodyPr>
            <a:normAutofit/>
          </a:bodyPr>
          <a:lstStyle/>
          <a:p>
            <a:pPr marL="360000" indent="-45720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natarcia zewnętrznego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6900" y="6365384"/>
            <a:ext cx="7647508" cy="37598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78" y="2387096"/>
            <a:ext cx="4089702" cy="284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7" y="3356992"/>
            <a:ext cx="4577055" cy="322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7158" y="6286520"/>
            <a:ext cx="1080120" cy="2160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l-PL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3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857752" y="4929198"/>
            <a:ext cx="1080120" cy="2160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l-PL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4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816611"/>
          </a:xfrm>
        </p:spPr>
        <p:txBody>
          <a:bodyPr>
            <a:normAutofit/>
          </a:bodyPr>
          <a:lstStyle/>
          <a:p>
            <a:pPr marL="360000" indent="-45720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Przykład natarcia wewnętrznego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0" y="2565400"/>
            <a:ext cx="6918188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857224" y="6143644"/>
            <a:ext cx="1080120" cy="2160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l-PL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5</a:t>
            </a:r>
            <a:endParaRPr lang="pl-PL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Formy gaszenia pożaru - natarcie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1"/>
            <a:ext cx="7791033" cy="2760827"/>
          </a:xfrm>
        </p:spPr>
        <p:txBody>
          <a:bodyPr>
            <a:normAutofit lnSpcReduction="10000"/>
          </a:bodyPr>
          <a:lstStyle/>
          <a:p>
            <a:pPr marL="360000" indent="-457200" algn="just"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 względu na rozmieszczenie stanowisk gaśniczych natarcie dzielimy na:</a:t>
            </a:r>
          </a:p>
          <a:p>
            <a:pPr marL="360000" indent="-457200" algn="just"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frontalne,</a:t>
            </a:r>
          </a:p>
          <a:p>
            <a:pPr marL="360000" indent="-457200" algn="just"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oskrzydlające,</a:t>
            </a:r>
          </a:p>
          <a:p>
            <a:pPr marL="360000" indent="-457200" algn="just"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okrążające.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2257</TotalTime>
  <Words>765</Words>
  <Application>Microsoft Office PowerPoint</Application>
  <PresentationFormat>Pokaz na ekranie (4:3)</PresentationFormat>
  <Paragraphs>148</Paragraphs>
  <Slides>22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Arial,Bold</vt:lpstr>
      <vt:lpstr>Calibri</vt:lpstr>
      <vt:lpstr>Corbel</vt:lpstr>
      <vt:lpstr>Wingdings</vt:lpstr>
      <vt:lpstr>Wingdings 2</vt:lpstr>
      <vt:lpstr>Wingdings 3</vt:lpstr>
      <vt:lpstr>Moduł</vt:lpstr>
      <vt:lpstr>TEMAT 19:  Formy działań gaśniczych</vt:lpstr>
      <vt:lpstr>MATERIAŁ NAUCZANIA</vt:lpstr>
      <vt:lpstr>Zakres prezentacji</vt:lpstr>
      <vt:lpstr>Formy gaszenia pożaru</vt:lpstr>
      <vt:lpstr>Formy gaszenia pożaru - natarcie</vt:lpstr>
      <vt:lpstr>Formy gaszenia pożaru - natarcie</vt:lpstr>
      <vt:lpstr>Formy gaszenia pożaru - natarcie</vt:lpstr>
      <vt:lpstr>Formy gaszenia pożaru - natarcie</vt:lpstr>
      <vt:lpstr>Formy gaszenia pożaru - natarcie</vt:lpstr>
      <vt:lpstr>Formy gaszenia pożaru - natarcie</vt:lpstr>
      <vt:lpstr>Formy gaszenia pożaru - natarcie</vt:lpstr>
      <vt:lpstr>Formy gaszenia pożaru - natarcie</vt:lpstr>
      <vt:lpstr>Formy gaszenia pożaru - obrona</vt:lpstr>
      <vt:lpstr>Formy gaszenia pożaru - obrona</vt:lpstr>
      <vt:lpstr>Formy gaszenia pożaru - obrona</vt:lpstr>
      <vt:lpstr>Formy gaszenia pożaru – działania połączone</vt:lpstr>
      <vt:lpstr>Lokalizacja i likwidacja pożaru</vt:lpstr>
      <vt:lpstr>Lokalizacja i likwidacja pożaru</vt:lpstr>
      <vt:lpstr>Szyki stanowisk bojowych</vt:lpstr>
      <vt:lpstr>Szyki stanowisk bojowych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257</cp:revision>
  <dcterms:created xsi:type="dcterms:W3CDTF">2014-03-01T12:20:49Z</dcterms:created>
  <dcterms:modified xsi:type="dcterms:W3CDTF">2016-06-16T12:46:44Z</dcterms:modified>
</cp:coreProperties>
</file>